
<file path=[Content_Types].xml><?xml version="1.0" encoding="utf-8"?>
<Types xmlns="http://schemas.openxmlformats.org/package/2006/content-types">
  <Default Extension="emf" ContentType="image/x-emf"/>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8" r:id="rId1"/>
  </p:sldMasterIdLst>
  <p:notesMasterIdLst>
    <p:notesMasterId r:id="rId3"/>
  </p:notesMasterIdLst>
  <p:handoutMasterIdLst>
    <p:handoutMasterId r:id="rId4"/>
  </p:handoutMasterIdLst>
  <p:sldIdLst>
    <p:sldId id="302" r:id="rId2"/>
  </p:sldIdLst>
  <p:sldSz cx="10691813" cy="7559675"/>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A19A"/>
    <a:srgbClr val="4B4948"/>
    <a:srgbClr val="F8F073"/>
    <a:srgbClr val="F9F171"/>
    <a:srgbClr val="E15B29"/>
    <a:srgbClr val="D95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89" autoAdjust="0"/>
    <p:restoredTop sz="94209" autoAdjust="0"/>
  </p:normalViewPr>
  <p:slideViewPr>
    <p:cSldViewPr snapToGrid="0" showGuides="1">
      <p:cViewPr>
        <p:scale>
          <a:sx n="220" d="100"/>
          <a:sy n="220" d="100"/>
        </p:scale>
        <p:origin x="228" y="-246"/>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howGuides="1">
      <p:cViewPr varScale="1">
        <p:scale>
          <a:sx n="89" d="100"/>
          <a:sy n="89" d="100"/>
        </p:scale>
        <p:origin x="4496"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B527FA63-4B13-B34D-93B9-14AABE0F8A94}"/>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8195" name="Rectangle 3">
            <a:extLst>
              <a:ext uri="{FF2B5EF4-FFF2-40B4-BE49-F238E27FC236}">
                <a16:creationId xmlns:a16="http://schemas.microsoft.com/office/drawing/2014/main" id="{0E433488-13E7-984D-8394-9A9C8DB5A0B3}"/>
              </a:ext>
            </a:extLst>
          </p:cNvPr>
          <p:cNvSpPr>
            <a:spLocks noGrp="1" noChangeArrowheads="1"/>
          </p:cNvSpPr>
          <p:nvPr>
            <p:ph type="dt" sz="quarter" idx="1"/>
          </p:nvPr>
        </p:nvSpPr>
        <p:spPr bwMode="auto">
          <a:xfrm>
            <a:off x="3857625"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8196" name="Rectangle 4">
            <a:extLst>
              <a:ext uri="{FF2B5EF4-FFF2-40B4-BE49-F238E27FC236}">
                <a16:creationId xmlns:a16="http://schemas.microsoft.com/office/drawing/2014/main" id="{7DAC4611-FA7F-C24A-9866-C8A1DB41C949}"/>
              </a:ext>
            </a:extLst>
          </p:cNvPr>
          <p:cNvSpPr>
            <a:spLocks noGrp="1" noChangeArrowheads="1"/>
          </p:cNvSpPr>
          <p:nvPr>
            <p:ph type="ftr" sz="quarter" idx="2"/>
          </p:nvPr>
        </p:nvSpPr>
        <p:spPr bwMode="auto">
          <a:xfrm>
            <a:off x="0"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8197" name="Rectangle 5">
            <a:extLst>
              <a:ext uri="{FF2B5EF4-FFF2-40B4-BE49-F238E27FC236}">
                <a16:creationId xmlns:a16="http://schemas.microsoft.com/office/drawing/2014/main" id="{380119EA-072F-F048-AEBD-BA4635BC360A}"/>
              </a:ext>
            </a:extLst>
          </p:cNvPr>
          <p:cNvSpPr>
            <a:spLocks noGrp="1" noChangeArrowheads="1"/>
          </p:cNvSpPr>
          <p:nvPr>
            <p:ph type="sldNum" sz="quarter" idx="3"/>
          </p:nvPr>
        </p:nvSpPr>
        <p:spPr bwMode="auto">
          <a:xfrm>
            <a:off x="3857625"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defRPr>
            </a:lvl1pPr>
          </a:lstStyle>
          <a:p>
            <a:pPr>
              <a:defRPr/>
            </a:pPr>
            <a:fld id="{99FB9110-0438-FF42-A562-5D64BC07EAC3}" type="slidenum">
              <a:rPr lang="en-US" altLang="ja-JP"/>
              <a:pPr>
                <a:defRPr/>
              </a:pPr>
              <a:t>‹#›</a:t>
            </a:fld>
            <a:endParaRPr lang="en-US" altLang="ja-JP"/>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DC5D5908-F075-8140-8207-8CB94DD95782}"/>
              </a:ext>
            </a:extLst>
          </p:cNvPr>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15363" name="Rectangle 3">
            <a:extLst>
              <a:ext uri="{FF2B5EF4-FFF2-40B4-BE49-F238E27FC236}">
                <a16:creationId xmlns:a16="http://schemas.microsoft.com/office/drawing/2014/main" id="{565B388D-5063-7145-84EE-AF6DC03A6369}"/>
              </a:ext>
            </a:extLst>
          </p:cNvPr>
          <p:cNvSpPr>
            <a:spLocks noGrp="1" noChangeArrowheads="1"/>
          </p:cNvSpPr>
          <p:nvPr>
            <p:ph type="dt" idx="1"/>
          </p:nvPr>
        </p:nvSpPr>
        <p:spPr bwMode="auto">
          <a:xfrm>
            <a:off x="3857625"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defRPr sz="1200">
                <a:solidFill>
                  <a:schemeClr val="tx1"/>
                </a:solidFill>
                <a:latin typeface="Times New Roman" pitchFamily="84" charset="0"/>
                <a:ea typeface="ＭＳ Ｐゴシック" pitchFamily="84" charset="-128"/>
              </a:defRPr>
            </a:lvl1pPr>
          </a:lstStyle>
          <a:p>
            <a:pPr>
              <a:defRPr/>
            </a:pPr>
            <a:fld id="{8C9A6778-A3FA-C74E-9E18-9BCB36330D97}" type="datetime1">
              <a:rPr lang="en-US" altLang="ja-JP"/>
              <a:pPr>
                <a:defRPr/>
              </a:pPr>
              <a:t>8/21/2026</a:t>
            </a:fld>
            <a:endParaRPr lang="en-US" altLang="ja-JP"/>
          </a:p>
        </p:txBody>
      </p:sp>
      <p:sp>
        <p:nvSpPr>
          <p:cNvPr id="13316" name="Rectangle 4">
            <a:extLst>
              <a:ext uri="{FF2B5EF4-FFF2-40B4-BE49-F238E27FC236}">
                <a16:creationId xmlns:a16="http://schemas.microsoft.com/office/drawing/2014/main" id="{D129AAF4-F51F-094D-B476-A0606DFF606D}"/>
              </a:ext>
            </a:extLst>
          </p:cNvPr>
          <p:cNvSpPr>
            <a:spLocks noGrp="1" noRot="1" noChangeAspect="1" noChangeArrowheads="1" noTextEdit="1"/>
          </p:cNvSpPr>
          <p:nvPr>
            <p:ph type="sldImg" idx="2"/>
          </p:nvPr>
        </p:nvSpPr>
        <p:spPr bwMode="auto">
          <a:xfrm>
            <a:off x="768350" y="746125"/>
            <a:ext cx="5270500"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Rectangle 5">
            <a:extLst>
              <a:ext uri="{FF2B5EF4-FFF2-40B4-BE49-F238E27FC236}">
                <a16:creationId xmlns:a16="http://schemas.microsoft.com/office/drawing/2014/main" id="{A51AEF80-23CE-5443-90A3-A33684C82575}"/>
              </a:ext>
            </a:extLst>
          </p:cNvPr>
          <p:cNvSpPr>
            <a:spLocks noGrp="1" noChangeArrowheads="1"/>
          </p:cNvSpPr>
          <p:nvPr>
            <p:ph type="body" sz="quarter" idx="3"/>
          </p:nvPr>
        </p:nvSpPr>
        <p:spPr bwMode="auto">
          <a:xfrm>
            <a:off x="908050" y="4721225"/>
            <a:ext cx="4991100"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noProof="0"/>
              <a:t>マスタ</a:t>
            </a:r>
            <a:r>
              <a:rPr lang="en-US" altLang="ja-JP" noProof="0"/>
              <a:t> </a:t>
            </a:r>
            <a:r>
              <a:rPr lang="ja-JP" altLang="en-US" noProof="0"/>
              <a:t>テキストの書式設定</a:t>
            </a:r>
            <a:endParaRPr lang="en-US" altLang="ja-JP" noProof="0"/>
          </a:p>
          <a:p>
            <a:pPr lvl="1"/>
            <a:r>
              <a:rPr lang="ja-JP" altLang="en-US" noProof="0"/>
              <a:t>第</a:t>
            </a:r>
            <a:r>
              <a:rPr lang="en-US" altLang="ja-JP" noProof="0"/>
              <a:t> 2 </a:t>
            </a:r>
            <a:r>
              <a:rPr lang="ja-JP" altLang="en-US" noProof="0"/>
              <a:t>レベル</a:t>
            </a:r>
            <a:endParaRPr lang="en-US" altLang="ja-JP" noProof="0"/>
          </a:p>
          <a:p>
            <a:pPr lvl="2"/>
            <a:r>
              <a:rPr lang="ja-JP" altLang="en-US" noProof="0"/>
              <a:t>第</a:t>
            </a:r>
            <a:r>
              <a:rPr lang="en-US" altLang="ja-JP" noProof="0"/>
              <a:t> 3 </a:t>
            </a:r>
            <a:r>
              <a:rPr lang="ja-JP" altLang="en-US" noProof="0"/>
              <a:t>レベル</a:t>
            </a:r>
            <a:endParaRPr lang="en-US" altLang="ja-JP" noProof="0"/>
          </a:p>
          <a:p>
            <a:pPr lvl="3"/>
            <a:r>
              <a:rPr lang="ja-JP" altLang="en-US" noProof="0"/>
              <a:t>第</a:t>
            </a:r>
            <a:r>
              <a:rPr lang="en-US" altLang="ja-JP" noProof="0"/>
              <a:t> 4 </a:t>
            </a:r>
            <a:r>
              <a:rPr lang="ja-JP" altLang="en-US" noProof="0"/>
              <a:t>レベル</a:t>
            </a:r>
            <a:endParaRPr lang="en-US" altLang="ja-JP" noProof="0"/>
          </a:p>
          <a:p>
            <a:pPr lvl="4"/>
            <a:r>
              <a:rPr lang="ja-JP" altLang="en-US" noProof="0"/>
              <a:t>第</a:t>
            </a:r>
            <a:r>
              <a:rPr lang="en-US" altLang="ja-JP" noProof="0"/>
              <a:t> 5 </a:t>
            </a:r>
            <a:r>
              <a:rPr lang="ja-JP" altLang="en-US" noProof="0"/>
              <a:t>レベル</a:t>
            </a:r>
          </a:p>
        </p:txBody>
      </p:sp>
      <p:sp>
        <p:nvSpPr>
          <p:cNvPr id="15366" name="Rectangle 6">
            <a:extLst>
              <a:ext uri="{FF2B5EF4-FFF2-40B4-BE49-F238E27FC236}">
                <a16:creationId xmlns:a16="http://schemas.microsoft.com/office/drawing/2014/main" id="{F46E546D-1915-FA41-BC33-F77A70B5F64E}"/>
              </a:ext>
            </a:extLst>
          </p:cNvPr>
          <p:cNvSpPr>
            <a:spLocks noGrp="1" noChangeArrowheads="1"/>
          </p:cNvSpPr>
          <p:nvPr>
            <p:ph type="ftr" sz="quarter" idx="4"/>
          </p:nvPr>
        </p:nvSpPr>
        <p:spPr bwMode="auto">
          <a:xfrm>
            <a:off x="0"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15367" name="Rectangle 7">
            <a:extLst>
              <a:ext uri="{FF2B5EF4-FFF2-40B4-BE49-F238E27FC236}">
                <a16:creationId xmlns:a16="http://schemas.microsoft.com/office/drawing/2014/main" id="{3E2F109F-F240-4743-B681-E0AAF356F19A}"/>
              </a:ext>
            </a:extLst>
          </p:cNvPr>
          <p:cNvSpPr>
            <a:spLocks noGrp="1" noChangeArrowheads="1"/>
          </p:cNvSpPr>
          <p:nvPr>
            <p:ph type="sldNum" sz="quarter" idx="5"/>
          </p:nvPr>
        </p:nvSpPr>
        <p:spPr bwMode="auto">
          <a:xfrm>
            <a:off x="3857625" y="9442450"/>
            <a:ext cx="29495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defRPr>
            </a:lvl1pPr>
          </a:lstStyle>
          <a:p>
            <a:pPr>
              <a:defRPr/>
            </a:pPr>
            <a:fld id="{C6D617CA-1017-2047-8EF2-B3F641E5A6BD}" type="slidenum">
              <a:rPr lang="en-US" altLang="ja-JP"/>
              <a:pPr>
                <a:defRPr/>
              </a:pPr>
              <a:t>‹#›</a:t>
            </a:fld>
            <a:endParaRPr lang="en-US" altLang="ja-JP"/>
          </a:p>
        </p:txBody>
      </p:sp>
    </p:spTree>
    <p:extLst>
      <p:ext uri="{BB962C8B-B14F-4D97-AF65-F5344CB8AC3E}">
        <p14:creationId xmlns:p14="http://schemas.microsoft.com/office/powerpoint/2010/main" val="58323057"/>
      </p:ext>
    </p:extLst>
  </p:cSld>
  <p:clrMap bg1="lt1" tx1="dk1" bg2="lt2" tx2="dk2" accent1="accent1" accent2="accent2" accent3="accent3" accent4="accent4" accent5="accent5" accent6="accent6" hlink="hlink" folHlink="folHlink"/>
  <p:notesStyle>
    <a:lvl1pPr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ＭＳ Ｐゴシック" pitchFamily="114" charset="-128"/>
      </a:defRPr>
    </a:lvl1pPr>
    <a:lvl2pPr marL="495300"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2pPr>
    <a:lvl3pPr marL="992188"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3pPr>
    <a:lvl4pPr marL="1490663"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4pPr>
    <a:lvl5pPr marL="1989138"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5pPr>
    <a:lvl6pPr marL="2488622" algn="l" defTabSz="995450" rtl="0" eaLnBrk="1" latinLnBrk="0" hangingPunct="1">
      <a:defRPr kumimoji="1" sz="1306" kern="1200">
        <a:solidFill>
          <a:schemeClr val="tx1"/>
        </a:solidFill>
        <a:latin typeface="+mn-lt"/>
        <a:ea typeface="+mn-ea"/>
        <a:cs typeface="+mn-cs"/>
      </a:defRPr>
    </a:lvl6pPr>
    <a:lvl7pPr marL="2986349" algn="l" defTabSz="995450" rtl="0" eaLnBrk="1" latinLnBrk="0" hangingPunct="1">
      <a:defRPr kumimoji="1" sz="1306" kern="1200">
        <a:solidFill>
          <a:schemeClr val="tx1"/>
        </a:solidFill>
        <a:latin typeface="+mn-lt"/>
        <a:ea typeface="+mn-ea"/>
        <a:cs typeface="+mn-cs"/>
      </a:defRPr>
    </a:lvl7pPr>
    <a:lvl8pPr marL="3484073" algn="l" defTabSz="995450" rtl="0" eaLnBrk="1" latinLnBrk="0" hangingPunct="1">
      <a:defRPr kumimoji="1" sz="1306" kern="1200">
        <a:solidFill>
          <a:schemeClr val="tx1"/>
        </a:solidFill>
        <a:latin typeface="+mn-lt"/>
        <a:ea typeface="+mn-ea"/>
        <a:cs typeface="+mn-cs"/>
      </a:defRPr>
    </a:lvl8pPr>
    <a:lvl9pPr marL="3981798" algn="l" defTabSz="995450" rtl="0" eaLnBrk="1" latinLnBrk="0" hangingPunct="1">
      <a:defRPr kumimoji="1" sz="130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a:extLst>
              <a:ext uri="{FF2B5EF4-FFF2-40B4-BE49-F238E27FC236}">
                <a16:creationId xmlns:a16="http://schemas.microsoft.com/office/drawing/2014/main" id="{81F634BD-34C5-0E41-A150-6652D74C73BC}"/>
              </a:ext>
            </a:extLst>
          </p:cNvPr>
          <p:cNvSpPr>
            <a:spLocks noGrp="1" noRot="1" noChangeAspect="1" noChangeArrowheads="1" noTextEdit="1"/>
          </p:cNvSpPr>
          <p:nvPr>
            <p:ph type="sldImg"/>
          </p:nvPr>
        </p:nvSpPr>
        <p:spPr>
          <a:ln/>
        </p:spPr>
      </p:sp>
      <p:sp>
        <p:nvSpPr>
          <p:cNvPr id="19458" name="Rectangle 3">
            <a:extLst>
              <a:ext uri="{FF2B5EF4-FFF2-40B4-BE49-F238E27FC236}">
                <a16:creationId xmlns:a16="http://schemas.microsoft.com/office/drawing/2014/main" id="{90BD24CB-D239-1A49-9F38-E082F1969144}"/>
              </a:ext>
            </a:extLst>
          </p:cNvPr>
          <p:cNvSpPr>
            <a:spLocks noGrp="1" noChangeArrowheads="1"/>
          </p:cNvSpPr>
          <p:nvPr>
            <p:ph type="body" idx="1"/>
          </p:nvPr>
        </p:nvSpPr>
        <p:spPr>
          <a:ln/>
        </p:spPr>
        <p:txBody>
          <a:bodyPr/>
          <a:lstStyle/>
          <a:p>
            <a:pPr defTabSz="496012" eaLnBrk="1" hangingPunct="1">
              <a:defRPr/>
            </a:pPr>
            <a:endParaRPr lang="ja-JP" altLang="en-US" sz="1306" dirty="0">
              <a:latin typeface="Calibri" panose="020F0502020204030204" pitchFamily="34" charset="0"/>
              <a:ea typeface="ＭＳ Ｐゴシック" panose="020B0600070205080204" pitchFamily="34" charset="-128"/>
            </a:endParaRPr>
          </a:p>
        </p:txBody>
      </p:sp>
    </p:spTree>
    <p:extLst>
      <p:ext uri="{BB962C8B-B14F-4D97-AF65-F5344CB8AC3E}">
        <p14:creationId xmlns:p14="http://schemas.microsoft.com/office/powerpoint/2010/main" val="4652257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A-1:LIXIL">
    <p:spTree>
      <p:nvGrpSpPr>
        <p:cNvPr id="1" name=""/>
        <p:cNvGrpSpPr/>
        <p:nvPr/>
      </p:nvGrpSpPr>
      <p:grpSpPr>
        <a:xfrm>
          <a:off x="0" y="0"/>
          <a:ext cx="0" cy="0"/>
          <a:chOff x="0" y="0"/>
          <a:chExt cx="0" cy="0"/>
        </a:xfrm>
      </p:grpSpPr>
      <p:pic>
        <p:nvPicPr>
          <p:cNvPr id="7" name="図 28">
            <a:extLst>
              <a:ext uri="{FF2B5EF4-FFF2-40B4-BE49-F238E27FC236}">
                <a16:creationId xmlns:a16="http://schemas.microsoft.com/office/drawing/2014/main" id="{0BEF197A-7849-B142-A95B-DC1C1266894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288">
            <a:extLst>
              <a:ext uri="{FF2B5EF4-FFF2-40B4-BE49-F238E27FC236}">
                <a16:creationId xmlns:a16="http://schemas.microsoft.com/office/drawing/2014/main" id="{0BC21D27-3C6F-D340-8BBB-E8690000D055}"/>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25C66788-D7E4-9E44-90E6-B1AD47FD27C1}"/>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169AAB34-F82F-7A45-BBB9-B249E553EB2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図 12">
            <a:extLst>
              <a:ext uri="{FF2B5EF4-FFF2-40B4-BE49-F238E27FC236}">
                <a16:creationId xmlns:a16="http://schemas.microsoft.com/office/drawing/2014/main" id="{4A5ADDE7-A8CA-3F43-B42D-3BB5B6F76D33}"/>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3860646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3:EXSIOR（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692E8FD0-F161-DE48-9E73-49EF130F1C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83788" y="100013"/>
            <a:ext cx="533400"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F41AB514-A4B6-374D-90CE-065073271169}"/>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EED6F73E-76C2-F348-A7B4-C351CB546CEC}"/>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061D5382-D263-2643-ABED-8BDB58723B8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13832B5D-64B8-684A-A6B5-833BE320A396}"/>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9225201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4:TOSTEM（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B0956356-055A-9542-BD35-1580EA66C64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15525" y="138113"/>
            <a:ext cx="601663" cy="12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FAD81878-65B1-AD4B-8C07-C338D50CB125}"/>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3F6CD256-1BE5-334E-8AC8-798FE57D94C3}"/>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FE1814F9-C12C-8940-AE04-EBAC3F277FE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A6C33804-7BD4-374A-9903-CA1F18768621}"/>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29215681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5:INTERIO（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57B48BC9-0E64-DD4C-B0F0-A42ED28BD78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42513" y="130175"/>
            <a:ext cx="574675"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3BE64055-36A3-D848-AC09-B89AD5AA80A2}"/>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AE37DE4B-14B4-8446-A646-2576E6B5E384}"/>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2AEB9C66-CC1A-5346-9A49-DA6B762C654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F2D5D346-B240-3A4B-BEC8-6420E30FD09D}"/>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235090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2:INAX">
    <p:spTree>
      <p:nvGrpSpPr>
        <p:cNvPr id="1" name=""/>
        <p:cNvGrpSpPr/>
        <p:nvPr/>
      </p:nvGrpSpPr>
      <p:grpSpPr>
        <a:xfrm>
          <a:off x="0" y="0"/>
          <a:ext cx="0" cy="0"/>
          <a:chOff x="0" y="0"/>
          <a:chExt cx="0" cy="0"/>
        </a:xfrm>
      </p:grpSpPr>
      <p:pic>
        <p:nvPicPr>
          <p:cNvPr id="3" name="図 3">
            <a:extLst>
              <a:ext uri="{FF2B5EF4-FFF2-40B4-BE49-F238E27FC236}">
                <a16:creationId xmlns:a16="http://schemas.microsoft.com/office/drawing/2014/main" id="{A246273F-0316-124D-913B-065B51648B2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288">
            <a:extLst>
              <a:ext uri="{FF2B5EF4-FFF2-40B4-BE49-F238E27FC236}">
                <a16:creationId xmlns:a16="http://schemas.microsoft.com/office/drawing/2014/main" id="{F052AE12-B60B-784C-B34A-CF54CD41157E}"/>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DD3FC005-CC27-3947-9F96-93095E78E53F}"/>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2CC842CC-005C-5641-8858-9C3B75F1CA4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7D0E429B-C0A1-3545-B3F9-A15BC5D2E8BB}"/>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3295997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3:EXSIOR">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4EA6704-86EF-E54D-BEB2-BD32BD3802E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12FCDB43-EEFD-4444-AEE2-736D21FBE2FE}"/>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D4E2CD2F-9B90-404C-BB32-DE58955605AF}"/>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2056DFBE-4E35-FC42-A056-133AD871A7E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4797D0CA-9200-994B-86E1-562A84C39B25}"/>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1680406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4:TOSTEM">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81C18BD7-6EFE-0B4D-A8EE-90E7B9FB960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37E6CDB7-F131-9E4F-8699-128E560B5A95}"/>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0F43C4B3-C0F6-774B-AC90-133DA5B58D39}"/>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637CF95E-95B4-4F4B-B11C-46CB0538A9E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B36565EE-CE8E-1A44-8A9F-9ED8333C8F8E}"/>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32277505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5:INTERIO">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F3622A4-9F6A-DF4E-8124-C92CD62C28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46DCDCD0-3AC0-A048-A727-1E98792F2E9E}"/>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0C70CBA1-39BE-384D-86EF-5191A45C2144}"/>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77467F87-BB1F-264E-BE9F-AF86BC9543D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EE2BDD4B-6EC7-DA41-8303-F9AFDF1767FE}"/>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1114786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1:エコファーストなし">
    <p:spTree>
      <p:nvGrpSpPr>
        <p:cNvPr id="1" name=""/>
        <p:cNvGrpSpPr/>
        <p:nvPr/>
      </p:nvGrpSpPr>
      <p:grpSpPr>
        <a:xfrm>
          <a:off x="0" y="0"/>
          <a:ext cx="0" cy="0"/>
          <a:chOff x="0" y="0"/>
          <a:chExt cx="0" cy="0"/>
        </a:xfrm>
      </p:grpSpPr>
      <p:sp>
        <p:nvSpPr>
          <p:cNvPr id="7" name="Line 288">
            <a:extLst>
              <a:ext uri="{FF2B5EF4-FFF2-40B4-BE49-F238E27FC236}">
                <a16:creationId xmlns:a16="http://schemas.microsoft.com/office/drawing/2014/main" id="{BB3CB7EA-4A85-974A-BDD0-942B2EDB54E8}"/>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8" name="Rectangle 9">
            <a:extLst>
              <a:ext uri="{FF2B5EF4-FFF2-40B4-BE49-F238E27FC236}">
                <a16:creationId xmlns:a16="http://schemas.microsoft.com/office/drawing/2014/main" id="{A8C502DD-0634-EA40-9446-CFAC8D1A65B2}"/>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9" name="図 70">
            <a:extLst>
              <a:ext uri="{FF2B5EF4-FFF2-40B4-BE49-F238E27FC236}">
                <a16:creationId xmlns:a16="http://schemas.microsoft.com/office/drawing/2014/main" id="{114905AE-A962-CC40-A230-3B5C998728B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131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2:長期保証サービス有り">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412B11FA-436C-AA40-A830-3978CB7EC189}"/>
              </a:ext>
            </a:extLst>
          </p:cNvPr>
          <p:cNvSpPr>
            <a:spLocks noChangeArrowheads="1"/>
          </p:cNvSpPr>
          <p:nvPr userDrawn="1"/>
        </p:nvSpPr>
        <p:spPr bwMode="auto">
          <a:xfrm>
            <a:off x="1331913" y="7423150"/>
            <a:ext cx="923925" cy="77788"/>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0"/>
              </a:spcBef>
              <a:buFontTx/>
              <a:buNone/>
              <a:defRPr/>
            </a:pPr>
            <a:r>
              <a:rPr lang="ja-JP" altLang="en-US" sz="500">
                <a:solidFill>
                  <a:schemeClr val="tx2"/>
                </a:solidFill>
                <a:latin typeface="Yu Gothic" panose="020B0400000000000000" pitchFamily="34" charset="-128"/>
                <a:ea typeface="Yu Gothic" panose="020B0400000000000000" pitchFamily="34" charset="-128"/>
              </a:rPr>
              <a:t>詳細は</a:t>
            </a:r>
            <a:r>
              <a:rPr lang="en-US" altLang="ja-JP" sz="500">
                <a:solidFill>
                  <a:schemeClr val="tx2"/>
                </a:solidFill>
                <a:latin typeface="Yu Gothic" panose="020B0400000000000000" pitchFamily="34" charset="-128"/>
                <a:ea typeface="Yu Gothic" panose="020B0400000000000000" pitchFamily="34" charset="-128"/>
              </a:rPr>
              <a:t>WEB</a:t>
            </a:r>
            <a:r>
              <a:rPr lang="ja-JP" altLang="en-US" sz="500">
                <a:solidFill>
                  <a:schemeClr val="tx2"/>
                </a:solidFill>
                <a:latin typeface="Yu Gothic" panose="020B0400000000000000" pitchFamily="34" charset="-128"/>
                <a:ea typeface="Yu Gothic" panose="020B0400000000000000" pitchFamily="34" charset="-128"/>
              </a:rPr>
              <a:t>をご確認ください</a:t>
            </a:r>
            <a:endParaRPr lang="en-US" altLang="ja-JP" sz="500">
              <a:solidFill>
                <a:schemeClr val="tx2"/>
              </a:solidFill>
              <a:latin typeface="Yu Gothic" panose="020B0400000000000000" pitchFamily="34" charset="-128"/>
              <a:ea typeface="Yu Gothic" panose="020B0400000000000000" pitchFamily="34" charset="-128"/>
            </a:endParaRPr>
          </a:p>
        </p:txBody>
      </p:sp>
      <p:pic>
        <p:nvPicPr>
          <p:cNvPr id="7" name="図 13">
            <a:extLst>
              <a:ext uri="{FF2B5EF4-FFF2-40B4-BE49-F238E27FC236}">
                <a16:creationId xmlns:a16="http://schemas.microsoft.com/office/drawing/2014/main" id="{CA1A329A-8FE5-D648-A2B7-051098B3E27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31913" y="7209972"/>
            <a:ext cx="923925"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288">
            <a:extLst>
              <a:ext uri="{FF2B5EF4-FFF2-40B4-BE49-F238E27FC236}">
                <a16:creationId xmlns:a16="http://schemas.microsoft.com/office/drawing/2014/main" id="{A7427117-E3FF-0A42-A2ED-AD17EDE3954A}"/>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1" name="Rectangle 9">
            <a:extLst>
              <a:ext uri="{FF2B5EF4-FFF2-40B4-BE49-F238E27FC236}">
                <a16:creationId xmlns:a16="http://schemas.microsoft.com/office/drawing/2014/main" id="{4CB710C5-C0CA-9149-B8C9-FFF3B4B113C1}"/>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2" name="図 70">
            <a:extLst>
              <a:ext uri="{FF2B5EF4-FFF2-40B4-BE49-F238E27FC236}">
                <a16:creationId xmlns:a16="http://schemas.microsoft.com/office/drawing/2014/main" id="{C3A73AD5-44B0-F943-A983-F216C0742F5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図 12">
            <a:extLst>
              <a:ext uri="{FF2B5EF4-FFF2-40B4-BE49-F238E27FC236}">
                <a16:creationId xmlns:a16="http://schemas.microsoft.com/office/drawing/2014/main" id="{AA986C43-6E5F-A74E-8AF7-B737CF1B2E7F}"/>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763485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1:LIXIL（帯なし）">
    <p:spTree>
      <p:nvGrpSpPr>
        <p:cNvPr id="1" name=""/>
        <p:cNvGrpSpPr/>
        <p:nvPr/>
      </p:nvGrpSpPr>
      <p:grpSpPr>
        <a:xfrm>
          <a:off x="0" y="0"/>
          <a:ext cx="0" cy="0"/>
          <a:chOff x="0" y="0"/>
          <a:chExt cx="0" cy="0"/>
        </a:xfrm>
      </p:grpSpPr>
      <p:pic>
        <p:nvPicPr>
          <p:cNvPr id="6" name="図 12">
            <a:extLst>
              <a:ext uri="{FF2B5EF4-FFF2-40B4-BE49-F238E27FC236}">
                <a16:creationId xmlns:a16="http://schemas.microsoft.com/office/drawing/2014/main" id="{C00DB1A8-0470-BB45-82B1-BE9EB024962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045700" y="127000"/>
            <a:ext cx="471488"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41EAB20B-B7D8-5647-8F72-157D68B64981}"/>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9B3BF950-55B9-6544-927E-D3BC413A9108}"/>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5F100BFB-CF55-514A-AA6A-9672C86BF4F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0">
            <a:extLst>
              <a:ext uri="{FF2B5EF4-FFF2-40B4-BE49-F238E27FC236}">
                <a16:creationId xmlns:a16="http://schemas.microsoft.com/office/drawing/2014/main" id="{0834531F-142A-844D-A0AE-52EED4C304C0}"/>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5714190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2:INAX（帯なし）">
    <p:spTree>
      <p:nvGrpSpPr>
        <p:cNvPr id="1" name=""/>
        <p:cNvGrpSpPr/>
        <p:nvPr/>
      </p:nvGrpSpPr>
      <p:grpSpPr>
        <a:xfrm>
          <a:off x="0" y="0"/>
          <a:ext cx="0" cy="0"/>
          <a:chOff x="0" y="0"/>
          <a:chExt cx="0" cy="0"/>
        </a:xfrm>
      </p:grpSpPr>
      <p:pic>
        <p:nvPicPr>
          <p:cNvPr id="8" name="図 12">
            <a:extLst>
              <a:ext uri="{FF2B5EF4-FFF2-40B4-BE49-F238E27FC236}">
                <a16:creationId xmlns:a16="http://schemas.microsoft.com/office/drawing/2014/main" id="{7F852F87-CE63-0E4D-B626-010E3753695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01263" y="141288"/>
            <a:ext cx="417512" cy="12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D1D62C18-EED0-9A4E-B5AA-C2E8C502EB7C}"/>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27507436-CF18-CB4A-875D-E2D32D429F55}"/>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F39F8AC4-E7E8-B84A-8928-B2ED091478A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6CFA223D-9598-D141-A54A-60B26515067B}"/>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3470498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7914512"/>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Lst>
  <p:hf sldNum="0" hdr="0" ftr="0" dt="0"/>
  <p:txStyles>
    <p:titleStyle>
      <a:lvl1pPr algn="l" defTabSz="493456" rtl="0" eaLnBrk="1" latinLnBrk="0" hangingPunct="1">
        <a:spcBef>
          <a:spcPct val="0"/>
        </a:spcBef>
        <a:buNone/>
        <a:defRPr kumimoji="1" sz="2159" b="1" kern="1200" cap="all">
          <a:solidFill>
            <a:schemeClr val="tx2"/>
          </a:solidFill>
          <a:latin typeface="+mj-lt"/>
          <a:ea typeface="メイリオ"/>
          <a:cs typeface="メイリオ"/>
        </a:defRPr>
      </a:lvl1pPr>
    </p:titleStyle>
    <p:bodyStyle>
      <a:lvl1pPr marL="0" indent="-163190" algn="l" defTabSz="493456" rtl="0" eaLnBrk="1" latinLnBrk="0" hangingPunct="1">
        <a:spcBef>
          <a:spcPts val="378"/>
        </a:spcBef>
        <a:buSzPct val="100000"/>
        <a:buFontTx/>
        <a:buBlip>
          <a:blip r:embed="rId14"/>
        </a:buBlip>
        <a:defRPr kumimoji="1" sz="1943" b="1" kern="1200">
          <a:solidFill>
            <a:schemeClr val="tx1"/>
          </a:solidFill>
          <a:latin typeface="+mn-lt"/>
          <a:ea typeface="+mn-ea"/>
          <a:cs typeface="メイリオ"/>
        </a:defRPr>
      </a:lvl1pPr>
      <a:lvl2pPr marL="191900" indent="0" algn="l" defTabSz="493456" rtl="0" eaLnBrk="1" latinLnBrk="0" hangingPunct="1">
        <a:spcBef>
          <a:spcPts val="351"/>
        </a:spcBef>
        <a:buFontTx/>
        <a:buNone/>
        <a:defRPr kumimoji="1" sz="1943" kern="1200">
          <a:solidFill>
            <a:schemeClr val="tx1"/>
          </a:solidFill>
          <a:latin typeface="+mn-lt"/>
          <a:ea typeface="+mn-ea"/>
          <a:cs typeface="メイリオ"/>
        </a:defRPr>
      </a:lvl2pPr>
      <a:lvl3pPr marL="191900" indent="0" algn="l" defTabSz="493456" rtl="0" eaLnBrk="1" latinLnBrk="0" hangingPunct="1">
        <a:spcBef>
          <a:spcPts val="324"/>
        </a:spcBef>
        <a:buFontTx/>
        <a:buNone/>
        <a:defRPr kumimoji="1" sz="1295" kern="1200">
          <a:solidFill>
            <a:schemeClr val="tx1"/>
          </a:solidFill>
          <a:latin typeface="+mn-ea"/>
          <a:ea typeface="+mn-ea"/>
          <a:cs typeface="メイリオ"/>
        </a:defRPr>
      </a:lvl3pPr>
      <a:lvl4pPr marL="678502" indent="-94237" algn="l" defTabSz="493456" rtl="0" eaLnBrk="1" latinLnBrk="0" hangingPunct="1">
        <a:spcBef>
          <a:spcPts val="297"/>
        </a:spcBef>
        <a:buFontTx/>
        <a:buNone/>
        <a:tabLst/>
        <a:defRPr kumimoji="1" sz="1187" kern="1200">
          <a:solidFill>
            <a:schemeClr val="tx1"/>
          </a:solidFill>
          <a:latin typeface="+mn-ea"/>
          <a:ea typeface="+mn-ea"/>
          <a:cs typeface="メイリオ"/>
        </a:defRPr>
      </a:lvl4pPr>
      <a:lvl5pPr marL="1554044" marR="0" indent="-202180"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メイリオ"/>
        </a:defRPr>
      </a:lvl5pPr>
      <a:lvl6pPr marL="2714008" marR="0" indent="-292990"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mn-cs"/>
        </a:defRPr>
      </a:lvl6pPr>
      <a:lvl7pPr marL="3776309" marR="0" indent="0" algn="l" defTabSz="493456" rtl="0" eaLnBrk="1" fontAlgn="auto" latinLnBrk="0" hangingPunct="1">
        <a:lnSpc>
          <a:spcPct val="100000"/>
        </a:lnSpc>
        <a:spcBef>
          <a:spcPts val="297"/>
        </a:spcBef>
        <a:spcAft>
          <a:spcPts val="0"/>
        </a:spcAft>
        <a:buClrTx/>
        <a:buSzTx/>
        <a:buFont typeface="Arial"/>
        <a:buNone/>
        <a:tabLst/>
        <a:defRPr kumimoji="1" sz="1187" kern="1200">
          <a:solidFill>
            <a:schemeClr val="tx1"/>
          </a:solidFill>
          <a:latin typeface="+mn-ea"/>
          <a:ea typeface="+mn-ea"/>
          <a:cs typeface="+mn-cs"/>
        </a:defRPr>
      </a:lvl7pPr>
      <a:lvl8pPr marL="4304033" marR="0" indent="-527724"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mn-cs"/>
        </a:defRPr>
      </a:lvl8pPr>
      <a:lvl9pPr marL="4304033" marR="0" indent="-527724"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mn-cs"/>
        </a:defRPr>
      </a:lvl9pPr>
    </p:bodyStyle>
    <p:otherStyle>
      <a:defPPr>
        <a:defRPr lang="ja-JP"/>
      </a:defPPr>
      <a:lvl1pPr marL="0" algn="l" defTabSz="493456" rtl="0" eaLnBrk="1" latinLnBrk="0" hangingPunct="1">
        <a:defRPr kumimoji="1" sz="1943" kern="1200">
          <a:solidFill>
            <a:schemeClr val="tx1"/>
          </a:solidFill>
          <a:latin typeface="+mn-lt"/>
          <a:ea typeface="+mn-ea"/>
          <a:cs typeface="+mn-cs"/>
        </a:defRPr>
      </a:lvl1pPr>
      <a:lvl2pPr marL="493456" algn="l" defTabSz="493456" rtl="0" eaLnBrk="1" latinLnBrk="0" hangingPunct="1">
        <a:defRPr kumimoji="1" sz="1943" kern="1200">
          <a:solidFill>
            <a:schemeClr val="tx1"/>
          </a:solidFill>
          <a:latin typeface="+mn-lt"/>
          <a:ea typeface="+mn-ea"/>
          <a:cs typeface="+mn-cs"/>
        </a:defRPr>
      </a:lvl2pPr>
      <a:lvl3pPr marL="986912" algn="l" defTabSz="493456" rtl="0" eaLnBrk="1" latinLnBrk="0" hangingPunct="1">
        <a:defRPr kumimoji="1" sz="1943" kern="1200">
          <a:solidFill>
            <a:schemeClr val="tx1"/>
          </a:solidFill>
          <a:latin typeface="+mn-lt"/>
          <a:ea typeface="+mn-ea"/>
          <a:cs typeface="+mn-cs"/>
        </a:defRPr>
      </a:lvl3pPr>
      <a:lvl4pPr marL="1480368" algn="l" defTabSz="493456" rtl="0" eaLnBrk="1" latinLnBrk="0" hangingPunct="1">
        <a:defRPr kumimoji="1" sz="1943" kern="1200">
          <a:solidFill>
            <a:schemeClr val="tx1"/>
          </a:solidFill>
          <a:latin typeface="+mn-lt"/>
          <a:ea typeface="+mn-ea"/>
          <a:cs typeface="+mn-cs"/>
        </a:defRPr>
      </a:lvl4pPr>
      <a:lvl5pPr marL="1973824" algn="l" defTabSz="493456" rtl="0" eaLnBrk="1" latinLnBrk="0" hangingPunct="1">
        <a:defRPr kumimoji="1" sz="1943" kern="1200">
          <a:solidFill>
            <a:schemeClr val="tx1"/>
          </a:solidFill>
          <a:latin typeface="+mn-lt"/>
          <a:ea typeface="+mn-ea"/>
          <a:cs typeface="+mn-cs"/>
        </a:defRPr>
      </a:lvl5pPr>
      <a:lvl6pPr marL="2467280" algn="l" defTabSz="493456" rtl="0" eaLnBrk="1" latinLnBrk="0" hangingPunct="1">
        <a:defRPr kumimoji="1" sz="1943" kern="1200">
          <a:solidFill>
            <a:schemeClr val="tx1"/>
          </a:solidFill>
          <a:latin typeface="+mn-lt"/>
          <a:ea typeface="+mn-ea"/>
          <a:cs typeface="+mn-cs"/>
        </a:defRPr>
      </a:lvl6pPr>
      <a:lvl7pPr marL="2960736" algn="l" defTabSz="493456" rtl="0" eaLnBrk="1" latinLnBrk="0" hangingPunct="1">
        <a:defRPr kumimoji="1" sz="1943" kern="1200">
          <a:solidFill>
            <a:schemeClr val="tx1"/>
          </a:solidFill>
          <a:latin typeface="+mn-lt"/>
          <a:ea typeface="+mn-ea"/>
          <a:cs typeface="+mn-cs"/>
        </a:defRPr>
      </a:lvl7pPr>
      <a:lvl8pPr marL="3454192" algn="l" defTabSz="493456" rtl="0" eaLnBrk="1" latinLnBrk="0" hangingPunct="1">
        <a:defRPr kumimoji="1" sz="1943" kern="1200">
          <a:solidFill>
            <a:schemeClr val="tx1"/>
          </a:solidFill>
          <a:latin typeface="+mn-lt"/>
          <a:ea typeface="+mn-ea"/>
          <a:cs typeface="+mn-cs"/>
        </a:defRPr>
      </a:lvl8pPr>
      <a:lvl9pPr marL="3947648" algn="l" defTabSz="493456" rtl="0" eaLnBrk="1" latinLnBrk="0" hangingPunct="1">
        <a:defRPr kumimoji="1" sz="194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emf"/><Relationship Id="rId18" Type="http://schemas.openxmlformats.org/officeDocument/2006/relationships/image" Target="../media/image30.png"/><Relationship Id="rId3" Type="http://schemas.openxmlformats.org/officeDocument/2006/relationships/image" Target="../media/image15.emf"/><Relationship Id="rId7" Type="http://schemas.openxmlformats.org/officeDocument/2006/relationships/image" Target="../media/image19.emf"/><Relationship Id="rId12" Type="http://schemas.openxmlformats.org/officeDocument/2006/relationships/image" Target="../media/image24.emf"/><Relationship Id="rId17" Type="http://schemas.openxmlformats.org/officeDocument/2006/relationships/image" Target="../media/image29.png"/><Relationship Id="rId2" Type="http://schemas.openxmlformats.org/officeDocument/2006/relationships/notesSlide" Target="../notesSlides/notesSlide1.xml"/><Relationship Id="rId16" Type="http://schemas.openxmlformats.org/officeDocument/2006/relationships/image" Target="../media/image28.png"/><Relationship Id="rId1" Type="http://schemas.openxmlformats.org/officeDocument/2006/relationships/slideLayout" Target="../slideLayouts/slideLayout1.xml"/><Relationship Id="rId6" Type="http://schemas.openxmlformats.org/officeDocument/2006/relationships/image" Target="../media/image18.emf"/><Relationship Id="rId11" Type="http://schemas.openxmlformats.org/officeDocument/2006/relationships/image" Target="../media/image23.emf"/><Relationship Id="rId5" Type="http://schemas.openxmlformats.org/officeDocument/2006/relationships/image" Target="../media/image17.emf"/><Relationship Id="rId15" Type="http://schemas.openxmlformats.org/officeDocument/2006/relationships/image" Target="../media/image27.emf"/><Relationship Id="rId10" Type="http://schemas.openxmlformats.org/officeDocument/2006/relationships/image" Target="../media/image22.emf"/><Relationship Id="rId4" Type="http://schemas.openxmlformats.org/officeDocument/2006/relationships/image" Target="../media/image16.emf"/><Relationship Id="rId9" Type="http://schemas.openxmlformats.org/officeDocument/2006/relationships/image" Target="../media/image21.png"/><Relationship Id="rId14" Type="http://schemas.openxmlformats.org/officeDocument/2006/relationships/image" Target="../media/image2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F7CF2271-D04E-0EF9-D885-0D0AEBCBEB5B}"/>
              </a:ext>
            </a:extLst>
          </p:cNvPr>
          <p:cNvPicPr>
            <a:picLocks noChangeAspect="1"/>
          </p:cNvPicPr>
          <p:nvPr/>
        </p:nvPicPr>
        <p:blipFill rotWithShape="1">
          <a:blip r:embed="rId3"/>
          <a:srcRect t="2" b="84192"/>
          <a:stretch/>
        </p:blipFill>
        <p:spPr>
          <a:xfrm>
            <a:off x="5643915" y="5145079"/>
            <a:ext cx="2353096" cy="356790"/>
          </a:xfrm>
          <a:prstGeom prst="rect">
            <a:avLst/>
          </a:prstGeom>
          <a:ln>
            <a:solidFill>
              <a:schemeClr val="accent6">
                <a:lumMod val="60000"/>
                <a:lumOff val="40000"/>
              </a:schemeClr>
            </a:solidFill>
          </a:ln>
        </p:spPr>
      </p:pic>
      <p:pic>
        <p:nvPicPr>
          <p:cNvPr id="44" name="図 43">
            <a:extLst>
              <a:ext uri="{FF2B5EF4-FFF2-40B4-BE49-F238E27FC236}">
                <a16:creationId xmlns:a16="http://schemas.microsoft.com/office/drawing/2014/main" id="{CEFFBE8D-2F48-B497-C90D-15675F818D5C}"/>
              </a:ext>
            </a:extLst>
          </p:cNvPr>
          <p:cNvPicPr>
            <a:picLocks noChangeAspect="1"/>
          </p:cNvPicPr>
          <p:nvPr/>
        </p:nvPicPr>
        <p:blipFill rotWithShape="1">
          <a:blip r:embed="rId4"/>
          <a:srcRect b="85123"/>
          <a:stretch/>
        </p:blipFill>
        <p:spPr>
          <a:xfrm>
            <a:off x="5643915" y="5632020"/>
            <a:ext cx="2353095" cy="356790"/>
          </a:xfrm>
          <a:prstGeom prst="rect">
            <a:avLst/>
          </a:prstGeom>
        </p:spPr>
      </p:pic>
      <p:pic>
        <p:nvPicPr>
          <p:cNvPr id="53" name="図 52">
            <a:extLst>
              <a:ext uri="{FF2B5EF4-FFF2-40B4-BE49-F238E27FC236}">
                <a16:creationId xmlns:a16="http://schemas.microsoft.com/office/drawing/2014/main" id="{DC159F16-3B86-4800-2CF9-5C37BDF1F384}"/>
              </a:ext>
            </a:extLst>
          </p:cNvPr>
          <p:cNvPicPr>
            <a:picLocks noChangeAspect="1"/>
          </p:cNvPicPr>
          <p:nvPr/>
        </p:nvPicPr>
        <p:blipFill rotWithShape="1">
          <a:blip r:embed="rId5"/>
          <a:srcRect b="85257"/>
          <a:stretch/>
        </p:blipFill>
        <p:spPr>
          <a:xfrm>
            <a:off x="5643915" y="6118961"/>
            <a:ext cx="2353095" cy="356790"/>
          </a:xfrm>
          <a:prstGeom prst="rect">
            <a:avLst/>
          </a:prstGeom>
        </p:spPr>
      </p:pic>
      <p:pic>
        <p:nvPicPr>
          <p:cNvPr id="58" name="図 57">
            <a:extLst>
              <a:ext uri="{FF2B5EF4-FFF2-40B4-BE49-F238E27FC236}">
                <a16:creationId xmlns:a16="http://schemas.microsoft.com/office/drawing/2014/main" id="{8BE9FEA7-85E9-AF37-0932-E9796CE0FE8A}"/>
              </a:ext>
            </a:extLst>
          </p:cNvPr>
          <p:cNvPicPr>
            <a:picLocks noChangeAspect="1"/>
          </p:cNvPicPr>
          <p:nvPr/>
        </p:nvPicPr>
        <p:blipFill rotWithShape="1">
          <a:blip r:embed="rId6"/>
          <a:srcRect t="-1" b="84596"/>
          <a:stretch/>
        </p:blipFill>
        <p:spPr>
          <a:xfrm>
            <a:off x="8150083" y="5143670"/>
            <a:ext cx="2353095" cy="358199"/>
          </a:xfrm>
          <a:prstGeom prst="rect">
            <a:avLst/>
          </a:prstGeom>
          <a:ln>
            <a:solidFill>
              <a:schemeClr val="accent6">
                <a:lumMod val="60000"/>
                <a:lumOff val="40000"/>
              </a:schemeClr>
            </a:solidFill>
          </a:ln>
        </p:spPr>
      </p:pic>
      <p:pic>
        <p:nvPicPr>
          <p:cNvPr id="60" name="図 59">
            <a:extLst>
              <a:ext uri="{FF2B5EF4-FFF2-40B4-BE49-F238E27FC236}">
                <a16:creationId xmlns:a16="http://schemas.microsoft.com/office/drawing/2014/main" id="{AE7CD158-E47F-374B-938E-9647380C57D3}"/>
              </a:ext>
            </a:extLst>
          </p:cNvPr>
          <p:cNvPicPr>
            <a:picLocks noChangeAspect="1"/>
          </p:cNvPicPr>
          <p:nvPr/>
        </p:nvPicPr>
        <p:blipFill rotWithShape="1">
          <a:blip r:embed="rId7"/>
          <a:srcRect l="77457"/>
          <a:stretch/>
        </p:blipFill>
        <p:spPr>
          <a:xfrm rot="16200000">
            <a:off x="6642067" y="5609972"/>
            <a:ext cx="356790" cy="2353094"/>
          </a:xfrm>
          <a:prstGeom prst="rect">
            <a:avLst/>
          </a:prstGeom>
        </p:spPr>
      </p:pic>
      <p:sp>
        <p:nvSpPr>
          <p:cNvPr id="41" name="正方形/長方形 40">
            <a:extLst>
              <a:ext uri="{FF2B5EF4-FFF2-40B4-BE49-F238E27FC236}">
                <a16:creationId xmlns:a16="http://schemas.microsoft.com/office/drawing/2014/main" id="{C718F8AF-0BDF-8A48-84BE-06F36289C052}"/>
              </a:ext>
            </a:extLst>
          </p:cNvPr>
          <p:cNvSpPr/>
          <p:nvPr/>
        </p:nvSpPr>
        <p:spPr>
          <a:xfrm rot="10800000" flipH="1" flipV="1">
            <a:off x="15511463" y="2589213"/>
            <a:ext cx="231775" cy="819150"/>
          </a:xfrm>
          <a:prstGeom prst="rect">
            <a:avLst/>
          </a:prstGeom>
          <a:solidFill>
            <a:srgbClr val="E15B2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sz="1175"/>
          </a:p>
        </p:txBody>
      </p:sp>
      <p:sp>
        <p:nvSpPr>
          <p:cNvPr id="15365" name="Text Box 1039">
            <a:extLst>
              <a:ext uri="{FF2B5EF4-FFF2-40B4-BE49-F238E27FC236}">
                <a16:creationId xmlns:a16="http://schemas.microsoft.com/office/drawing/2014/main" id="{5305156E-DA42-0A4C-A104-833CCADA6DEE}"/>
              </a:ext>
            </a:extLst>
          </p:cNvPr>
          <p:cNvSpPr txBox="1">
            <a:spLocks noChangeArrowheads="1"/>
          </p:cNvSpPr>
          <p:nvPr/>
        </p:nvSpPr>
        <p:spPr bwMode="auto">
          <a:xfrm>
            <a:off x="7956550" y="128588"/>
            <a:ext cx="1154113" cy="13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lgn="r" eaLnBrk="1" hangingPunct="1">
              <a:spcBef>
                <a:spcPct val="0"/>
              </a:spcBef>
              <a:buFontTx/>
              <a:buNone/>
            </a:pPr>
            <a:r>
              <a:rPr lang="ja-JP" altLang="en-US" sz="900" b="1">
                <a:solidFill>
                  <a:schemeClr val="bg1"/>
                </a:solidFill>
                <a:latin typeface="Noto Sans JP" panose="020B0200000000000000" pitchFamily="50" charset="-128"/>
                <a:ea typeface="Noto Sans JP" panose="020B0200000000000000" pitchFamily="50" charset="-128"/>
              </a:rPr>
              <a:t>□□□□□■■■■■</a:t>
            </a:r>
          </a:p>
        </p:txBody>
      </p:sp>
      <p:sp>
        <p:nvSpPr>
          <p:cNvPr id="15366" name="Text Box 1039">
            <a:extLst>
              <a:ext uri="{FF2B5EF4-FFF2-40B4-BE49-F238E27FC236}">
                <a16:creationId xmlns:a16="http://schemas.microsoft.com/office/drawing/2014/main" id="{0B886D4C-5C70-0E46-A6D5-BFBE1A200F96}"/>
              </a:ext>
            </a:extLst>
          </p:cNvPr>
          <p:cNvSpPr txBox="1">
            <a:spLocks noChangeArrowheads="1"/>
          </p:cNvSpPr>
          <p:nvPr/>
        </p:nvSpPr>
        <p:spPr bwMode="auto">
          <a:xfrm>
            <a:off x="174625" y="501650"/>
            <a:ext cx="12567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dirty="0">
                <a:solidFill>
                  <a:schemeClr val="bg1"/>
                </a:solidFill>
                <a:latin typeface="Noto Sans JP" panose="020B0200000000000000" pitchFamily="50" charset="-128"/>
                <a:ea typeface="Noto Sans JP" panose="020B0200000000000000" pitchFamily="50" charset="-128"/>
              </a:rPr>
              <a:t>インテリア建材</a:t>
            </a:r>
          </a:p>
        </p:txBody>
      </p:sp>
      <p:sp>
        <p:nvSpPr>
          <p:cNvPr id="15367" name="Text Box 1039">
            <a:extLst>
              <a:ext uri="{FF2B5EF4-FFF2-40B4-BE49-F238E27FC236}">
                <a16:creationId xmlns:a16="http://schemas.microsoft.com/office/drawing/2014/main" id="{5D426F98-4E66-5E4D-9EA2-51DAEB00D750}"/>
              </a:ext>
            </a:extLst>
          </p:cNvPr>
          <p:cNvSpPr txBox="1">
            <a:spLocks noChangeArrowheads="1"/>
          </p:cNvSpPr>
          <p:nvPr/>
        </p:nvSpPr>
        <p:spPr bwMode="auto">
          <a:xfrm>
            <a:off x="2204099" y="335280"/>
            <a:ext cx="367248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2800" b="1" dirty="0">
                <a:solidFill>
                  <a:schemeClr val="bg1"/>
                </a:solidFill>
                <a:latin typeface="Noto Sans JP" panose="020B0200000000000000" pitchFamily="50" charset="-128"/>
                <a:ea typeface="Noto Sans JP" panose="020B0200000000000000" pitchFamily="50" charset="-128"/>
              </a:rPr>
              <a:t>リノバ リフォーム階段</a:t>
            </a:r>
          </a:p>
        </p:txBody>
      </p:sp>
      <p:sp>
        <p:nvSpPr>
          <p:cNvPr id="34" name="Rectangle 9">
            <a:extLst>
              <a:ext uri="{FF2B5EF4-FFF2-40B4-BE49-F238E27FC236}">
                <a16:creationId xmlns:a16="http://schemas.microsoft.com/office/drawing/2014/main" id="{8AD23CE5-CF64-824E-9BF2-1F6917C0A381}"/>
              </a:ext>
            </a:extLst>
          </p:cNvPr>
          <p:cNvSpPr>
            <a:spLocks noChangeArrowheads="1"/>
          </p:cNvSpPr>
          <p:nvPr/>
        </p:nvSpPr>
        <p:spPr bwMode="auto">
          <a:xfrm>
            <a:off x="1433513" y="7310438"/>
            <a:ext cx="1260475" cy="184666"/>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spcBef>
                <a:spcPct val="0"/>
              </a:spcBef>
              <a:buNone/>
              <a:defRPr/>
            </a:pPr>
            <a:r>
              <a:rPr lang="en-US" altLang="ja-JP" sz="600" dirty="0">
                <a:solidFill>
                  <a:schemeClr val="tx2"/>
                </a:solidFill>
                <a:latin typeface="Yu Gothic" panose="020B0400000000000000" pitchFamily="34" charset="-128"/>
                <a:ea typeface="Yu Gothic" panose="020B0400000000000000" pitchFamily="34" charset="-128"/>
              </a:rPr>
              <a:t>SPD99999004047</a:t>
            </a:r>
          </a:p>
          <a:p>
            <a:pPr>
              <a:spcBef>
                <a:spcPct val="0"/>
              </a:spcBef>
              <a:buNone/>
              <a:defRPr/>
            </a:pPr>
            <a:r>
              <a:rPr lang="en-US" altLang="ja-JP" sz="600" dirty="0">
                <a:solidFill>
                  <a:schemeClr val="tx2"/>
                </a:solidFill>
                <a:latin typeface="Yu Gothic" panose="020B0400000000000000" pitchFamily="34" charset="-128"/>
                <a:ea typeface="Yu Gothic" panose="020B0400000000000000" pitchFamily="34" charset="-128"/>
              </a:rPr>
              <a:t>2026.09.01 </a:t>
            </a:r>
            <a:r>
              <a:rPr lang="ja-JP" altLang="en-US" sz="600" dirty="0">
                <a:solidFill>
                  <a:schemeClr val="tx2"/>
                </a:solidFill>
                <a:latin typeface="Yu Gothic" panose="020B0400000000000000" pitchFamily="34" charset="-128"/>
                <a:ea typeface="Yu Gothic" panose="020B0400000000000000" pitchFamily="34" charset="-128"/>
              </a:rPr>
              <a:t>発行</a:t>
            </a:r>
          </a:p>
        </p:txBody>
      </p:sp>
      <p:sp>
        <p:nvSpPr>
          <p:cNvPr id="13" name="正方形/長方形 12">
            <a:extLst>
              <a:ext uri="{FF2B5EF4-FFF2-40B4-BE49-F238E27FC236}">
                <a16:creationId xmlns:a16="http://schemas.microsoft.com/office/drawing/2014/main" id="{7A8974C9-868E-A945-8CEF-985817BF30F7}"/>
              </a:ext>
            </a:extLst>
          </p:cNvPr>
          <p:cNvSpPr/>
          <p:nvPr/>
        </p:nvSpPr>
        <p:spPr>
          <a:xfrm>
            <a:off x="-1525587" y="0"/>
            <a:ext cx="1331277" cy="785813"/>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ja-JP" sz="1600" b="1">
                <a:solidFill>
                  <a:schemeClr val="tx1"/>
                </a:solidFill>
                <a:latin typeface="Yu Gothic" panose="020B0400000000000000" pitchFamily="34" charset="-128"/>
                <a:ea typeface="Yu Gothic" panose="020B0400000000000000" pitchFamily="34" charset="-128"/>
              </a:rPr>
              <a:t>A-1:LIXIL</a:t>
            </a:r>
            <a:endParaRPr lang="ja-JP" altLang="en-US" sz="1600" b="1">
              <a:solidFill>
                <a:schemeClr val="tx1"/>
              </a:solidFill>
              <a:latin typeface="Yu Gothic" panose="020B0400000000000000" pitchFamily="34" charset="-128"/>
              <a:ea typeface="Yu Gothic" panose="020B0400000000000000" pitchFamily="34" charset="-128"/>
            </a:endParaRPr>
          </a:p>
        </p:txBody>
      </p:sp>
      <p:sp>
        <p:nvSpPr>
          <p:cNvPr id="24" name="Text Box 1039">
            <a:extLst>
              <a:ext uri="{FF2B5EF4-FFF2-40B4-BE49-F238E27FC236}">
                <a16:creationId xmlns:a16="http://schemas.microsoft.com/office/drawing/2014/main" id="{53152343-5209-5247-9115-DAF3839F1496}"/>
              </a:ext>
            </a:extLst>
          </p:cNvPr>
          <p:cNvSpPr txBox="1">
            <a:spLocks noChangeArrowheads="1"/>
          </p:cNvSpPr>
          <p:nvPr/>
        </p:nvSpPr>
        <p:spPr bwMode="auto">
          <a:xfrm>
            <a:off x="174625" y="100013"/>
            <a:ext cx="14112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100" b="1">
                <a:solidFill>
                  <a:schemeClr val="bg1"/>
                </a:solidFill>
                <a:latin typeface="Noto Sans JP" panose="020B0200000000000000" pitchFamily="50" charset="-128"/>
                <a:ea typeface="Noto Sans JP" panose="020B0200000000000000" pitchFamily="50" charset="-128"/>
              </a:rPr>
              <a:t>□□□□□■■■■■</a:t>
            </a:r>
          </a:p>
        </p:txBody>
      </p:sp>
      <p:sp>
        <p:nvSpPr>
          <p:cNvPr id="7" name="正方形/長方形 6">
            <a:extLst>
              <a:ext uri="{FF2B5EF4-FFF2-40B4-BE49-F238E27FC236}">
                <a16:creationId xmlns:a16="http://schemas.microsoft.com/office/drawing/2014/main" id="{F7C09E09-4923-6849-9DC0-C805F44E22FE}"/>
              </a:ext>
            </a:extLst>
          </p:cNvPr>
          <p:cNvSpPr/>
          <p:nvPr/>
        </p:nvSpPr>
        <p:spPr>
          <a:xfrm>
            <a:off x="0" y="-1537322"/>
            <a:ext cx="6743700" cy="131437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8" name="テキスト ボックス 7">
            <a:extLst>
              <a:ext uri="{FF2B5EF4-FFF2-40B4-BE49-F238E27FC236}">
                <a16:creationId xmlns:a16="http://schemas.microsoft.com/office/drawing/2014/main" id="{C1C3A836-0976-A64C-B16F-45305A7EBD1F}"/>
              </a:ext>
            </a:extLst>
          </p:cNvPr>
          <p:cNvSpPr txBox="1"/>
          <p:nvPr/>
        </p:nvSpPr>
        <p:spPr>
          <a:xfrm>
            <a:off x="4217355" y="-1316229"/>
            <a:ext cx="2430683" cy="954107"/>
          </a:xfrm>
          <a:prstGeom prst="rect">
            <a:avLst/>
          </a:prstGeom>
          <a:noFill/>
        </p:spPr>
        <p:txBody>
          <a:bodyPr wrap="square" rtlCol="0">
            <a:spAutoFit/>
          </a:bodyPr>
          <a:lstStyle/>
          <a:p>
            <a:r>
              <a:rPr kumimoji="1" lang="ja-JP" altLang="en-US" sz="1400">
                <a:latin typeface="Yu Gothic" panose="020B0400000000000000" pitchFamily="34" charset="-128"/>
                <a:ea typeface="Yu Gothic" panose="020B0400000000000000" pitchFamily="34" charset="-128"/>
              </a:rPr>
              <a:t>←</a:t>
            </a:r>
            <a:endParaRPr kumimoji="1" lang="en-US" altLang="ja-JP" sz="1400">
              <a:latin typeface="Yu Gothic" panose="020B0400000000000000" pitchFamily="34" charset="-128"/>
              <a:ea typeface="Yu Gothic" panose="020B0400000000000000" pitchFamily="34" charset="-128"/>
            </a:endParaRPr>
          </a:p>
          <a:p>
            <a:r>
              <a:rPr kumimoji="1" lang="en-US" altLang="ja-JP" sz="1400">
                <a:latin typeface="Yu Gothic" panose="020B0400000000000000" pitchFamily="34" charset="-128"/>
                <a:ea typeface="Yu Gothic" panose="020B0400000000000000" pitchFamily="34" charset="-128"/>
              </a:rPr>
              <a:t>RICHELLE</a:t>
            </a:r>
            <a:r>
              <a:rPr kumimoji="1" lang="ja-JP" altLang="en-US" sz="1400">
                <a:latin typeface="Yu Gothic" panose="020B0400000000000000" pitchFamily="34" charset="-128"/>
                <a:ea typeface="Yu Gothic" panose="020B0400000000000000" pitchFamily="34" charset="-128"/>
              </a:rPr>
              <a:t>、</a:t>
            </a:r>
            <a:r>
              <a:rPr kumimoji="1" lang="en-US" altLang="ja-JP" sz="1400">
                <a:latin typeface="Yu Gothic" panose="020B0400000000000000" pitchFamily="34" charset="-128"/>
                <a:ea typeface="Yu Gothic" panose="020B0400000000000000" pitchFamily="34" charset="-128"/>
              </a:rPr>
              <a:t>SPAGE</a:t>
            </a:r>
            <a:r>
              <a:rPr kumimoji="1" lang="ja-JP" altLang="en-US" sz="1400">
                <a:latin typeface="Yu Gothic" panose="020B0400000000000000" pitchFamily="34" charset="-128"/>
                <a:ea typeface="Yu Gothic" panose="020B0400000000000000" pitchFamily="34" charset="-128"/>
              </a:rPr>
              <a:t>に限り、商品名にロゴ使用可。</a:t>
            </a:r>
            <a:endParaRPr kumimoji="1" lang="en-US" altLang="ja-JP" sz="1400">
              <a:latin typeface="Yu Gothic" panose="020B0400000000000000" pitchFamily="34" charset="-128"/>
              <a:ea typeface="Yu Gothic" panose="020B0400000000000000" pitchFamily="34" charset="-128"/>
            </a:endParaRPr>
          </a:p>
          <a:p>
            <a:r>
              <a:rPr kumimoji="1" lang="en-US" altLang="ja-JP" sz="1400">
                <a:solidFill>
                  <a:srgbClr val="D95000"/>
                </a:solidFill>
                <a:latin typeface="Yu Gothic" panose="020B0400000000000000" pitchFamily="34" charset="-128"/>
                <a:ea typeface="Yu Gothic" panose="020B0400000000000000" pitchFamily="34" charset="-128"/>
              </a:rPr>
              <a:t>※</a:t>
            </a:r>
            <a:r>
              <a:rPr kumimoji="1" lang="ja-JP" altLang="en-US" sz="1400">
                <a:solidFill>
                  <a:srgbClr val="D95000"/>
                </a:solidFill>
                <a:latin typeface="Yu Gothic" panose="020B0400000000000000" pitchFamily="34" charset="-128"/>
                <a:ea typeface="Yu Gothic" panose="020B0400000000000000" pitchFamily="34" charset="-128"/>
              </a:rPr>
              <a:t>サイズ変更不可</a:t>
            </a:r>
            <a:endParaRPr kumimoji="1" lang="en-US" altLang="ja-JP" sz="1400">
              <a:solidFill>
                <a:srgbClr val="D95000"/>
              </a:solidFill>
              <a:latin typeface="Yu Gothic" panose="020B0400000000000000" pitchFamily="34" charset="-128"/>
              <a:ea typeface="Yu Gothic" panose="020B0400000000000000" pitchFamily="34" charset="-128"/>
            </a:endParaRPr>
          </a:p>
        </p:txBody>
      </p:sp>
      <p:pic>
        <p:nvPicPr>
          <p:cNvPr id="18" name="図 17">
            <a:extLst>
              <a:ext uri="{FF2B5EF4-FFF2-40B4-BE49-F238E27FC236}">
                <a16:creationId xmlns:a16="http://schemas.microsoft.com/office/drawing/2014/main" id="{CEA7FDF2-509E-D640-BA9C-AAFBDC6D8184}"/>
              </a:ext>
            </a:extLst>
          </p:cNvPr>
          <p:cNvPicPr>
            <a:picLocks noChangeAspect="1"/>
          </p:cNvPicPr>
          <p:nvPr/>
        </p:nvPicPr>
        <p:blipFill>
          <a:blip r:embed="rId8"/>
          <a:stretch>
            <a:fillRect/>
          </a:stretch>
        </p:blipFill>
        <p:spPr>
          <a:xfrm>
            <a:off x="1813789" y="-978818"/>
            <a:ext cx="1827954" cy="720000"/>
          </a:xfrm>
          <a:prstGeom prst="rect">
            <a:avLst/>
          </a:prstGeom>
        </p:spPr>
      </p:pic>
      <p:sp>
        <p:nvSpPr>
          <p:cNvPr id="19" name="Text Box 1039">
            <a:extLst>
              <a:ext uri="{FF2B5EF4-FFF2-40B4-BE49-F238E27FC236}">
                <a16:creationId xmlns:a16="http://schemas.microsoft.com/office/drawing/2014/main" id="{672CEE98-B33C-5A4E-BEC5-A58DCFAF748E}"/>
              </a:ext>
            </a:extLst>
          </p:cNvPr>
          <p:cNvSpPr txBox="1">
            <a:spLocks noChangeArrowheads="1"/>
          </p:cNvSpPr>
          <p:nvPr/>
        </p:nvSpPr>
        <p:spPr bwMode="auto">
          <a:xfrm>
            <a:off x="174625" y="-645730"/>
            <a:ext cx="16671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a:solidFill>
                  <a:schemeClr val="bg1"/>
                </a:solidFill>
                <a:latin typeface="Yu Gothic" panose="020B0400000000000000" pitchFamily="34" charset="-128"/>
                <a:ea typeface="Yu Gothic" panose="020B0400000000000000" pitchFamily="34" charset="-128"/>
              </a:rPr>
              <a:t>システムバスルーム </a:t>
            </a:r>
          </a:p>
        </p:txBody>
      </p:sp>
      <p:pic>
        <p:nvPicPr>
          <p:cNvPr id="22" name="図 21">
            <a:extLst>
              <a:ext uri="{FF2B5EF4-FFF2-40B4-BE49-F238E27FC236}">
                <a16:creationId xmlns:a16="http://schemas.microsoft.com/office/drawing/2014/main" id="{626324B6-8641-EF47-A1C4-D59A733D816E}"/>
              </a:ext>
            </a:extLst>
          </p:cNvPr>
          <p:cNvPicPr>
            <a:picLocks noChangeAspect="1"/>
          </p:cNvPicPr>
          <p:nvPr/>
        </p:nvPicPr>
        <p:blipFill>
          <a:blip r:embed="rId9"/>
          <a:stretch>
            <a:fillRect/>
          </a:stretch>
        </p:blipFill>
        <p:spPr>
          <a:xfrm>
            <a:off x="1865345" y="-1319626"/>
            <a:ext cx="2148007" cy="288000"/>
          </a:xfrm>
          <a:prstGeom prst="rect">
            <a:avLst/>
          </a:prstGeom>
        </p:spPr>
      </p:pic>
      <p:sp>
        <p:nvSpPr>
          <p:cNvPr id="23" name="Text Box 1039">
            <a:extLst>
              <a:ext uri="{FF2B5EF4-FFF2-40B4-BE49-F238E27FC236}">
                <a16:creationId xmlns:a16="http://schemas.microsoft.com/office/drawing/2014/main" id="{E6732C8D-6A54-AB47-8FDA-70981FEAB5BC}"/>
              </a:ext>
            </a:extLst>
          </p:cNvPr>
          <p:cNvSpPr txBox="1">
            <a:spLocks noChangeArrowheads="1"/>
          </p:cNvSpPr>
          <p:nvPr/>
        </p:nvSpPr>
        <p:spPr bwMode="auto">
          <a:xfrm>
            <a:off x="174625" y="-1207070"/>
            <a:ext cx="143629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400" b="1">
                <a:solidFill>
                  <a:schemeClr val="bg1"/>
                </a:solidFill>
                <a:latin typeface="Yu Gothic" panose="020B0400000000000000" pitchFamily="34" charset="-128"/>
                <a:ea typeface="Yu Gothic" panose="020B0400000000000000" pitchFamily="34" charset="-128"/>
              </a:rPr>
              <a:t>システムキッチン</a:t>
            </a:r>
          </a:p>
        </p:txBody>
      </p:sp>
      <p:sp>
        <p:nvSpPr>
          <p:cNvPr id="49" name="正方形/長方形 48">
            <a:extLst>
              <a:ext uri="{FF2B5EF4-FFF2-40B4-BE49-F238E27FC236}">
                <a16:creationId xmlns:a16="http://schemas.microsoft.com/office/drawing/2014/main" id="{55AA60A8-46E9-6AEF-3F4C-9B147BF3F035}"/>
              </a:ext>
            </a:extLst>
          </p:cNvPr>
          <p:cNvSpPr/>
          <p:nvPr/>
        </p:nvSpPr>
        <p:spPr>
          <a:xfrm>
            <a:off x="5565057" y="854209"/>
            <a:ext cx="1658742" cy="244596"/>
          </a:xfrm>
          <a:prstGeom prst="rect">
            <a:avLst/>
          </a:prstGeom>
          <a:noFill/>
          <a:ln>
            <a:noFill/>
          </a:ln>
        </p:spPr>
        <p:txBody>
          <a:bodyPr spcFirstLastPara="1" wrap="none" lIns="59350" tIns="29675" rIns="59350" bIns="29675" anchor="t" anchorCtr="0">
            <a:spAutoFit/>
          </a:bodyPr>
          <a:lstStyle/>
          <a:p>
            <a:pPr>
              <a:buClr>
                <a:srgbClr val="000000"/>
              </a:buClr>
              <a:buSzPts val="600"/>
            </a:pPr>
            <a:r>
              <a:rPr lang="ja-JP" altLang="en-US" sz="1200" b="1" dirty="0">
                <a:solidFill>
                  <a:schemeClr val="tx2"/>
                </a:solidFill>
                <a:latin typeface="Noto Sans JP" panose="020B0200000000000000" pitchFamily="50" charset="-128"/>
                <a:ea typeface="Noto Sans JP" panose="020B0200000000000000" pitchFamily="50" charset="-128"/>
              </a:rPr>
              <a:t>■既設の階段に上張り</a:t>
            </a:r>
          </a:p>
        </p:txBody>
      </p:sp>
      <p:sp>
        <p:nvSpPr>
          <p:cNvPr id="50" name="正方形/長方形 49">
            <a:extLst>
              <a:ext uri="{FF2B5EF4-FFF2-40B4-BE49-F238E27FC236}">
                <a16:creationId xmlns:a16="http://schemas.microsoft.com/office/drawing/2014/main" id="{2D7A3602-5874-F884-F219-F2FA055E838C}"/>
              </a:ext>
            </a:extLst>
          </p:cNvPr>
          <p:cNvSpPr/>
          <p:nvPr/>
        </p:nvSpPr>
        <p:spPr>
          <a:xfrm>
            <a:off x="5576822" y="1080897"/>
            <a:ext cx="3221870" cy="829371"/>
          </a:xfrm>
          <a:prstGeom prst="rect">
            <a:avLst/>
          </a:prstGeom>
          <a:noFill/>
          <a:ln>
            <a:noFill/>
          </a:ln>
        </p:spPr>
        <p:txBody>
          <a:bodyPr spcFirstLastPara="1" wrap="square" lIns="59350" tIns="29675" rIns="59350" bIns="29675" anchor="t" anchorCtr="0">
            <a:spAutoFit/>
          </a:bodyPr>
          <a:lstStyle/>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既設の階段の上に重ね張りする工法なので、新しい階段に</a:t>
            </a:r>
            <a:endParaRPr lang="en-US" altLang="ja-JP" sz="9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架け換えするよりも工事にかかる期間を短縮できます。</a:t>
            </a:r>
            <a:endParaRPr lang="en-US" altLang="ja-JP" sz="9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endParaRPr lang="en-US" altLang="ja-JP" sz="5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既設の階段が側板納まりの場合でも、幅木納まりの場合でも、</a:t>
            </a:r>
            <a:endParaRPr lang="en-US" altLang="ja-JP" sz="9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既存の納まりに合わせた施工が可能です。</a:t>
            </a:r>
            <a:endParaRPr lang="en-US" altLang="ja-JP" sz="9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endParaRPr lang="ja-JP" altLang="en-US" sz="1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r>
              <a:rPr lang="en-US" altLang="ja-JP" sz="700" dirty="0">
                <a:solidFill>
                  <a:schemeClr val="tx2"/>
                </a:solidFill>
                <a:latin typeface="Noto Sans JP" panose="020B0200000000000000" pitchFamily="50" charset="-128"/>
                <a:ea typeface="Noto Sans JP" panose="020B0200000000000000" pitchFamily="50" charset="-128"/>
              </a:rPr>
              <a:t>※</a:t>
            </a:r>
            <a:r>
              <a:rPr lang="ja-JP" altLang="en-US" sz="700" dirty="0">
                <a:solidFill>
                  <a:schemeClr val="tx2"/>
                </a:solidFill>
                <a:latin typeface="Noto Sans JP" panose="020B0200000000000000" pitchFamily="50" charset="-128"/>
                <a:ea typeface="Noto Sans JP" panose="020B0200000000000000" pitchFamily="50" charset="-128"/>
              </a:rPr>
              <a:t>幅木納まりの対応はうわば</a:t>
            </a:r>
            <a:r>
              <a:rPr lang="en-US" altLang="ja-JP" sz="700" dirty="0">
                <a:solidFill>
                  <a:schemeClr val="tx2"/>
                </a:solidFill>
                <a:latin typeface="Noto Sans JP" panose="020B0200000000000000" pitchFamily="50" charset="-128"/>
                <a:ea typeface="Noto Sans JP" panose="020B0200000000000000" pitchFamily="50" charset="-128"/>
              </a:rPr>
              <a:t>Re</a:t>
            </a:r>
            <a:r>
              <a:rPr lang="ja-JP" altLang="en-US" sz="700" dirty="0">
                <a:solidFill>
                  <a:schemeClr val="tx2"/>
                </a:solidFill>
                <a:latin typeface="Noto Sans JP" panose="020B0200000000000000" pitchFamily="50" charset="-128"/>
                <a:ea typeface="Noto Sans JP" panose="020B0200000000000000" pitchFamily="50" charset="-128"/>
              </a:rPr>
              <a:t>フロア用のみ</a:t>
            </a:r>
            <a:endParaRPr lang="en-US" altLang="ja-JP" sz="700" dirty="0">
              <a:solidFill>
                <a:schemeClr val="tx2"/>
              </a:solidFill>
              <a:latin typeface="Noto Sans JP" panose="020B0200000000000000" pitchFamily="50" charset="-128"/>
              <a:ea typeface="Noto Sans JP" panose="020B0200000000000000" pitchFamily="50" charset="-128"/>
            </a:endParaRPr>
          </a:p>
        </p:txBody>
      </p:sp>
      <p:sp>
        <p:nvSpPr>
          <p:cNvPr id="51" name="正方形/長方形 50">
            <a:extLst>
              <a:ext uri="{FF2B5EF4-FFF2-40B4-BE49-F238E27FC236}">
                <a16:creationId xmlns:a16="http://schemas.microsoft.com/office/drawing/2014/main" id="{A0A9AC7E-2D29-8765-FEF6-8BE7AF74CBA7}"/>
              </a:ext>
            </a:extLst>
          </p:cNvPr>
          <p:cNvSpPr/>
          <p:nvPr/>
        </p:nvSpPr>
        <p:spPr>
          <a:xfrm>
            <a:off x="5565057" y="2147365"/>
            <a:ext cx="1504854" cy="244596"/>
          </a:xfrm>
          <a:prstGeom prst="rect">
            <a:avLst/>
          </a:prstGeom>
          <a:noFill/>
          <a:ln>
            <a:noFill/>
          </a:ln>
        </p:spPr>
        <p:txBody>
          <a:bodyPr spcFirstLastPara="1" wrap="none" lIns="59350" tIns="29675" rIns="59350" bIns="29675" anchor="t" anchorCtr="0">
            <a:spAutoFit/>
          </a:bodyPr>
          <a:lstStyle/>
          <a:p>
            <a:pPr>
              <a:buClr>
                <a:srgbClr val="000000"/>
              </a:buClr>
              <a:buSzPts val="600"/>
            </a:pPr>
            <a:r>
              <a:rPr lang="ja-JP" altLang="en-US" sz="1200" b="1" dirty="0">
                <a:solidFill>
                  <a:schemeClr val="tx2"/>
                </a:solidFill>
                <a:latin typeface="Noto Sans JP" panose="020B0200000000000000" pitchFamily="50" charset="-128"/>
                <a:ea typeface="Noto Sans JP" panose="020B0200000000000000" pitchFamily="50" charset="-128"/>
              </a:rPr>
              <a:t>■現場の床厚に対応</a:t>
            </a:r>
          </a:p>
        </p:txBody>
      </p:sp>
      <p:sp>
        <p:nvSpPr>
          <p:cNvPr id="52" name="正方形/長方形 51">
            <a:extLst>
              <a:ext uri="{FF2B5EF4-FFF2-40B4-BE49-F238E27FC236}">
                <a16:creationId xmlns:a16="http://schemas.microsoft.com/office/drawing/2014/main" id="{DCCF260E-C6DB-5830-4631-0B54BC4DD882}"/>
              </a:ext>
            </a:extLst>
          </p:cNvPr>
          <p:cNvSpPr/>
          <p:nvPr/>
        </p:nvSpPr>
        <p:spPr>
          <a:xfrm>
            <a:off x="5576822" y="2358204"/>
            <a:ext cx="3221869" cy="829371"/>
          </a:xfrm>
          <a:prstGeom prst="rect">
            <a:avLst/>
          </a:prstGeom>
          <a:noFill/>
          <a:ln>
            <a:noFill/>
          </a:ln>
        </p:spPr>
        <p:txBody>
          <a:bodyPr spcFirstLastPara="1" wrap="square" lIns="59350" tIns="29675" rIns="59350" bIns="29675" anchor="t" anchorCtr="0">
            <a:spAutoFit/>
          </a:bodyPr>
          <a:lstStyle/>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うわば</a:t>
            </a:r>
            <a:r>
              <a:rPr lang="en-US" altLang="ja-JP" sz="900" dirty="0">
                <a:solidFill>
                  <a:schemeClr val="tx2"/>
                </a:solidFill>
                <a:latin typeface="Noto Sans JP" panose="020B0200000000000000" pitchFamily="50" charset="-128"/>
                <a:ea typeface="Noto Sans JP" panose="020B0200000000000000" pitchFamily="50" charset="-128"/>
              </a:rPr>
              <a:t>Re</a:t>
            </a:r>
            <a:r>
              <a:rPr lang="ja-JP" altLang="en-US" sz="900" dirty="0">
                <a:solidFill>
                  <a:schemeClr val="tx2"/>
                </a:solidFill>
                <a:latin typeface="Noto Sans JP" panose="020B0200000000000000" pitchFamily="50" charset="-128"/>
                <a:ea typeface="Noto Sans JP" panose="020B0200000000000000" pitchFamily="50" charset="-128"/>
              </a:rPr>
              <a:t>フロア（</a:t>
            </a:r>
            <a:r>
              <a:rPr lang="en-US" altLang="ja-JP" sz="900" dirty="0">
                <a:solidFill>
                  <a:schemeClr val="tx2"/>
                </a:solidFill>
                <a:latin typeface="Noto Sans JP" panose="020B0200000000000000" pitchFamily="50" charset="-128"/>
                <a:ea typeface="Noto Sans JP" panose="020B0200000000000000" pitchFamily="50" charset="-128"/>
              </a:rPr>
              <a:t>1.8mm </a:t>
            </a:r>
            <a:r>
              <a:rPr lang="ja-JP" altLang="en-US" sz="900" dirty="0">
                <a:solidFill>
                  <a:schemeClr val="tx2"/>
                </a:solidFill>
                <a:latin typeface="Noto Sans JP" panose="020B0200000000000000" pitchFamily="50" charset="-128"/>
                <a:ea typeface="Noto Sans JP" panose="020B0200000000000000" pitchFamily="50" charset="-128"/>
              </a:rPr>
              <a:t>床） と</a:t>
            </a:r>
            <a:r>
              <a:rPr lang="en-US" altLang="ja-JP" sz="900" dirty="0">
                <a:solidFill>
                  <a:schemeClr val="tx2"/>
                </a:solidFill>
                <a:latin typeface="Noto Sans JP" panose="020B0200000000000000" pitchFamily="50" charset="-128"/>
                <a:ea typeface="Noto Sans JP" panose="020B0200000000000000" pitchFamily="50" charset="-128"/>
              </a:rPr>
              <a:t>12mm </a:t>
            </a:r>
            <a:r>
              <a:rPr lang="ja-JP" altLang="en-US" sz="900" dirty="0">
                <a:solidFill>
                  <a:schemeClr val="tx2"/>
                </a:solidFill>
                <a:latin typeface="Noto Sans JP" panose="020B0200000000000000" pitchFamily="50" charset="-128"/>
                <a:ea typeface="Noto Sans JP" panose="020B0200000000000000" pitchFamily="50" charset="-128"/>
              </a:rPr>
              <a:t>床の</a:t>
            </a:r>
            <a:endParaRPr lang="en-US" altLang="ja-JP" sz="9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それぞれに対応した仕様を設定。</a:t>
            </a:r>
          </a:p>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現場にあわせてキレイに納めることができます。</a:t>
            </a:r>
            <a:endParaRPr lang="en-US" altLang="ja-JP" sz="9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endParaRPr lang="en-US" altLang="ja-JP" sz="5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下地材を設置する必要がないため、施工の時間や作業負担を軽減できます。</a:t>
            </a:r>
          </a:p>
        </p:txBody>
      </p:sp>
      <p:sp>
        <p:nvSpPr>
          <p:cNvPr id="54" name="正方形/長方形 53">
            <a:extLst>
              <a:ext uri="{FF2B5EF4-FFF2-40B4-BE49-F238E27FC236}">
                <a16:creationId xmlns:a16="http://schemas.microsoft.com/office/drawing/2014/main" id="{29BE93E6-1D2F-EE49-ED62-332AE2FE2A97}"/>
              </a:ext>
            </a:extLst>
          </p:cNvPr>
          <p:cNvSpPr/>
          <p:nvPr/>
        </p:nvSpPr>
        <p:spPr>
          <a:xfrm>
            <a:off x="5576822" y="3860096"/>
            <a:ext cx="3084394" cy="967870"/>
          </a:xfrm>
          <a:prstGeom prst="rect">
            <a:avLst/>
          </a:prstGeom>
          <a:noFill/>
          <a:ln>
            <a:noFill/>
          </a:ln>
        </p:spPr>
        <p:txBody>
          <a:bodyPr spcFirstLastPara="1" wrap="square" lIns="59350" tIns="29675" rIns="59350" bIns="29675" anchor="t" anchorCtr="0">
            <a:spAutoFit/>
          </a:bodyPr>
          <a:lstStyle/>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段鼻材に溝加工を施し、適度な明度差をつけた</a:t>
            </a:r>
            <a:endParaRPr lang="en-US" altLang="ja-JP" sz="9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r>
              <a:rPr lang="en-US" altLang="ja-JP" sz="900" dirty="0">
                <a:solidFill>
                  <a:schemeClr val="tx2"/>
                </a:solidFill>
                <a:latin typeface="Noto Sans JP" panose="020B0200000000000000" pitchFamily="50" charset="-128"/>
                <a:ea typeface="Noto Sans JP" panose="020B0200000000000000" pitchFamily="50" charset="-128"/>
              </a:rPr>
              <a:t>2</a:t>
            </a:r>
            <a:r>
              <a:rPr lang="ja-JP" altLang="en-US" sz="900" dirty="0">
                <a:solidFill>
                  <a:schemeClr val="tx2"/>
                </a:solidFill>
                <a:latin typeface="Noto Sans JP" panose="020B0200000000000000" pitchFamily="50" charset="-128"/>
                <a:ea typeface="Noto Sans JP" panose="020B0200000000000000" pitchFamily="50" charset="-128"/>
              </a:rPr>
              <a:t>本ラインで先端が見やすくなっています。</a:t>
            </a:r>
            <a:endParaRPr lang="en-US" altLang="ja-JP" sz="9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endParaRPr lang="ja-JP" altLang="en-US" sz="1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r>
              <a:rPr lang="en-US" altLang="ja-JP" sz="700" dirty="0">
                <a:solidFill>
                  <a:schemeClr val="tx2"/>
                </a:solidFill>
                <a:latin typeface="Noto Sans JP" panose="020B0200000000000000" pitchFamily="50" charset="-128"/>
                <a:ea typeface="Noto Sans JP" panose="020B0200000000000000" pitchFamily="50" charset="-128"/>
              </a:rPr>
              <a:t>※</a:t>
            </a:r>
            <a:r>
              <a:rPr lang="ja-JP" altLang="en-US" sz="700" dirty="0">
                <a:solidFill>
                  <a:schemeClr val="tx2"/>
                </a:solidFill>
                <a:latin typeface="Noto Sans JP" panose="020B0200000000000000" pitchFamily="50" charset="-128"/>
                <a:ea typeface="Noto Sans JP" panose="020B0200000000000000" pitchFamily="50" charset="-128"/>
              </a:rPr>
              <a:t>うわば</a:t>
            </a:r>
            <a:r>
              <a:rPr lang="en-US" altLang="ja-JP" sz="700" dirty="0">
                <a:solidFill>
                  <a:schemeClr val="tx2"/>
                </a:solidFill>
                <a:latin typeface="Noto Sans JP" panose="020B0200000000000000" pitchFamily="50" charset="-128"/>
                <a:ea typeface="Noto Sans JP" panose="020B0200000000000000" pitchFamily="50" charset="-128"/>
              </a:rPr>
              <a:t>Re</a:t>
            </a:r>
            <a:r>
              <a:rPr lang="ja-JP" altLang="en-US" sz="700" dirty="0">
                <a:solidFill>
                  <a:schemeClr val="tx2"/>
                </a:solidFill>
                <a:latin typeface="Noto Sans JP" panose="020B0200000000000000" pitchFamily="50" charset="-128"/>
                <a:ea typeface="Noto Sans JP" panose="020B0200000000000000" pitchFamily="50" charset="-128"/>
              </a:rPr>
              <a:t>フロア用のみ</a:t>
            </a:r>
            <a:endParaRPr lang="en-US" altLang="ja-JP" sz="7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endParaRPr lang="en-US" altLang="ja-JP" sz="500" dirty="0">
              <a:solidFill>
                <a:schemeClr val="tx2"/>
              </a:solidFill>
              <a:latin typeface="Noto Sans JP" panose="020B0200000000000000" pitchFamily="50" charset="-128"/>
              <a:ea typeface="Noto Sans JP" panose="020B0200000000000000" pitchFamily="50" charset="-128"/>
            </a:endParaRPr>
          </a:p>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下地合板のない壁でも手すりを取付けできる</a:t>
            </a:r>
          </a:p>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「手すり後付けリフォーム部材」を</a:t>
            </a:r>
          </a:p>
          <a:p>
            <a:pPr>
              <a:buClr>
                <a:srgbClr val="000000"/>
              </a:buClr>
              <a:buSzPts val="600"/>
            </a:pPr>
            <a:r>
              <a:rPr lang="ja-JP" altLang="en-US" sz="900" dirty="0">
                <a:solidFill>
                  <a:schemeClr val="tx2"/>
                </a:solidFill>
                <a:latin typeface="Noto Sans JP" panose="020B0200000000000000" pitchFamily="50" charset="-128"/>
                <a:ea typeface="Noto Sans JP" panose="020B0200000000000000" pitchFamily="50" charset="-128"/>
              </a:rPr>
              <a:t>ご用意しています。</a:t>
            </a:r>
          </a:p>
        </p:txBody>
      </p:sp>
      <p:sp>
        <p:nvSpPr>
          <p:cNvPr id="64" name="正方形/長方形 63">
            <a:extLst>
              <a:ext uri="{FF2B5EF4-FFF2-40B4-BE49-F238E27FC236}">
                <a16:creationId xmlns:a16="http://schemas.microsoft.com/office/drawing/2014/main" id="{74975B22-6E15-714B-194C-77AFDC5AAE61}"/>
              </a:ext>
            </a:extLst>
          </p:cNvPr>
          <p:cNvSpPr/>
          <p:nvPr/>
        </p:nvSpPr>
        <p:spPr>
          <a:xfrm>
            <a:off x="5565057" y="3639620"/>
            <a:ext cx="1812630" cy="244596"/>
          </a:xfrm>
          <a:prstGeom prst="rect">
            <a:avLst/>
          </a:prstGeom>
          <a:noFill/>
          <a:ln>
            <a:noFill/>
          </a:ln>
        </p:spPr>
        <p:txBody>
          <a:bodyPr spcFirstLastPara="1" wrap="none" lIns="59350" tIns="29675" rIns="59350" bIns="29675" anchor="t" anchorCtr="0">
            <a:spAutoFit/>
          </a:bodyPr>
          <a:lstStyle/>
          <a:p>
            <a:pPr>
              <a:buClr>
                <a:srgbClr val="000000"/>
              </a:buClr>
              <a:buSzPts val="600"/>
            </a:pPr>
            <a:r>
              <a:rPr lang="ja-JP" altLang="en-US" sz="1200" b="1" dirty="0">
                <a:solidFill>
                  <a:schemeClr val="tx2"/>
                </a:solidFill>
                <a:latin typeface="Noto Sans JP" panose="020B0200000000000000" pitchFamily="50" charset="-128"/>
                <a:ea typeface="Noto Sans JP" panose="020B0200000000000000" pitchFamily="50" charset="-128"/>
              </a:rPr>
              <a:t>■昇り降りの安全に配慮</a:t>
            </a:r>
          </a:p>
        </p:txBody>
      </p:sp>
      <p:sp>
        <p:nvSpPr>
          <p:cNvPr id="86" name="正方形/長方形 85">
            <a:extLst>
              <a:ext uri="{FF2B5EF4-FFF2-40B4-BE49-F238E27FC236}">
                <a16:creationId xmlns:a16="http://schemas.microsoft.com/office/drawing/2014/main" id="{FC4EFFB9-817E-D5F1-DEEF-4807555A0424}"/>
              </a:ext>
            </a:extLst>
          </p:cNvPr>
          <p:cNvSpPr/>
          <p:nvPr/>
        </p:nvSpPr>
        <p:spPr>
          <a:xfrm>
            <a:off x="5565057" y="4894879"/>
            <a:ext cx="1658742" cy="244596"/>
          </a:xfrm>
          <a:prstGeom prst="rect">
            <a:avLst/>
          </a:prstGeom>
          <a:noFill/>
          <a:ln>
            <a:noFill/>
          </a:ln>
        </p:spPr>
        <p:txBody>
          <a:bodyPr spcFirstLastPara="1" wrap="none" lIns="59350" tIns="29675" rIns="59350" bIns="29675" anchor="t" anchorCtr="0">
            <a:spAutoFit/>
          </a:bodyPr>
          <a:lstStyle/>
          <a:p>
            <a:pPr>
              <a:buClr>
                <a:srgbClr val="000000"/>
              </a:buClr>
              <a:buSzPts val="600"/>
            </a:pPr>
            <a:r>
              <a:rPr lang="ja-JP" altLang="en-US" sz="1200" b="1" dirty="0">
                <a:solidFill>
                  <a:schemeClr val="tx2"/>
                </a:solidFill>
                <a:latin typeface="Noto Sans JP" panose="020B0200000000000000" pitchFamily="50" charset="-128"/>
                <a:ea typeface="Noto Sans JP" panose="020B0200000000000000" pitchFamily="50" charset="-128"/>
              </a:rPr>
              <a:t>■カラーラインアップ</a:t>
            </a:r>
          </a:p>
        </p:txBody>
      </p:sp>
      <p:sp>
        <p:nvSpPr>
          <p:cNvPr id="15371" name="正方形/長方形 15370">
            <a:extLst>
              <a:ext uri="{FF2B5EF4-FFF2-40B4-BE49-F238E27FC236}">
                <a16:creationId xmlns:a16="http://schemas.microsoft.com/office/drawing/2014/main" id="{4D74FD84-0FCB-61C4-52FD-EDACE3F829C0}"/>
              </a:ext>
            </a:extLst>
          </p:cNvPr>
          <p:cNvSpPr/>
          <p:nvPr/>
        </p:nvSpPr>
        <p:spPr>
          <a:xfrm>
            <a:off x="5606655" y="5495060"/>
            <a:ext cx="1006320" cy="167651"/>
          </a:xfrm>
          <a:prstGeom prst="rect">
            <a:avLst/>
          </a:prstGeom>
          <a:noFill/>
          <a:ln>
            <a:noFill/>
          </a:ln>
        </p:spPr>
        <p:txBody>
          <a:bodyPr spcFirstLastPara="1" wrap="none" lIns="59350" tIns="29675" rIns="59350" bIns="29675" anchor="t" anchorCtr="0">
            <a:spAutoFit/>
          </a:bodyPr>
          <a:lstStyle/>
          <a:p>
            <a:pPr>
              <a:buClr>
                <a:srgbClr val="000000"/>
              </a:buClr>
              <a:buSzPts val="600"/>
            </a:pPr>
            <a:r>
              <a:rPr lang="en-US" altLang="ja-JP" sz="700" dirty="0">
                <a:solidFill>
                  <a:schemeClr val="tx2"/>
                </a:solidFill>
                <a:latin typeface="Noto Sans JP" panose="020B0200000000000000" pitchFamily="50" charset="-128"/>
                <a:ea typeface="Noto Sans JP" panose="020B0200000000000000" pitchFamily="50" charset="-128"/>
              </a:rPr>
              <a:t>WA/</a:t>
            </a:r>
            <a:r>
              <a:rPr lang="ja-JP" altLang="en-US" sz="700" dirty="0">
                <a:solidFill>
                  <a:schemeClr val="tx2"/>
                </a:solidFill>
                <a:latin typeface="Noto Sans JP" panose="020B0200000000000000" pitchFamily="50" charset="-128"/>
                <a:ea typeface="Noto Sans JP" panose="020B0200000000000000" pitchFamily="50" charset="-128"/>
              </a:rPr>
              <a:t>クリエアイボリー</a:t>
            </a:r>
          </a:p>
        </p:txBody>
      </p:sp>
      <p:sp>
        <p:nvSpPr>
          <p:cNvPr id="15372" name="正方形/長方形 15371">
            <a:extLst>
              <a:ext uri="{FF2B5EF4-FFF2-40B4-BE49-F238E27FC236}">
                <a16:creationId xmlns:a16="http://schemas.microsoft.com/office/drawing/2014/main" id="{C9974024-F8B2-5ABB-210F-584E3598744A}"/>
              </a:ext>
            </a:extLst>
          </p:cNvPr>
          <p:cNvSpPr/>
          <p:nvPr/>
        </p:nvSpPr>
        <p:spPr>
          <a:xfrm>
            <a:off x="5606655" y="5977965"/>
            <a:ext cx="805944" cy="167651"/>
          </a:xfrm>
          <a:prstGeom prst="rect">
            <a:avLst/>
          </a:prstGeom>
          <a:noFill/>
          <a:ln>
            <a:noFill/>
          </a:ln>
        </p:spPr>
        <p:txBody>
          <a:bodyPr spcFirstLastPara="1" wrap="none" lIns="59350" tIns="29675" rIns="59350" bIns="29675" anchor="t" anchorCtr="0">
            <a:spAutoFit/>
          </a:bodyPr>
          <a:lstStyle/>
          <a:p>
            <a:pPr>
              <a:buClr>
                <a:srgbClr val="000000"/>
              </a:buClr>
              <a:buSzPts val="600"/>
            </a:pPr>
            <a:r>
              <a:rPr lang="en-US" altLang="ja-JP" sz="700" dirty="0">
                <a:solidFill>
                  <a:schemeClr val="tx2"/>
                </a:solidFill>
                <a:latin typeface="Noto Sans JP" panose="020B0200000000000000" pitchFamily="50" charset="-128"/>
                <a:ea typeface="Noto Sans JP" panose="020B0200000000000000" pitchFamily="50" charset="-128"/>
              </a:rPr>
              <a:t>AC/</a:t>
            </a:r>
            <a:r>
              <a:rPr lang="ja-JP" altLang="en-US" sz="700" dirty="0">
                <a:solidFill>
                  <a:schemeClr val="tx2"/>
                </a:solidFill>
                <a:latin typeface="Noto Sans JP" panose="020B0200000000000000" pitchFamily="50" charset="-128"/>
                <a:ea typeface="Noto Sans JP" panose="020B0200000000000000" pitchFamily="50" charset="-128"/>
              </a:rPr>
              <a:t>クリエオーク</a:t>
            </a:r>
          </a:p>
        </p:txBody>
      </p:sp>
      <p:sp>
        <p:nvSpPr>
          <p:cNvPr id="15373" name="正方形/長方形 15372">
            <a:extLst>
              <a:ext uri="{FF2B5EF4-FFF2-40B4-BE49-F238E27FC236}">
                <a16:creationId xmlns:a16="http://schemas.microsoft.com/office/drawing/2014/main" id="{536DE391-6883-F9F6-0FAC-B8551254AFFC}"/>
              </a:ext>
            </a:extLst>
          </p:cNvPr>
          <p:cNvSpPr/>
          <p:nvPr/>
        </p:nvSpPr>
        <p:spPr>
          <a:xfrm>
            <a:off x="5606655" y="6460870"/>
            <a:ext cx="900522" cy="167651"/>
          </a:xfrm>
          <a:prstGeom prst="rect">
            <a:avLst/>
          </a:prstGeom>
          <a:noFill/>
          <a:ln>
            <a:noFill/>
          </a:ln>
        </p:spPr>
        <p:txBody>
          <a:bodyPr spcFirstLastPara="1" wrap="none" lIns="59350" tIns="29675" rIns="59350" bIns="29675" anchor="t" anchorCtr="0">
            <a:spAutoFit/>
          </a:bodyPr>
          <a:lstStyle/>
          <a:p>
            <a:pPr>
              <a:buClr>
                <a:srgbClr val="000000"/>
              </a:buClr>
              <a:buSzPts val="600"/>
            </a:pPr>
            <a:r>
              <a:rPr lang="en-US" altLang="ja-JP" sz="700" dirty="0">
                <a:solidFill>
                  <a:schemeClr val="tx2"/>
                </a:solidFill>
                <a:latin typeface="Noto Sans JP" panose="020B0200000000000000" pitchFamily="50" charset="-128"/>
                <a:ea typeface="Noto Sans JP" panose="020B0200000000000000" pitchFamily="50" charset="-128"/>
              </a:rPr>
              <a:t>AD/</a:t>
            </a:r>
            <a:r>
              <a:rPr lang="ja-JP" altLang="en-US" sz="700" dirty="0">
                <a:solidFill>
                  <a:schemeClr val="tx2"/>
                </a:solidFill>
                <a:latin typeface="Noto Sans JP" panose="020B0200000000000000" pitchFamily="50" charset="-128"/>
                <a:ea typeface="Noto Sans JP" panose="020B0200000000000000" pitchFamily="50" charset="-128"/>
              </a:rPr>
              <a:t>クリエチェリー</a:t>
            </a:r>
          </a:p>
        </p:txBody>
      </p:sp>
      <p:sp>
        <p:nvSpPr>
          <p:cNvPr id="15374" name="正方形/長方形 15373">
            <a:extLst>
              <a:ext uri="{FF2B5EF4-FFF2-40B4-BE49-F238E27FC236}">
                <a16:creationId xmlns:a16="http://schemas.microsoft.com/office/drawing/2014/main" id="{A66D8E19-914F-C121-69FA-854D6F7E5A46}"/>
              </a:ext>
            </a:extLst>
          </p:cNvPr>
          <p:cNvSpPr/>
          <p:nvPr/>
        </p:nvSpPr>
        <p:spPr>
          <a:xfrm>
            <a:off x="5606655" y="6943776"/>
            <a:ext cx="748236" cy="167651"/>
          </a:xfrm>
          <a:prstGeom prst="rect">
            <a:avLst/>
          </a:prstGeom>
          <a:noFill/>
          <a:ln>
            <a:noFill/>
          </a:ln>
        </p:spPr>
        <p:txBody>
          <a:bodyPr spcFirstLastPara="1" wrap="none" lIns="59350" tIns="29675" rIns="59350" bIns="29675" anchor="t" anchorCtr="0">
            <a:spAutoFit/>
          </a:bodyPr>
          <a:lstStyle/>
          <a:p>
            <a:pPr>
              <a:buClr>
                <a:srgbClr val="000000"/>
              </a:buClr>
              <a:buSzPts val="600"/>
            </a:pPr>
            <a:r>
              <a:rPr lang="en-US" altLang="ja-JP" sz="700" dirty="0">
                <a:solidFill>
                  <a:schemeClr val="tx2"/>
                </a:solidFill>
                <a:latin typeface="Noto Sans JP" panose="020B0200000000000000" pitchFamily="50" charset="-128"/>
                <a:ea typeface="Noto Sans JP" panose="020B0200000000000000" pitchFamily="50" charset="-128"/>
              </a:rPr>
              <a:t>MM/</a:t>
            </a:r>
            <a:r>
              <a:rPr lang="ja-JP" altLang="en-US" sz="700" dirty="0">
                <a:solidFill>
                  <a:schemeClr val="tx2"/>
                </a:solidFill>
                <a:latin typeface="Noto Sans JP" panose="020B0200000000000000" pitchFamily="50" charset="-128"/>
                <a:ea typeface="Noto Sans JP" panose="020B0200000000000000" pitchFamily="50" charset="-128"/>
              </a:rPr>
              <a:t>クリエモカ</a:t>
            </a:r>
          </a:p>
        </p:txBody>
      </p:sp>
      <p:sp>
        <p:nvSpPr>
          <p:cNvPr id="15379" name="正方形/長方形 15378">
            <a:extLst>
              <a:ext uri="{FF2B5EF4-FFF2-40B4-BE49-F238E27FC236}">
                <a16:creationId xmlns:a16="http://schemas.microsoft.com/office/drawing/2014/main" id="{433B8D16-1557-25E1-3C8F-5ACE01DEBBC7}"/>
              </a:ext>
            </a:extLst>
          </p:cNvPr>
          <p:cNvSpPr/>
          <p:nvPr/>
        </p:nvSpPr>
        <p:spPr>
          <a:xfrm>
            <a:off x="8125904" y="5495060"/>
            <a:ext cx="1059219" cy="167651"/>
          </a:xfrm>
          <a:prstGeom prst="rect">
            <a:avLst/>
          </a:prstGeom>
          <a:noFill/>
          <a:ln>
            <a:noFill/>
          </a:ln>
        </p:spPr>
        <p:txBody>
          <a:bodyPr spcFirstLastPara="1" wrap="none" lIns="59350" tIns="29675" rIns="59350" bIns="29675" anchor="t" anchorCtr="0">
            <a:spAutoFit/>
          </a:bodyPr>
          <a:lstStyle/>
          <a:p>
            <a:pPr>
              <a:buClr>
                <a:srgbClr val="000000"/>
              </a:buClr>
              <a:buSzPts val="600"/>
            </a:pPr>
            <a:r>
              <a:rPr lang="en-US" altLang="ja-JP" sz="700" dirty="0">
                <a:solidFill>
                  <a:schemeClr val="tx2"/>
                </a:solidFill>
                <a:latin typeface="Noto Sans JP" panose="020B0200000000000000" pitchFamily="50" charset="-128"/>
                <a:ea typeface="Noto Sans JP" panose="020B0200000000000000" pitchFamily="50" charset="-128"/>
              </a:rPr>
              <a:t>YY/</a:t>
            </a:r>
            <a:r>
              <a:rPr lang="ja-JP" altLang="en-US" sz="700" dirty="0">
                <a:solidFill>
                  <a:schemeClr val="tx2"/>
                </a:solidFill>
                <a:latin typeface="Noto Sans JP" panose="020B0200000000000000" pitchFamily="50" charset="-128"/>
                <a:ea typeface="Noto Sans JP" panose="020B0200000000000000" pitchFamily="50" charset="-128"/>
              </a:rPr>
              <a:t>プレシャスホワイト</a:t>
            </a:r>
          </a:p>
        </p:txBody>
      </p:sp>
      <p:sp>
        <p:nvSpPr>
          <p:cNvPr id="61" name="正方形/長方形 60">
            <a:extLst>
              <a:ext uri="{FF2B5EF4-FFF2-40B4-BE49-F238E27FC236}">
                <a16:creationId xmlns:a16="http://schemas.microsoft.com/office/drawing/2014/main" id="{2B7F219A-C5AA-D058-D2C2-F99BC605DD42}"/>
              </a:ext>
            </a:extLst>
          </p:cNvPr>
          <p:cNvSpPr/>
          <p:nvPr/>
        </p:nvSpPr>
        <p:spPr>
          <a:xfrm>
            <a:off x="8125904" y="5613722"/>
            <a:ext cx="1750114" cy="275373"/>
          </a:xfrm>
          <a:prstGeom prst="rect">
            <a:avLst/>
          </a:prstGeom>
          <a:noFill/>
          <a:ln>
            <a:noFill/>
          </a:ln>
        </p:spPr>
        <p:txBody>
          <a:bodyPr spcFirstLastPara="1" wrap="none" lIns="59350" tIns="29675" rIns="59350" bIns="29675" anchor="t" anchorCtr="0">
            <a:spAutoFit/>
          </a:bodyPr>
          <a:lstStyle/>
          <a:p>
            <a:pPr>
              <a:buClr>
                <a:srgbClr val="000000"/>
              </a:buClr>
              <a:buSzPts val="600"/>
            </a:pPr>
            <a:r>
              <a:rPr lang="en-US" altLang="ja-JP" sz="700" dirty="0">
                <a:solidFill>
                  <a:schemeClr val="tx2"/>
                </a:solidFill>
                <a:latin typeface="Noto Sans JP" panose="020B0200000000000000" pitchFamily="50" charset="-128"/>
                <a:ea typeface="Noto Sans JP" panose="020B0200000000000000" pitchFamily="50" charset="-128"/>
              </a:rPr>
              <a:t>※</a:t>
            </a:r>
            <a:r>
              <a:rPr lang="ja-JP" altLang="en-US" sz="700" dirty="0">
                <a:solidFill>
                  <a:schemeClr val="tx2"/>
                </a:solidFill>
                <a:latin typeface="Noto Sans JP" panose="020B0200000000000000" pitchFamily="50" charset="-128"/>
                <a:ea typeface="Noto Sans JP" panose="020B0200000000000000" pitchFamily="50" charset="-128"/>
              </a:rPr>
              <a:t>うわば</a:t>
            </a:r>
            <a:r>
              <a:rPr lang="en-US" altLang="ja-JP" sz="700" dirty="0">
                <a:solidFill>
                  <a:schemeClr val="tx2"/>
                </a:solidFill>
                <a:latin typeface="Noto Sans JP" panose="020B0200000000000000" pitchFamily="50" charset="-128"/>
                <a:ea typeface="Noto Sans JP" panose="020B0200000000000000" pitchFamily="50" charset="-128"/>
              </a:rPr>
              <a:t>Re</a:t>
            </a:r>
            <a:r>
              <a:rPr lang="ja-JP" altLang="en-US" sz="700" dirty="0">
                <a:solidFill>
                  <a:schemeClr val="tx2"/>
                </a:solidFill>
                <a:latin typeface="Noto Sans JP" panose="020B0200000000000000" pitchFamily="50" charset="-128"/>
                <a:ea typeface="Noto Sans JP" panose="020B0200000000000000" pitchFamily="50" charset="-128"/>
              </a:rPr>
              <a:t>フロア用</a:t>
            </a:r>
          </a:p>
          <a:p>
            <a:pPr>
              <a:buClr>
                <a:srgbClr val="000000"/>
              </a:buClr>
              <a:buSzPts val="600"/>
            </a:pPr>
            <a:r>
              <a:rPr lang="ja-JP" altLang="en-US" sz="700" dirty="0">
                <a:solidFill>
                  <a:schemeClr val="tx2"/>
                </a:solidFill>
                <a:latin typeface="Noto Sans JP" panose="020B0200000000000000" pitchFamily="50" charset="-128"/>
                <a:ea typeface="Noto Sans JP" panose="020B0200000000000000" pitchFamily="50" charset="-128"/>
              </a:rPr>
              <a:t>     蹴込板・側板・幅木のみの設定です。</a:t>
            </a:r>
          </a:p>
        </p:txBody>
      </p:sp>
      <p:pic>
        <p:nvPicPr>
          <p:cNvPr id="69" name="図 68">
            <a:extLst>
              <a:ext uri="{FF2B5EF4-FFF2-40B4-BE49-F238E27FC236}">
                <a16:creationId xmlns:a16="http://schemas.microsoft.com/office/drawing/2014/main" id="{49285F04-673C-F4A3-7197-67101D9806C1}"/>
              </a:ext>
            </a:extLst>
          </p:cNvPr>
          <p:cNvPicPr>
            <a:picLocks noChangeAspect="1"/>
          </p:cNvPicPr>
          <p:nvPr/>
        </p:nvPicPr>
        <p:blipFill rotWithShape="1">
          <a:blip r:embed="rId10"/>
          <a:srcRect t="36154" b="5824"/>
          <a:stretch/>
        </p:blipFill>
        <p:spPr>
          <a:xfrm>
            <a:off x="8936300" y="909102"/>
            <a:ext cx="1566878" cy="986412"/>
          </a:xfrm>
          <a:prstGeom prst="rect">
            <a:avLst/>
          </a:prstGeom>
          <a:ln>
            <a:solidFill>
              <a:schemeClr val="bg1">
                <a:lumMod val="75000"/>
              </a:schemeClr>
            </a:solidFill>
          </a:ln>
        </p:spPr>
      </p:pic>
      <p:pic>
        <p:nvPicPr>
          <p:cNvPr id="73" name="図 72">
            <a:extLst>
              <a:ext uri="{FF2B5EF4-FFF2-40B4-BE49-F238E27FC236}">
                <a16:creationId xmlns:a16="http://schemas.microsoft.com/office/drawing/2014/main" id="{636BA165-B531-B0EE-6989-D64A7964D827}"/>
              </a:ext>
            </a:extLst>
          </p:cNvPr>
          <p:cNvPicPr>
            <a:picLocks noChangeAspect="1"/>
          </p:cNvPicPr>
          <p:nvPr/>
        </p:nvPicPr>
        <p:blipFill rotWithShape="1">
          <a:blip r:embed="rId11"/>
          <a:srcRect l="2988" t="34118" r="31251" b="18062"/>
          <a:stretch/>
        </p:blipFill>
        <p:spPr>
          <a:xfrm>
            <a:off x="8150082" y="3923565"/>
            <a:ext cx="1222517" cy="840274"/>
          </a:xfrm>
          <a:prstGeom prst="rect">
            <a:avLst/>
          </a:prstGeom>
        </p:spPr>
      </p:pic>
      <p:pic>
        <p:nvPicPr>
          <p:cNvPr id="75" name="図 74">
            <a:extLst>
              <a:ext uri="{FF2B5EF4-FFF2-40B4-BE49-F238E27FC236}">
                <a16:creationId xmlns:a16="http://schemas.microsoft.com/office/drawing/2014/main" id="{4FA6798E-3828-FBD8-F2EF-A8A5D641EB89}"/>
              </a:ext>
            </a:extLst>
          </p:cNvPr>
          <p:cNvPicPr>
            <a:picLocks noChangeAspect="1"/>
          </p:cNvPicPr>
          <p:nvPr/>
        </p:nvPicPr>
        <p:blipFill rotWithShape="1">
          <a:blip r:embed="rId12"/>
          <a:srcRect l="30620" t="1158" r="22309" b="61313"/>
          <a:stretch/>
        </p:blipFill>
        <p:spPr>
          <a:xfrm>
            <a:off x="9442756" y="3925859"/>
            <a:ext cx="1060422" cy="837980"/>
          </a:xfrm>
          <a:prstGeom prst="rect">
            <a:avLst/>
          </a:prstGeom>
        </p:spPr>
      </p:pic>
      <p:sp>
        <p:nvSpPr>
          <p:cNvPr id="76" name="正方形/長方形 75">
            <a:extLst>
              <a:ext uri="{FF2B5EF4-FFF2-40B4-BE49-F238E27FC236}">
                <a16:creationId xmlns:a16="http://schemas.microsoft.com/office/drawing/2014/main" id="{73727B2C-689E-B7D1-1182-2A3AC06ED168}"/>
              </a:ext>
            </a:extLst>
          </p:cNvPr>
          <p:cNvSpPr/>
          <p:nvPr/>
        </p:nvSpPr>
        <p:spPr>
          <a:xfrm>
            <a:off x="145943" y="5830577"/>
            <a:ext cx="5049317" cy="1323439"/>
          </a:xfrm>
          <a:prstGeom prst="rect">
            <a:avLst/>
          </a:prstGeom>
        </p:spPr>
        <p:txBody>
          <a:bodyPr wrap="square">
            <a:spAutoFit/>
          </a:bodyPr>
          <a:lstStyle/>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本商材は既存階段を化粧することが目的の製品です。施工前に既存の構造物が積載荷重に耐える構造であることを確認してください。</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施工前に既存の構造物の異音がないことを事前に確認してください。</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専用の接着剤、両面テープを使用してください。</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表面はがれの原因になりますので、養生には指定の養生テープ（</a:t>
            </a:r>
            <a:r>
              <a:rPr lang="en-US" altLang="ja-JP" sz="500" dirty="0">
                <a:solidFill>
                  <a:schemeClr val="tx2"/>
                </a:solidFill>
                <a:latin typeface="Noto Sans JP" panose="020B0200000000000000" pitchFamily="50" charset="-128"/>
                <a:ea typeface="Noto Sans JP" panose="020B0200000000000000" pitchFamily="50" charset="-128"/>
              </a:rPr>
              <a:t>LZZZZ004</a:t>
            </a:r>
            <a:r>
              <a:rPr lang="ja-JP" altLang="en-US" sz="500" dirty="0">
                <a:solidFill>
                  <a:schemeClr val="tx2"/>
                </a:solidFill>
                <a:latin typeface="Noto Sans JP" panose="020B0200000000000000" pitchFamily="50" charset="-128"/>
                <a:ea typeface="Noto Sans JP" panose="020B0200000000000000" pitchFamily="50" charset="-128"/>
              </a:rPr>
              <a:t>）をご使用ください。</a:t>
            </a:r>
            <a:endParaRPr lang="en-US" altLang="ja-JP" sz="500" dirty="0">
              <a:solidFill>
                <a:schemeClr val="tx2"/>
              </a:solidFill>
              <a:latin typeface="Noto Sans JP" panose="020B0200000000000000" pitchFamily="50" charset="-128"/>
              <a:ea typeface="Noto Sans JP" panose="020B0200000000000000" pitchFamily="50" charset="-128"/>
            </a:endParaRP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うわば</a:t>
            </a:r>
            <a:r>
              <a:rPr lang="en-US" altLang="ja-JP" sz="500" dirty="0">
                <a:solidFill>
                  <a:schemeClr val="tx2"/>
                </a:solidFill>
                <a:latin typeface="Noto Sans JP" panose="020B0200000000000000" pitchFamily="50" charset="-128"/>
                <a:ea typeface="Noto Sans JP" panose="020B0200000000000000" pitchFamily="50" charset="-128"/>
              </a:rPr>
              <a:t>Re</a:t>
            </a:r>
            <a:r>
              <a:rPr lang="ja-JP" altLang="en-US" sz="500" dirty="0">
                <a:solidFill>
                  <a:schemeClr val="tx2"/>
                </a:solidFill>
                <a:latin typeface="Noto Sans JP" panose="020B0200000000000000" pitchFamily="50" charset="-128"/>
                <a:ea typeface="Noto Sans JP" panose="020B0200000000000000" pitchFamily="50" charset="-128"/>
              </a:rPr>
              <a:t>フロア（厚さ</a:t>
            </a:r>
            <a:r>
              <a:rPr lang="en-US" altLang="ja-JP" sz="500" dirty="0">
                <a:solidFill>
                  <a:schemeClr val="tx2"/>
                </a:solidFill>
                <a:latin typeface="Noto Sans JP" panose="020B0200000000000000" pitchFamily="50" charset="-128"/>
                <a:ea typeface="Noto Sans JP" panose="020B0200000000000000" pitchFamily="50" charset="-128"/>
              </a:rPr>
              <a:t>1.8mm</a:t>
            </a:r>
            <a:r>
              <a:rPr lang="ja-JP" altLang="en-US" sz="500" dirty="0">
                <a:solidFill>
                  <a:schemeClr val="tx2"/>
                </a:solidFill>
                <a:latin typeface="Noto Sans JP" panose="020B0200000000000000" pitchFamily="50" charset="-128"/>
                <a:ea typeface="Noto Sans JP" panose="020B0200000000000000" pitchFamily="50" charset="-128"/>
              </a:rPr>
              <a:t>）、踏板（厚さ</a:t>
            </a:r>
            <a:r>
              <a:rPr lang="en-US" altLang="ja-JP" sz="500" dirty="0">
                <a:solidFill>
                  <a:schemeClr val="tx2"/>
                </a:solidFill>
                <a:latin typeface="Noto Sans JP" panose="020B0200000000000000" pitchFamily="50" charset="-128"/>
                <a:ea typeface="Noto Sans JP" panose="020B0200000000000000" pitchFamily="50" charset="-128"/>
              </a:rPr>
              <a:t>2.7mm</a:t>
            </a:r>
            <a:r>
              <a:rPr lang="ja-JP" altLang="en-US" sz="500" dirty="0">
                <a:solidFill>
                  <a:schemeClr val="tx2"/>
                </a:solidFill>
                <a:latin typeface="Noto Sans JP" panose="020B0200000000000000" pitchFamily="50" charset="-128"/>
                <a:ea typeface="Noto Sans JP" panose="020B0200000000000000" pitchFamily="50" charset="-128"/>
              </a:rPr>
              <a:t>）を取り付けても階段の蹴上げ寸法が</a:t>
            </a:r>
            <a:r>
              <a:rPr lang="en-US" altLang="ja-JP" sz="500" dirty="0">
                <a:solidFill>
                  <a:schemeClr val="tx2"/>
                </a:solidFill>
                <a:latin typeface="Noto Sans JP" panose="020B0200000000000000" pitchFamily="50" charset="-128"/>
                <a:ea typeface="Noto Sans JP" panose="020B0200000000000000" pitchFamily="50" charset="-128"/>
              </a:rPr>
              <a:t>230mm</a:t>
            </a:r>
            <a:r>
              <a:rPr lang="ja-JP" altLang="en-US" sz="500" dirty="0">
                <a:solidFill>
                  <a:schemeClr val="tx2"/>
                </a:solidFill>
                <a:latin typeface="Noto Sans JP" panose="020B0200000000000000" pitchFamily="50" charset="-128"/>
                <a:ea typeface="Noto Sans JP" panose="020B0200000000000000" pitchFamily="50" charset="-128"/>
              </a:rPr>
              <a:t>以下であることを確認の上、発注してください。</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側板（厚さ</a:t>
            </a:r>
            <a:r>
              <a:rPr lang="en-US" altLang="ja-JP" sz="500" dirty="0">
                <a:solidFill>
                  <a:schemeClr val="tx2"/>
                </a:solidFill>
                <a:latin typeface="Noto Sans JP" panose="020B0200000000000000" pitchFamily="50" charset="-128"/>
                <a:ea typeface="Noto Sans JP" panose="020B0200000000000000" pitchFamily="50" charset="-128"/>
              </a:rPr>
              <a:t>2.7mm</a:t>
            </a:r>
            <a:r>
              <a:rPr lang="ja-JP" altLang="en-US" sz="500" dirty="0">
                <a:solidFill>
                  <a:schemeClr val="tx2"/>
                </a:solidFill>
                <a:latin typeface="Noto Sans JP" panose="020B0200000000000000" pitchFamily="50" charset="-128"/>
                <a:ea typeface="Noto Sans JP" panose="020B0200000000000000" pitchFamily="50" charset="-128"/>
              </a:rPr>
              <a:t>）を取り付けても階段の有効幅が</a:t>
            </a:r>
            <a:r>
              <a:rPr lang="en-US" altLang="ja-JP" sz="500" dirty="0">
                <a:solidFill>
                  <a:schemeClr val="tx2"/>
                </a:solidFill>
                <a:latin typeface="Noto Sans JP" panose="020B0200000000000000" pitchFamily="50" charset="-128"/>
                <a:ea typeface="Noto Sans JP" panose="020B0200000000000000" pitchFamily="50" charset="-128"/>
              </a:rPr>
              <a:t>750mm</a:t>
            </a:r>
            <a:r>
              <a:rPr lang="ja-JP" altLang="en-US" sz="500" dirty="0">
                <a:solidFill>
                  <a:schemeClr val="tx2"/>
                </a:solidFill>
                <a:latin typeface="Noto Sans JP" panose="020B0200000000000000" pitchFamily="50" charset="-128"/>
                <a:ea typeface="Noto Sans JP" panose="020B0200000000000000" pitchFamily="50" charset="-128"/>
              </a:rPr>
              <a:t>以上あることを確認の上、発注してください。</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木の持つ風合いや表現を再現した表面材のため、部材ごと、同じ部材内で、色柄が異なる場合があります。</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段鼻カバー材は、踏板などの他の部位とは材質が異なるため、色味が異なる場合があります。</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塗装やシートなどの⼀般的な表面仕様以外の特殊な表面仕様の階段については、接着不良を起こす可能性があるため保証対象外となりますのでご了承ください。</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側板納めで使用する場合、側板同士の継ぎ目が発生します。</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踏板の上で走ったり飛び跳ねたり過度な衝撃を与えないでください。固定部の緩み、破損、異音、ケガ、転落事故につながります。</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階段に物を置いて昇降しないでください。つまずきなどによる転落事故につながります。</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滑り防止のためワックスは使用しないでください。</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部材の端部や継ぎ目などに清掃用スプレーや水を吹きかけると化粧シートの剥がれや膨れが発生することがあるため、使用しないでください。</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部材はずれの懸念があるため、施工後すぐに昇降する際は慎重に昇降してください。</a:t>
            </a:r>
          </a:p>
          <a:p>
            <a:r>
              <a:rPr lang="en-US" altLang="ja-JP" sz="500" dirty="0">
                <a:solidFill>
                  <a:schemeClr val="tx2"/>
                </a:solidFill>
                <a:latin typeface="Noto Sans JP" panose="020B0200000000000000" pitchFamily="50" charset="-128"/>
                <a:ea typeface="Noto Sans JP" panose="020B0200000000000000" pitchFamily="50" charset="-128"/>
              </a:rPr>
              <a:t>※</a:t>
            </a:r>
            <a:r>
              <a:rPr lang="ja-JP" altLang="en-US" sz="500" dirty="0">
                <a:solidFill>
                  <a:schemeClr val="tx2"/>
                </a:solidFill>
                <a:latin typeface="Noto Sans JP" panose="020B0200000000000000" pitchFamily="50" charset="-128"/>
                <a:ea typeface="Noto Sans JP" panose="020B0200000000000000" pitchFamily="50" charset="-128"/>
              </a:rPr>
              <a:t>段鼻材に手をひっかけて遊ばないでください。転倒してケガをするおそれがあります。</a:t>
            </a:r>
          </a:p>
        </p:txBody>
      </p:sp>
      <p:pic>
        <p:nvPicPr>
          <p:cNvPr id="81" name="図 80">
            <a:extLst>
              <a:ext uri="{FF2B5EF4-FFF2-40B4-BE49-F238E27FC236}">
                <a16:creationId xmlns:a16="http://schemas.microsoft.com/office/drawing/2014/main" id="{506BD353-D910-2FDA-1968-6BE2D30B44B1}"/>
              </a:ext>
            </a:extLst>
          </p:cNvPr>
          <p:cNvPicPr>
            <a:picLocks noChangeAspect="1"/>
          </p:cNvPicPr>
          <p:nvPr/>
        </p:nvPicPr>
        <p:blipFill rotWithShape="1">
          <a:blip r:embed="rId13"/>
          <a:srcRect l="3578" t="17432" r="23284" b="2392"/>
          <a:stretch/>
        </p:blipFill>
        <p:spPr>
          <a:xfrm>
            <a:off x="1764320" y="907354"/>
            <a:ext cx="1754303" cy="2854087"/>
          </a:xfrm>
          <a:prstGeom prst="rect">
            <a:avLst/>
          </a:prstGeom>
        </p:spPr>
      </p:pic>
      <p:pic>
        <p:nvPicPr>
          <p:cNvPr id="83" name="図 82">
            <a:extLst>
              <a:ext uri="{FF2B5EF4-FFF2-40B4-BE49-F238E27FC236}">
                <a16:creationId xmlns:a16="http://schemas.microsoft.com/office/drawing/2014/main" id="{BE836A00-03B5-B5B0-9C97-3BCA320140F2}"/>
              </a:ext>
            </a:extLst>
          </p:cNvPr>
          <p:cNvPicPr>
            <a:picLocks noChangeAspect="1"/>
          </p:cNvPicPr>
          <p:nvPr/>
        </p:nvPicPr>
        <p:blipFill rotWithShape="1">
          <a:blip r:embed="rId14"/>
          <a:srcRect l="4185" t="18040" r="23597" b="2791"/>
          <a:stretch/>
        </p:blipFill>
        <p:spPr>
          <a:xfrm>
            <a:off x="3629341" y="907354"/>
            <a:ext cx="1754302" cy="2854087"/>
          </a:xfrm>
          <a:prstGeom prst="rect">
            <a:avLst/>
          </a:prstGeom>
        </p:spPr>
      </p:pic>
      <p:pic>
        <p:nvPicPr>
          <p:cNvPr id="85" name="図 84">
            <a:extLst>
              <a:ext uri="{FF2B5EF4-FFF2-40B4-BE49-F238E27FC236}">
                <a16:creationId xmlns:a16="http://schemas.microsoft.com/office/drawing/2014/main" id="{6832544C-85E7-BCA1-AFF1-8A22F94947BD}"/>
              </a:ext>
            </a:extLst>
          </p:cNvPr>
          <p:cNvPicPr>
            <a:picLocks noChangeAspect="1"/>
          </p:cNvPicPr>
          <p:nvPr/>
        </p:nvPicPr>
        <p:blipFill rotWithShape="1">
          <a:blip r:embed="rId15"/>
          <a:srcRect l="7016" t="26000" r="19649" b="667"/>
          <a:stretch/>
        </p:blipFill>
        <p:spPr>
          <a:xfrm>
            <a:off x="227296" y="907354"/>
            <a:ext cx="1426306" cy="2106502"/>
          </a:xfrm>
          <a:prstGeom prst="rect">
            <a:avLst/>
          </a:prstGeom>
        </p:spPr>
      </p:pic>
      <p:sp>
        <p:nvSpPr>
          <p:cNvPr id="3" name="四角形: 角を丸くする 2">
            <a:extLst>
              <a:ext uri="{FF2B5EF4-FFF2-40B4-BE49-F238E27FC236}">
                <a16:creationId xmlns:a16="http://schemas.microsoft.com/office/drawing/2014/main" id="{C7B07C0E-5FF7-7CA0-9918-F8E48E518543}"/>
              </a:ext>
            </a:extLst>
          </p:cNvPr>
          <p:cNvSpPr/>
          <p:nvPr/>
        </p:nvSpPr>
        <p:spPr>
          <a:xfrm>
            <a:off x="3681731" y="949459"/>
            <a:ext cx="621893" cy="180961"/>
          </a:xfrm>
          <a:prstGeom prst="roundRect">
            <a:avLst>
              <a:gd name="adj" fmla="val 45617"/>
            </a:avLst>
          </a:prstGeom>
          <a:solidFill>
            <a:srgbClr val="F8F0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800" dirty="0">
                <a:solidFill>
                  <a:schemeClr val="tx2"/>
                </a:solidFill>
                <a:latin typeface="Noto Sans JP" panose="020B0200000000000000" pitchFamily="50" charset="-128"/>
                <a:ea typeface="Noto Sans JP" panose="020B0200000000000000" pitchFamily="50" charset="-128"/>
              </a:rPr>
              <a:t>AFTER</a:t>
            </a:r>
            <a:endParaRPr kumimoji="1" lang="ja-JP" altLang="en-US" sz="800" dirty="0">
              <a:solidFill>
                <a:schemeClr val="tx2"/>
              </a:solidFill>
              <a:latin typeface="Noto Sans JP" panose="020B0200000000000000" pitchFamily="50" charset="-128"/>
              <a:ea typeface="Noto Sans JP" panose="020B0200000000000000" pitchFamily="50" charset="-128"/>
            </a:endParaRPr>
          </a:p>
        </p:txBody>
      </p:sp>
      <p:sp>
        <p:nvSpPr>
          <p:cNvPr id="42" name="四角形: 角を丸くする 41">
            <a:extLst>
              <a:ext uri="{FF2B5EF4-FFF2-40B4-BE49-F238E27FC236}">
                <a16:creationId xmlns:a16="http://schemas.microsoft.com/office/drawing/2014/main" id="{3FA36461-7E82-F499-3AF6-D2444EEF32D4}"/>
              </a:ext>
            </a:extLst>
          </p:cNvPr>
          <p:cNvSpPr/>
          <p:nvPr/>
        </p:nvSpPr>
        <p:spPr>
          <a:xfrm>
            <a:off x="1822570" y="949459"/>
            <a:ext cx="621893" cy="180961"/>
          </a:xfrm>
          <a:prstGeom prst="roundRect">
            <a:avLst>
              <a:gd name="adj" fmla="val 45617"/>
            </a:avLst>
          </a:prstGeom>
          <a:solidFill>
            <a:srgbClr val="F8F07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800" dirty="0">
                <a:solidFill>
                  <a:schemeClr val="tx2"/>
                </a:solidFill>
                <a:latin typeface="Noto Sans JP" panose="020B0200000000000000" pitchFamily="50" charset="-128"/>
                <a:ea typeface="Noto Sans JP" panose="020B0200000000000000" pitchFamily="50" charset="-128"/>
              </a:rPr>
              <a:t>AFTER</a:t>
            </a:r>
            <a:endParaRPr kumimoji="1" lang="ja-JP" altLang="en-US" sz="800" dirty="0">
              <a:solidFill>
                <a:schemeClr val="tx2"/>
              </a:solidFill>
              <a:latin typeface="Noto Sans JP" panose="020B0200000000000000" pitchFamily="50" charset="-128"/>
              <a:ea typeface="Noto Sans JP" panose="020B0200000000000000" pitchFamily="50" charset="-128"/>
            </a:endParaRPr>
          </a:p>
        </p:txBody>
      </p:sp>
      <p:sp>
        <p:nvSpPr>
          <p:cNvPr id="45" name="四角形: 角を丸くする 44">
            <a:extLst>
              <a:ext uri="{FF2B5EF4-FFF2-40B4-BE49-F238E27FC236}">
                <a16:creationId xmlns:a16="http://schemas.microsoft.com/office/drawing/2014/main" id="{4EA7D1B5-F93A-279B-BAB0-0E72DE126ACA}"/>
              </a:ext>
            </a:extLst>
          </p:cNvPr>
          <p:cNvSpPr/>
          <p:nvPr/>
        </p:nvSpPr>
        <p:spPr>
          <a:xfrm>
            <a:off x="264687" y="949459"/>
            <a:ext cx="658380" cy="180961"/>
          </a:xfrm>
          <a:prstGeom prst="roundRect">
            <a:avLst>
              <a:gd name="adj" fmla="val 45617"/>
            </a:avLst>
          </a:prstGeom>
          <a:solidFill>
            <a:srgbClr val="A7A19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800" dirty="0">
                <a:solidFill>
                  <a:schemeClr val="bg1"/>
                </a:solidFill>
                <a:latin typeface="Noto Sans JP" panose="020B0200000000000000" pitchFamily="50" charset="-128"/>
                <a:ea typeface="Noto Sans JP" panose="020B0200000000000000" pitchFamily="50" charset="-128"/>
              </a:rPr>
              <a:t>BEFORE</a:t>
            </a:r>
            <a:endParaRPr kumimoji="1" lang="ja-JP" altLang="en-US" sz="800" dirty="0">
              <a:solidFill>
                <a:schemeClr val="bg1"/>
              </a:solidFill>
              <a:latin typeface="Noto Sans JP" panose="020B0200000000000000" pitchFamily="50" charset="-128"/>
              <a:ea typeface="Noto Sans JP" panose="020B0200000000000000" pitchFamily="50" charset="-128"/>
            </a:endParaRPr>
          </a:p>
        </p:txBody>
      </p:sp>
      <p:sp>
        <p:nvSpPr>
          <p:cNvPr id="55" name="Google Shape;180;p8">
            <a:extLst>
              <a:ext uri="{FF2B5EF4-FFF2-40B4-BE49-F238E27FC236}">
                <a16:creationId xmlns:a16="http://schemas.microsoft.com/office/drawing/2014/main" id="{26C89081-3DB9-9D2C-142A-CC1FA3C614F7}"/>
              </a:ext>
            </a:extLst>
          </p:cNvPr>
          <p:cNvSpPr txBox="1"/>
          <p:nvPr/>
        </p:nvSpPr>
        <p:spPr>
          <a:xfrm>
            <a:off x="1735289" y="4018467"/>
            <a:ext cx="1504698" cy="367706"/>
          </a:xfrm>
          <a:prstGeom prst="rect">
            <a:avLst/>
          </a:prstGeom>
          <a:noFill/>
          <a:ln>
            <a:noFill/>
          </a:ln>
        </p:spPr>
        <p:txBody>
          <a:bodyPr spcFirstLastPara="1" wrap="square" lIns="59350" tIns="29675" rIns="59350" bIns="29675" anchor="t" anchorCtr="0">
            <a:spAutoFit/>
          </a:bodyPr>
          <a:lstStyle>
            <a:defPPr>
              <a:defRPr lang="en-US"/>
            </a:defPPr>
            <a:lvl1pPr algn="ctr">
              <a:buClr>
                <a:srgbClr val="000000"/>
              </a:buClr>
              <a:buSzPts val="600"/>
              <a:defRPr sz="600" b="1">
                <a:solidFill>
                  <a:schemeClr val="dk1"/>
                </a:solidFill>
                <a:latin typeface="游ゴシック" panose="020B0400000000000000" pitchFamily="50" charset="-128"/>
                <a:ea typeface="游ゴシック" panose="020B0400000000000000" pitchFamily="50" charset="-128"/>
              </a:defRPr>
            </a:lvl1pPr>
          </a:lstStyle>
          <a:p>
            <a:pPr algn="l"/>
            <a:r>
              <a:rPr lang="en-US" altLang="ja-JP" sz="500" b="0" dirty="0">
                <a:solidFill>
                  <a:schemeClr val="tx2"/>
                </a:solidFill>
                <a:latin typeface="Noto Sans JP" panose="020B0200000000000000" pitchFamily="50" charset="-128"/>
                <a:ea typeface="Noto Sans JP" panose="020B0200000000000000" pitchFamily="50" charset="-128"/>
              </a:rPr>
              <a:t>[</a:t>
            </a:r>
            <a:r>
              <a:rPr lang="ja-JP" altLang="en-US" sz="500" b="0" dirty="0">
                <a:solidFill>
                  <a:schemeClr val="tx2"/>
                </a:solidFill>
                <a:latin typeface="Noto Sans JP" panose="020B0200000000000000" pitchFamily="50" charset="-128"/>
                <a:ea typeface="Noto Sans JP" panose="020B0200000000000000" pitchFamily="50" charset="-128"/>
              </a:rPr>
              <a:t>踏板</a:t>
            </a:r>
            <a:r>
              <a:rPr lang="en-US" altLang="ja-JP" sz="500" b="0" dirty="0">
                <a:solidFill>
                  <a:schemeClr val="tx2"/>
                </a:solidFill>
                <a:latin typeface="Noto Sans JP" panose="020B0200000000000000" pitchFamily="50" charset="-128"/>
                <a:ea typeface="Noto Sans JP" panose="020B0200000000000000" pitchFamily="50" charset="-128"/>
              </a:rPr>
              <a:t>]</a:t>
            </a:r>
            <a:r>
              <a:rPr lang="ja-JP" altLang="en-US" sz="500" b="0" dirty="0">
                <a:solidFill>
                  <a:schemeClr val="tx2"/>
                </a:solidFill>
                <a:latin typeface="Noto Sans JP" panose="020B0200000000000000" pitchFamily="50" charset="-128"/>
                <a:ea typeface="Noto Sans JP" panose="020B0200000000000000" pitchFamily="50" charset="-128"/>
              </a:rPr>
              <a:t>クリエチェリー</a:t>
            </a:r>
          </a:p>
          <a:p>
            <a:pPr algn="l"/>
            <a:r>
              <a:rPr lang="en-US" altLang="ja-JP" sz="500" b="0" dirty="0">
                <a:solidFill>
                  <a:schemeClr val="tx2"/>
                </a:solidFill>
                <a:latin typeface="Noto Sans JP" panose="020B0200000000000000" pitchFamily="50" charset="-128"/>
                <a:ea typeface="Noto Sans JP" panose="020B0200000000000000" pitchFamily="50" charset="-128"/>
              </a:rPr>
              <a:t>[</a:t>
            </a:r>
            <a:r>
              <a:rPr lang="ja-JP" altLang="en-US" sz="500" b="0" dirty="0">
                <a:solidFill>
                  <a:schemeClr val="tx2"/>
                </a:solidFill>
                <a:latin typeface="Noto Sans JP" panose="020B0200000000000000" pitchFamily="50" charset="-128"/>
                <a:ea typeface="Noto Sans JP" panose="020B0200000000000000" pitchFamily="50" charset="-128"/>
              </a:rPr>
              <a:t>蹴込板</a:t>
            </a:r>
            <a:r>
              <a:rPr lang="en-US" altLang="ja-JP" sz="500" b="0" dirty="0">
                <a:solidFill>
                  <a:schemeClr val="tx2"/>
                </a:solidFill>
                <a:latin typeface="Noto Sans JP" panose="020B0200000000000000" pitchFamily="50" charset="-128"/>
                <a:ea typeface="Noto Sans JP" panose="020B0200000000000000" pitchFamily="50" charset="-128"/>
              </a:rPr>
              <a:t>]</a:t>
            </a:r>
            <a:r>
              <a:rPr lang="ja-JP" altLang="en-US" sz="500" b="0" dirty="0">
                <a:solidFill>
                  <a:schemeClr val="tx2"/>
                </a:solidFill>
                <a:latin typeface="Noto Sans JP" panose="020B0200000000000000" pitchFamily="50" charset="-128"/>
                <a:ea typeface="Noto Sans JP" panose="020B0200000000000000" pitchFamily="50" charset="-128"/>
              </a:rPr>
              <a:t>プレシャスホワイト</a:t>
            </a:r>
          </a:p>
          <a:p>
            <a:pPr algn="l"/>
            <a:r>
              <a:rPr lang="en-US" altLang="ja-JP" sz="500" b="0" dirty="0">
                <a:solidFill>
                  <a:schemeClr val="tx2"/>
                </a:solidFill>
                <a:latin typeface="Noto Sans JP" panose="020B0200000000000000" pitchFamily="50" charset="-128"/>
                <a:ea typeface="Noto Sans JP" panose="020B0200000000000000" pitchFamily="50" charset="-128"/>
              </a:rPr>
              <a:t>[</a:t>
            </a:r>
            <a:r>
              <a:rPr lang="ja-JP" altLang="en-US" sz="500" b="0" dirty="0">
                <a:solidFill>
                  <a:schemeClr val="tx2"/>
                </a:solidFill>
                <a:latin typeface="Noto Sans JP" panose="020B0200000000000000" pitchFamily="50" charset="-128"/>
                <a:ea typeface="Noto Sans JP" panose="020B0200000000000000" pitchFamily="50" charset="-128"/>
              </a:rPr>
              <a:t>手すり</a:t>
            </a:r>
            <a:r>
              <a:rPr lang="en-US" altLang="ja-JP" sz="500" b="0" dirty="0">
                <a:solidFill>
                  <a:schemeClr val="tx2"/>
                </a:solidFill>
                <a:latin typeface="Noto Sans JP" panose="020B0200000000000000" pitchFamily="50" charset="-128"/>
                <a:ea typeface="Noto Sans JP" panose="020B0200000000000000" pitchFamily="50" charset="-128"/>
              </a:rPr>
              <a:t>/</a:t>
            </a:r>
            <a:r>
              <a:rPr lang="ja-JP" altLang="en-US" sz="500" b="0" dirty="0">
                <a:solidFill>
                  <a:schemeClr val="tx2"/>
                </a:solidFill>
                <a:latin typeface="Noto Sans JP" panose="020B0200000000000000" pitchFamily="50" charset="-128"/>
                <a:ea typeface="Noto Sans JP" panose="020B0200000000000000" pitchFamily="50" charset="-128"/>
              </a:rPr>
              <a:t>手すり後付け部材</a:t>
            </a:r>
            <a:r>
              <a:rPr lang="en-US" altLang="ja-JP" sz="500" b="0" dirty="0">
                <a:solidFill>
                  <a:schemeClr val="tx2"/>
                </a:solidFill>
                <a:latin typeface="Noto Sans JP" panose="020B0200000000000000" pitchFamily="50" charset="-128"/>
                <a:ea typeface="Noto Sans JP" panose="020B0200000000000000" pitchFamily="50" charset="-128"/>
              </a:rPr>
              <a:t>]</a:t>
            </a:r>
            <a:r>
              <a:rPr lang="ja-JP" altLang="en-US" sz="500" b="0" dirty="0">
                <a:solidFill>
                  <a:schemeClr val="tx2"/>
                </a:solidFill>
                <a:latin typeface="Noto Sans JP" panose="020B0200000000000000" pitchFamily="50" charset="-128"/>
                <a:ea typeface="Noto Sans JP" panose="020B0200000000000000" pitchFamily="50" charset="-128"/>
              </a:rPr>
              <a:t>クリエチェリー</a:t>
            </a:r>
          </a:p>
          <a:p>
            <a:pPr algn="l"/>
            <a:r>
              <a:rPr lang="en-US" altLang="ja-JP" sz="500" b="0" dirty="0">
                <a:solidFill>
                  <a:schemeClr val="tx2"/>
                </a:solidFill>
                <a:latin typeface="Noto Sans JP" panose="020B0200000000000000" pitchFamily="50" charset="-128"/>
                <a:ea typeface="Noto Sans JP" panose="020B0200000000000000" pitchFamily="50" charset="-128"/>
              </a:rPr>
              <a:t>[</a:t>
            </a:r>
            <a:r>
              <a:rPr lang="ja-JP" altLang="en-US" sz="500" b="0" dirty="0">
                <a:solidFill>
                  <a:schemeClr val="tx2"/>
                </a:solidFill>
                <a:latin typeface="Noto Sans JP" panose="020B0200000000000000" pitchFamily="50" charset="-128"/>
                <a:ea typeface="Noto Sans JP" panose="020B0200000000000000" pitchFamily="50" charset="-128"/>
              </a:rPr>
              <a:t>リノバ うわば</a:t>
            </a:r>
            <a:r>
              <a:rPr lang="en-US" altLang="ja-JP" sz="500" b="0" dirty="0">
                <a:solidFill>
                  <a:schemeClr val="tx2"/>
                </a:solidFill>
                <a:latin typeface="Noto Sans JP" panose="020B0200000000000000" pitchFamily="50" charset="-128"/>
                <a:ea typeface="Noto Sans JP" panose="020B0200000000000000" pitchFamily="50" charset="-128"/>
              </a:rPr>
              <a:t>Re</a:t>
            </a:r>
            <a:r>
              <a:rPr lang="ja-JP" altLang="en-US" sz="500" b="0" dirty="0">
                <a:solidFill>
                  <a:schemeClr val="tx2"/>
                </a:solidFill>
                <a:latin typeface="Noto Sans JP" panose="020B0200000000000000" pitchFamily="50" charset="-128"/>
                <a:ea typeface="Noto Sans JP" panose="020B0200000000000000" pitchFamily="50" charset="-128"/>
              </a:rPr>
              <a:t>フロア</a:t>
            </a:r>
            <a:r>
              <a:rPr lang="en-US" altLang="ja-JP" sz="500" b="0" dirty="0">
                <a:solidFill>
                  <a:schemeClr val="tx2"/>
                </a:solidFill>
                <a:latin typeface="Noto Sans JP" panose="020B0200000000000000" pitchFamily="50" charset="-128"/>
                <a:ea typeface="Noto Sans JP" panose="020B0200000000000000" pitchFamily="50" charset="-128"/>
              </a:rPr>
              <a:t>]</a:t>
            </a:r>
            <a:r>
              <a:rPr lang="ja-JP" altLang="en-US" sz="500" b="0" dirty="0">
                <a:solidFill>
                  <a:schemeClr val="tx2"/>
                </a:solidFill>
                <a:latin typeface="Noto Sans JP" panose="020B0200000000000000" pitchFamily="50" charset="-128"/>
                <a:ea typeface="Noto Sans JP" panose="020B0200000000000000" pitchFamily="50" charset="-128"/>
              </a:rPr>
              <a:t>クリエチェリー</a:t>
            </a:r>
            <a:r>
              <a:rPr lang="en-US" altLang="ja-JP" sz="500" b="0" dirty="0">
                <a:solidFill>
                  <a:schemeClr val="tx2"/>
                </a:solidFill>
                <a:latin typeface="Noto Sans JP" panose="020B0200000000000000" pitchFamily="50" charset="-128"/>
                <a:ea typeface="Noto Sans JP" panose="020B0200000000000000" pitchFamily="50" charset="-128"/>
              </a:rPr>
              <a:t>U</a:t>
            </a:r>
            <a:endParaRPr sz="500" b="0" dirty="0">
              <a:solidFill>
                <a:schemeClr val="tx2"/>
              </a:solidFill>
              <a:latin typeface="Noto Sans JP" panose="020B0200000000000000" pitchFamily="50" charset="-128"/>
              <a:ea typeface="Noto Sans JP" panose="020B0200000000000000" pitchFamily="50" charset="-128"/>
            </a:endParaRPr>
          </a:p>
        </p:txBody>
      </p:sp>
      <p:sp>
        <p:nvSpPr>
          <p:cNvPr id="56" name="Google Shape;180;p8">
            <a:extLst>
              <a:ext uri="{FF2B5EF4-FFF2-40B4-BE49-F238E27FC236}">
                <a16:creationId xmlns:a16="http://schemas.microsoft.com/office/drawing/2014/main" id="{EF96D73D-A6C0-BB5B-D463-4382F19584FB}"/>
              </a:ext>
            </a:extLst>
          </p:cNvPr>
          <p:cNvSpPr txBox="1"/>
          <p:nvPr/>
        </p:nvSpPr>
        <p:spPr>
          <a:xfrm>
            <a:off x="3602611" y="4018467"/>
            <a:ext cx="1504698" cy="290762"/>
          </a:xfrm>
          <a:prstGeom prst="rect">
            <a:avLst/>
          </a:prstGeom>
          <a:noFill/>
          <a:ln>
            <a:noFill/>
          </a:ln>
        </p:spPr>
        <p:txBody>
          <a:bodyPr spcFirstLastPara="1" wrap="square" lIns="59350" tIns="29675" rIns="59350" bIns="29675" anchor="t" anchorCtr="0">
            <a:spAutoFit/>
          </a:bodyPr>
          <a:lstStyle>
            <a:defPPr>
              <a:defRPr lang="en-US"/>
            </a:defPPr>
            <a:lvl1pPr algn="ctr">
              <a:buClr>
                <a:srgbClr val="000000"/>
              </a:buClr>
              <a:buSzPts val="600"/>
              <a:defRPr sz="600" b="1">
                <a:solidFill>
                  <a:schemeClr val="dk1"/>
                </a:solidFill>
                <a:latin typeface="游ゴシック" panose="020B0400000000000000" pitchFamily="50" charset="-128"/>
                <a:ea typeface="游ゴシック" panose="020B0400000000000000" pitchFamily="50" charset="-128"/>
              </a:defRPr>
            </a:lvl1pPr>
          </a:lstStyle>
          <a:p>
            <a:pPr algn="l"/>
            <a:r>
              <a:rPr lang="en-US" altLang="ja-JP" sz="500" b="0" dirty="0">
                <a:solidFill>
                  <a:schemeClr val="tx2"/>
                </a:solidFill>
                <a:latin typeface="Noto Sans JP" panose="020B0200000000000000" pitchFamily="50" charset="-128"/>
                <a:ea typeface="Noto Sans JP" panose="020B0200000000000000" pitchFamily="50" charset="-128"/>
              </a:rPr>
              <a:t>[</a:t>
            </a:r>
            <a:r>
              <a:rPr lang="ja-JP" altLang="en-US" sz="500" b="0" dirty="0">
                <a:solidFill>
                  <a:schemeClr val="tx2"/>
                </a:solidFill>
                <a:latin typeface="Noto Sans JP" panose="020B0200000000000000" pitchFamily="50" charset="-128"/>
                <a:ea typeface="Noto Sans JP" panose="020B0200000000000000" pitchFamily="50" charset="-128"/>
              </a:rPr>
              <a:t>踏板</a:t>
            </a:r>
            <a:r>
              <a:rPr lang="en-US" altLang="ja-JP" sz="500" b="0" dirty="0">
                <a:solidFill>
                  <a:schemeClr val="tx2"/>
                </a:solidFill>
                <a:latin typeface="Noto Sans JP" panose="020B0200000000000000" pitchFamily="50" charset="-128"/>
                <a:ea typeface="Noto Sans JP" panose="020B0200000000000000" pitchFamily="50" charset="-128"/>
              </a:rPr>
              <a:t>]</a:t>
            </a:r>
            <a:r>
              <a:rPr lang="ja-JP" altLang="en-US" sz="500" b="0" dirty="0">
                <a:solidFill>
                  <a:schemeClr val="tx2"/>
                </a:solidFill>
                <a:latin typeface="Noto Sans JP" panose="020B0200000000000000" pitchFamily="50" charset="-128"/>
                <a:ea typeface="Noto Sans JP" panose="020B0200000000000000" pitchFamily="50" charset="-128"/>
              </a:rPr>
              <a:t>クリエチェリー</a:t>
            </a:r>
          </a:p>
          <a:p>
            <a:pPr algn="l"/>
            <a:r>
              <a:rPr lang="en-US" altLang="ja-JP" sz="500" b="0" dirty="0">
                <a:solidFill>
                  <a:schemeClr val="tx2"/>
                </a:solidFill>
                <a:latin typeface="Noto Sans JP" panose="020B0200000000000000" pitchFamily="50" charset="-128"/>
                <a:ea typeface="Noto Sans JP" panose="020B0200000000000000" pitchFamily="50" charset="-128"/>
              </a:rPr>
              <a:t>[</a:t>
            </a:r>
            <a:r>
              <a:rPr lang="ja-JP" altLang="en-US" sz="500" b="0" dirty="0">
                <a:solidFill>
                  <a:schemeClr val="tx2"/>
                </a:solidFill>
                <a:latin typeface="Noto Sans JP" panose="020B0200000000000000" pitchFamily="50" charset="-128"/>
                <a:ea typeface="Noto Sans JP" panose="020B0200000000000000" pitchFamily="50" charset="-128"/>
              </a:rPr>
              <a:t>蹴込板</a:t>
            </a:r>
            <a:r>
              <a:rPr lang="en-US" altLang="ja-JP" sz="500" b="0" dirty="0">
                <a:solidFill>
                  <a:schemeClr val="tx2"/>
                </a:solidFill>
                <a:latin typeface="Noto Sans JP" panose="020B0200000000000000" pitchFamily="50" charset="-128"/>
                <a:ea typeface="Noto Sans JP" panose="020B0200000000000000" pitchFamily="50" charset="-128"/>
              </a:rPr>
              <a:t>]</a:t>
            </a:r>
            <a:r>
              <a:rPr lang="ja-JP" altLang="en-US" sz="500" b="0" dirty="0">
                <a:solidFill>
                  <a:schemeClr val="tx2"/>
                </a:solidFill>
                <a:latin typeface="Noto Sans JP" panose="020B0200000000000000" pitchFamily="50" charset="-128"/>
                <a:ea typeface="Noto Sans JP" panose="020B0200000000000000" pitchFamily="50" charset="-128"/>
              </a:rPr>
              <a:t>クリエチェリー</a:t>
            </a:r>
          </a:p>
          <a:p>
            <a:pPr algn="l"/>
            <a:r>
              <a:rPr lang="en-US" altLang="ja-JP" sz="500" b="0" dirty="0">
                <a:solidFill>
                  <a:schemeClr val="tx2"/>
                </a:solidFill>
                <a:latin typeface="Noto Sans JP" panose="020B0200000000000000" pitchFamily="50" charset="-128"/>
                <a:ea typeface="Noto Sans JP" panose="020B0200000000000000" pitchFamily="50" charset="-128"/>
              </a:rPr>
              <a:t>[</a:t>
            </a:r>
            <a:r>
              <a:rPr lang="ja-JP" altLang="en-US" sz="500" b="0" dirty="0">
                <a:solidFill>
                  <a:schemeClr val="tx2"/>
                </a:solidFill>
                <a:latin typeface="Noto Sans JP" panose="020B0200000000000000" pitchFamily="50" charset="-128"/>
                <a:ea typeface="Noto Sans JP" panose="020B0200000000000000" pitchFamily="50" charset="-128"/>
              </a:rPr>
              <a:t>手すり</a:t>
            </a:r>
            <a:r>
              <a:rPr lang="en-US" altLang="ja-JP" sz="500" b="0" dirty="0">
                <a:solidFill>
                  <a:schemeClr val="tx2"/>
                </a:solidFill>
                <a:latin typeface="Noto Sans JP" panose="020B0200000000000000" pitchFamily="50" charset="-128"/>
                <a:ea typeface="Noto Sans JP" panose="020B0200000000000000" pitchFamily="50" charset="-128"/>
              </a:rPr>
              <a:t>/</a:t>
            </a:r>
            <a:r>
              <a:rPr lang="ja-JP" altLang="en-US" sz="500" b="0" dirty="0">
                <a:solidFill>
                  <a:schemeClr val="tx2"/>
                </a:solidFill>
                <a:latin typeface="Noto Sans JP" panose="020B0200000000000000" pitchFamily="50" charset="-128"/>
                <a:ea typeface="Noto Sans JP" panose="020B0200000000000000" pitchFamily="50" charset="-128"/>
              </a:rPr>
              <a:t>手すり後付け部材</a:t>
            </a:r>
            <a:r>
              <a:rPr lang="en-US" altLang="ja-JP" sz="500" b="0" dirty="0">
                <a:solidFill>
                  <a:schemeClr val="tx2"/>
                </a:solidFill>
                <a:latin typeface="Noto Sans JP" panose="020B0200000000000000" pitchFamily="50" charset="-128"/>
                <a:ea typeface="Noto Sans JP" panose="020B0200000000000000" pitchFamily="50" charset="-128"/>
              </a:rPr>
              <a:t>]</a:t>
            </a:r>
            <a:r>
              <a:rPr lang="ja-JP" altLang="en-US" sz="500" b="0" dirty="0">
                <a:solidFill>
                  <a:schemeClr val="tx2"/>
                </a:solidFill>
                <a:latin typeface="Noto Sans JP" panose="020B0200000000000000" pitchFamily="50" charset="-128"/>
                <a:ea typeface="Noto Sans JP" panose="020B0200000000000000" pitchFamily="50" charset="-128"/>
              </a:rPr>
              <a:t>クリエチェリー</a:t>
            </a:r>
          </a:p>
        </p:txBody>
      </p:sp>
      <p:pic>
        <p:nvPicPr>
          <p:cNvPr id="57" name="図 56" descr="ダイアグラム&#10;&#10;自動的に生成された説明">
            <a:extLst>
              <a:ext uri="{FF2B5EF4-FFF2-40B4-BE49-F238E27FC236}">
                <a16:creationId xmlns:a16="http://schemas.microsoft.com/office/drawing/2014/main" id="{11A37910-F5B1-B427-356B-7BA72BDF7BBE}"/>
              </a:ext>
            </a:extLst>
          </p:cNvPr>
          <p:cNvPicPr>
            <a:picLocks noChangeAspect="1"/>
          </p:cNvPicPr>
          <p:nvPr/>
        </p:nvPicPr>
        <p:blipFill rotWithShape="1">
          <a:blip r:embed="rId16"/>
          <a:srcRect t="6518" b="56211"/>
          <a:stretch/>
        </p:blipFill>
        <p:spPr>
          <a:xfrm>
            <a:off x="8902108" y="2064622"/>
            <a:ext cx="1640705" cy="730118"/>
          </a:xfrm>
          <a:prstGeom prst="rect">
            <a:avLst/>
          </a:prstGeom>
        </p:spPr>
      </p:pic>
      <p:pic>
        <p:nvPicPr>
          <p:cNvPr id="59" name="図 58" descr="ダイアグラム&#10;&#10;自動的に生成された説明">
            <a:extLst>
              <a:ext uri="{FF2B5EF4-FFF2-40B4-BE49-F238E27FC236}">
                <a16:creationId xmlns:a16="http://schemas.microsoft.com/office/drawing/2014/main" id="{AA709800-7E5E-0A40-0485-EE624CD20F11}"/>
              </a:ext>
            </a:extLst>
          </p:cNvPr>
          <p:cNvPicPr>
            <a:picLocks noChangeAspect="1"/>
          </p:cNvPicPr>
          <p:nvPr/>
        </p:nvPicPr>
        <p:blipFill rotWithShape="1">
          <a:blip r:embed="rId16"/>
          <a:srcRect t="45296" b="-1716"/>
          <a:stretch/>
        </p:blipFill>
        <p:spPr>
          <a:xfrm>
            <a:off x="8902108" y="2775553"/>
            <a:ext cx="1640705" cy="1105254"/>
          </a:xfrm>
          <a:prstGeom prst="rect">
            <a:avLst/>
          </a:prstGeom>
        </p:spPr>
      </p:pic>
      <p:sp>
        <p:nvSpPr>
          <p:cNvPr id="62" name="正方形/長方形 61">
            <a:extLst>
              <a:ext uri="{FF2B5EF4-FFF2-40B4-BE49-F238E27FC236}">
                <a16:creationId xmlns:a16="http://schemas.microsoft.com/office/drawing/2014/main" id="{6D31E96F-7EE5-CD1E-18FF-99D72AB56344}"/>
              </a:ext>
            </a:extLst>
          </p:cNvPr>
          <p:cNvSpPr/>
          <p:nvPr/>
        </p:nvSpPr>
        <p:spPr>
          <a:xfrm>
            <a:off x="5933072" y="526164"/>
            <a:ext cx="1052016" cy="184631"/>
          </a:xfrm>
          <a:prstGeom prst="rect">
            <a:avLst/>
          </a:prstGeom>
          <a:solidFill>
            <a:schemeClr val="bg1"/>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800" dirty="0">
                <a:solidFill>
                  <a:schemeClr val="tx2"/>
                </a:solidFill>
                <a:latin typeface="Noto Sans JP" panose="020B0200000000000000" pitchFamily="50" charset="-128"/>
                <a:ea typeface="Noto Sans JP" panose="020B0200000000000000" pitchFamily="50" charset="-128"/>
              </a:rPr>
              <a:t>うわば</a:t>
            </a:r>
            <a:r>
              <a:rPr kumimoji="1" lang="en-US" altLang="ja-JP" sz="800" dirty="0">
                <a:solidFill>
                  <a:schemeClr val="tx2"/>
                </a:solidFill>
                <a:latin typeface="Noto Sans JP" panose="020B0200000000000000" pitchFamily="50" charset="-128"/>
                <a:ea typeface="Noto Sans JP" panose="020B0200000000000000" pitchFamily="50" charset="-128"/>
              </a:rPr>
              <a:t>Re</a:t>
            </a:r>
            <a:r>
              <a:rPr kumimoji="1" lang="ja-JP" altLang="en-US" sz="800" dirty="0">
                <a:solidFill>
                  <a:schemeClr val="tx2"/>
                </a:solidFill>
                <a:latin typeface="Noto Sans JP" panose="020B0200000000000000" pitchFamily="50" charset="-128"/>
                <a:ea typeface="Noto Sans JP" panose="020B0200000000000000" pitchFamily="50" charset="-128"/>
              </a:rPr>
              <a:t>フロア用</a:t>
            </a:r>
          </a:p>
        </p:txBody>
      </p:sp>
      <p:sp>
        <p:nvSpPr>
          <p:cNvPr id="63" name="正方形/長方形 62">
            <a:extLst>
              <a:ext uri="{FF2B5EF4-FFF2-40B4-BE49-F238E27FC236}">
                <a16:creationId xmlns:a16="http://schemas.microsoft.com/office/drawing/2014/main" id="{665A8BB5-0C2D-9DF7-B509-2842A0157A59}"/>
              </a:ext>
            </a:extLst>
          </p:cNvPr>
          <p:cNvSpPr/>
          <p:nvPr/>
        </p:nvSpPr>
        <p:spPr>
          <a:xfrm>
            <a:off x="7030447" y="526164"/>
            <a:ext cx="1052016" cy="184631"/>
          </a:xfrm>
          <a:prstGeom prst="rect">
            <a:avLst/>
          </a:prstGeom>
          <a:solidFill>
            <a:schemeClr val="bg1"/>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800" dirty="0">
                <a:solidFill>
                  <a:schemeClr val="tx2"/>
                </a:solidFill>
                <a:latin typeface="Noto Sans JP" panose="020B0200000000000000" pitchFamily="50" charset="-128"/>
                <a:ea typeface="Noto Sans JP" panose="020B0200000000000000" pitchFamily="50" charset="-128"/>
              </a:rPr>
              <a:t>12mm</a:t>
            </a:r>
            <a:r>
              <a:rPr kumimoji="1" lang="ja-JP" altLang="en-US" sz="800" dirty="0">
                <a:solidFill>
                  <a:schemeClr val="tx2"/>
                </a:solidFill>
                <a:latin typeface="Noto Sans JP" panose="020B0200000000000000" pitchFamily="50" charset="-128"/>
                <a:ea typeface="Noto Sans JP" panose="020B0200000000000000" pitchFamily="50" charset="-128"/>
              </a:rPr>
              <a:t>床用</a:t>
            </a:r>
          </a:p>
        </p:txBody>
      </p:sp>
      <p:sp>
        <p:nvSpPr>
          <p:cNvPr id="68" name="Google Shape;174;p8">
            <a:extLst>
              <a:ext uri="{FF2B5EF4-FFF2-40B4-BE49-F238E27FC236}">
                <a16:creationId xmlns:a16="http://schemas.microsoft.com/office/drawing/2014/main" id="{B7ECD7D7-3717-671E-7F58-20D80C9C7C51}"/>
              </a:ext>
            </a:extLst>
          </p:cNvPr>
          <p:cNvSpPr/>
          <p:nvPr/>
        </p:nvSpPr>
        <p:spPr>
          <a:xfrm>
            <a:off x="84295" y="4320711"/>
            <a:ext cx="722729" cy="244596"/>
          </a:xfrm>
          <a:prstGeom prst="rect">
            <a:avLst/>
          </a:prstGeom>
          <a:noFill/>
          <a:ln>
            <a:noFill/>
          </a:ln>
        </p:spPr>
        <p:txBody>
          <a:bodyPr spcFirstLastPara="1" wrap="square" lIns="59350" tIns="29675" rIns="59350" bIns="29675" anchor="t" anchorCtr="0">
            <a:spAutoFit/>
          </a:bodyPr>
          <a:lstStyle/>
          <a:p>
            <a:pPr algn="ctr">
              <a:buClr>
                <a:srgbClr val="000000"/>
              </a:buClr>
              <a:buSzPts val="600"/>
            </a:pPr>
            <a:r>
              <a:rPr lang="ja-JP" altLang="en-US" sz="1200" b="1" dirty="0">
                <a:solidFill>
                  <a:schemeClr val="tx2"/>
                </a:solidFill>
                <a:latin typeface="Noto Sans JP" panose="020B0200000000000000" pitchFamily="50" charset="-128"/>
                <a:ea typeface="Noto Sans JP" panose="020B0200000000000000" pitchFamily="50" charset="-128"/>
                <a:sym typeface="MS PGothic"/>
              </a:rPr>
              <a:t>■仕様</a:t>
            </a:r>
            <a:endParaRPr sz="1200" b="1" dirty="0">
              <a:solidFill>
                <a:schemeClr val="tx2"/>
              </a:solidFill>
              <a:latin typeface="Noto Sans JP" panose="020B0200000000000000" pitchFamily="50" charset="-128"/>
              <a:ea typeface="Noto Sans JP" panose="020B0200000000000000" pitchFamily="50" charset="-128"/>
            </a:endParaRPr>
          </a:p>
        </p:txBody>
      </p:sp>
      <p:pic>
        <p:nvPicPr>
          <p:cNvPr id="72" name="図 71">
            <a:extLst>
              <a:ext uri="{FF2B5EF4-FFF2-40B4-BE49-F238E27FC236}">
                <a16:creationId xmlns:a16="http://schemas.microsoft.com/office/drawing/2014/main" id="{84AA09D8-ECE2-BE29-5B09-FF28B962C5C9}"/>
              </a:ext>
            </a:extLst>
          </p:cNvPr>
          <p:cNvPicPr>
            <a:picLocks noChangeAspect="1"/>
          </p:cNvPicPr>
          <p:nvPr/>
        </p:nvPicPr>
        <p:blipFill>
          <a:blip r:embed="rId17"/>
          <a:stretch>
            <a:fillRect/>
          </a:stretch>
        </p:blipFill>
        <p:spPr>
          <a:xfrm>
            <a:off x="227296" y="4637533"/>
            <a:ext cx="4372274" cy="534739"/>
          </a:xfrm>
          <a:prstGeom prst="rect">
            <a:avLst/>
          </a:prstGeom>
        </p:spPr>
      </p:pic>
      <p:pic>
        <p:nvPicPr>
          <p:cNvPr id="77" name="図 76" descr="テーブル&#10;&#10;中程度の精度で自動的に生成された説明">
            <a:extLst>
              <a:ext uri="{FF2B5EF4-FFF2-40B4-BE49-F238E27FC236}">
                <a16:creationId xmlns:a16="http://schemas.microsoft.com/office/drawing/2014/main" id="{19D1E7B8-2DDF-DC82-F186-E8FDB39973BC}"/>
              </a:ext>
            </a:extLst>
          </p:cNvPr>
          <p:cNvPicPr>
            <a:picLocks noChangeAspect="1"/>
          </p:cNvPicPr>
          <p:nvPr/>
        </p:nvPicPr>
        <p:blipFill>
          <a:blip r:embed="rId18"/>
          <a:stretch>
            <a:fillRect/>
          </a:stretch>
        </p:blipFill>
        <p:spPr>
          <a:xfrm>
            <a:off x="227295" y="5296604"/>
            <a:ext cx="3314553" cy="544181"/>
          </a:xfrm>
          <a:prstGeom prst="rect">
            <a:avLst/>
          </a:prstGeom>
        </p:spPr>
      </p:pic>
      <p:sp>
        <p:nvSpPr>
          <p:cNvPr id="78" name="正方形/長方形 77">
            <a:extLst>
              <a:ext uri="{FF2B5EF4-FFF2-40B4-BE49-F238E27FC236}">
                <a16:creationId xmlns:a16="http://schemas.microsoft.com/office/drawing/2014/main" id="{A72EDCF6-33F0-2540-0E67-3F28E09BD4BC}"/>
              </a:ext>
            </a:extLst>
          </p:cNvPr>
          <p:cNvSpPr/>
          <p:nvPr/>
        </p:nvSpPr>
        <p:spPr>
          <a:xfrm>
            <a:off x="184462" y="5165110"/>
            <a:ext cx="3084394" cy="167651"/>
          </a:xfrm>
          <a:prstGeom prst="rect">
            <a:avLst/>
          </a:prstGeom>
          <a:noFill/>
          <a:ln>
            <a:noFill/>
          </a:ln>
        </p:spPr>
        <p:txBody>
          <a:bodyPr spcFirstLastPara="1" wrap="square" lIns="59350" tIns="29675" rIns="59350" bIns="29675" anchor="t" anchorCtr="0">
            <a:spAutoFit/>
          </a:bodyPr>
          <a:lstStyle/>
          <a:p>
            <a:pPr>
              <a:buClr>
                <a:srgbClr val="000000"/>
              </a:buClr>
              <a:buSzPts val="600"/>
            </a:pPr>
            <a:r>
              <a:rPr lang="en-US" altLang="ja-JP" sz="700" dirty="0">
                <a:solidFill>
                  <a:schemeClr val="tx2"/>
                </a:solidFill>
                <a:latin typeface="Noto Sans JP" panose="020B0200000000000000" pitchFamily="50" charset="-128"/>
                <a:ea typeface="Noto Sans JP" panose="020B0200000000000000" pitchFamily="50" charset="-128"/>
              </a:rPr>
              <a:t>12mm</a:t>
            </a:r>
            <a:r>
              <a:rPr lang="ja-JP" altLang="en-US" sz="700" dirty="0">
                <a:solidFill>
                  <a:schemeClr val="tx2"/>
                </a:solidFill>
                <a:latin typeface="Noto Sans JP" panose="020B0200000000000000" pitchFamily="50" charset="-128"/>
                <a:ea typeface="Noto Sans JP" panose="020B0200000000000000" pitchFamily="50" charset="-128"/>
              </a:rPr>
              <a:t>床用 本体部材 仕様</a:t>
            </a:r>
            <a:endParaRPr lang="en-US" altLang="ja-JP" sz="700" dirty="0">
              <a:solidFill>
                <a:schemeClr val="tx2"/>
              </a:solidFill>
              <a:latin typeface="Noto Sans JP" panose="020B0200000000000000" pitchFamily="50" charset="-128"/>
              <a:ea typeface="Noto Sans JP" panose="020B0200000000000000" pitchFamily="50" charset="-128"/>
            </a:endParaRPr>
          </a:p>
        </p:txBody>
      </p:sp>
      <p:sp>
        <p:nvSpPr>
          <p:cNvPr id="79" name="正方形/長方形 78">
            <a:extLst>
              <a:ext uri="{FF2B5EF4-FFF2-40B4-BE49-F238E27FC236}">
                <a16:creationId xmlns:a16="http://schemas.microsoft.com/office/drawing/2014/main" id="{43952584-2CF2-9672-BD8A-81064E571A84}"/>
              </a:ext>
            </a:extLst>
          </p:cNvPr>
          <p:cNvSpPr/>
          <p:nvPr/>
        </p:nvSpPr>
        <p:spPr>
          <a:xfrm>
            <a:off x="184462" y="4511925"/>
            <a:ext cx="3084394" cy="167651"/>
          </a:xfrm>
          <a:prstGeom prst="rect">
            <a:avLst/>
          </a:prstGeom>
          <a:noFill/>
          <a:ln>
            <a:noFill/>
          </a:ln>
        </p:spPr>
        <p:txBody>
          <a:bodyPr spcFirstLastPara="1" wrap="square" lIns="59350" tIns="29675" rIns="59350" bIns="29675" anchor="t" anchorCtr="0">
            <a:spAutoFit/>
          </a:bodyPr>
          <a:lstStyle/>
          <a:p>
            <a:pPr>
              <a:buClr>
                <a:srgbClr val="000000"/>
              </a:buClr>
              <a:buSzPts val="600"/>
            </a:pPr>
            <a:r>
              <a:rPr lang="ja-JP" altLang="en-US" sz="700" dirty="0">
                <a:solidFill>
                  <a:schemeClr val="tx2"/>
                </a:solidFill>
                <a:latin typeface="Noto Sans JP" panose="020B0200000000000000" pitchFamily="50" charset="-128"/>
                <a:ea typeface="Noto Sans JP" panose="020B0200000000000000" pitchFamily="50" charset="-128"/>
              </a:rPr>
              <a:t>うわば</a:t>
            </a:r>
            <a:r>
              <a:rPr lang="en-US" altLang="ja-JP" sz="700" dirty="0">
                <a:solidFill>
                  <a:schemeClr val="tx2"/>
                </a:solidFill>
                <a:latin typeface="Noto Sans JP" panose="020B0200000000000000" pitchFamily="50" charset="-128"/>
                <a:ea typeface="Noto Sans JP" panose="020B0200000000000000" pitchFamily="50" charset="-128"/>
              </a:rPr>
              <a:t>Re</a:t>
            </a:r>
            <a:r>
              <a:rPr lang="ja-JP" altLang="en-US" sz="700" dirty="0">
                <a:solidFill>
                  <a:schemeClr val="tx2"/>
                </a:solidFill>
                <a:latin typeface="Noto Sans JP" panose="020B0200000000000000" pitchFamily="50" charset="-128"/>
                <a:ea typeface="Noto Sans JP" panose="020B0200000000000000" pitchFamily="50" charset="-128"/>
              </a:rPr>
              <a:t>フロア用 本体部材 仕様</a:t>
            </a:r>
            <a:endParaRPr lang="en-US" altLang="ja-JP" sz="700" dirty="0">
              <a:solidFill>
                <a:schemeClr val="tx2"/>
              </a:solidFill>
              <a:latin typeface="Noto Sans JP" panose="020B0200000000000000" pitchFamily="50" charset="-128"/>
              <a:ea typeface="Noto Sans JP" panose="020B0200000000000000" pitchFamily="50" charset="-128"/>
            </a:endParaRPr>
          </a:p>
        </p:txBody>
      </p:sp>
      <p:grpSp>
        <p:nvGrpSpPr>
          <p:cNvPr id="15378" name="グループ化 15377">
            <a:extLst>
              <a:ext uri="{FF2B5EF4-FFF2-40B4-BE49-F238E27FC236}">
                <a16:creationId xmlns:a16="http://schemas.microsoft.com/office/drawing/2014/main" id="{7AF35ED9-1DBE-42CF-2B1F-A7C37970896F}"/>
              </a:ext>
            </a:extLst>
          </p:cNvPr>
          <p:cNvGrpSpPr/>
          <p:nvPr/>
        </p:nvGrpSpPr>
        <p:grpSpPr>
          <a:xfrm>
            <a:off x="227295" y="3205413"/>
            <a:ext cx="1909243" cy="453240"/>
            <a:chOff x="227295" y="3190153"/>
            <a:chExt cx="1909243" cy="453240"/>
          </a:xfrm>
        </p:grpSpPr>
        <p:sp>
          <p:nvSpPr>
            <p:cNvPr id="80" name="四角形: 角を丸くする 79">
              <a:extLst>
                <a:ext uri="{FF2B5EF4-FFF2-40B4-BE49-F238E27FC236}">
                  <a16:creationId xmlns:a16="http://schemas.microsoft.com/office/drawing/2014/main" id="{7C73DA72-E6D0-19A5-45A7-9821AB5BDC5B}"/>
                </a:ext>
              </a:extLst>
            </p:cNvPr>
            <p:cNvSpPr/>
            <p:nvPr/>
          </p:nvSpPr>
          <p:spPr>
            <a:xfrm>
              <a:off x="227295" y="3190153"/>
              <a:ext cx="1426307" cy="422458"/>
            </a:xfrm>
            <a:prstGeom prst="roundRect">
              <a:avLst/>
            </a:prstGeom>
            <a:solidFill>
              <a:schemeClr val="bg1"/>
            </a:solidFill>
            <a:ln>
              <a:solidFill>
                <a:srgbClr val="E15B29"/>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900" b="1" dirty="0">
                  <a:solidFill>
                    <a:schemeClr val="tx2"/>
                  </a:solidFill>
                  <a:latin typeface="Noto Sans JP" panose="020B0200000000000000" pitchFamily="50" charset="-128"/>
                  <a:ea typeface="Noto Sans JP" panose="020B0200000000000000" pitchFamily="50" charset="-128"/>
                </a:rPr>
                <a:t>うわば</a:t>
              </a:r>
              <a:r>
                <a:rPr kumimoji="1" lang="en-US" altLang="ja-JP" sz="900" b="1" dirty="0">
                  <a:solidFill>
                    <a:schemeClr val="tx2"/>
                  </a:solidFill>
                  <a:latin typeface="Noto Sans JP" panose="020B0200000000000000" pitchFamily="50" charset="-128"/>
                  <a:ea typeface="Noto Sans JP" panose="020B0200000000000000" pitchFamily="50" charset="-128"/>
                </a:rPr>
                <a:t>Re</a:t>
              </a:r>
              <a:r>
                <a:rPr kumimoji="1" lang="ja-JP" altLang="en-US" sz="900" b="1" dirty="0">
                  <a:solidFill>
                    <a:schemeClr val="tx2"/>
                  </a:solidFill>
                  <a:latin typeface="Noto Sans JP" panose="020B0200000000000000" pitchFamily="50" charset="-128"/>
                  <a:ea typeface="Noto Sans JP" panose="020B0200000000000000" pitchFamily="50" charset="-128"/>
                </a:rPr>
                <a:t>フロア</a:t>
              </a:r>
              <a:r>
                <a:rPr kumimoji="1" lang="ja-JP" altLang="en-US" sz="700" dirty="0">
                  <a:solidFill>
                    <a:schemeClr val="tx2"/>
                  </a:solidFill>
                  <a:latin typeface="Noto Sans JP" panose="020B0200000000000000" pitchFamily="50" charset="-128"/>
                  <a:ea typeface="Noto Sans JP" panose="020B0200000000000000" pitchFamily="50" charset="-128"/>
                </a:rPr>
                <a:t>と</a:t>
              </a:r>
              <a:endParaRPr kumimoji="1" lang="en-US" altLang="ja-JP" sz="700" dirty="0">
                <a:solidFill>
                  <a:schemeClr val="tx2"/>
                </a:solidFill>
                <a:latin typeface="Noto Sans JP" panose="020B0200000000000000" pitchFamily="50" charset="-128"/>
                <a:ea typeface="Noto Sans JP" panose="020B0200000000000000" pitchFamily="50" charset="-128"/>
              </a:endParaRPr>
            </a:p>
            <a:p>
              <a:pPr algn="ctr"/>
              <a:r>
                <a:rPr kumimoji="1" lang="ja-JP" altLang="en-US" sz="700" dirty="0">
                  <a:solidFill>
                    <a:schemeClr val="tx2"/>
                  </a:solidFill>
                  <a:latin typeface="Noto Sans JP" panose="020B0200000000000000" pitchFamily="50" charset="-128"/>
                  <a:ea typeface="Noto Sans JP" panose="020B0200000000000000" pitchFamily="50" charset="-128"/>
                </a:rPr>
                <a:t>一緒にコーディネート可能！</a:t>
              </a:r>
            </a:p>
          </p:txBody>
        </p:sp>
        <p:cxnSp>
          <p:nvCxnSpPr>
            <p:cNvPr id="15369" name="直線コネクタ 15368">
              <a:extLst>
                <a:ext uri="{FF2B5EF4-FFF2-40B4-BE49-F238E27FC236}">
                  <a16:creationId xmlns:a16="http://schemas.microsoft.com/office/drawing/2014/main" id="{C6052652-1FCD-5503-11EC-4EBCB9DD850F}"/>
                </a:ext>
              </a:extLst>
            </p:cNvPr>
            <p:cNvCxnSpPr>
              <a:stCxn id="80" idx="3"/>
            </p:cNvCxnSpPr>
            <p:nvPr/>
          </p:nvCxnSpPr>
          <p:spPr>
            <a:xfrm>
              <a:off x="1653602" y="3401382"/>
              <a:ext cx="299176" cy="0"/>
            </a:xfrm>
            <a:prstGeom prst="line">
              <a:avLst/>
            </a:prstGeom>
            <a:ln w="9525">
              <a:solidFill>
                <a:srgbClr val="E15B29"/>
              </a:solidFill>
            </a:ln>
            <a:effectLst/>
          </p:spPr>
          <p:style>
            <a:lnRef idx="2">
              <a:schemeClr val="accent1"/>
            </a:lnRef>
            <a:fillRef idx="0">
              <a:schemeClr val="accent1"/>
            </a:fillRef>
            <a:effectRef idx="1">
              <a:schemeClr val="accent1"/>
            </a:effectRef>
            <a:fontRef idx="minor">
              <a:schemeClr val="tx1"/>
            </a:fontRef>
          </p:style>
        </p:cxnSp>
        <p:cxnSp>
          <p:nvCxnSpPr>
            <p:cNvPr id="15370" name="直線コネクタ 15369">
              <a:extLst>
                <a:ext uri="{FF2B5EF4-FFF2-40B4-BE49-F238E27FC236}">
                  <a16:creationId xmlns:a16="http://schemas.microsoft.com/office/drawing/2014/main" id="{818C8E17-5820-8F88-3561-4D0C7556B26D}"/>
                </a:ext>
              </a:extLst>
            </p:cNvPr>
            <p:cNvCxnSpPr>
              <a:cxnSpLocks/>
            </p:cNvCxnSpPr>
            <p:nvPr/>
          </p:nvCxnSpPr>
          <p:spPr>
            <a:xfrm>
              <a:off x="1952778" y="3401382"/>
              <a:ext cx="160901" cy="219152"/>
            </a:xfrm>
            <a:prstGeom prst="line">
              <a:avLst/>
            </a:prstGeom>
            <a:ln w="9525">
              <a:solidFill>
                <a:srgbClr val="E15B29"/>
              </a:solidFill>
            </a:ln>
            <a:effectLst/>
          </p:spPr>
          <p:style>
            <a:lnRef idx="2">
              <a:schemeClr val="accent1"/>
            </a:lnRef>
            <a:fillRef idx="0">
              <a:schemeClr val="accent1"/>
            </a:fillRef>
            <a:effectRef idx="1">
              <a:schemeClr val="accent1"/>
            </a:effectRef>
            <a:fontRef idx="minor">
              <a:schemeClr val="tx1"/>
            </a:fontRef>
          </p:style>
        </p:cxnSp>
        <p:sp>
          <p:nvSpPr>
            <p:cNvPr id="15377" name="フローチャート: 結合子 15376">
              <a:extLst>
                <a:ext uri="{FF2B5EF4-FFF2-40B4-BE49-F238E27FC236}">
                  <a16:creationId xmlns:a16="http://schemas.microsoft.com/office/drawing/2014/main" id="{C71025AB-0A18-57DB-D270-38DA7E50C178}"/>
                </a:ext>
              </a:extLst>
            </p:cNvPr>
            <p:cNvSpPr/>
            <p:nvPr/>
          </p:nvSpPr>
          <p:spPr>
            <a:xfrm>
              <a:off x="2090819" y="3597674"/>
              <a:ext cx="45719" cy="45719"/>
            </a:xfrm>
            <a:prstGeom prst="flowChartConnector">
              <a:avLst/>
            </a:prstGeom>
            <a:solidFill>
              <a:srgbClr val="E15B2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grpSp>
      <p:sp>
        <p:nvSpPr>
          <p:cNvPr id="2" name="Google Shape;180;p8">
            <a:extLst>
              <a:ext uri="{FF2B5EF4-FFF2-40B4-BE49-F238E27FC236}">
                <a16:creationId xmlns:a16="http://schemas.microsoft.com/office/drawing/2014/main" id="{9F502A3E-9B96-F344-F628-1D4C215F0D84}"/>
              </a:ext>
            </a:extLst>
          </p:cNvPr>
          <p:cNvSpPr txBox="1"/>
          <p:nvPr/>
        </p:nvSpPr>
        <p:spPr>
          <a:xfrm>
            <a:off x="8890244" y="1957210"/>
            <a:ext cx="1504698" cy="136874"/>
          </a:xfrm>
          <a:prstGeom prst="rect">
            <a:avLst/>
          </a:prstGeom>
          <a:noFill/>
          <a:ln>
            <a:noFill/>
          </a:ln>
        </p:spPr>
        <p:txBody>
          <a:bodyPr spcFirstLastPara="1" wrap="square" lIns="59350" tIns="29675" rIns="59350" bIns="29675" anchor="t" anchorCtr="0">
            <a:spAutoFit/>
          </a:bodyPr>
          <a:lstStyle>
            <a:defPPr>
              <a:defRPr lang="en-US"/>
            </a:defPPr>
            <a:lvl1pPr algn="ctr">
              <a:buClr>
                <a:srgbClr val="000000"/>
              </a:buClr>
              <a:buSzPts val="600"/>
              <a:defRPr sz="600" b="1">
                <a:solidFill>
                  <a:schemeClr val="dk1"/>
                </a:solidFill>
                <a:latin typeface="游ゴシック" panose="020B0400000000000000" pitchFamily="50" charset="-128"/>
                <a:ea typeface="游ゴシック" panose="020B0400000000000000" pitchFamily="50" charset="-128"/>
              </a:defRPr>
            </a:lvl1pPr>
          </a:lstStyle>
          <a:p>
            <a:pPr algn="l"/>
            <a:r>
              <a:rPr lang="ja-JP" altLang="en-US" sz="500" b="0" dirty="0">
                <a:solidFill>
                  <a:schemeClr val="tx2"/>
                </a:solidFill>
                <a:latin typeface="Noto Sans JP" panose="020B0200000000000000" pitchFamily="50" charset="-128"/>
                <a:ea typeface="Noto Sans JP" panose="020B0200000000000000" pitchFamily="50" charset="-128"/>
              </a:rPr>
              <a:t>床材との納まり</a:t>
            </a:r>
          </a:p>
        </p:txBody>
      </p:sp>
      <p:sp>
        <p:nvSpPr>
          <p:cNvPr id="5" name="Google Shape;180;p8">
            <a:extLst>
              <a:ext uri="{FF2B5EF4-FFF2-40B4-BE49-F238E27FC236}">
                <a16:creationId xmlns:a16="http://schemas.microsoft.com/office/drawing/2014/main" id="{03199047-211A-2227-55FD-177079F2E8FF}"/>
              </a:ext>
            </a:extLst>
          </p:cNvPr>
          <p:cNvSpPr txBox="1"/>
          <p:nvPr/>
        </p:nvSpPr>
        <p:spPr>
          <a:xfrm>
            <a:off x="9406424" y="4744553"/>
            <a:ext cx="1189185" cy="136874"/>
          </a:xfrm>
          <a:prstGeom prst="rect">
            <a:avLst/>
          </a:prstGeom>
          <a:noFill/>
          <a:ln>
            <a:noFill/>
          </a:ln>
        </p:spPr>
        <p:txBody>
          <a:bodyPr spcFirstLastPara="1" wrap="square" lIns="59350" tIns="29675" rIns="59350" bIns="29675" anchor="t" anchorCtr="0">
            <a:spAutoFit/>
          </a:bodyPr>
          <a:lstStyle>
            <a:defPPr>
              <a:defRPr lang="en-US"/>
            </a:defPPr>
            <a:lvl1pPr algn="ctr">
              <a:buClr>
                <a:srgbClr val="000000"/>
              </a:buClr>
              <a:buSzPts val="600"/>
              <a:defRPr sz="600" b="1">
                <a:solidFill>
                  <a:schemeClr val="dk1"/>
                </a:solidFill>
                <a:latin typeface="游ゴシック" panose="020B0400000000000000" pitchFamily="50" charset="-128"/>
                <a:ea typeface="游ゴシック" panose="020B0400000000000000" pitchFamily="50" charset="-128"/>
              </a:defRPr>
            </a:lvl1pPr>
          </a:lstStyle>
          <a:p>
            <a:pPr algn="l"/>
            <a:r>
              <a:rPr lang="ja-JP" altLang="en-US" sz="500" b="0" dirty="0">
                <a:solidFill>
                  <a:schemeClr val="tx2"/>
                </a:solidFill>
                <a:latin typeface="Noto Sans JP" panose="020B0200000000000000" pitchFamily="50" charset="-128"/>
                <a:ea typeface="Noto Sans JP" panose="020B0200000000000000" pitchFamily="50" charset="-128"/>
              </a:rPr>
              <a:t>手すり後付けリフォーム部材</a:t>
            </a:r>
          </a:p>
        </p:txBody>
      </p:sp>
      <p:sp>
        <p:nvSpPr>
          <p:cNvPr id="6" name="Google Shape;180;p8">
            <a:extLst>
              <a:ext uri="{FF2B5EF4-FFF2-40B4-BE49-F238E27FC236}">
                <a16:creationId xmlns:a16="http://schemas.microsoft.com/office/drawing/2014/main" id="{684B47CE-B465-1AC1-819F-53B125AF12D6}"/>
              </a:ext>
            </a:extLst>
          </p:cNvPr>
          <p:cNvSpPr txBox="1"/>
          <p:nvPr/>
        </p:nvSpPr>
        <p:spPr>
          <a:xfrm>
            <a:off x="8117449" y="4744553"/>
            <a:ext cx="1189185" cy="136874"/>
          </a:xfrm>
          <a:prstGeom prst="rect">
            <a:avLst/>
          </a:prstGeom>
          <a:noFill/>
          <a:ln>
            <a:noFill/>
          </a:ln>
        </p:spPr>
        <p:txBody>
          <a:bodyPr spcFirstLastPara="1" wrap="square" lIns="59350" tIns="29675" rIns="59350" bIns="29675" anchor="t" anchorCtr="0">
            <a:spAutoFit/>
          </a:bodyPr>
          <a:lstStyle>
            <a:defPPr>
              <a:defRPr lang="en-US"/>
            </a:defPPr>
            <a:lvl1pPr algn="ctr">
              <a:buClr>
                <a:srgbClr val="000000"/>
              </a:buClr>
              <a:buSzPts val="600"/>
              <a:defRPr sz="600" b="1">
                <a:solidFill>
                  <a:schemeClr val="dk1"/>
                </a:solidFill>
                <a:latin typeface="游ゴシック" panose="020B0400000000000000" pitchFamily="50" charset="-128"/>
                <a:ea typeface="游ゴシック" panose="020B0400000000000000" pitchFamily="50" charset="-128"/>
              </a:defRPr>
            </a:lvl1pPr>
          </a:lstStyle>
          <a:p>
            <a:pPr algn="l"/>
            <a:r>
              <a:rPr lang="ja-JP" altLang="en-US" sz="500" b="0" dirty="0">
                <a:solidFill>
                  <a:schemeClr val="tx2"/>
                </a:solidFill>
                <a:latin typeface="Noto Sans JP" panose="020B0200000000000000" pitchFamily="50" charset="-128"/>
                <a:ea typeface="Noto Sans JP" panose="020B0200000000000000" pitchFamily="50" charset="-128"/>
              </a:rPr>
              <a:t>段鼻材 溝加工</a:t>
            </a:r>
          </a:p>
        </p:txBody>
      </p:sp>
      <p:sp>
        <p:nvSpPr>
          <p:cNvPr id="9" name="Google Shape;180;p8">
            <a:extLst>
              <a:ext uri="{FF2B5EF4-FFF2-40B4-BE49-F238E27FC236}">
                <a16:creationId xmlns:a16="http://schemas.microsoft.com/office/drawing/2014/main" id="{17966798-7B37-DF8E-A262-021943258784}"/>
              </a:ext>
            </a:extLst>
          </p:cNvPr>
          <p:cNvSpPr txBox="1"/>
          <p:nvPr/>
        </p:nvSpPr>
        <p:spPr>
          <a:xfrm>
            <a:off x="1735288" y="3775120"/>
            <a:ext cx="1955695" cy="275373"/>
          </a:xfrm>
          <a:prstGeom prst="rect">
            <a:avLst/>
          </a:prstGeom>
          <a:noFill/>
          <a:ln>
            <a:noFill/>
          </a:ln>
        </p:spPr>
        <p:txBody>
          <a:bodyPr spcFirstLastPara="1" wrap="square" lIns="59350" tIns="29675" rIns="59350" bIns="29675" anchor="t" anchorCtr="0">
            <a:spAutoFit/>
          </a:bodyPr>
          <a:lstStyle>
            <a:defPPr>
              <a:defRPr lang="en-US"/>
            </a:defPPr>
            <a:lvl1pPr algn="ctr">
              <a:buClr>
                <a:srgbClr val="000000"/>
              </a:buClr>
              <a:buSzPts val="600"/>
              <a:defRPr sz="600" b="1">
                <a:solidFill>
                  <a:schemeClr val="dk1"/>
                </a:solidFill>
                <a:latin typeface="游ゴシック" panose="020B0400000000000000" pitchFamily="50" charset="-128"/>
                <a:ea typeface="游ゴシック" panose="020B0400000000000000" pitchFamily="50" charset="-128"/>
              </a:defRPr>
            </a:lvl1pPr>
          </a:lstStyle>
          <a:p>
            <a:pPr algn="l"/>
            <a:r>
              <a:rPr lang="ja-JP" altLang="en-US" sz="700" dirty="0">
                <a:solidFill>
                  <a:schemeClr val="tx2"/>
                </a:solidFill>
                <a:latin typeface="Noto Sans JP" panose="020B0200000000000000" pitchFamily="50" charset="-128"/>
                <a:ea typeface="Noto Sans JP" panose="020B0200000000000000" pitchFamily="50" charset="-128"/>
              </a:rPr>
              <a:t>踏板と蹴込板の配色で魅せる</a:t>
            </a:r>
            <a:endParaRPr lang="en-US" altLang="ja-JP" sz="700" dirty="0">
              <a:solidFill>
                <a:schemeClr val="tx2"/>
              </a:solidFill>
              <a:latin typeface="Noto Sans JP" panose="020B0200000000000000" pitchFamily="50" charset="-128"/>
              <a:ea typeface="Noto Sans JP" panose="020B0200000000000000" pitchFamily="50" charset="-128"/>
            </a:endParaRPr>
          </a:p>
          <a:p>
            <a:pPr algn="l"/>
            <a:r>
              <a:rPr lang="ja-JP" altLang="en-US" sz="700" dirty="0">
                <a:solidFill>
                  <a:schemeClr val="tx2"/>
                </a:solidFill>
                <a:latin typeface="Noto Sans JP" panose="020B0200000000000000" pitchFamily="50" charset="-128"/>
                <a:ea typeface="Noto Sans JP" panose="020B0200000000000000" pitchFamily="50" charset="-128"/>
              </a:rPr>
              <a:t>コーディネート</a:t>
            </a:r>
            <a:endParaRPr sz="700" dirty="0">
              <a:solidFill>
                <a:schemeClr val="tx2"/>
              </a:solidFill>
              <a:latin typeface="Noto Sans JP" panose="020B0200000000000000" pitchFamily="50" charset="-128"/>
              <a:ea typeface="Noto Sans JP" panose="020B0200000000000000" pitchFamily="50" charset="-128"/>
            </a:endParaRPr>
          </a:p>
        </p:txBody>
      </p:sp>
      <p:sp>
        <p:nvSpPr>
          <p:cNvPr id="10" name="Google Shape;180;p8">
            <a:extLst>
              <a:ext uri="{FF2B5EF4-FFF2-40B4-BE49-F238E27FC236}">
                <a16:creationId xmlns:a16="http://schemas.microsoft.com/office/drawing/2014/main" id="{1B2B7554-E72F-2ED2-1AFA-84376A396B85}"/>
              </a:ext>
            </a:extLst>
          </p:cNvPr>
          <p:cNvSpPr txBox="1"/>
          <p:nvPr/>
        </p:nvSpPr>
        <p:spPr>
          <a:xfrm>
            <a:off x="3606965" y="3775120"/>
            <a:ext cx="1955695" cy="275373"/>
          </a:xfrm>
          <a:prstGeom prst="rect">
            <a:avLst/>
          </a:prstGeom>
          <a:noFill/>
          <a:ln>
            <a:noFill/>
          </a:ln>
        </p:spPr>
        <p:txBody>
          <a:bodyPr spcFirstLastPara="1" wrap="square" lIns="59350" tIns="29675" rIns="59350" bIns="29675" anchor="t" anchorCtr="0">
            <a:spAutoFit/>
          </a:bodyPr>
          <a:lstStyle>
            <a:defPPr>
              <a:defRPr lang="en-US"/>
            </a:defPPr>
            <a:lvl1pPr algn="ctr">
              <a:buClr>
                <a:srgbClr val="000000"/>
              </a:buClr>
              <a:buSzPts val="600"/>
              <a:defRPr sz="600" b="1">
                <a:solidFill>
                  <a:schemeClr val="dk1"/>
                </a:solidFill>
                <a:latin typeface="游ゴシック" panose="020B0400000000000000" pitchFamily="50" charset="-128"/>
                <a:ea typeface="游ゴシック" panose="020B0400000000000000" pitchFamily="50" charset="-128"/>
              </a:defRPr>
            </a:lvl1pPr>
          </a:lstStyle>
          <a:p>
            <a:pPr algn="l"/>
            <a:r>
              <a:rPr lang="ja-JP" altLang="en-US" sz="700" dirty="0">
                <a:solidFill>
                  <a:schemeClr val="tx2"/>
                </a:solidFill>
                <a:latin typeface="Noto Sans JP" panose="020B0200000000000000" pitchFamily="50" charset="-128"/>
                <a:ea typeface="Noto Sans JP" panose="020B0200000000000000" pitchFamily="50" charset="-128"/>
              </a:rPr>
              <a:t>既設の側板はそのままで</a:t>
            </a:r>
            <a:endParaRPr lang="en-US" altLang="ja-JP" sz="700" dirty="0">
              <a:solidFill>
                <a:schemeClr val="tx2"/>
              </a:solidFill>
              <a:latin typeface="Noto Sans JP" panose="020B0200000000000000" pitchFamily="50" charset="-128"/>
              <a:ea typeface="Noto Sans JP" panose="020B0200000000000000" pitchFamily="50" charset="-128"/>
            </a:endParaRPr>
          </a:p>
          <a:p>
            <a:pPr algn="l"/>
            <a:r>
              <a:rPr lang="ja-JP" altLang="en-US" sz="700" dirty="0">
                <a:solidFill>
                  <a:schemeClr val="tx2"/>
                </a:solidFill>
                <a:latin typeface="Noto Sans JP" panose="020B0200000000000000" pitchFamily="50" charset="-128"/>
                <a:ea typeface="Noto Sans JP" panose="020B0200000000000000" pitchFamily="50" charset="-128"/>
              </a:rPr>
              <a:t>手軽にできる階段リフォーム</a:t>
            </a:r>
            <a:endParaRPr sz="700" dirty="0">
              <a:solidFill>
                <a:schemeClr val="tx2"/>
              </a:solidFill>
              <a:latin typeface="Noto Sans JP" panose="020B0200000000000000" pitchFamily="50" charset="-128"/>
              <a:ea typeface="Noto Sans JP" panose="020B0200000000000000" pitchFamily="50" charset="-128"/>
            </a:endParaRPr>
          </a:p>
        </p:txBody>
      </p:sp>
    </p:spTree>
    <p:extLst>
      <p:ext uri="{BB962C8B-B14F-4D97-AF65-F5344CB8AC3E}">
        <p14:creationId xmlns:p14="http://schemas.microsoft.com/office/powerpoint/2010/main" val="3864257389"/>
      </p:ext>
    </p:extLst>
  </p:cSld>
  <p:clrMapOvr>
    <a:masterClrMapping/>
  </p:clrMapOvr>
</p:sld>
</file>

<file path=ppt/theme/theme1.xml><?xml version="1.0" encoding="utf-8"?>
<a:theme xmlns:a="http://schemas.openxmlformats.org/drawingml/2006/main" name="LIXILテーマ">
  <a:themeElements>
    <a:clrScheme name="ユーザー定義 1">
      <a:dk1>
        <a:srgbClr val="000000"/>
      </a:dk1>
      <a:lt1>
        <a:srgbClr val="FFFFFF"/>
      </a:lt1>
      <a:dk2>
        <a:srgbClr val="54585A"/>
      </a:dk2>
      <a:lt2>
        <a:srgbClr val="D1CDB5"/>
      </a:lt2>
      <a:accent1>
        <a:srgbClr val="E75400"/>
      </a:accent1>
      <a:accent2>
        <a:srgbClr val="0671B8"/>
      </a:accent2>
      <a:accent3>
        <a:srgbClr val="00AAAA"/>
      </a:accent3>
      <a:accent4>
        <a:srgbClr val="89BD28"/>
      </a:accent4>
      <a:accent5>
        <a:srgbClr val="A43F78"/>
      </a:accent5>
      <a:accent6>
        <a:srgbClr val="ADA29A"/>
      </a:accent6>
      <a:hlink>
        <a:srgbClr val="00376B"/>
      </a:hlink>
      <a:folHlink>
        <a:srgbClr val="6F2562"/>
      </a:folHlink>
    </a:clrScheme>
    <a:fontScheme name="LIXIL_New">
      <a:majorFont>
        <a:latin typeface="Segoe UI"/>
        <a:ea typeface="メイリオ"/>
        <a:cs typeface=""/>
      </a:majorFont>
      <a:minorFont>
        <a:latin typeface="Segoe U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kumimoji="1" dirty="0"/>
        </a:defPPr>
      </a:lstStyle>
      <a:style>
        <a:lnRef idx="1">
          <a:schemeClr val="accent1"/>
        </a:lnRef>
        <a:fillRef idx="3">
          <a:schemeClr val="accent1"/>
        </a:fillRef>
        <a:effectRef idx="2">
          <a:schemeClr val="accent1"/>
        </a:effectRef>
        <a:fontRef idx="minor">
          <a:schemeClr val="lt1"/>
        </a:fontRef>
      </a:style>
    </a:spDef>
    <a:lnDef>
      <a:spPr>
        <a:ln w="12700"/>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algn="l">
          <a:defRPr kumimoji="1" sz="1200">
            <a:latin typeface="Yu Gothic" panose="020B0400000000000000" pitchFamily="34" charset="-128"/>
            <a:ea typeface="Yu Gothic" panose="020B0400000000000000" pitchFamily="34" charset="-128"/>
          </a:defRPr>
        </a:defPPr>
      </a:lstStyle>
    </a:txDef>
  </a:objectDefaults>
  <a:extraClrSchemeLst/>
  <a:extLst>
    <a:ext uri="{05A4C25C-085E-4340-85A3-A5531E510DB2}">
      <thm15:themeFamily xmlns:thm15="http://schemas.microsoft.com/office/thememl/2012/main" name="LIXILテーマ" id="{158234D8-B713-DB41-B7F7-AEB5A592FF58}" vid="{A7AE04B5-FB75-454D-8A98-725AC1AA3799}"/>
    </a:ext>
  </a:ext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LIXILテーマ</Template>
  <TotalTime>10592</TotalTime>
  <Words>757</Words>
  <Application>Microsoft Office PowerPoint</Application>
  <PresentationFormat>ユーザー設定</PresentationFormat>
  <Paragraphs>83</Paragraphs>
  <Slides>1</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vt:i4>
      </vt:variant>
    </vt:vector>
  </HeadingPairs>
  <TitlesOfParts>
    <vt:vector size="8" baseType="lpstr">
      <vt:lpstr>Noto Sans JP</vt:lpstr>
      <vt:lpstr>Yu Gothic</vt:lpstr>
      <vt:lpstr>Arial</vt:lpstr>
      <vt:lpstr>Calibri</vt:lpstr>
      <vt:lpstr>Segoe UI</vt:lpstr>
      <vt:lpstr>Times New Roman</vt:lpstr>
      <vt:lpstr>LIXILテーマ</vt:lpstr>
      <vt:lpstr>PowerPoint プレゼンテーション</vt:lpstr>
    </vt:vector>
  </TitlesOfParts>
  <Company>INAXトステムグループ</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INAXトステムグループ User</dc:creator>
  <cp:lastModifiedBy>岡田 祐佳(Yuka Okada)</cp:lastModifiedBy>
  <cp:revision>573</cp:revision>
  <cp:lastPrinted>2021-12-20T06:25:45Z</cp:lastPrinted>
  <dcterms:created xsi:type="dcterms:W3CDTF">2010-09-29T12:55:25Z</dcterms:created>
  <dcterms:modified xsi:type="dcterms:W3CDTF">2026-08-21T07:45:02Z</dcterms:modified>
</cp:coreProperties>
</file>