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10693400" cx="15125700"/>
  <p:notesSz cx="9866300" cy="6735750"/>
  <p:embeddedFontLst>
    <p:embeddedFont>
      <p:font typeface="M PLUS 1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sldGuideLst>
    </p:ext>
    <p:ext uri="GoogleSlidesCustomDataVersion2">
      <go:slidesCustomData xmlns:go="http://customooxmlschemas.google.com/" r:id="rId9" roundtripDataSignature="AMtx7miUVPrZfMEz+EOGco8cYeE9KVRkC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MPLUS1-regular.fntdata"/><Relationship Id="rId8" Type="http://schemas.openxmlformats.org/officeDocument/2006/relationships/font" Target="fonts/MPLUS1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4275137" cy="336550"/>
          </a:xfrm>
          <a:prstGeom prst="rect">
            <a:avLst/>
          </a:prstGeom>
          <a:noFill/>
          <a:ln>
            <a:noFill/>
          </a:ln>
        </p:spPr>
        <p:txBody>
          <a:bodyPr anchorCtr="0" anchor="t" bIns="29375" lIns="58775" spcFirstLastPara="1" rIns="58775" wrap="square" tIns="293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5588000" y="0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anchorCtr="0" anchor="t" bIns="29375" lIns="58775" spcFirstLastPara="1" rIns="58775" wrap="square" tIns="29375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146425" y="504825"/>
            <a:ext cx="3573462" cy="252571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87425" y="3200400"/>
            <a:ext cx="7891462" cy="3030537"/>
          </a:xfrm>
          <a:prstGeom prst="rect">
            <a:avLst/>
          </a:prstGeom>
          <a:noFill/>
          <a:ln>
            <a:noFill/>
          </a:ln>
        </p:spPr>
        <p:txBody>
          <a:bodyPr anchorCtr="0" anchor="t" bIns="29375" lIns="58775" spcFirstLastPara="1" rIns="58775" wrap="square" tIns="293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6397625"/>
            <a:ext cx="4275137" cy="336550"/>
          </a:xfrm>
          <a:prstGeom prst="rect">
            <a:avLst/>
          </a:prstGeom>
          <a:noFill/>
          <a:ln>
            <a:noFill/>
          </a:ln>
        </p:spPr>
        <p:txBody>
          <a:bodyPr anchorCtr="0" anchor="b" bIns="29375" lIns="58775" spcFirstLastPara="1" rIns="58775" wrap="square" tIns="293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</p:spPr>
        <p:txBody>
          <a:bodyPr anchorCtr="0" anchor="b" bIns="29375" lIns="58775" spcFirstLastPara="1" rIns="58775" wrap="square" tIns="293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fld id="{00000000-1234-1234-1234-123412341234}" type="slidenum">
              <a:rPr b="0" i="0" lang="en-US" sz="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987425" y="3200400"/>
            <a:ext cx="7891462" cy="3030537"/>
          </a:xfrm>
          <a:prstGeom prst="rect">
            <a:avLst/>
          </a:prstGeom>
          <a:noFill/>
          <a:ln>
            <a:noFill/>
          </a:ln>
        </p:spPr>
        <p:txBody>
          <a:bodyPr anchorCtr="0" anchor="t" bIns="29375" lIns="58775" spcFirstLastPara="1" rIns="58775" wrap="square" tIns="293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/>
          <p:nvPr>
            <p:ph idx="2" type="sldImg"/>
          </p:nvPr>
        </p:nvSpPr>
        <p:spPr>
          <a:xfrm>
            <a:off x="3146425" y="504825"/>
            <a:ext cx="3573462" cy="252571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obj">
  <p:cSld name="OBJECT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756285" y="427736"/>
            <a:ext cx="13613130" cy="17109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" name="Google Shape;19;p4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ctrTitle"/>
          </p:nvPr>
        </p:nvSpPr>
        <p:spPr>
          <a:xfrm>
            <a:off x="1134427" y="3314954"/>
            <a:ext cx="12856845" cy="22456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8" name="Google Shape;28;p6"/>
          <p:cNvSpPr txBox="1"/>
          <p:nvPr>
            <p:ph idx="1" type="subTitle"/>
          </p:nvPr>
        </p:nvSpPr>
        <p:spPr>
          <a:xfrm>
            <a:off x="2268855" y="5988304"/>
            <a:ext cx="10587990" cy="26733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9" name="Google Shape;29;p6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1" type="ftr"/>
          </p:nvPr>
        </p:nvSpPr>
        <p:spPr>
          <a:xfrm>
            <a:off x="5143500" y="9944100"/>
            <a:ext cx="48387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0" type="dt"/>
          </p:nvPr>
        </p:nvSpPr>
        <p:spPr>
          <a:xfrm>
            <a:off x="7556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10890250" y="9944100"/>
            <a:ext cx="3479800" cy="5349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40" Type="http://schemas.openxmlformats.org/officeDocument/2006/relationships/image" Target="../media/image37.jpg"/><Relationship Id="rId20" Type="http://schemas.openxmlformats.org/officeDocument/2006/relationships/image" Target="../media/image13.jpg"/><Relationship Id="rId42" Type="http://schemas.openxmlformats.org/officeDocument/2006/relationships/image" Target="../media/image39.jpg"/><Relationship Id="rId41" Type="http://schemas.openxmlformats.org/officeDocument/2006/relationships/image" Target="../media/image40.jpg"/><Relationship Id="rId22" Type="http://schemas.openxmlformats.org/officeDocument/2006/relationships/image" Target="../media/image14.jpg"/><Relationship Id="rId21" Type="http://schemas.openxmlformats.org/officeDocument/2006/relationships/image" Target="../media/image12.jpg"/><Relationship Id="rId24" Type="http://schemas.openxmlformats.org/officeDocument/2006/relationships/image" Target="../media/image18.jpg"/><Relationship Id="rId23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Relationship Id="rId4" Type="http://schemas.openxmlformats.org/officeDocument/2006/relationships/image" Target="../media/image7.png"/><Relationship Id="rId9" Type="http://schemas.openxmlformats.org/officeDocument/2006/relationships/image" Target="../media/image4.png"/><Relationship Id="rId26" Type="http://schemas.openxmlformats.org/officeDocument/2006/relationships/image" Target="../media/image22.jpg"/><Relationship Id="rId25" Type="http://schemas.openxmlformats.org/officeDocument/2006/relationships/image" Target="../media/image21.jpg"/><Relationship Id="rId28" Type="http://schemas.openxmlformats.org/officeDocument/2006/relationships/image" Target="../media/image20.jpg"/><Relationship Id="rId27" Type="http://schemas.openxmlformats.org/officeDocument/2006/relationships/image" Target="../media/image27.jpg"/><Relationship Id="rId5" Type="http://schemas.openxmlformats.org/officeDocument/2006/relationships/image" Target="../media/image15.png"/><Relationship Id="rId6" Type="http://schemas.openxmlformats.org/officeDocument/2006/relationships/image" Target="../media/image11.png"/><Relationship Id="rId29" Type="http://schemas.openxmlformats.org/officeDocument/2006/relationships/image" Target="../media/image19.png"/><Relationship Id="rId7" Type="http://schemas.openxmlformats.org/officeDocument/2006/relationships/image" Target="../media/image5.png"/><Relationship Id="rId8" Type="http://schemas.openxmlformats.org/officeDocument/2006/relationships/image" Target="../media/image31.png"/><Relationship Id="rId31" Type="http://schemas.openxmlformats.org/officeDocument/2006/relationships/image" Target="../media/image24.jpg"/><Relationship Id="rId30" Type="http://schemas.openxmlformats.org/officeDocument/2006/relationships/image" Target="../media/image33.png"/><Relationship Id="rId11" Type="http://schemas.openxmlformats.org/officeDocument/2006/relationships/image" Target="../media/image23.png"/><Relationship Id="rId33" Type="http://schemas.openxmlformats.org/officeDocument/2006/relationships/image" Target="../media/image29.png"/><Relationship Id="rId10" Type="http://schemas.openxmlformats.org/officeDocument/2006/relationships/image" Target="../media/image9.png"/><Relationship Id="rId32" Type="http://schemas.openxmlformats.org/officeDocument/2006/relationships/image" Target="../media/image26.png"/><Relationship Id="rId13" Type="http://schemas.openxmlformats.org/officeDocument/2006/relationships/image" Target="../media/image2.png"/><Relationship Id="rId35" Type="http://schemas.openxmlformats.org/officeDocument/2006/relationships/image" Target="../media/image30.png"/><Relationship Id="rId12" Type="http://schemas.openxmlformats.org/officeDocument/2006/relationships/image" Target="../media/image17.png"/><Relationship Id="rId34" Type="http://schemas.openxmlformats.org/officeDocument/2006/relationships/image" Target="../media/image32.png"/><Relationship Id="rId15" Type="http://schemas.openxmlformats.org/officeDocument/2006/relationships/image" Target="../media/image25.png"/><Relationship Id="rId37" Type="http://schemas.openxmlformats.org/officeDocument/2006/relationships/image" Target="../media/image38.jpg"/><Relationship Id="rId14" Type="http://schemas.openxmlformats.org/officeDocument/2006/relationships/image" Target="../media/image28.png"/><Relationship Id="rId36" Type="http://schemas.openxmlformats.org/officeDocument/2006/relationships/image" Target="../media/image34.png"/><Relationship Id="rId17" Type="http://schemas.openxmlformats.org/officeDocument/2006/relationships/image" Target="../media/image1.jpg"/><Relationship Id="rId39" Type="http://schemas.openxmlformats.org/officeDocument/2006/relationships/image" Target="../media/image35.jpg"/><Relationship Id="rId16" Type="http://schemas.openxmlformats.org/officeDocument/2006/relationships/image" Target="../media/image6.jpg"/><Relationship Id="rId38" Type="http://schemas.openxmlformats.org/officeDocument/2006/relationships/image" Target="../media/image36.jpg"/><Relationship Id="rId19" Type="http://schemas.openxmlformats.org/officeDocument/2006/relationships/image" Target="../media/image3.jpg"/><Relationship Id="rId18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"/>
          <p:cNvSpPr txBox="1"/>
          <p:nvPr/>
        </p:nvSpPr>
        <p:spPr>
          <a:xfrm>
            <a:off x="234950" y="5605462"/>
            <a:ext cx="59562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428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2400"/>
              <a:buFont typeface="Arial"/>
              <a:buNone/>
            </a:pPr>
            <a:r>
              <a:rPr i="0" lang="en-US" sz="24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エクステリアは、</a:t>
            </a:r>
            <a:endParaRPr i="0" sz="24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4287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6C6C6C"/>
              </a:buClr>
              <a:buSzPts val="2400"/>
              <a:buFont typeface="Arial"/>
              <a:buNone/>
            </a:pPr>
            <a:r>
              <a:rPr i="0" lang="en-US" sz="24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自由な発想を表現できるフィールド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7" name="Google Shape;37;p1"/>
          <p:cNvSpPr txBox="1"/>
          <p:nvPr/>
        </p:nvSpPr>
        <p:spPr>
          <a:xfrm>
            <a:off x="6521450" y="1249362"/>
            <a:ext cx="657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282"/>
              </a:buClr>
              <a:buSzPts val="3800"/>
              <a:buFont typeface="Century Gothic"/>
              <a:buNone/>
            </a:pPr>
            <a:r>
              <a:rPr i="0" lang="en-US" sz="3800" u="none" cap="none" strike="noStrike">
                <a:solidFill>
                  <a:srgbClr val="818282"/>
                </a:solidFill>
                <a:latin typeface="M PLUS 1"/>
                <a:ea typeface="M PLUS 1"/>
                <a:cs typeface="M PLUS 1"/>
                <a:sym typeface="M PLUS 1"/>
              </a:rPr>
              <a:t>01 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8" name="Google Shape;38;p1"/>
          <p:cNvSpPr txBox="1"/>
          <p:nvPr/>
        </p:nvSpPr>
        <p:spPr>
          <a:xfrm>
            <a:off x="7337425" y="1373187"/>
            <a:ext cx="7529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2400"/>
              <a:buFont typeface="Arial"/>
              <a:buNone/>
            </a:pPr>
            <a:r>
              <a:rPr i="0" lang="en-US" sz="24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ユニットやパーツで、オリジナルプランを提案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9" name="Google Shape;39;p1"/>
          <p:cNvSpPr/>
          <p:nvPr/>
        </p:nvSpPr>
        <p:spPr>
          <a:xfrm>
            <a:off x="6486525" y="1803400"/>
            <a:ext cx="8275637" cy="0"/>
          </a:xfrm>
          <a:custGeom>
            <a:rect b="b" l="l" r="r" t="t"/>
            <a:pathLst>
              <a:path extrusionOk="0" h="120000" w="8276590">
                <a:moveTo>
                  <a:pt x="0" y="0"/>
                </a:moveTo>
                <a:lnTo>
                  <a:pt x="8276285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"/>
          <p:cNvSpPr txBox="1"/>
          <p:nvPr/>
        </p:nvSpPr>
        <p:spPr>
          <a:xfrm>
            <a:off x="10112375" y="1920875"/>
            <a:ext cx="4719600" cy="4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1588" lvl="0" marL="127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00"/>
              <a:buFont typeface="MS PGothic"/>
              <a:buNone/>
            </a:pPr>
            <a:r>
              <a:rPr i="0" lang="en-US" sz="9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デザイナーズパーツを組み合わせることでトータルにコーディネートできます。また、</a:t>
            </a:r>
            <a:endParaRPr i="0" sz="900" u="non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1588" lvl="0" marL="127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00"/>
              <a:buFont typeface="MS PGothic"/>
              <a:buNone/>
            </a:pPr>
            <a:r>
              <a:rPr i="0" lang="en-US" sz="9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いまある壁を生かしたり、フェンスをリニューアルしたり、パーツを効果的に配置する</a:t>
            </a:r>
            <a:endParaRPr i="0" sz="900" u="non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1587" lvl="0" marL="127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900"/>
              <a:buFont typeface="MS PGothic"/>
              <a:buNone/>
            </a:pPr>
            <a:r>
              <a:rPr i="0" lang="en-US" sz="9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ことでリフォームにも対応しています。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1" name="Google Shape;41;p1"/>
          <p:cNvSpPr txBox="1"/>
          <p:nvPr/>
        </p:nvSpPr>
        <p:spPr>
          <a:xfrm>
            <a:off x="224550" y="6762127"/>
            <a:ext cx="3942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1000"/>
              <a:buFont typeface="MS PGothic"/>
              <a:buNone/>
            </a:pPr>
            <a:r>
              <a:rPr i="0" lang="en-US" sz="10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パーツ </a:t>
            </a:r>
            <a:endParaRPr i="0" sz="1000" u="non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2" name="Google Shape;42;p1"/>
          <p:cNvSpPr/>
          <p:nvPr/>
        </p:nvSpPr>
        <p:spPr>
          <a:xfrm flipH="1" rot="10800000">
            <a:off x="657000" y="6786538"/>
            <a:ext cx="2761171" cy="46062"/>
          </a:xfrm>
          <a:custGeom>
            <a:rect b="b" l="l" r="r" t="t"/>
            <a:pathLst>
              <a:path extrusionOk="0" h="45719" w="2060575">
                <a:moveTo>
                  <a:pt x="0" y="0"/>
                </a:moveTo>
                <a:lnTo>
                  <a:pt x="2060130" y="0"/>
                </a:lnTo>
              </a:path>
            </a:pathLst>
          </a:custGeom>
          <a:noFill/>
          <a:ln cap="flat" cmpd="sng" w="9525">
            <a:solidFill>
              <a:srgbClr val="6C6C6C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1"/>
          <p:cNvSpPr txBox="1"/>
          <p:nvPr/>
        </p:nvSpPr>
        <p:spPr>
          <a:xfrm>
            <a:off x="12628562" y="2501900"/>
            <a:ext cx="2106612" cy="169227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"/>
          <p:cNvSpPr txBox="1"/>
          <p:nvPr/>
        </p:nvSpPr>
        <p:spPr>
          <a:xfrm>
            <a:off x="6521450" y="4460875"/>
            <a:ext cx="657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282"/>
              </a:buClr>
              <a:buSzPts val="3800"/>
              <a:buFont typeface="Century Gothic"/>
              <a:buNone/>
            </a:pPr>
            <a:r>
              <a:rPr i="0" lang="en-US" sz="3800" u="none">
                <a:solidFill>
                  <a:srgbClr val="818282"/>
                </a:solidFill>
                <a:latin typeface="M PLUS 1"/>
                <a:ea typeface="M PLUS 1"/>
                <a:cs typeface="M PLUS 1"/>
                <a:sym typeface="M PLUS 1"/>
              </a:rPr>
              <a:t>02 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5" name="Google Shape;45;p1"/>
          <p:cNvSpPr txBox="1"/>
          <p:nvPr/>
        </p:nvSpPr>
        <p:spPr>
          <a:xfrm>
            <a:off x="7337425" y="4584700"/>
            <a:ext cx="7626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2400"/>
              <a:buFont typeface="Arial"/>
              <a:buNone/>
            </a:pPr>
            <a:r>
              <a:rPr i="0" lang="en-US" sz="24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創作意欲に応え、美しく効率的に仕上げる「パーツ」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6" name="Google Shape;46;p1"/>
          <p:cNvSpPr/>
          <p:nvPr/>
        </p:nvSpPr>
        <p:spPr>
          <a:xfrm>
            <a:off x="6486525" y="5014912"/>
            <a:ext cx="8275637" cy="0"/>
          </a:xfrm>
          <a:custGeom>
            <a:rect b="b" l="l" r="r" t="t"/>
            <a:pathLst>
              <a:path extrusionOk="0" h="120000" w="8276590">
                <a:moveTo>
                  <a:pt x="0" y="0"/>
                </a:moveTo>
                <a:lnTo>
                  <a:pt x="8276285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1"/>
          <p:cNvSpPr txBox="1"/>
          <p:nvPr/>
        </p:nvSpPr>
        <p:spPr>
          <a:xfrm>
            <a:off x="6551602" y="6891312"/>
            <a:ext cx="23739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800"/>
              <a:buFont typeface="MS PGothic"/>
              <a:buNone/>
            </a:pPr>
            <a:r>
              <a:rPr i="0" lang="en-US" sz="8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コーナー部分に丸みを持たせた、優しいデザインの枕木材R。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8" name="Google Shape;48;p1"/>
          <p:cNvSpPr txBox="1"/>
          <p:nvPr/>
        </p:nvSpPr>
        <p:spPr>
          <a:xfrm>
            <a:off x="9394825" y="6891337"/>
            <a:ext cx="19002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800"/>
              <a:buFont typeface="MS PGothic"/>
              <a:buNone/>
            </a:pPr>
            <a:r>
              <a:rPr i="0" lang="en-US" sz="8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いろいろ使える多用途パーツの枕木材。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49" name="Google Shape;49;p1"/>
          <p:cNvSpPr txBox="1"/>
          <p:nvPr/>
        </p:nvSpPr>
        <p:spPr>
          <a:xfrm>
            <a:off x="12249150" y="6891337"/>
            <a:ext cx="26178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800"/>
              <a:buFont typeface="MS PGothic"/>
              <a:buNone/>
            </a:pPr>
            <a:r>
              <a:rPr i="0" lang="en-US" sz="8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アイデア次第でさまざまな表情をつくるデザイナーズボード。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50" name="Google Shape;50;p1"/>
          <p:cNvSpPr txBox="1"/>
          <p:nvPr/>
        </p:nvSpPr>
        <p:spPr>
          <a:xfrm>
            <a:off x="6521450" y="7270750"/>
            <a:ext cx="7572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282"/>
              </a:buClr>
              <a:buSzPts val="3800"/>
              <a:buFont typeface="Century Gothic"/>
              <a:buNone/>
            </a:pPr>
            <a:r>
              <a:rPr i="0" lang="en-US" sz="3800" u="none">
                <a:solidFill>
                  <a:srgbClr val="818282"/>
                </a:solidFill>
                <a:latin typeface="M PLUS 1"/>
                <a:ea typeface="M PLUS 1"/>
                <a:cs typeface="M PLUS 1"/>
                <a:sym typeface="M PLUS 1"/>
              </a:rPr>
              <a:t>03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51" name="Google Shape;51;p1"/>
          <p:cNvSpPr txBox="1"/>
          <p:nvPr/>
        </p:nvSpPr>
        <p:spPr>
          <a:xfrm>
            <a:off x="7340600" y="7394575"/>
            <a:ext cx="7275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2400"/>
              <a:buFont typeface="Arial"/>
              <a:buNone/>
            </a:pPr>
            <a:r>
              <a:rPr i="0" lang="en-US" sz="24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独創的な表現を際立たせる「ユニットアイテム」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52" name="Google Shape;52;p1"/>
          <p:cNvSpPr/>
          <p:nvPr/>
        </p:nvSpPr>
        <p:spPr>
          <a:xfrm>
            <a:off x="6486525" y="7824787"/>
            <a:ext cx="8275637" cy="0"/>
          </a:xfrm>
          <a:custGeom>
            <a:rect b="b" l="l" r="r" t="t"/>
            <a:pathLst>
              <a:path extrusionOk="0" h="120000" w="8276590">
                <a:moveTo>
                  <a:pt x="0" y="0"/>
                </a:moveTo>
                <a:lnTo>
                  <a:pt x="8276310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1"/>
          <p:cNvSpPr txBox="1"/>
          <p:nvPr/>
        </p:nvSpPr>
        <p:spPr>
          <a:xfrm>
            <a:off x="3722487" y="6757987"/>
            <a:ext cx="5841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1000"/>
              <a:buFont typeface="MS PGothic"/>
              <a:buNone/>
            </a:pPr>
            <a:r>
              <a:rPr i="0" lang="en-US" sz="10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ユニット 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54" name="Google Shape;54;p1"/>
          <p:cNvSpPr/>
          <p:nvPr/>
        </p:nvSpPr>
        <p:spPr>
          <a:xfrm>
            <a:off x="4306575" y="6832600"/>
            <a:ext cx="1710842" cy="46062"/>
          </a:xfrm>
          <a:custGeom>
            <a:rect b="b" l="l" r="r" t="t"/>
            <a:pathLst>
              <a:path extrusionOk="0" h="45719" w="2376170">
                <a:moveTo>
                  <a:pt x="0" y="0"/>
                </a:moveTo>
                <a:lnTo>
                  <a:pt x="2376004" y="0"/>
                </a:lnTo>
              </a:path>
            </a:pathLst>
          </a:custGeom>
          <a:noFill/>
          <a:ln cap="flat" cmpd="sng" w="9525">
            <a:solidFill>
              <a:srgbClr val="6C6C6C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"/>
          <p:cNvSpPr txBox="1"/>
          <p:nvPr/>
        </p:nvSpPr>
        <p:spPr>
          <a:xfrm>
            <a:off x="999887" y="7759786"/>
            <a:ext cx="3603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枕木材R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56" name="Google Shape;56;p1"/>
          <p:cNvSpPr txBox="1"/>
          <p:nvPr/>
        </p:nvSpPr>
        <p:spPr>
          <a:xfrm>
            <a:off x="1687077" y="7759786"/>
            <a:ext cx="2922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枕木材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57" name="Google Shape;57;p1"/>
          <p:cNvSpPr txBox="1"/>
          <p:nvPr/>
        </p:nvSpPr>
        <p:spPr>
          <a:xfrm>
            <a:off x="2279288" y="7759786"/>
            <a:ext cx="549300" cy="22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39700" lvl="0" marL="1524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デザイナーズ ボード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58" name="Google Shape;58;p1"/>
          <p:cNvSpPr txBox="1"/>
          <p:nvPr/>
        </p:nvSpPr>
        <p:spPr>
          <a:xfrm>
            <a:off x="3067927" y="7759786"/>
            <a:ext cx="2031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平板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59" name="Google Shape;59;p1"/>
          <p:cNvSpPr txBox="1"/>
          <p:nvPr/>
        </p:nvSpPr>
        <p:spPr>
          <a:xfrm>
            <a:off x="307975" y="9131386"/>
            <a:ext cx="371400" cy="6318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1"/>
          <p:cNvSpPr txBox="1"/>
          <p:nvPr/>
        </p:nvSpPr>
        <p:spPr>
          <a:xfrm>
            <a:off x="1006187" y="9125036"/>
            <a:ext cx="347700" cy="638100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"/>
          <p:cNvSpPr txBox="1"/>
          <p:nvPr/>
        </p:nvSpPr>
        <p:spPr>
          <a:xfrm>
            <a:off x="1436302" y="9115511"/>
            <a:ext cx="793800" cy="647700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"/>
          <p:cNvSpPr txBox="1"/>
          <p:nvPr/>
        </p:nvSpPr>
        <p:spPr>
          <a:xfrm>
            <a:off x="2110805" y="9115511"/>
            <a:ext cx="660300" cy="647700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1"/>
          <p:cNvSpPr txBox="1"/>
          <p:nvPr/>
        </p:nvSpPr>
        <p:spPr>
          <a:xfrm>
            <a:off x="911687" y="8193173"/>
            <a:ext cx="536700" cy="541200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1"/>
          <p:cNvSpPr txBox="1"/>
          <p:nvPr/>
        </p:nvSpPr>
        <p:spPr>
          <a:xfrm>
            <a:off x="1437027" y="8086811"/>
            <a:ext cx="792300" cy="647700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"/>
          <p:cNvSpPr txBox="1"/>
          <p:nvPr/>
        </p:nvSpPr>
        <p:spPr>
          <a:xfrm>
            <a:off x="2094730" y="8086811"/>
            <a:ext cx="861900" cy="647700"/>
          </a:xfrm>
          <a:prstGeom prst="rect">
            <a:avLst/>
          </a:pr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"/>
          <p:cNvSpPr txBox="1"/>
          <p:nvPr/>
        </p:nvSpPr>
        <p:spPr>
          <a:xfrm>
            <a:off x="2774240" y="8086811"/>
            <a:ext cx="611100" cy="647700"/>
          </a:xfrm>
          <a:prstGeom prst="rect">
            <a:avLst/>
          </a:prstGeom>
          <a:blipFill rotWithShape="1">
            <a:blip r:embed="rId11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"/>
          <p:cNvSpPr txBox="1"/>
          <p:nvPr/>
        </p:nvSpPr>
        <p:spPr>
          <a:xfrm>
            <a:off x="1005437" y="7091448"/>
            <a:ext cx="349200" cy="630300"/>
          </a:xfrm>
          <a:prstGeom prst="rect">
            <a:avLst/>
          </a:prstGeom>
          <a:blipFill rotWithShape="1">
            <a:blip r:embed="rId1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"/>
          <p:cNvSpPr txBox="1"/>
          <p:nvPr/>
        </p:nvSpPr>
        <p:spPr>
          <a:xfrm>
            <a:off x="1428327" y="7073986"/>
            <a:ext cx="809700" cy="647700"/>
          </a:xfrm>
          <a:prstGeom prst="rect">
            <a:avLst/>
          </a:prstGeom>
          <a:blipFill rotWithShape="1">
            <a:blip r:embed="rId1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"/>
          <p:cNvSpPr txBox="1"/>
          <p:nvPr/>
        </p:nvSpPr>
        <p:spPr>
          <a:xfrm>
            <a:off x="2120699" y="7083511"/>
            <a:ext cx="749400" cy="638100"/>
          </a:xfrm>
          <a:prstGeom prst="rect">
            <a:avLst/>
          </a:prstGeom>
          <a:blipFill rotWithShape="1">
            <a:blip r:embed="rId1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1"/>
          <p:cNvSpPr txBox="1"/>
          <p:nvPr/>
        </p:nvSpPr>
        <p:spPr>
          <a:xfrm>
            <a:off x="3006015" y="7085098"/>
            <a:ext cx="373200" cy="636600"/>
          </a:xfrm>
          <a:prstGeom prst="rect">
            <a:avLst/>
          </a:prstGeom>
          <a:blipFill rotWithShape="1">
            <a:blip r:embed="rId1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"/>
          <p:cNvSpPr txBox="1"/>
          <p:nvPr/>
        </p:nvSpPr>
        <p:spPr>
          <a:xfrm>
            <a:off x="12263437" y="5129212"/>
            <a:ext cx="2497137" cy="1728787"/>
          </a:xfrm>
          <a:prstGeom prst="rect">
            <a:avLst/>
          </a:prstGeom>
          <a:blipFill rotWithShape="1">
            <a:blip r:embed="rId1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1"/>
          <p:cNvSpPr txBox="1"/>
          <p:nvPr/>
        </p:nvSpPr>
        <p:spPr>
          <a:xfrm>
            <a:off x="6551612" y="5129212"/>
            <a:ext cx="2497137" cy="1728787"/>
          </a:xfrm>
          <a:prstGeom prst="rect">
            <a:avLst/>
          </a:prstGeom>
          <a:blipFill rotWithShape="1">
            <a:blip r:embed="rId1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"/>
          <p:cNvSpPr txBox="1"/>
          <p:nvPr/>
        </p:nvSpPr>
        <p:spPr>
          <a:xfrm>
            <a:off x="12263437" y="7937500"/>
            <a:ext cx="2497137" cy="1728787"/>
          </a:xfrm>
          <a:prstGeom prst="rect">
            <a:avLst/>
          </a:prstGeom>
          <a:blipFill rotWithShape="1">
            <a:blip r:embed="rId1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"/>
          <p:cNvSpPr txBox="1"/>
          <p:nvPr/>
        </p:nvSpPr>
        <p:spPr>
          <a:xfrm>
            <a:off x="6551612" y="1935162"/>
            <a:ext cx="3216275" cy="2259012"/>
          </a:xfrm>
          <a:prstGeom prst="rect">
            <a:avLst/>
          </a:prstGeom>
          <a:blipFill rotWithShape="1">
            <a:blip r:embed="rId1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1"/>
          <p:cNvSpPr txBox="1"/>
          <p:nvPr/>
        </p:nvSpPr>
        <p:spPr>
          <a:xfrm>
            <a:off x="6551612" y="7937500"/>
            <a:ext cx="2497137" cy="1728787"/>
          </a:xfrm>
          <a:prstGeom prst="rect">
            <a:avLst/>
          </a:prstGeom>
          <a:blipFill rotWithShape="1">
            <a:blip r:embed="rId2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"/>
          <p:cNvSpPr txBox="1"/>
          <p:nvPr/>
        </p:nvSpPr>
        <p:spPr>
          <a:xfrm>
            <a:off x="9407525" y="7937500"/>
            <a:ext cx="2497137" cy="1728787"/>
          </a:xfrm>
          <a:prstGeom prst="rect">
            <a:avLst/>
          </a:prstGeom>
          <a:blipFill rotWithShape="1">
            <a:blip r:embed="rId21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1"/>
          <p:cNvSpPr txBox="1"/>
          <p:nvPr/>
        </p:nvSpPr>
        <p:spPr>
          <a:xfrm>
            <a:off x="3718696" y="7073986"/>
            <a:ext cx="717600" cy="647700"/>
          </a:xfrm>
          <a:prstGeom prst="rect">
            <a:avLst/>
          </a:prstGeom>
          <a:blipFill rotWithShape="1">
            <a:blip r:embed="rId2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1"/>
          <p:cNvSpPr txBox="1"/>
          <p:nvPr/>
        </p:nvSpPr>
        <p:spPr>
          <a:xfrm>
            <a:off x="5295725" y="7073986"/>
            <a:ext cx="716100" cy="647700"/>
          </a:xfrm>
          <a:prstGeom prst="rect">
            <a:avLst/>
          </a:prstGeom>
          <a:blipFill rotWithShape="1">
            <a:blip r:embed="rId2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718696" y="8093848"/>
            <a:ext cx="717600" cy="647700"/>
          </a:xfrm>
          <a:prstGeom prst="rect">
            <a:avLst/>
          </a:prstGeom>
          <a:blipFill rotWithShape="1">
            <a:blip r:embed="rId2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"/>
          <p:cNvSpPr txBox="1"/>
          <p:nvPr/>
        </p:nvSpPr>
        <p:spPr>
          <a:xfrm>
            <a:off x="3661246" y="7759786"/>
            <a:ext cx="8325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MS PGothic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スリット</a:t>
            </a:r>
            <a:endParaRPr i="0" sz="700" u="non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MS PGothic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スクリーン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81" name="Google Shape;81;p1"/>
          <p:cNvSpPr txBox="1"/>
          <p:nvPr/>
        </p:nvSpPr>
        <p:spPr>
          <a:xfrm>
            <a:off x="5290775" y="7759786"/>
            <a:ext cx="7260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MS PGothic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アレンジフレーム</a:t>
            </a:r>
            <a:endParaRPr sz="7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82" name="Google Shape;82;p1"/>
          <p:cNvSpPr txBox="1"/>
          <p:nvPr/>
        </p:nvSpPr>
        <p:spPr>
          <a:xfrm>
            <a:off x="4511657" y="8093848"/>
            <a:ext cx="717600" cy="647700"/>
          </a:xfrm>
          <a:prstGeom prst="rect">
            <a:avLst/>
          </a:prstGeom>
          <a:blipFill rotWithShape="1">
            <a:blip r:embed="rId2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1"/>
          <p:cNvSpPr txBox="1"/>
          <p:nvPr/>
        </p:nvSpPr>
        <p:spPr>
          <a:xfrm>
            <a:off x="5295725" y="8093848"/>
            <a:ext cx="716100" cy="647700"/>
          </a:xfrm>
          <a:prstGeom prst="rect">
            <a:avLst/>
          </a:prstGeom>
          <a:blipFill rotWithShape="1">
            <a:blip r:embed="rId2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1"/>
          <p:cNvSpPr txBox="1"/>
          <p:nvPr/>
        </p:nvSpPr>
        <p:spPr>
          <a:xfrm>
            <a:off x="3719446" y="9121128"/>
            <a:ext cx="716100" cy="647700"/>
          </a:xfrm>
          <a:prstGeom prst="rect">
            <a:avLst/>
          </a:prstGeom>
          <a:blipFill rotWithShape="1">
            <a:blip r:embed="rId2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 txBox="1"/>
          <p:nvPr/>
        </p:nvSpPr>
        <p:spPr>
          <a:xfrm>
            <a:off x="4511657" y="9121128"/>
            <a:ext cx="717600" cy="647700"/>
          </a:xfrm>
          <a:prstGeom prst="rect">
            <a:avLst/>
          </a:prstGeom>
          <a:blipFill rotWithShape="1">
            <a:blip r:embed="rId2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/>
          <p:nvPr/>
        </p:nvSpPr>
        <p:spPr>
          <a:xfrm>
            <a:off x="0" y="0"/>
            <a:ext cx="15119350" cy="1152525"/>
          </a:xfrm>
          <a:custGeom>
            <a:rect b="b" l="l" r="r" t="t"/>
            <a:pathLst>
              <a:path extrusionOk="0" h="1152525" w="15119985">
                <a:moveTo>
                  <a:pt x="0" y="1151991"/>
                </a:moveTo>
                <a:lnTo>
                  <a:pt x="15119985" y="1151991"/>
                </a:lnTo>
                <a:lnTo>
                  <a:pt x="15119985" y="0"/>
                </a:lnTo>
                <a:lnTo>
                  <a:pt x="0" y="0"/>
                </a:lnTo>
                <a:lnTo>
                  <a:pt x="0" y="1151991"/>
                </a:lnTo>
              </a:path>
            </a:pathLst>
          </a:custGeom>
          <a:solidFill>
            <a:srgbClr val="6C6C6C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284162" y="10233025"/>
            <a:ext cx="460375" cy="319087"/>
          </a:xfrm>
          <a:prstGeom prst="rect">
            <a:avLst/>
          </a:prstGeom>
          <a:blipFill rotWithShape="1">
            <a:blip r:embed="rId2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"/>
          <p:cNvSpPr txBox="1"/>
          <p:nvPr/>
        </p:nvSpPr>
        <p:spPr>
          <a:xfrm>
            <a:off x="217487" y="10179050"/>
            <a:ext cx="1541462" cy="427037"/>
          </a:xfrm>
          <a:prstGeom prst="rect">
            <a:avLst/>
          </a:prstGeom>
          <a:blipFill rotWithShape="1">
            <a:blip r:embed="rId3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/>
          <p:nvPr/>
        </p:nvSpPr>
        <p:spPr>
          <a:xfrm>
            <a:off x="0" y="10086975"/>
            <a:ext cx="15119985" cy="0"/>
          </a:xfrm>
          <a:custGeom>
            <a:rect b="b" l="l" r="r" t="t"/>
            <a:pathLst>
              <a:path extrusionOk="0" h="120000" w="15119985">
                <a:moveTo>
                  <a:pt x="0" y="0"/>
                </a:moveTo>
                <a:lnTo>
                  <a:pt x="15119985" y="0"/>
                </a:lnTo>
              </a:path>
            </a:pathLst>
          </a:custGeom>
          <a:noFill/>
          <a:ln cap="flat" cmpd="sng" w="9525">
            <a:solidFill>
              <a:srgbClr val="180F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223837" y="130175"/>
            <a:ext cx="8910600" cy="9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63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i="0" lang="en-US" sz="1800" u="non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■■■■■■■</a:t>
            </a:r>
            <a:endParaRPr i="0" sz="1800" u="non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63500" marR="0" rtl="0" algn="l">
              <a:lnSpc>
                <a:spcPct val="117499"/>
              </a:lnSpc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b="1" i="0" lang="en-US" sz="2000" u="non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デザイナーズパーツ　</a:t>
            </a:r>
            <a:r>
              <a:rPr b="1" i="0" lang="en-US" sz="4000" u="non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デザイナーズパーツ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7885112" y="10207625"/>
            <a:ext cx="5099100" cy="34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Arial"/>
              <a:buNone/>
            </a:pPr>
            <a:r>
              <a:rPr baseline="30000" i="0" lang="en-US" sz="700" u="none">
                <a:solidFill>
                  <a:srgbClr val="54585A"/>
                </a:solidFill>
                <a:latin typeface="M PLUS 1"/>
                <a:ea typeface="M PLUS 1"/>
                <a:cs typeface="M PLUS 1"/>
                <a:sym typeface="M PLUS 1"/>
              </a:rPr>
              <a:t>●  </a:t>
            </a:r>
            <a:r>
              <a:rPr i="0" lang="en-US" sz="700" u="none">
                <a:solidFill>
                  <a:srgbClr val="54585A"/>
                </a:solidFill>
                <a:latin typeface="M PLUS 1"/>
                <a:ea typeface="M PLUS 1"/>
                <a:cs typeface="M PLUS 1"/>
                <a:sym typeface="M PLUS 1"/>
              </a:rPr>
              <a:t>記載の商品写真は印刷のため実際の色とは多少の差があります。現物またはサンプルなどにてご確認ください。</a:t>
            </a:r>
            <a:endParaRPr>
              <a:solidFill>
                <a:srgbClr val="54585A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Arial"/>
              <a:buNone/>
            </a:pPr>
            <a:r>
              <a:rPr baseline="30000" i="0" lang="en-US" sz="700" u="none">
                <a:solidFill>
                  <a:srgbClr val="54585A"/>
                </a:solidFill>
                <a:latin typeface="M PLUS 1"/>
                <a:ea typeface="M PLUS 1"/>
                <a:cs typeface="M PLUS 1"/>
                <a:sym typeface="M PLUS 1"/>
              </a:rPr>
              <a:t>●  </a:t>
            </a:r>
            <a:r>
              <a:rPr i="0" lang="en-US" sz="700" u="none">
                <a:solidFill>
                  <a:srgbClr val="54585A"/>
                </a:solidFill>
                <a:latin typeface="M PLUS 1"/>
                <a:ea typeface="M PLUS 1"/>
                <a:cs typeface="M PLUS 1"/>
                <a:sym typeface="M PLUS 1"/>
              </a:rPr>
              <a:t>掲載内容及び写真・図版の無断転載はかたくお断りします。（許可なく転載・流用した場合、損害賠償が発生します。）</a:t>
            </a:r>
            <a:endParaRPr>
              <a:solidFill>
                <a:srgbClr val="54585A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666666"/>
              </a:buClr>
              <a:buSzPts val="700"/>
              <a:buFont typeface="Arial"/>
              <a:buNone/>
            </a:pPr>
            <a:r>
              <a:rPr baseline="30000" i="0" lang="en-US" sz="700" u="none">
                <a:solidFill>
                  <a:srgbClr val="54585A"/>
                </a:solidFill>
                <a:latin typeface="M PLUS 1"/>
                <a:ea typeface="M PLUS 1"/>
                <a:cs typeface="M PLUS 1"/>
                <a:sym typeface="M PLUS 1"/>
              </a:rPr>
              <a:t>●  </a:t>
            </a:r>
            <a:r>
              <a:rPr i="0" lang="en-US" sz="700" u="none">
                <a:solidFill>
                  <a:srgbClr val="54585A"/>
                </a:solidFill>
                <a:latin typeface="M PLUS 1"/>
                <a:ea typeface="M PLUS 1"/>
                <a:cs typeface="M PLUS 1"/>
                <a:sym typeface="M PLUS 1"/>
              </a:rPr>
              <a:t>仕様・価格は予告なく変更する場合がありますので、ご了承ください。</a:t>
            </a:r>
            <a:endParaRPr>
              <a:solidFill>
                <a:srgbClr val="54585A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0" y="1152525"/>
            <a:ext cx="3995737" cy="2906712"/>
          </a:xfrm>
          <a:prstGeom prst="rect">
            <a:avLst/>
          </a:prstGeom>
          <a:blipFill rotWithShape="1">
            <a:blip r:embed="rId31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0" y="4059237"/>
            <a:ext cx="6011862" cy="1449387"/>
          </a:xfrm>
          <a:prstGeom prst="rect">
            <a:avLst/>
          </a:prstGeom>
          <a:blipFill rotWithShape="1">
            <a:blip r:embed="rId3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3995737" y="1152525"/>
            <a:ext cx="2016000" cy="2906700"/>
          </a:xfrm>
          <a:prstGeom prst="rect">
            <a:avLst/>
          </a:prstGeom>
          <a:blipFill rotWithShape="1">
            <a:blip r:embed="rId3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6350" y="6450012"/>
            <a:ext cx="6011862" cy="0"/>
          </a:xfrm>
          <a:custGeom>
            <a:rect b="b" l="l" r="r" t="t"/>
            <a:pathLst>
              <a:path extrusionOk="0" h="120000" w="6012180">
                <a:moveTo>
                  <a:pt x="0" y="0"/>
                </a:moveTo>
                <a:lnTo>
                  <a:pt x="6012002" y="0"/>
                </a:lnTo>
              </a:path>
            </a:pathLst>
          </a:custGeom>
          <a:noFill/>
          <a:ln cap="flat" cmpd="sng" w="12700">
            <a:solidFill>
              <a:srgbClr val="81828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4499957" y="7759786"/>
            <a:ext cx="7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デザイナーズ</a:t>
            </a:r>
            <a:endParaRPr i="0" sz="700" u="non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レール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3718696" y="8779648"/>
            <a:ext cx="7176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Dスクリーン</a:t>
            </a:r>
            <a:endParaRPr i="0" sz="700" u="non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MS PGothic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縦張り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913337" y="8780536"/>
            <a:ext cx="5334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リプル平板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1566477" y="8780548"/>
            <a:ext cx="5334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リアル</a:t>
            </a:r>
            <a:endParaRPr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木調平板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00" name="Google Shape;100;p1"/>
          <p:cNvSpPr txBox="1"/>
          <p:nvPr/>
        </p:nvSpPr>
        <p:spPr>
          <a:xfrm>
            <a:off x="2279288" y="8780548"/>
            <a:ext cx="5493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板張り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01" name="Google Shape;101;p1"/>
          <p:cNvSpPr txBox="1"/>
          <p:nvPr/>
        </p:nvSpPr>
        <p:spPr>
          <a:xfrm>
            <a:off x="3037765" y="8780548"/>
            <a:ext cx="3111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角面材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4510157" y="8787585"/>
            <a:ext cx="7206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Dスクリーン</a:t>
            </a:r>
            <a:endParaRPr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横張り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03" name="Google Shape;103;p1"/>
          <p:cNvSpPr txBox="1"/>
          <p:nvPr/>
        </p:nvSpPr>
        <p:spPr>
          <a:xfrm>
            <a:off x="3671146" y="9787878"/>
            <a:ext cx="8127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Arial"/>
              <a:buNone/>
            </a:pPr>
            <a:r>
              <a:rPr i="0" lang="en-US" sz="6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ウォールスクリーン</a:t>
            </a:r>
            <a:endParaRPr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Arial"/>
              <a:buNone/>
            </a:pPr>
            <a:r>
              <a:rPr i="0" lang="en-US" sz="6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ファンクション門袖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04" name="Google Shape;104;p1"/>
          <p:cNvSpPr txBox="1"/>
          <p:nvPr/>
        </p:nvSpPr>
        <p:spPr>
          <a:xfrm>
            <a:off x="5275175" y="8787585"/>
            <a:ext cx="7572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600"/>
              <a:buFont typeface="Arial"/>
              <a:buNone/>
            </a:pPr>
            <a:r>
              <a:rPr i="0" lang="en-US" sz="6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ウォールスクリーン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grpSp>
        <p:nvGrpSpPr>
          <p:cNvPr id="105" name="Google Shape;105;p1"/>
          <p:cNvGrpSpPr/>
          <p:nvPr/>
        </p:nvGrpSpPr>
        <p:grpSpPr>
          <a:xfrm>
            <a:off x="4471912" y="9767114"/>
            <a:ext cx="797089" cy="139946"/>
            <a:chOff x="5289860" y="8647824"/>
            <a:chExt cx="796771" cy="138697"/>
          </a:xfrm>
        </p:grpSpPr>
        <p:sp>
          <p:nvSpPr>
            <p:cNvPr id="106" name="Google Shape;106;p1"/>
            <p:cNvSpPr txBox="1"/>
            <p:nvPr/>
          </p:nvSpPr>
          <p:spPr>
            <a:xfrm>
              <a:off x="5289860" y="8647824"/>
              <a:ext cx="291900" cy="6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C6C6C"/>
                </a:buClr>
                <a:buSzPts val="400"/>
                <a:buFont typeface="Arial"/>
                <a:buNone/>
              </a:pPr>
              <a:r>
                <a:rPr i="0" lang="en-US" sz="400" u="non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ゆうこう</a:t>
              </a:r>
              <a:endParaRPr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107" name="Google Shape;107;p1"/>
            <p:cNvSpPr txBox="1"/>
            <p:nvPr/>
          </p:nvSpPr>
          <p:spPr>
            <a:xfrm>
              <a:off x="5294631" y="8695021"/>
              <a:ext cx="792000" cy="9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C6C6C"/>
                </a:buClr>
                <a:buSzPts val="600"/>
                <a:buFont typeface="Arial"/>
                <a:buNone/>
              </a:pPr>
              <a:r>
                <a:rPr i="0" lang="en-US" sz="600" u="none">
                  <a:solidFill>
                    <a:srgbClr val="6C6C6C"/>
                  </a:solidFill>
                  <a:latin typeface="M PLUS 1"/>
                  <a:ea typeface="M PLUS 1"/>
                  <a:cs typeface="M PLUS 1"/>
                  <a:sym typeface="M PLUS 1"/>
                </a:rPr>
                <a:t>有孔ブロックウォール</a:t>
              </a:r>
              <a:endParaRPr>
                <a:latin typeface="M PLUS 1"/>
                <a:ea typeface="M PLUS 1"/>
                <a:cs typeface="M PLUS 1"/>
                <a:sym typeface="M PLUS 1"/>
              </a:endParaRPr>
            </a:p>
          </p:txBody>
        </p:sp>
      </p:grpSp>
      <p:sp>
        <p:nvSpPr>
          <p:cNvPr id="108" name="Google Shape;108;p1"/>
          <p:cNvSpPr txBox="1"/>
          <p:nvPr/>
        </p:nvSpPr>
        <p:spPr>
          <a:xfrm>
            <a:off x="271462" y="9775911"/>
            <a:ext cx="4350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3492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強化木材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09" name="Google Shape;109;p1"/>
          <p:cNvSpPr txBox="1"/>
          <p:nvPr/>
        </p:nvSpPr>
        <p:spPr>
          <a:xfrm>
            <a:off x="913337" y="9775911"/>
            <a:ext cx="5334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841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柱材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10" name="Google Shape;110;p1"/>
          <p:cNvSpPr txBox="1"/>
          <p:nvPr/>
        </p:nvSpPr>
        <p:spPr>
          <a:xfrm>
            <a:off x="2279288" y="9775911"/>
            <a:ext cx="5493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111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胴縁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11" name="Google Shape;111;p1"/>
          <p:cNvSpPr txBox="1"/>
          <p:nvPr/>
        </p:nvSpPr>
        <p:spPr>
          <a:xfrm>
            <a:off x="1677627" y="9775911"/>
            <a:ext cx="3111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317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Arial"/>
              <a:buNone/>
            </a:pPr>
            <a:r>
              <a:rPr i="0" lang="en-US" sz="7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笠木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12" name="Google Shape;112;p1"/>
          <p:cNvSpPr txBox="1"/>
          <p:nvPr/>
        </p:nvSpPr>
        <p:spPr>
          <a:xfrm>
            <a:off x="6551612" y="9691687"/>
            <a:ext cx="26685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800"/>
              <a:buFont typeface="Arial"/>
              <a:buNone/>
            </a:pPr>
            <a:r>
              <a:rPr i="0" lang="en-US" sz="8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美しい面を持ち、高さや色も選べるウォールスクリーン。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13" name="Google Shape;113;p1"/>
          <p:cNvSpPr txBox="1"/>
          <p:nvPr/>
        </p:nvSpPr>
        <p:spPr>
          <a:xfrm>
            <a:off x="9394825" y="9691675"/>
            <a:ext cx="26178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800"/>
              <a:buFont typeface="Arial"/>
              <a:buNone/>
            </a:pPr>
            <a:r>
              <a:rPr i="0" lang="en-US" sz="8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豊かな表現力をユニット化したスクリーンのスタンダード、Dスクリーン。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14" name="Google Shape;114;p1"/>
          <p:cNvSpPr txBox="1"/>
          <p:nvPr/>
        </p:nvSpPr>
        <p:spPr>
          <a:xfrm>
            <a:off x="12249150" y="9691687"/>
            <a:ext cx="25671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800"/>
              <a:buFont typeface="Arial"/>
              <a:buNone/>
            </a:pPr>
            <a:r>
              <a:rPr i="0" lang="en-US" sz="8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ゆるやかに境界や空間を仕切る、横桟のないノイズレスなスリットスクリーン。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115" name="Google Shape;115;p1"/>
          <p:cNvPicPr preferRelativeResize="0"/>
          <p:nvPr/>
        </p:nvPicPr>
        <p:blipFill rotWithShape="1">
          <a:blip r:embed="rId34">
            <a:alphaModFix/>
          </a:blip>
          <a:srcRect b="0" l="0" r="0" t="0"/>
          <a:stretch/>
        </p:blipFill>
        <p:spPr>
          <a:xfrm>
            <a:off x="13619162" y="10290175"/>
            <a:ext cx="1270000" cy="187325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"/>
          <p:cNvSpPr/>
          <p:nvPr/>
        </p:nvSpPr>
        <p:spPr>
          <a:xfrm>
            <a:off x="13716000" y="673100"/>
            <a:ext cx="165100" cy="271462"/>
          </a:xfrm>
          <a:custGeom>
            <a:rect b="b" l="l" r="r" t="t"/>
            <a:pathLst>
              <a:path extrusionOk="0" h="271780" w="165100">
                <a:moveTo>
                  <a:pt x="72009" y="0"/>
                </a:moveTo>
                <a:lnTo>
                  <a:pt x="0" y="0"/>
                </a:lnTo>
                <a:lnTo>
                  <a:pt x="97" y="205676"/>
                </a:lnTo>
                <a:lnTo>
                  <a:pt x="13103" y="244487"/>
                </a:lnTo>
                <a:lnTo>
                  <a:pt x="46392" y="268326"/>
                </a:lnTo>
                <a:lnTo>
                  <a:pt x="164922" y="271462"/>
                </a:lnTo>
                <a:lnTo>
                  <a:pt x="164922" y="205676"/>
                </a:lnTo>
                <a:lnTo>
                  <a:pt x="78155" y="205676"/>
                </a:lnTo>
                <a:lnTo>
                  <a:pt x="72009" y="199529"/>
                </a:lnTo>
                <a:lnTo>
                  <a:pt x="7200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"/>
          <p:cNvSpPr/>
          <p:nvPr/>
        </p:nvSpPr>
        <p:spPr>
          <a:xfrm>
            <a:off x="14595475" y="673100"/>
            <a:ext cx="165100" cy="271462"/>
          </a:xfrm>
          <a:custGeom>
            <a:rect b="b" l="l" r="r" t="t"/>
            <a:pathLst>
              <a:path extrusionOk="0" h="271780" w="165100">
                <a:moveTo>
                  <a:pt x="72034" y="0"/>
                </a:moveTo>
                <a:lnTo>
                  <a:pt x="0" y="0"/>
                </a:lnTo>
                <a:lnTo>
                  <a:pt x="97" y="205676"/>
                </a:lnTo>
                <a:lnTo>
                  <a:pt x="13095" y="244487"/>
                </a:lnTo>
                <a:lnTo>
                  <a:pt x="46382" y="268326"/>
                </a:lnTo>
                <a:lnTo>
                  <a:pt x="164947" y="271462"/>
                </a:lnTo>
                <a:lnTo>
                  <a:pt x="164947" y="205676"/>
                </a:lnTo>
                <a:lnTo>
                  <a:pt x="78181" y="205676"/>
                </a:lnTo>
                <a:lnTo>
                  <a:pt x="72034" y="199529"/>
                </a:lnTo>
                <a:lnTo>
                  <a:pt x="7203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"/>
          <p:cNvSpPr/>
          <p:nvPr/>
        </p:nvSpPr>
        <p:spPr>
          <a:xfrm>
            <a:off x="13952537" y="673100"/>
            <a:ext cx="73025" cy="271462"/>
          </a:xfrm>
          <a:custGeom>
            <a:rect b="b" l="l" r="r" t="t"/>
            <a:pathLst>
              <a:path extrusionOk="0" h="271780" w="73659">
                <a:moveTo>
                  <a:pt x="0" y="271462"/>
                </a:moveTo>
                <a:lnTo>
                  <a:pt x="73075" y="271462"/>
                </a:lnTo>
                <a:lnTo>
                  <a:pt x="73075" y="0"/>
                </a:lnTo>
                <a:lnTo>
                  <a:pt x="0" y="0"/>
                </a:lnTo>
                <a:lnTo>
                  <a:pt x="0" y="2714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1"/>
          <p:cNvSpPr/>
          <p:nvPr/>
        </p:nvSpPr>
        <p:spPr>
          <a:xfrm>
            <a:off x="14438312" y="673100"/>
            <a:ext cx="74612" cy="271462"/>
          </a:xfrm>
          <a:custGeom>
            <a:rect b="b" l="l" r="r" t="t"/>
            <a:pathLst>
              <a:path extrusionOk="0" h="271780" w="73659">
                <a:moveTo>
                  <a:pt x="0" y="271462"/>
                </a:moveTo>
                <a:lnTo>
                  <a:pt x="73075" y="271462"/>
                </a:lnTo>
                <a:lnTo>
                  <a:pt x="73075" y="0"/>
                </a:lnTo>
                <a:lnTo>
                  <a:pt x="0" y="0"/>
                </a:lnTo>
                <a:lnTo>
                  <a:pt x="0" y="2714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1"/>
          <p:cNvSpPr/>
          <p:nvPr/>
        </p:nvSpPr>
        <p:spPr>
          <a:xfrm>
            <a:off x="14089062" y="631825"/>
            <a:ext cx="285750" cy="355600"/>
          </a:xfrm>
          <a:custGeom>
            <a:rect b="b" l="l" r="r" t="t"/>
            <a:pathLst>
              <a:path extrusionOk="0" h="356234" w="286384">
                <a:moveTo>
                  <a:pt x="58292" y="0"/>
                </a:moveTo>
                <a:lnTo>
                  <a:pt x="0" y="42354"/>
                </a:lnTo>
                <a:lnTo>
                  <a:pt x="95224" y="173393"/>
                </a:lnTo>
                <a:lnTo>
                  <a:pt x="95224" y="182676"/>
                </a:lnTo>
                <a:lnTo>
                  <a:pt x="0" y="313766"/>
                </a:lnTo>
                <a:lnTo>
                  <a:pt x="58292" y="356107"/>
                </a:lnTo>
                <a:lnTo>
                  <a:pt x="143090" y="239331"/>
                </a:lnTo>
                <a:lnTo>
                  <a:pt x="232153" y="239331"/>
                </a:lnTo>
                <a:lnTo>
                  <a:pt x="191020" y="182676"/>
                </a:lnTo>
                <a:lnTo>
                  <a:pt x="191020" y="173393"/>
                </a:lnTo>
                <a:lnTo>
                  <a:pt x="232149" y="116763"/>
                </a:lnTo>
                <a:lnTo>
                  <a:pt x="143090" y="116763"/>
                </a:lnTo>
                <a:lnTo>
                  <a:pt x="58292" y="0"/>
                </a:lnTo>
                <a:close/>
              </a:path>
              <a:path extrusionOk="0" h="356234" w="286384">
                <a:moveTo>
                  <a:pt x="232153" y="239331"/>
                </a:moveTo>
                <a:lnTo>
                  <a:pt x="143090" y="239331"/>
                </a:lnTo>
                <a:lnTo>
                  <a:pt x="227952" y="356107"/>
                </a:lnTo>
                <a:lnTo>
                  <a:pt x="286194" y="313766"/>
                </a:lnTo>
                <a:lnTo>
                  <a:pt x="232153" y="239331"/>
                </a:lnTo>
                <a:close/>
              </a:path>
              <a:path extrusionOk="0" h="356234" w="286384">
                <a:moveTo>
                  <a:pt x="227952" y="0"/>
                </a:moveTo>
                <a:lnTo>
                  <a:pt x="143090" y="116763"/>
                </a:lnTo>
                <a:lnTo>
                  <a:pt x="232149" y="116763"/>
                </a:lnTo>
                <a:lnTo>
                  <a:pt x="286194" y="42354"/>
                </a:lnTo>
                <a:lnTo>
                  <a:pt x="2279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1"/>
          <p:cNvSpPr txBox="1"/>
          <p:nvPr/>
        </p:nvSpPr>
        <p:spPr>
          <a:xfrm>
            <a:off x="12701575" y="131751"/>
            <a:ext cx="21066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S Gothic"/>
              <a:buNone/>
            </a:pPr>
            <a:r>
              <a:rPr b="0" i="0" lang="en-US" sz="1400" u="none">
                <a:solidFill>
                  <a:srgbClr val="FFFFFF"/>
                </a:solidFill>
                <a:latin typeface="MS Gothic"/>
                <a:ea typeface="MS Gothic"/>
                <a:cs typeface="MS Gothic"/>
                <a:sym typeface="MS Gothic"/>
              </a:rPr>
              <a:t>□□□□□□</a:t>
            </a:r>
            <a:endParaRPr/>
          </a:p>
        </p:txBody>
      </p:sp>
      <p:sp>
        <p:nvSpPr>
          <p:cNvPr id="122" name="Google Shape;122;p1"/>
          <p:cNvSpPr/>
          <p:nvPr/>
        </p:nvSpPr>
        <p:spPr>
          <a:xfrm>
            <a:off x="14868525" y="0"/>
            <a:ext cx="250825" cy="1152525"/>
          </a:xfrm>
          <a:custGeom>
            <a:rect b="b" l="l" r="r" t="t"/>
            <a:pathLst>
              <a:path extrusionOk="0" h="1152525" w="252094">
                <a:moveTo>
                  <a:pt x="0" y="1151991"/>
                </a:moveTo>
                <a:lnTo>
                  <a:pt x="252006" y="1151991"/>
                </a:lnTo>
                <a:lnTo>
                  <a:pt x="252006" y="0"/>
                </a:lnTo>
                <a:lnTo>
                  <a:pt x="0" y="0"/>
                </a:lnTo>
                <a:lnTo>
                  <a:pt x="0" y="1151991"/>
                </a:lnTo>
                <a:close/>
              </a:path>
            </a:pathLst>
          </a:custGeom>
          <a:solidFill>
            <a:srgbClr val="D36824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3" name="Google Shape;123;p1"/>
          <p:cNvPicPr preferRelativeResize="0"/>
          <p:nvPr/>
        </p:nvPicPr>
        <p:blipFill rotWithShape="1">
          <a:blip r:embed="rId35">
            <a:alphaModFix/>
          </a:blip>
          <a:srcRect b="0" l="11286" r="2729" t="0"/>
          <a:stretch/>
        </p:blipFill>
        <p:spPr>
          <a:xfrm>
            <a:off x="4510094" y="7073986"/>
            <a:ext cx="720725" cy="647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"/>
          <p:cNvSpPr txBox="1"/>
          <p:nvPr/>
        </p:nvSpPr>
        <p:spPr>
          <a:xfrm>
            <a:off x="1905025" y="10233837"/>
            <a:ext cx="21288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S PGothic"/>
              <a:buNone/>
            </a:pPr>
            <a:r>
              <a:rPr i="0" lang="en-US" sz="600" u="none">
                <a:solidFill>
                  <a:srgbClr val="54585A"/>
                </a:solidFill>
                <a:latin typeface="M PLUS 1"/>
                <a:ea typeface="M PLUS 1"/>
                <a:cs typeface="M PLUS 1"/>
                <a:sym typeface="M PLUS 1"/>
              </a:rPr>
              <a:t>01_デザイナーズパーツ／全体_商品特長</a:t>
            </a:r>
            <a:br>
              <a:rPr i="0" lang="en-US" sz="600" u="none">
                <a:solidFill>
                  <a:srgbClr val="54585A"/>
                </a:solidFill>
                <a:latin typeface="M PLUS 1"/>
                <a:ea typeface="M PLUS 1"/>
                <a:cs typeface="M PLUS 1"/>
                <a:sym typeface="M PLUS 1"/>
              </a:rPr>
            </a:br>
            <a:r>
              <a:rPr i="0" lang="en-US" sz="600" u="none">
                <a:solidFill>
                  <a:srgbClr val="54585A"/>
                </a:solidFill>
                <a:latin typeface="M PLUS 1"/>
                <a:ea typeface="M PLUS 1"/>
                <a:cs typeface="M PLUS 1"/>
                <a:sym typeface="M PLUS 1"/>
              </a:rPr>
              <a:t>SPD99999007982</a:t>
            </a:r>
            <a:br>
              <a:rPr i="0" lang="en-US" sz="600" u="none">
                <a:solidFill>
                  <a:srgbClr val="54585A"/>
                </a:solidFill>
                <a:latin typeface="M PLUS 1"/>
                <a:ea typeface="M PLUS 1"/>
                <a:cs typeface="M PLUS 1"/>
                <a:sym typeface="M PLUS 1"/>
              </a:rPr>
            </a:br>
            <a:r>
              <a:rPr i="0" lang="en-US" sz="600" u="none">
                <a:solidFill>
                  <a:srgbClr val="54585A"/>
                </a:solidFill>
                <a:latin typeface="M PLUS 1"/>
                <a:ea typeface="M PLUS 1"/>
                <a:cs typeface="M PLUS 1"/>
                <a:sym typeface="M PLUS 1"/>
              </a:rPr>
              <a:t>2022.04.00改訂</a:t>
            </a:r>
            <a:r>
              <a:rPr lang="en-US" sz="600">
                <a:solidFill>
                  <a:srgbClr val="54585A"/>
                </a:solidFill>
                <a:latin typeface="M PLUS 1"/>
                <a:ea typeface="M PLUS 1"/>
                <a:cs typeface="M PLUS 1"/>
                <a:sym typeface="M PLUS 1"/>
              </a:rPr>
              <a:t>（2026.04改訂）</a:t>
            </a:r>
            <a:endParaRPr sz="600">
              <a:solidFill>
                <a:srgbClr val="54585A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125" name="Google Shape;125;p1"/>
          <p:cNvPicPr preferRelativeResize="0"/>
          <p:nvPr/>
        </p:nvPicPr>
        <p:blipFill rotWithShape="1">
          <a:blip r:embed="rId36">
            <a:alphaModFix/>
          </a:blip>
          <a:srcRect b="0" l="0" r="0" t="0"/>
          <a:stretch/>
        </p:blipFill>
        <p:spPr>
          <a:xfrm>
            <a:off x="7739491" y="693247"/>
            <a:ext cx="480215" cy="231489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"/>
          <p:cNvSpPr txBox="1"/>
          <p:nvPr/>
        </p:nvSpPr>
        <p:spPr>
          <a:xfrm>
            <a:off x="214073" y="7759786"/>
            <a:ext cx="5493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MS PGothic"/>
              <a:buNone/>
            </a:pPr>
            <a:r>
              <a:rPr lang="en-US" sz="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Dコーピング</a:t>
            </a:r>
            <a:endParaRPr sz="700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MS PGothic"/>
              <a:buNone/>
            </a:pPr>
            <a:r>
              <a:rPr lang="en-US" sz="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スリム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27" name="Google Shape;127;p1"/>
          <p:cNvSpPr txBox="1"/>
          <p:nvPr/>
        </p:nvSpPr>
        <p:spPr>
          <a:xfrm>
            <a:off x="266489" y="8779998"/>
            <a:ext cx="4803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700"/>
              <a:buFont typeface="MS PGothic"/>
              <a:buNone/>
            </a:pPr>
            <a:r>
              <a:rPr lang="en-US" sz="7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片面平板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28" name="Google Shape;128;p1"/>
          <p:cNvSpPr txBox="1"/>
          <p:nvPr/>
        </p:nvSpPr>
        <p:spPr>
          <a:xfrm>
            <a:off x="239002" y="8193173"/>
            <a:ext cx="536700" cy="541200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9" name="Google Shape;129;p1" title="CEBJ_25_50019A.jpg"/>
          <p:cNvPicPr preferRelativeResize="0"/>
          <p:nvPr/>
        </p:nvPicPr>
        <p:blipFill rotWithShape="1">
          <a:blip r:embed="rId37">
            <a:alphaModFix/>
          </a:blip>
          <a:srcRect b="52568" l="32191" r="34863" t="20275"/>
          <a:stretch/>
        </p:blipFill>
        <p:spPr>
          <a:xfrm>
            <a:off x="239000" y="8181411"/>
            <a:ext cx="536699" cy="553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" title="CEBJ_25_50025A.jpg"/>
          <p:cNvPicPr preferRelativeResize="0"/>
          <p:nvPr/>
        </p:nvPicPr>
        <p:blipFill rotWithShape="1">
          <a:blip r:embed="rId38">
            <a:alphaModFix/>
          </a:blip>
          <a:srcRect b="20756" l="10793" r="63136" t="33129"/>
          <a:stretch/>
        </p:blipFill>
        <p:spPr>
          <a:xfrm>
            <a:off x="224550" y="7073811"/>
            <a:ext cx="549299" cy="64805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"/>
          <p:cNvSpPr txBox="1"/>
          <p:nvPr/>
        </p:nvSpPr>
        <p:spPr>
          <a:xfrm>
            <a:off x="224891" y="6963673"/>
            <a:ext cx="277800" cy="1095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anchorCtr="0" anchor="t" bIns="0" lIns="0" spcFirstLastPara="1" rIns="0" wrap="square" tIns="1775">
            <a:spAutoFit/>
          </a:bodyPr>
          <a:lstStyle/>
          <a:p>
            <a:pPr indent="0" lvl="0" marL="255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Verdana"/>
              <a:buNone/>
            </a:pPr>
            <a:r>
              <a:rPr b="1" i="0" lang="en-US" sz="7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NEW</a:t>
            </a:r>
            <a:endParaRPr b="0" i="0" sz="7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2" name="Google Shape;132;p1"/>
          <p:cNvSpPr txBox="1"/>
          <p:nvPr/>
        </p:nvSpPr>
        <p:spPr>
          <a:xfrm>
            <a:off x="224891" y="8022933"/>
            <a:ext cx="277800" cy="1095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anchorCtr="0" anchor="t" bIns="0" lIns="0" spcFirstLastPara="1" rIns="0" wrap="square" tIns="1775">
            <a:spAutoFit/>
          </a:bodyPr>
          <a:lstStyle/>
          <a:p>
            <a:pPr indent="0" lvl="0" marL="255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Verdana"/>
              <a:buNone/>
            </a:pPr>
            <a:r>
              <a:rPr b="1" i="0" lang="en-US" sz="7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NEW</a:t>
            </a:r>
            <a:endParaRPr b="0" i="0" sz="7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33" name="Google Shape;133;p1" title="CEBJ_25_50003A.jpg"/>
          <p:cNvPicPr preferRelativeResize="0"/>
          <p:nvPr/>
        </p:nvPicPr>
        <p:blipFill rotWithShape="1">
          <a:blip r:embed="rId39">
            <a:alphaModFix/>
          </a:blip>
          <a:srcRect b="8223" l="30960" r="22623" t="50183"/>
          <a:stretch/>
        </p:blipFill>
        <p:spPr>
          <a:xfrm>
            <a:off x="3992488" y="1152525"/>
            <a:ext cx="2022477" cy="1449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" title="CEBJ_25_50036A.jpg"/>
          <p:cNvPicPr preferRelativeResize="0"/>
          <p:nvPr/>
        </p:nvPicPr>
        <p:blipFill>
          <a:blip r:embed="rId40">
            <a:alphaModFix/>
          </a:blip>
          <a:stretch>
            <a:fillRect/>
          </a:stretch>
        </p:blipFill>
        <p:spPr>
          <a:xfrm>
            <a:off x="10128251" y="2505781"/>
            <a:ext cx="2135173" cy="17077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" title="CEBE_0171.jpg"/>
          <p:cNvPicPr preferRelativeResize="0"/>
          <p:nvPr/>
        </p:nvPicPr>
        <p:blipFill rotWithShape="1">
          <a:blip r:embed="rId41">
            <a:alphaModFix/>
          </a:blip>
          <a:srcRect b="3223" l="0" r="0" t="0"/>
          <a:stretch/>
        </p:blipFill>
        <p:spPr>
          <a:xfrm>
            <a:off x="12263425" y="5129200"/>
            <a:ext cx="2497126" cy="1728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" title="CEBA_24_30102A.jpg"/>
          <p:cNvPicPr preferRelativeResize="0"/>
          <p:nvPr/>
        </p:nvPicPr>
        <p:blipFill rotWithShape="1">
          <a:blip r:embed="rId42">
            <a:alphaModFix/>
          </a:blip>
          <a:srcRect b="15669" l="28488" r="1621" t="25821"/>
          <a:stretch/>
        </p:blipFill>
        <p:spPr>
          <a:xfrm>
            <a:off x="9407512" y="5131743"/>
            <a:ext cx="2497150" cy="1728773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"/>
          <p:cNvSpPr txBox="1"/>
          <p:nvPr/>
        </p:nvSpPr>
        <p:spPr>
          <a:xfrm>
            <a:off x="129037" y="6562296"/>
            <a:ext cx="11127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C6C"/>
              </a:buClr>
              <a:buSzPts val="1000"/>
              <a:buFont typeface="MS PGothic"/>
              <a:buNone/>
            </a:pPr>
            <a:r>
              <a:rPr i="0" lang="en-US" sz="1000" u="non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［ラインアップ］</a:t>
            </a:r>
            <a:endParaRPr i="0" sz="1000" u="non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138" name="Google Shape;138;p1"/>
          <p:cNvSpPr txBox="1"/>
          <p:nvPr/>
        </p:nvSpPr>
        <p:spPr>
          <a:xfrm>
            <a:off x="1649791" y="6953854"/>
            <a:ext cx="277800" cy="1095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anchorCtr="0" anchor="t" bIns="0" lIns="0" spcFirstLastPara="1" rIns="0" wrap="square" tIns="1775">
            <a:spAutoFit/>
          </a:bodyPr>
          <a:lstStyle/>
          <a:p>
            <a:pPr indent="0" lvl="0" marL="2558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Verdana"/>
              <a:buNone/>
            </a:pPr>
            <a:r>
              <a:rPr b="1" i="0" lang="en-US" sz="700" u="none" cap="none" strike="noStrik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NEW</a:t>
            </a:r>
            <a:endParaRPr b="0" i="0" sz="700" u="none" cap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2017-03-30T10:08:02Z</dcterms:created>
  <dc:creator>株式会社INAX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2017-03-27T00:00:00Z</vt:filetime>
  </property>
  <property fmtid="{D5CDD505-2E9C-101B-9397-08002B2CF9AE}" pid="3" name="LastSaved">
    <vt:filetime>2017-03-30T00:00:00Z</vt:filetime>
  </property>
</Properties>
</file>