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0" r:id="rId2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63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8/27/2025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8507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1F634BD-34C5-0E41-A150-6652D74C73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90BD24CB-D239-1A49-9F38-E082F1969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defTabSz="496012" eaLnBrk="1" hangingPunct="1">
              <a:defRPr/>
            </a:pPr>
            <a:endParaRPr lang="ja-JP" altLang="en-US" sz="1306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116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3.emf"/><Relationship Id="rId18" Type="http://schemas.openxmlformats.org/officeDocument/2006/relationships/image" Target="../media/image28.jpeg"/><Relationship Id="rId3" Type="http://schemas.openxmlformats.org/officeDocument/2006/relationships/image" Target="../media/image15.png"/><Relationship Id="rId21" Type="http://schemas.openxmlformats.org/officeDocument/2006/relationships/image" Target="../media/image31.tiff"/><Relationship Id="rId7" Type="http://schemas.microsoft.com/office/2007/relationships/hdphoto" Target="../media/hdphoto1.wdp"/><Relationship Id="rId12" Type="http://schemas.openxmlformats.org/officeDocument/2006/relationships/image" Target="../media/image22.emf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jpe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1.emf"/><Relationship Id="rId5" Type="http://schemas.openxmlformats.org/officeDocument/2006/relationships/image" Target="../media/image17.jpeg"/><Relationship Id="rId15" Type="http://schemas.openxmlformats.org/officeDocument/2006/relationships/image" Target="../media/image25.jpeg"/><Relationship Id="rId23" Type="http://schemas.openxmlformats.org/officeDocument/2006/relationships/image" Target="../media/image33.jpeg"/><Relationship Id="rId10" Type="http://schemas.openxmlformats.org/officeDocument/2006/relationships/image" Target="../media/image20.emf"/><Relationship Id="rId19" Type="http://schemas.openxmlformats.org/officeDocument/2006/relationships/image" Target="../media/image29.jpeg"/><Relationship Id="rId4" Type="http://schemas.openxmlformats.org/officeDocument/2006/relationships/image" Target="../media/image16.png"/><Relationship Id="rId9" Type="http://schemas.openxmlformats.org/officeDocument/2006/relationships/image" Target="../media/image19.png"/><Relationship Id="rId14" Type="http://schemas.openxmlformats.org/officeDocument/2006/relationships/image" Target="../media/image24.jpeg"/><Relationship Id="rId22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18F8AF-0BDF-8A48-84BE-06F36289C052}"/>
              </a:ext>
            </a:extLst>
          </p:cNvPr>
          <p:cNvSpPr/>
          <p:nvPr/>
        </p:nvSpPr>
        <p:spPr>
          <a:xfrm rot="10800000" flipH="1" flipV="1">
            <a:off x="15511463" y="2589213"/>
            <a:ext cx="231775" cy="819150"/>
          </a:xfrm>
          <a:prstGeom prst="rect">
            <a:avLst/>
          </a:prstGeom>
          <a:solidFill>
            <a:srgbClr val="E15B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175"/>
          </a:p>
        </p:txBody>
      </p:sp>
      <p:sp>
        <p:nvSpPr>
          <p:cNvPr id="15365" name="Text Box 1039">
            <a:extLst>
              <a:ext uri="{FF2B5EF4-FFF2-40B4-BE49-F238E27FC236}">
                <a16:creationId xmlns:a16="http://schemas.microsoft.com/office/drawing/2014/main" id="{5305156E-DA42-0A4C-A104-833CCADA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15366" name="Text Box 1039">
            <a:extLst>
              <a:ext uri="{FF2B5EF4-FFF2-40B4-BE49-F238E27FC236}">
                <a16:creationId xmlns:a16="http://schemas.microsoft.com/office/drawing/2014/main" id="{0B886D4C-5C70-0E46-A6D5-BFBE1A200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20261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 室内建具</a:t>
            </a:r>
          </a:p>
        </p:txBody>
      </p:sp>
      <p:sp>
        <p:nvSpPr>
          <p:cNvPr id="15367" name="Text Box 1039">
            <a:extLst>
              <a:ext uri="{FF2B5EF4-FFF2-40B4-BE49-F238E27FC236}">
                <a16:creationId xmlns:a16="http://schemas.microsoft.com/office/drawing/2014/main" id="{5D426F98-4E66-5E4D-9EA2-51DAEB00D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099" y="335280"/>
            <a:ext cx="17953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ラシッサＳ</a:t>
            </a: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id="{8AD23CE5-CF64-824E-9BF2-1F6917C0A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2025.09.01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8974C9-868E-A945-8CEF-985817BF30F7}"/>
              </a:ext>
            </a:extLst>
          </p:cNvPr>
          <p:cNvSpPr/>
          <p:nvPr/>
        </p:nvSpPr>
        <p:spPr>
          <a:xfrm>
            <a:off x="-1525587" y="0"/>
            <a:ext cx="1331277" cy="7858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A-1:LIXIL</a:t>
            </a:r>
            <a:endParaRPr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4" name="Text Box 1039">
            <a:extLst>
              <a:ext uri="{FF2B5EF4-FFF2-40B4-BE49-F238E27FC236}">
                <a16:creationId xmlns:a16="http://schemas.microsoft.com/office/drawing/2014/main" id="{53152343-5209-5247-9115-DAF3839F1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70532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■■■■■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7C09E09-4923-6849-9DC0-C805F44E22FE}"/>
              </a:ext>
            </a:extLst>
          </p:cNvPr>
          <p:cNvSpPr/>
          <p:nvPr/>
        </p:nvSpPr>
        <p:spPr>
          <a:xfrm>
            <a:off x="0" y="-1537322"/>
            <a:ext cx="6743700" cy="131437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C3A836-0976-A64C-B16F-45305A7EBD1F}"/>
              </a:ext>
            </a:extLst>
          </p:cNvPr>
          <p:cNvSpPr txBox="1"/>
          <p:nvPr/>
        </p:nvSpPr>
        <p:spPr>
          <a:xfrm>
            <a:off x="4217355" y="-1316229"/>
            <a:ext cx="2430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←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RICHELLE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kumimoji="1" lang="en-US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SPAGE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に限り、商品名にロゴ使用可。</a:t>
            </a:r>
            <a:endParaRPr kumimoji="1" lang="en-US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kumimoji="1" lang="ja-JP" altLang="en-US" sz="1400">
                <a:solidFill>
                  <a:srgbClr val="D95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サイズ変更不可</a:t>
            </a:r>
            <a:endParaRPr kumimoji="1" lang="en-US" altLang="ja-JP" sz="1400">
              <a:solidFill>
                <a:srgbClr val="D95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EA7FDF2-509E-D640-BA9C-AAFBDC6D81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789" y="-978818"/>
            <a:ext cx="1827954" cy="720000"/>
          </a:xfrm>
          <a:prstGeom prst="rect">
            <a:avLst/>
          </a:prstGeom>
        </p:spPr>
      </p:pic>
      <p:sp>
        <p:nvSpPr>
          <p:cNvPr id="19" name="Text Box 1039">
            <a:extLst>
              <a:ext uri="{FF2B5EF4-FFF2-40B4-BE49-F238E27FC236}">
                <a16:creationId xmlns:a16="http://schemas.microsoft.com/office/drawing/2014/main" id="{672CEE98-B33C-5A4E-BEC5-A58DCFAF7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645730"/>
            <a:ext cx="16671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システムバスルーム 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626324B6-8641-EF47-A1C4-D59A733D81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345" y="-1319626"/>
            <a:ext cx="2148007" cy="288000"/>
          </a:xfrm>
          <a:prstGeom prst="rect">
            <a:avLst/>
          </a:prstGeom>
        </p:spPr>
      </p:pic>
      <p:sp>
        <p:nvSpPr>
          <p:cNvPr id="23" name="Text Box 1039">
            <a:extLst>
              <a:ext uri="{FF2B5EF4-FFF2-40B4-BE49-F238E27FC236}">
                <a16:creationId xmlns:a16="http://schemas.microsoft.com/office/drawing/2014/main" id="{E6732C8D-6A54-AB47-8FDA-70981FEAB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-1207070"/>
            <a:ext cx="143629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システムキッチン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299" y="854381"/>
            <a:ext cx="6222673" cy="401421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94" b="89691" l="2237" r="100000">
                        <a14:foregroundMark x1="5921" y1="29381" x2="5921" y2="29381"/>
                        <a14:foregroundMark x1="23947" y1="44330" x2="23947" y2="44330"/>
                        <a14:foregroundMark x1="31974" y1="52577" x2="31974" y2="52577"/>
                        <a14:foregroundMark x1="42632" y1="52577" x2="42632" y2="52577"/>
                        <a14:foregroundMark x1="42500" y1="34021" x2="42500" y2="34021"/>
                        <a14:foregroundMark x1="49211" y1="55670" x2="49211" y2="55670"/>
                        <a14:foregroundMark x1="59737" y1="47423" x2="59737" y2="47423"/>
                        <a14:foregroundMark x1="73684" y1="43814" x2="73684" y2="438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91" y="904831"/>
            <a:ext cx="3630622" cy="926764"/>
          </a:xfrm>
          <a:prstGeom prst="rect">
            <a:avLst/>
          </a:prstGeom>
        </p:spPr>
      </p:pic>
      <p:graphicFrame>
        <p:nvGraphicFramePr>
          <p:cNvPr id="20" name="オブジェクト 52">
            <a:extLst>
              <a:ext uri="{FF2B5EF4-FFF2-40B4-BE49-F238E27FC236}">
                <a16:creationId xmlns:a16="http://schemas.microsoft.com/office/drawing/2014/main" id="{6541CE6B-8B33-BE27-C79F-AA6DB626E3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261962"/>
              </p:ext>
            </p:extLst>
          </p:nvPr>
        </p:nvGraphicFramePr>
        <p:xfrm>
          <a:off x="6434107" y="854382"/>
          <a:ext cx="4070968" cy="2553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8" imgW="3410719" imgH="2987046" progId="Photoshop.Image.13">
                  <p:embed/>
                </p:oleObj>
              </mc:Choice>
              <mc:Fallback>
                <p:oleObj name="Image" r:id="rId8" imgW="3410719" imgH="2987046" progId="Photoshop.Image.1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4107" y="854382"/>
                        <a:ext cx="4070968" cy="2553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正方形/長方形 46">
            <a:extLst>
              <a:ext uri="{FF2B5EF4-FFF2-40B4-BE49-F238E27FC236}">
                <a16:creationId xmlns:a16="http://schemas.microsoft.com/office/drawing/2014/main" id="{8ABB0155-794D-ADE4-972D-DDA8E1C0C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708" y="953532"/>
            <a:ext cx="1873068" cy="40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2000" dirty="0">
                <a:ea typeface="游ゴシック" panose="020B0400000000000000" pitchFamily="50" charset="-128"/>
              </a:rPr>
              <a:t>Color Variation</a:t>
            </a:r>
            <a:endParaRPr kumimoji="0" lang="ja-JP" altLang="en-US" sz="2000" dirty="0">
              <a:ea typeface="游ゴシック" panose="020B0400000000000000" pitchFamily="50" charset="-128"/>
            </a:endParaRPr>
          </a:p>
        </p:txBody>
      </p:sp>
      <p:pic>
        <p:nvPicPr>
          <p:cNvPr id="25" name="図 8">
            <a:extLst>
              <a:ext uri="{FF2B5EF4-FFF2-40B4-BE49-F238E27FC236}">
                <a16:creationId xmlns:a16="http://schemas.microsoft.com/office/drawing/2014/main" id="{83C2A286-04F4-F596-EC7C-B029360D94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573851" y="1386006"/>
            <a:ext cx="755374" cy="75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図 9">
            <a:extLst>
              <a:ext uri="{FF2B5EF4-FFF2-40B4-BE49-F238E27FC236}">
                <a16:creationId xmlns:a16="http://schemas.microsoft.com/office/drawing/2014/main" id="{79873FA6-E9A2-AA10-19FA-443C1334D6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43124" y="1386006"/>
            <a:ext cx="755374" cy="75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図 12">
            <a:extLst>
              <a:ext uri="{FF2B5EF4-FFF2-40B4-BE49-F238E27FC236}">
                <a16:creationId xmlns:a16="http://schemas.microsoft.com/office/drawing/2014/main" id="{67C2B6BD-CB44-FDC2-00E9-4A8B147FAF3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61705" y="2351380"/>
            <a:ext cx="755374" cy="75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図 13">
            <a:extLst>
              <a:ext uri="{FF2B5EF4-FFF2-40B4-BE49-F238E27FC236}">
                <a16:creationId xmlns:a16="http://schemas.microsoft.com/office/drawing/2014/main" id="{24D159A5-B3AE-58F5-CEB2-3AF12913165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43124" y="2351380"/>
            <a:ext cx="755374" cy="75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875964E-72AD-5183-C56A-E9F04755C90F}"/>
              </a:ext>
            </a:extLst>
          </p:cNvPr>
          <p:cNvSpPr/>
          <p:nvPr/>
        </p:nvSpPr>
        <p:spPr bwMode="auto">
          <a:xfrm>
            <a:off x="6488363" y="2112688"/>
            <a:ext cx="106673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YY/</a:t>
            </a:r>
            <a:r>
              <a:rPr kumimoji="0"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プレシャスホワイト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0BE04AC-456A-7126-FACD-7DF07994839F}"/>
              </a:ext>
            </a:extLst>
          </p:cNvPr>
          <p:cNvSpPr/>
          <p:nvPr/>
        </p:nvSpPr>
        <p:spPr bwMode="auto">
          <a:xfrm>
            <a:off x="8465325" y="2112688"/>
            <a:ext cx="106673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WA/</a:t>
            </a:r>
            <a:r>
              <a:rPr kumimoji="0"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クリエアイボリー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5A29613-A328-4F5D-7999-3A15DD55930D}"/>
              </a:ext>
            </a:extLst>
          </p:cNvPr>
          <p:cNvSpPr/>
          <p:nvPr/>
        </p:nvSpPr>
        <p:spPr bwMode="auto">
          <a:xfrm>
            <a:off x="7463392" y="3080472"/>
            <a:ext cx="94556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MM/</a:t>
            </a:r>
            <a:r>
              <a:rPr kumimoji="0"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クリエモカ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AF45C8-93C5-4035-EEA6-2C7D40B63DDE}"/>
              </a:ext>
            </a:extLst>
          </p:cNvPr>
          <p:cNvSpPr/>
          <p:nvPr/>
        </p:nvSpPr>
        <p:spPr bwMode="auto">
          <a:xfrm>
            <a:off x="8465325" y="3080472"/>
            <a:ext cx="94556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DD/</a:t>
            </a:r>
            <a:r>
              <a:rPr kumimoji="0"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クリエダーク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0209" y="3534327"/>
            <a:ext cx="1774866" cy="133812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248" y="5741091"/>
            <a:ext cx="2340045" cy="131693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627" y="5741091"/>
            <a:ext cx="2340045" cy="131693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475" y="5741091"/>
            <a:ext cx="2340045" cy="131693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107" y="3528839"/>
            <a:ext cx="2215667" cy="134104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00" y="4915745"/>
            <a:ext cx="3116751" cy="2142280"/>
          </a:xfrm>
          <a:prstGeom prst="rect">
            <a:avLst/>
          </a:prstGeom>
        </p:spPr>
      </p:pic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0BE04AC-456A-7126-FACD-7DF07994839F}"/>
              </a:ext>
            </a:extLst>
          </p:cNvPr>
          <p:cNvSpPr/>
          <p:nvPr/>
        </p:nvSpPr>
        <p:spPr bwMode="auto">
          <a:xfrm>
            <a:off x="7467321" y="2112688"/>
            <a:ext cx="12589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RA/</a:t>
            </a:r>
            <a:r>
              <a:rPr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コージーライトグレー</a:t>
            </a:r>
            <a:endParaRPr kumimoji="0" lang="ja-JP" altLang="en-US" sz="600" b="1" spc="-2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875964E-72AD-5183-C56A-E9F04755C90F}"/>
              </a:ext>
            </a:extLst>
          </p:cNvPr>
          <p:cNvSpPr/>
          <p:nvPr/>
        </p:nvSpPr>
        <p:spPr bwMode="auto">
          <a:xfrm>
            <a:off x="9438340" y="2112688"/>
            <a:ext cx="106673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AC/</a:t>
            </a:r>
            <a:r>
              <a:rPr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クリエオーク</a:t>
            </a:r>
            <a:endParaRPr kumimoji="0" lang="ja-JP" altLang="en-US" sz="600" b="1" spc="-2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7AF45C8-93C5-4035-EEA6-2C7D40B63DDE}"/>
              </a:ext>
            </a:extLst>
          </p:cNvPr>
          <p:cNvSpPr/>
          <p:nvPr/>
        </p:nvSpPr>
        <p:spPr bwMode="auto">
          <a:xfrm>
            <a:off x="6489643" y="3080472"/>
            <a:ext cx="94556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kumimoji="0" lang="en-US" altLang="ja-JP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D/</a:t>
            </a:r>
            <a:r>
              <a:rPr kumimoji="0" lang="ja-JP" altLang="en-US" sz="600" b="1" spc="-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クリエチェリー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5599FBE-798A-A813-30DA-B827CA3D9A3E}"/>
              </a:ext>
            </a:extLst>
          </p:cNvPr>
          <p:cNvSpPr/>
          <p:nvPr/>
        </p:nvSpPr>
        <p:spPr>
          <a:xfrm>
            <a:off x="6535737" y="5019126"/>
            <a:ext cx="4028631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ts val="112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700" spc="4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木目の心地よさ、すっきりとしたドア、やさしい操作感のハンドル。</a:t>
            </a:r>
            <a:endParaRPr kumimoji="0" lang="en-US" altLang="ja-JP" sz="700" spc="4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eaLnBrk="1" fontAlgn="auto" hangingPunct="1">
              <a:lnSpc>
                <a:spcPts val="112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700" spc="4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細部までこだわって仕上げたラシッサは、空間をととのえ、上質な時間を生みだします。</a:t>
            </a:r>
            <a:endParaRPr lang="en-US" altLang="ja-JP" sz="700" spc="4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eaLnBrk="1" fontAlgn="auto" hangingPunct="1">
              <a:lnSpc>
                <a:spcPts val="112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700" spc="4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さあラシッサと、こころはずむ毎日へ。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371850" y="5094927"/>
            <a:ext cx="3018852" cy="383346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397" y="1386006"/>
            <a:ext cx="761551" cy="755362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3856" y="1385507"/>
            <a:ext cx="755861" cy="755861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260" y="2347819"/>
            <a:ext cx="759400" cy="7533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10011</TotalTime>
  <Words>110</Words>
  <Application>Microsoft Office PowerPoint</Application>
  <PresentationFormat>ユーザー設定</PresentationFormat>
  <Paragraphs>23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Yu Gothic</vt:lpstr>
      <vt:lpstr>Yu Gothic</vt:lpstr>
      <vt:lpstr>游ゴシック Medium</vt:lpstr>
      <vt:lpstr>Arial</vt:lpstr>
      <vt:lpstr>Calibri</vt:lpstr>
      <vt:lpstr>Segoe UI</vt:lpstr>
      <vt:lpstr>Times New Roman</vt:lpstr>
      <vt:lpstr>LIXILテーマ</vt:lpstr>
      <vt:lpstr>Image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548</cp:revision>
  <cp:lastPrinted>2021-12-20T06:25:45Z</cp:lastPrinted>
  <dcterms:created xsi:type="dcterms:W3CDTF">2010-09-29T12:55:25Z</dcterms:created>
  <dcterms:modified xsi:type="dcterms:W3CDTF">2025-08-27T07:43:01Z</dcterms:modified>
</cp:coreProperties>
</file>