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309" r:id="rId2"/>
  </p:sldIdLst>
  <p:sldSz cx="10691813" cy="7559675"/>
  <p:notesSz cx="6735763" cy="98663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277" userDrawn="1">
          <p15:clr>
            <a:srgbClr val="A4A3A4"/>
          </p15:clr>
        </p15:guide>
        <p15:guide id="4" orient="horz" pos="2540" userDrawn="1">
          <p15:clr>
            <a:srgbClr val="A4A3A4"/>
          </p15:clr>
        </p15:guide>
        <p15:guide id="6" pos="4547" userDrawn="1">
          <p15:clr>
            <a:srgbClr val="A4A3A4"/>
          </p15:clr>
        </p15:guide>
        <p15:guide id="8" pos="3368" userDrawn="1">
          <p15:clr>
            <a:srgbClr val="A4A3A4"/>
          </p15:clr>
        </p15:guide>
        <p15:guide id="9" pos="124" userDrawn="1">
          <p15:clr>
            <a:srgbClr val="A4A3A4"/>
          </p15:clr>
        </p15:guide>
        <p15:guide id="10" pos="1349" userDrawn="1">
          <p15:clr>
            <a:srgbClr val="A4A3A4"/>
          </p15:clr>
        </p15:guide>
        <p15:guide id="11" pos="1757" userDrawn="1">
          <p15:clr>
            <a:srgbClr val="A4A3A4"/>
          </p15:clr>
        </p15:guide>
        <p15:guide id="12" orient="horz" pos="589" userDrawn="1">
          <p15:clr>
            <a:srgbClr val="A4A3A4"/>
          </p15:clr>
        </p15:guide>
        <p15:guide id="13" pos="4683" userDrawn="1">
          <p15:clr>
            <a:srgbClr val="A4A3A4"/>
          </p15:clr>
        </p15:guide>
        <p15:guide id="14" pos="5885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" roundtripDataSignature="AMtx7miaBgL03cIXPd0tjyPjLUVy5v38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151" autoAdjust="0"/>
  </p:normalViewPr>
  <p:slideViewPr>
    <p:cSldViewPr snapToGrid="0" showGuides="1">
      <p:cViewPr varScale="1">
        <p:scale>
          <a:sx n="64" d="100"/>
          <a:sy n="64" d="100"/>
        </p:scale>
        <p:origin x="1254" y="108"/>
      </p:cViewPr>
      <p:guideLst>
        <p:guide orient="horz" pos="2381"/>
        <p:guide pos="3277"/>
        <p:guide orient="horz" pos="2540"/>
        <p:guide pos="4547"/>
        <p:guide pos="3368"/>
        <p:guide pos="124"/>
        <p:guide pos="1349"/>
        <p:guide pos="1757"/>
        <p:guide orient="horz" pos="589"/>
        <p:guide pos="4683"/>
        <p:guide pos="588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630" tIns="45302" rIns="90630" bIns="45302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17142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630" tIns="45302" rIns="90630" bIns="45302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54063" y="741363"/>
            <a:ext cx="5227637" cy="3697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898521" y="4686538"/>
            <a:ext cx="4938722" cy="4439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630" tIns="45302" rIns="90630" bIns="45302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630" tIns="45302" rIns="90630" bIns="45302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17142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630" tIns="45302" rIns="90630" bIns="45302" anchor="b" anchorCtr="0">
            <a:noAutofit/>
          </a:bodyPr>
          <a:lstStyle/>
          <a:p>
            <a:pPr algn="r">
              <a:buSzPts val="1200"/>
            </a:pPr>
            <a:fld id="{00000000-1234-1234-1234-123412341234}" type="slidenum">
              <a:rPr lang="en-US" altLang="ja-JP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ts val="1200"/>
              </a:pPr>
              <a:t>‹#›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1697">
              <a:defRPr/>
            </a:pPr>
            <a:endParaRPr lang="ja-JP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7121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" name="Google Shape;19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" name="Google Shape;2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1" name="Google Shape;31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" name="Google Shape;3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" name="Google Shape;37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" name="Google Shape;38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oogle Shape;42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" name="Google Shape;43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Google Shape;4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Google Shape;47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8" name="Google Shape;48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4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" name="Google Shape;5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4" name="Google Shape;54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emf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emf"/><Relationship Id="rId17" Type="http://schemas.openxmlformats.org/officeDocument/2006/relationships/image" Target="../media/image27.jpeg"/><Relationship Id="rId25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6.jpeg"/><Relationship Id="rId20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24" Type="http://schemas.openxmlformats.org/officeDocument/2006/relationships/image" Target="../media/image34.jpeg"/><Relationship Id="rId5" Type="http://schemas.openxmlformats.org/officeDocument/2006/relationships/image" Target="../media/image15.png"/><Relationship Id="rId15" Type="http://schemas.openxmlformats.org/officeDocument/2006/relationships/image" Target="../media/image25.jpeg"/><Relationship Id="rId23" Type="http://schemas.openxmlformats.org/officeDocument/2006/relationships/image" Target="../media/image33.png"/><Relationship Id="rId10" Type="http://schemas.openxmlformats.org/officeDocument/2006/relationships/image" Target="../media/image20.jpe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emf"/><Relationship Id="rId22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図 31">
            <a:extLst>
              <a:ext uri="{FF2B5EF4-FFF2-40B4-BE49-F238E27FC236}">
                <a16:creationId xmlns:a16="http://schemas.microsoft.com/office/drawing/2014/main" id="{58D68BBA-639E-049C-0D1A-11E28BA91E9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8974" y="4371352"/>
            <a:ext cx="1040205" cy="1300256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2436A263-B1AE-B624-A03B-960E666B2DC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5221" y="4371260"/>
            <a:ext cx="1034656" cy="129332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B05A6277-5243-BAB5-7C8A-41CE4B3E213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1467" y="4396660"/>
            <a:ext cx="1034656" cy="1293320"/>
          </a:xfrm>
          <a:prstGeom prst="rect">
            <a:avLst/>
          </a:prstGeom>
        </p:spPr>
      </p:pic>
      <p:pic>
        <p:nvPicPr>
          <p:cNvPr id="59" name="図 58">
            <a:extLst>
              <a:ext uri="{FF2B5EF4-FFF2-40B4-BE49-F238E27FC236}">
                <a16:creationId xmlns:a16="http://schemas.microsoft.com/office/drawing/2014/main" id="{D710AAEA-F792-6DDC-A5D2-FD0EFDF23C3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823" y="5830667"/>
            <a:ext cx="954689" cy="1193361"/>
          </a:xfrm>
          <a:prstGeom prst="rect">
            <a:avLst/>
          </a:prstGeom>
        </p:spPr>
      </p:pic>
      <p:pic>
        <p:nvPicPr>
          <p:cNvPr id="60" name="図 59">
            <a:extLst>
              <a:ext uri="{FF2B5EF4-FFF2-40B4-BE49-F238E27FC236}">
                <a16:creationId xmlns:a16="http://schemas.microsoft.com/office/drawing/2014/main" id="{FA8BCCA1-8C88-FF99-078F-88DE5A805645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9683" y="5753417"/>
            <a:ext cx="959809" cy="1270464"/>
          </a:xfrm>
          <a:prstGeom prst="rect">
            <a:avLst/>
          </a:prstGeom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5C0C16B8-E8DC-A72C-2E68-DAF5EC776A15}"/>
              </a:ext>
            </a:extLst>
          </p:cNvPr>
          <p:cNvSpPr/>
          <p:nvPr/>
        </p:nvSpPr>
        <p:spPr>
          <a:xfrm>
            <a:off x="4090849" y="4233151"/>
            <a:ext cx="2710175" cy="153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6697989D-C811-4458-54E3-E8CC3A686ECB}"/>
              </a:ext>
            </a:extLst>
          </p:cNvPr>
          <p:cNvSpPr/>
          <p:nvPr/>
        </p:nvSpPr>
        <p:spPr>
          <a:xfrm>
            <a:off x="7855681" y="2818206"/>
            <a:ext cx="2501971" cy="15662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305730B6-5131-F4D2-4842-CDF425B0B6B1}"/>
              </a:ext>
            </a:extLst>
          </p:cNvPr>
          <p:cNvSpPr/>
          <p:nvPr/>
        </p:nvSpPr>
        <p:spPr>
          <a:xfrm>
            <a:off x="6967839" y="2821865"/>
            <a:ext cx="807912" cy="15662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9CD3258-8631-4CB0-F743-D31B7CE72851}"/>
              </a:ext>
            </a:extLst>
          </p:cNvPr>
          <p:cNvSpPr/>
          <p:nvPr/>
        </p:nvSpPr>
        <p:spPr>
          <a:xfrm>
            <a:off x="6967839" y="1505604"/>
            <a:ext cx="3389814" cy="15662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5AD5E2E-9158-DF0A-309E-9D85E3E5EB1C}"/>
              </a:ext>
            </a:extLst>
          </p:cNvPr>
          <p:cNvSpPr/>
          <p:nvPr/>
        </p:nvSpPr>
        <p:spPr>
          <a:xfrm>
            <a:off x="4090849" y="1508342"/>
            <a:ext cx="2710175" cy="153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379" y="7304101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SPD99999008143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2026.08.01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1" name="Text Box 1039">
            <a:extLst>
              <a:ext uri="{FF2B5EF4-FFF2-40B4-BE49-F238E27FC236}">
                <a16:creationId xmlns:a16="http://schemas.microsoft.com/office/drawing/2014/main" id="{C475882B-B179-EF84-4486-545E5C0D5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インテリア建材</a:t>
            </a:r>
          </a:p>
        </p:txBody>
      </p:sp>
      <p:sp>
        <p:nvSpPr>
          <p:cNvPr id="12" name="Text Box 1039">
            <a:extLst>
              <a:ext uri="{FF2B5EF4-FFF2-40B4-BE49-F238E27FC236}">
                <a16:creationId xmlns:a16="http://schemas.microsoft.com/office/drawing/2014/main" id="{765975EC-0139-7ADE-3228-B5885603C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23640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TA</a:t>
            </a:r>
            <a:endParaRPr lang="ja-JP" altLang="en-US" sz="14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7" name="テキスト ボックス 15366">
            <a:extLst>
              <a:ext uri="{FF2B5EF4-FFF2-40B4-BE49-F238E27FC236}">
                <a16:creationId xmlns:a16="http://schemas.microsoft.com/office/drawing/2014/main" id="{79424EFB-EC9F-7C7A-B980-EB6BBC56A19D}"/>
              </a:ext>
            </a:extLst>
          </p:cNvPr>
          <p:cNvSpPr txBox="1"/>
          <p:nvPr/>
        </p:nvSpPr>
        <p:spPr>
          <a:xfrm>
            <a:off x="6960264" y="2578360"/>
            <a:ext cx="80791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プレシャスホワイト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8" name="テキスト ボックス 15367">
            <a:extLst>
              <a:ext uri="{FF2B5EF4-FFF2-40B4-BE49-F238E27FC236}">
                <a16:creationId xmlns:a16="http://schemas.microsoft.com/office/drawing/2014/main" id="{7DB90244-89E2-B015-22DC-FB190BB7B61E}"/>
              </a:ext>
            </a:extLst>
          </p:cNvPr>
          <p:cNvSpPr txBox="1"/>
          <p:nvPr/>
        </p:nvSpPr>
        <p:spPr>
          <a:xfrm>
            <a:off x="7876118" y="2578360"/>
            <a:ext cx="718145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クリエアイボリー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9" name="テキスト ボックス 15368">
            <a:extLst>
              <a:ext uri="{FF2B5EF4-FFF2-40B4-BE49-F238E27FC236}">
                <a16:creationId xmlns:a16="http://schemas.microsoft.com/office/drawing/2014/main" id="{C61D936B-CA75-779F-26B9-B418B4156DAF}"/>
              </a:ext>
            </a:extLst>
          </p:cNvPr>
          <p:cNvSpPr txBox="1"/>
          <p:nvPr/>
        </p:nvSpPr>
        <p:spPr>
          <a:xfrm>
            <a:off x="8833407" y="2578360"/>
            <a:ext cx="538609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クリエオーク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0" name="テキスト ボックス 15369">
            <a:extLst>
              <a:ext uri="{FF2B5EF4-FFF2-40B4-BE49-F238E27FC236}">
                <a16:creationId xmlns:a16="http://schemas.microsoft.com/office/drawing/2014/main" id="{96E8373A-D73F-8A88-F252-ECF61CDA25D1}"/>
              </a:ext>
            </a:extLst>
          </p:cNvPr>
          <p:cNvSpPr txBox="1"/>
          <p:nvPr/>
        </p:nvSpPr>
        <p:spPr>
          <a:xfrm>
            <a:off x="9739643" y="2578360"/>
            <a:ext cx="448841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クリエモカ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A34A07C-BF36-0E19-B4E1-CCBB5079FD9E}"/>
              </a:ext>
            </a:extLst>
          </p:cNvPr>
          <p:cNvSpPr txBox="1"/>
          <p:nvPr/>
        </p:nvSpPr>
        <p:spPr>
          <a:xfrm>
            <a:off x="7014368" y="1508342"/>
            <a:ext cx="339837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0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Color</a:t>
            </a:r>
            <a:endParaRPr kumimoji="1" lang="ja-JP" altLang="en-US" sz="10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14" name="図 13" descr="家具のあるリビングルーム&#10;&#10;自動的に生成された説明">
            <a:extLst>
              <a:ext uri="{FF2B5EF4-FFF2-40B4-BE49-F238E27FC236}">
                <a16:creationId xmlns:a16="http://schemas.microsoft.com/office/drawing/2014/main" id="{CFC86DB4-CA71-51E5-63EA-7D977D734A06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269" y="1045106"/>
            <a:ext cx="3585314" cy="2868252"/>
          </a:xfrm>
          <a:prstGeom prst="rect">
            <a:avLst/>
          </a:prstGeom>
        </p:spPr>
      </p:pic>
      <p:pic>
        <p:nvPicPr>
          <p:cNvPr id="16" name="図 15" descr="屋内, キッチン, 天井, 窓 が含まれている画像&#10;&#10;自動的に生成された説明">
            <a:extLst>
              <a:ext uri="{FF2B5EF4-FFF2-40B4-BE49-F238E27FC236}">
                <a16:creationId xmlns:a16="http://schemas.microsoft.com/office/drawing/2014/main" id="{7D0B881D-2985-CC6A-D288-53F1B94EA6C3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268" y="4103605"/>
            <a:ext cx="3585315" cy="2817341"/>
          </a:xfrm>
          <a:prstGeom prst="rect">
            <a:avLst/>
          </a:prstGeom>
        </p:spPr>
      </p:pic>
      <p:pic>
        <p:nvPicPr>
          <p:cNvPr id="17" name="図 8">
            <a:extLst>
              <a:ext uri="{FF2B5EF4-FFF2-40B4-BE49-F238E27FC236}">
                <a16:creationId xmlns:a16="http://schemas.microsoft.com/office/drawing/2014/main" id="{4C020DF3-785E-EF59-7FFF-73E24C3F539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67839" y="1739415"/>
            <a:ext cx="807913" cy="80791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図 9">
            <a:extLst>
              <a:ext uri="{FF2B5EF4-FFF2-40B4-BE49-F238E27FC236}">
                <a16:creationId xmlns:a16="http://schemas.microsoft.com/office/drawing/2014/main" id="{2C6D30B5-6433-321E-7BA2-C95A3D96DE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828299" y="1739415"/>
            <a:ext cx="80791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図 12">
            <a:extLst>
              <a:ext uri="{FF2B5EF4-FFF2-40B4-BE49-F238E27FC236}">
                <a16:creationId xmlns:a16="http://schemas.microsoft.com/office/drawing/2014/main" id="{7C0DE93C-F1E3-BE07-67A4-1F4F54822D7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549740" y="1739415"/>
            <a:ext cx="80791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8206C795-F454-581B-DE8D-1B793740420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8759" y="1739415"/>
            <a:ext cx="808434" cy="808434"/>
          </a:xfrm>
          <a:prstGeom prst="rect">
            <a:avLst/>
          </a:prstGeom>
        </p:spPr>
      </p:pic>
      <p:pic>
        <p:nvPicPr>
          <p:cNvPr id="44" name="図 43" descr="木製のドア&#10;&#10;低い精度で自動的に生成された説明">
            <a:extLst>
              <a:ext uri="{FF2B5EF4-FFF2-40B4-BE49-F238E27FC236}">
                <a16:creationId xmlns:a16="http://schemas.microsoft.com/office/drawing/2014/main" id="{0FD8527B-83EA-38DE-FF1A-BCD399634CC1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1487" y="1742146"/>
            <a:ext cx="828000" cy="2138646"/>
          </a:xfrm>
          <a:prstGeom prst="rect">
            <a:avLst/>
          </a:prstGeom>
        </p:spPr>
      </p:pic>
      <p:pic>
        <p:nvPicPr>
          <p:cNvPr id="49" name="図 48" descr="木製のドア&#10;&#10;中程度の精度で自動的に生成された説明">
            <a:extLst>
              <a:ext uri="{FF2B5EF4-FFF2-40B4-BE49-F238E27FC236}">
                <a16:creationId xmlns:a16="http://schemas.microsoft.com/office/drawing/2014/main" id="{A0386204-7118-196D-2AB9-B925BBF419C4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256" y="1742146"/>
            <a:ext cx="828000" cy="2138646"/>
          </a:xfrm>
          <a:prstGeom prst="rect">
            <a:avLst/>
          </a:prstGeom>
        </p:spPr>
      </p:pic>
      <p:pic>
        <p:nvPicPr>
          <p:cNvPr id="4" name="Picture 23">
            <a:extLst>
              <a:ext uri="{FF2B5EF4-FFF2-40B4-BE49-F238E27FC236}">
                <a16:creationId xmlns:a16="http://schemas.microsoft.com/office/drawing/2014/main" id="{1541F527-3B00-924A-51CD-A5B2A6610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682" y="3072881"/>
            <a:ext cx="1206815" cy="807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カスミ">
            <a:extLst>
              <a:ext uri="{FF2B5EF4-FFF2-40B4-BE49-F238E27FC236}">
                <a16:creationId xmlns:a16="http://schemas.microsoft.com/office/drawing/2014/main" id="{CACCA4A8-A67D-8936-FBA6-A240A457C1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0" r="975" b="64"/>
          <a:stretch/>
        </p:blipFill>
        <p:spPr bwMode="auto">
          <a:xfrm>
            <a:off x="6967839" y="3072880"/>
            <a:ext cx="807912" cy="80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7F6E5A1-9F85-7A27-3615-FDADDCEC9C74}"/>
              </a:ext>
            </a:extLst>
          </p:cNvPr>
          <p:cNvSpPr txBox="1"/>
          <p:nvPr/>
        </p:nvSpPr>
        <p:spPr>
          <a:xfrm>
            <a:off x="4141728" y="1508342"/>
            <a:ext cx="426399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0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Design</a:t>
            </a:r>
            <a:endParaRPr kumimoji="1" lang="ja-JP" altLang="en-US" sz="10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3E59E26-7070-0E61-09D0-AA36F5F90933}"/>
              </a:ext>
            </a:extLst>
          </p:cNvPr>
          <p:cNvSpPr txBox="1"/>
          <p:nvPr/>
        </p:nvSpPr>
        <p:spPr>
          <a:xfrm>
            <a:off x="4325950" y="3907211"/>
            <a:ext cx="35907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ja-JP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EAA</a:t>
            </a:r>
          </a:p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フラット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5E1CE79E-5D2F-5A63-2C0F-147637866781}"/>
              </a:ext>
            </a:extLst>
          </p:cNvPr>
          <p:cNvSpPr txBox="1"/>
          <p:nvPr/>
        </p:nvSpPr>
        <p:spPr>
          <a:xfrm>
            <a:off x="5159167" y="3907211"/>
            <a:ext cx="5386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ja-JP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EGA</a:t>
            </a:r>
          </a:p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カスミガラス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63700F55-A2A1-F28F-9E8B-B87DC21B80D6}"/>
              </a:ext>
            </a:extLst>
          </p:cNvPr>
          <p:cNvSpPr txBox="1"/>
          <p:nvPr/>
        </p:nvSpPr>
        <p:spPr>
          <a:xfrm>
            <a:off x="6117719" y="3907211"/>
            <a:ext cx="5386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ja-JP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EGC</a:t>
            </a:r>
          </a:p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カスミガラス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6EDB49B-8ACE-39AC-EF96-9C113E913CF0}"/>
              </a:ext>
            </a:extLst>
          </p:cNvPr>
          <p:cNvSpPr txBox="1"/>
          <p:nvPr/>
        </p:nvSpPr>
        <p:spPr>
          <a:xfrm>
            <a:off x="4091488" y="1024724"/>
            <a:ext cx="373681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BASIC</a:t>
            </a:r>
            <a:r>
              <a:rPr kumimoji="1"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 ＆ </a:t>
            </a:r>
            <a:r>
              <a:rPr kumimoji="1" lang="en-US" altLang="ja-JP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SIMPLE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F85F065-89B4-79A3-D689-4247E99F2FA2}"/>
              </a:ext>
            </a:extLst>
          </p:cNvPr>
          <p:cNvSpPr txBox="1"/>
          <p:nvPr/>
        </p:nvSpPr>
        <p:spPr>
          <a:xfrm>
            <a:off x="4091488" y="1254119"/>
            <a:ext cx="324447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使いやすく、選びやすい、ベーシックなデザイン。</a:t>
            </a:r>
            <a:endParaRPr kumimoji="1" lang="en-US" altLang="ja-JP" sz="11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B96B8FD7-91E2-0EAD-D5D7-68E95B74E6D4}"/>
              </a:ext>
            </a:extLst>
          </p:cNvPr>
          <p:cNvSpPr txBox="1"/>
          <p:nvPr/>
        </p:nvSpPr>
        <p:spPr>
          <a:xfrm>
            <a:off x="7972578" y="3907211"/>
            <a:ext cx="97302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ドア把手 （サークル</a:t>
            </a:r>
            <a:r>
              <a:rPr kumimoji="1" lang="en-US" altLang="ja-JP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A</a:t>
            </a:r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）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シャインニッケル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BC1BA55-4276-09AE-B2FB-67CDD7B45854}"/>
              </a:ext>
            </a:extLst>
          </p:cNvPr>
          <p:cNvSpPr txBox="1"/>
          <p:nvPr/>
        </p:nvSpPr>
        <p:spPr>
          <a:xfrm>
            <a:off x="9380197" y="3907211"/>
            <a:ext cx="71814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引手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シャインニッケル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D0C7D4F-EC6F-2F8E-9587-942749B8CA61}"/>
              </a:ext>
            </a:extLst>
          </p:cNvPr>
          <p:cNvSpPr txBox="1"/>
          <p:nvPr/>
        </p:nvSpPr>
        <p:spPr>
          <a:xfrm>
            <a:off x="7109905" y="3907211"/>
            <a:ext cx="538609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カスミガラス</a:t>
            </a:r>
            <a:endParaRPr kumimoji="1" lang="en-US" altLang="ja-JP" sz="6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3" name="図 2" descr="木製のドア&#10;&#10;中程度の精度で自動的に生成された説明">
            <a:extLst>
              <a:ext uri="{FF2B5EF4-FFF2-40B4-BE49-F238E27FC236}">
                <a16:creationId xmlns:a16="http://schemas.microsoft.com/office/drawing/2014/main" id="{8361AA3D-8E6F-05D1-BEA1-D82C019F37D3}"/>
              </a:ext>
            </a:extLst>
          </p:cNvPr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3024" y="1739415"/>
            <a:ext cx="828000" cy="2141377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94B2BC3-1CFF-97BE-677C-4C59BBCB8209}"/>
              </a:ext>
            </a:extLst>
          </p:cNvPr>
          <p:cNvSpPr txBox="1"/>
          <p:nvPr/>
        </p:nvSpPr>
        <p:spPr>
          <a:xfrm>
            <a:off x="7016772" y="2826202"/>
            <a:ext cx="335028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0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Glass</a:t>
            </a:r>
            <a:endParaRPr kumimoji="1" lang="ja-JP" altLang="en-US" sz="10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1F1BEADF-3D17-7C01-0809-39E5B7C0A8D0}"/>
              </a:ext>
            </a:extLst>
          </p:cNvPr>
          <p:cNvSpPr txBox="1"/>
          <p:nvPr/>
        </p:nvSpPr>
        <p:spPr>
          <a:xfrm>
            <a:off x="7914670" y="2820041"/>
            <a:ext cx="452047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0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Handle</a:t>
            </a:r>
            <a:endParaRPr kumimoji="1" lang="ja-JP" altLang="en-US" sz="10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91180EC5-D5CD-765D-1BFA-26374F3AAD4F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t="7930" b="10395"/>
          <a:stretch/>
        </p:blipFill>
        <p:spPr>
          <a:xfrm>
            <a:off x="9120888" y="3072881"/>
            <a:ext cx="1236765" cy="807911"/>
          </a:xfrm>
          <a:prstGeom prst="rect">
            <a:avLst/>
          </a:prstGeom>
        </p:spPr>
      </p:pic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AB2CC9D6-3A31-E3A4-8459-98E5A2315ED7}"/>
              </a:ext>
            </a:extLst>
          </p:cNvPr>
          <p:cNvSpPr txBox="1"/>
          <p:nvPr/>
        </p:nvSpPr>
        <p:spPr>
          <a:xfrm>
            <a:off x="4141728" y="4235017"/>
            <a:ext cx="461665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0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Line</a:t>
            </a:r>
            <a:r>
              <a:rPr kumimoji="1" lang="ja-JP" altLang="en-US" sz="10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0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up</a:t>
            </a:r>
            <a:endParaRPr kumimoji="1" lang="ja-JP" altLang="en-US" sz="10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AA4B4821-0F47-5798-7530-FD958E17F312}"/>
              </a:ext>
            </a:extLst>
          </p:cNvPr>
          <p:cNvSpPr txBox="1"/>
          <p:nvPr/>
        </p:nvSpPr>
        <p:spPr>
          <a:xfrm>
            <a:off x="4370653" y="5701892"/>
            <a:ext cx="35907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室内ドア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E2EA70E5-4A31-34DC-BA23-19E4A3C06427}"/>
              </a:ext>
            </a:extLst>
          </p:cNvPr>
          <p:cNvSpPr txBox="1"/>
          <p:nvPr/>
        </p:nvSpPr>
        <p:spPr>
          <a:xfrm>
            <a:off x="5159167" y="5651092"/>
            <a:ext cx="50013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室内引戸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/>
            <a:r>
              <a:rPr kumimoji="1" lang="en-US" altLang="ja-JP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V</a:t>
            </a:r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レール方式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A174A3A1-3E8D-EA15-1B10-A31EF9D9F7C1}"/>
              </a:ext>
            </a:extLst>
          </p:cNvPr>
          <p:cNvSpPr txBox="1"/>
          <p:nvPr/>
        </p:nvSpPr>
        <p:spPr>
          <a:xfrm>
            <a:off x="6088743" y="5651092"/>
            <a:ext cx="35907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室内引戸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上吊方式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0" name="テキスト ボックス 15359">
            <a:extLst>
              <a:ext uri="{FF2B5EF4-FFF2-40B4-BE49-F238E27FC236}">
                <a16:creationId xmlns:a16="http://schemas.microsoft.com/office/drawing/2014/main" id="{0C2F48A5-2FB0-3C4E-B37C-6C476DDEC1E9}"/>
              </a:ext>
            </a:extLst>
          </p:cNvPr>
          <p:cNvSpPr txBox="1"/>
          <p:nvPr/>
        </p:nvSpPr>
        <p:spPr>
          <a:xfrm>
            <a:off x="4506251" y="6967073"/>
            <a:ext cx="718145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クローゼットドア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1" name="テキスト ボックス 15360">
            <a:extLst>
              <a:ext uri="{FF2B5EF4-FFF2-40B4-BE49-F238E27FC236}">
                <a16:creationId xmlns:a16="http://schemas.microsoft.com/office/drawing/2014/main" id="{AFBE563E-CB08-58AF-C19D-9AF090557D41}"/>
              </a:ext>
            </a:extLst>
          </p:cNvPr>
          <p:cNvSpPr txBox="1"/>
          <p:nvPr/>
        </p:nvSpPr>
        <p:spPr>
          <a:xfrm>
            <a:off x="5748556" y="6967073"/>
            <a:ext cx="35907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玄関収納</a:t>
            </a:r>
            <a:endParaRPr kumimoji="1" lang="en-US" altLang="ja-JP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2" name="正方形/長方形 15361">
            <a:extLst>
              <a:ext uri="{FF2B5EF4-FFF2-40B4-BE49-F238E27FC236}">
                <a16:creationId xmlns:a16="http://schemas.microsoft.com/office/drawing/2014/main" id="{DA2392FB-7A90-7034-39DB-1EE357A55AA6}"/>
              </a:ext>
            </a:extLst>
          </p:cNvPr>
          <p:cNvSpPr/>
          <p:nvPr/>
        </p:nvSpPr>
        <p:spPr>
          <a:xfrm>
            <a:off x="6967839" y="4230413"/>
            <a:ext cx="3389813" cy="15662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3" name="テキスト ボックス 15362">
            <a:extLst>
              <a:ext uri="{FF2B5EF4-FFF2-40B4-BE49-F238E27FC236}">
                <a16:creationId xmlns:a16="http://schemas.microsoft.com/office/drawing/2014/main" id="{D96FC501-AA68-9DB6-63DA-8CE9526C5001}"/>
              </a:ext>
            </a:extLst>
          </p:cNvPr>
          <p:cNvSpPr txBox="1"/>
          <p:nvPr/>
        </p:nvSpPr>
        <p:spPr>
          <a:xfrm>
            <a:off x="7026828" y="4232248"/>
            <a:ext cx="373500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0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Detail</a:t>
            </a:r>
            <a:endParaRPr kumimoji="1" lang="ja-JP" altLang="en-US" sz="10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15" name="図 14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427163FA-C967-A3B9-42BB-E0009E968D8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999039" y="6067044"/>
            <a:ext cx="1236869" cy="758841"/>
          </a:xfrm>
          <a:prstGeom prst="rect">
            <a:avLst/>
          </a:prstGeom>
        </p:spPr>
      </p:pic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B0322B47-0CFD-E185-0681-A6B5AD492F91}"/>
              </a:ext>
            </a:extLst>
          </p:cNvPr>
          <p:cNvSpPr txBox="1"/>
          <p:nvPr/>
        </p:nvSpPr>
        <p:spPr>
          <a:xfrm>
            <a:off x="7079144" y="5520160"/>
            <a:ext cx="107401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見付け</a:t>
            </a:r>
            <a:r>
              <a:rPr kumimoji="1" lang="en-US" altLang="ja-JP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18mm</a:t>
            </a:r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ノンケーシング枠</a:t>
            </a:r>
            <a:endParaRPr kumimoji="1" lang="en-US" altLang="ja-JP" sz="6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A9DB06EA-9F59-8049-4D7D-937D2FF10C3B}"/>
              </a:ext>
            </a:extLst>
          </p:cNvPr>
          <p:cNvSpPr txBox="1"/>
          <p:nvPr/>
        </p:nvSpPr>
        <p:spPr>
          <a:xfrm>
            <a:off x="6983002" y="4462481"/>
            <a:ext cx="337465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見た目すっきりのノンケーシング枠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881761F-A842-67AD-EBE1-E62AC61F2BAE}"/>
              </a:ext>
            </a:extLst>
          </p:cNvPr>
          <p:cNvSpPr txBox="1"/>
          <p:nvPr/>
        </p:nvSpPr>
        <p:spPr>
          <a:xfrm>
            <a:off x="6983002" y="5651092"/>
            <a:ext cx="370881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 見付け</a:t>
            </a:r>
            <a:r>
              <a:rPr kumimoji="1" lang="en-US" altLang="ja-JP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18</a:t>
            </a:r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ｍｍのスリムなノンケーシング枠を採用。</a:t>
            </a:r>
          </a:p>
          <a:p>
            <a:pPr algn="l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 </a:t>
            </a:r>
            <a:r>
              <a:rPr kumimoji="1" lang="en-US" altLang="ja-JP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2×4</a:t>
            </a:r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工法にもぴったり納まる見込みをノンケーシング枠で規格設定しています。</a:t>
            </a:r>
          </a:p>
        </p:txBody>
      </p:sp>
      <p:pic>
        <p:nvPicPr>
          <p:cNvPr id="47" name="図 46" descr="ダイアグラム, テキスト&#10;&#10;自動的に生成された説明">
            <a:extLst>
              <a:ext uri="{FF2B5EF4-FFF2-40B4-BE49-F238E27FC236}">
                <a16:creationId xmlns:a16="http://schemas.microsoft.com/office/drawing/2014/main" id="{26092B4D-7495-FE1E-6CE7-B62EDC134C04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50776" t="39882" r="13767"/>
          <a:stretch/>
        </p:blipFill>
        <p:spPr>
          <a:xfrm>
            <a:off x="9202527" y="5038181"/>
            <a:ext cx="606578" cy="513726"/>
          </a:xfrm>
          <a:prstGeom prst="rect">
            <a:avLst/>
          </a:prstGeom>
        </p:spPr>
      </p:pic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DF27C6B4-82F7-4669-C5D7-03CE03E82F53}"/>
              </a:ext>
            </a:extLst>
          </p:cNvPr>
          <p:cNvSpPr txBox="1"/>
          <p:nvPr/>
        </p:nvSpPr>
        <p:spPr>
          <a:xfrm>
            <a:off x="8390468" y="4639748"/>
            <a:ext cx="1502561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■ノンケーシング枠見込み</a:t>
            </a:r>
            <a:endParaRPr kumimoji="1" lang="en-US" altLang="ja-JP" sz="6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630781DE-3339-96C8-0ED5-A159A462EC30}"/>
              </a:ext>
            </a:extLst>
          </p:cNvPr>
          <p:cNvSpPr txBox="1"/>
          <p:nvPr/>
        </p:nvSpPr>
        <p:spPr>
          <a:xfrm>
            <a:off x="8484312" y="4749640"/>
            <a:ext cx="1408717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45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(</a:t>
            </a:r>
            <a:r>
              <a:rPr kumimoji="1" lang="ja-JP" altLang="en-US" sz="45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標準ドア・トイレドア・片引戸標準タイプ・</a:t>
            </a:r>
            <a:endParaRPr kumimoji="1" lang="en-US" altLang="ja-JP" sz="45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r>
              <a:rPr kumimoji="1" lang="ja-JP" altLang="en-US" sz="45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 片引戸トイレタイプ・引違い戸</a:t>
            </a:r>
            <a:r>
              <a:rPr kumimoji="1" lang="en-US" altLang="ja-JP" sz="45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</a:t>
            </a:r>
            <a:r>
              <a:rPr kumimoji="1" lang="ja-JP" altLang="en-US" sz="45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枚建の場合</a:t>
            </a:r>
            <a:r>
              <a:rPr kumimoji="1" lang="en-US" altLang="ja-JP" sz="45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)</a:t>
            </a:r>
          </a:p>
        </p:txBody>
      </p:sp>
      <p:pic>
        <p:nvPicPr>
          <p:cNvPr id="51" name="図 50" descr="ダイアグラム, テキスト&#10;&#10;自動的に生成された説明">
            <a:extLst>
              <a:ext uri="{FF2B5EF4-FFF2-40B4-BE49-F238E27FC236}">
                <a16:creationId xmlns:a16="http://schemas.microsoft.com/office/drawing/2014/main" id="{D94617E2-14B5-BD76-3110-B995180386E5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t="15321" r="49627"/>
          <a:stretch/>
        </p:blipFill>
        <p:spPr>
          <a:xfrm>
            <a:off x="8471217" y="4906908"/>
            <a:ext cx="715751" cy="601013"/>
          </a:xfrm>
          <a:prstGeom prst="rect">
            <a:avLst/>
          </a:prstGeom>
        </p:spPr>
      </p:pic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81A7D1AA-9B76-0DD4-0233-73C058E10964}"/>
              </a:ext>
            </a:extLst>
          </p:cNvPr>
          <p:cNvSpPr txBox="1"/>
          <p:nvPr/>
        </p:nvSpPr>
        <p:spPr>
          <a:xfrm>
            <a:off x="6983001" y="6859351"/>
            <a:ext cx="370881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縦枠と上枠の梱包を分解することで梱包ごとの重量を軽減し、施工性を向上。</a:t>
            </a:r>
          </a:p>
          <a:p>
            <a:pPr algn="l"/>
            <a:r>
              <a:rPr kumimoji="1" lang="ja-JP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特注時（ＷまたはＨどちらか一方の場合）の価格を抑えることができます。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E8DB30FC-7E9C-C0A5-EAC0-637EF45A3C3C}"/>
              </a:ext>
            </a:extLst>
          </p:cNvPr>
          <p:cNvSpPr txBox="1"/>
          <p:nvPr/>
        </p:nvSpPr>
        <p:spPr>
          <a:xfrm>
            <a:off x="6983002" y="5925074"/>
            <a:ext cx="197684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縦枠・上枠分離梱包</a:t>
            </a:r>
          </a:p>
        </p:txBody>
      </p:sp>
      <p:pic>
        <p:nvPicPr>
          <p:cNvPr id="55" name="図 54" descr="木製のドア&#10;&#10;中程度の精度で自動的に生成された説明">
            <a:extLst>
              <a:ext uri="{FF2B5EF4-FFF2-40B4-BE49-F238E27FC236}">
                <a16:creationId xmlns:a16="http://schemas.microsoft.com/office/drawing/2014/main" id="{3794DC56-B476-6020-822B-23800FE7504E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7839" y="4649835"/>
            <a:ext cx="1307334" cy="841319"/>
          </a:xfrm>
          <a:prstGeom prst="rect">
            <a:avLst/>
          </a:prstGeom>
        </p:spPr>
      </p:pic>
      <p:pic>
        <p:nvPicPr>
          <p:cNvPr id="36" name="図 35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F92781B1-439C-2C9D-54AB-38F17E0B3B71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l="78151" b="32468"/>
          <a:stretch/>
        </p:blipFill>
        <p:spPr>
          <a:xfrm>
            <a:off x="8301934" y="6090482"/>
            <a:ext cx="606579" cy="5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01558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</TotalTime>
  <Words>210</Words>
  <Application>Microsoft Office PowerPoint</Application>
  <PresentationFormat>ユーザー設定</PresentationFormat>
  <Paragraphs>52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Noto Sans JP</vt:lpstr>
      <vt:lpstr>Yu Gothic</vt:lpstr>
      <vt:lpstr>Arial</vt:lpstr>
      <vt:lpstr>Calibri</vt:lpstr>
      <vt:lpstr>Times New Roman</vt:lpstr>
      <vt:lpstr>LIXILテーマ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岡田 祐佳(Yuka Okada)</cp:lastModifiedBy>
  <cp:revision>126</cp:revision>
  <cp:lastPrinted>2026-07-28T07:41:22Z</cp:lastPrinted>
  <dcterms:created xsi:type="dcterms:W3CDTF">2010-09-29T12:55:25Z</dcterms:created>
  <dcterms:modified xsi:type="dcterms:W3CDTF">2026-07-31T01:34:31Z</dcterms:modified>
</cp:coreProperties>
</file>