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50" r:id="rId6"/>
    <p:sldMasterId id="2147483651" r:id="rId7"/>
    <p:sldMasterId id="2147483653" r:id="rId8"/>
    <p:sldMasterId id="2147483655" r:id="rId9"/>
    <p:sldMasterId id="2147483657" r:id="rId10"/>
  </p:sldMasterIdLst>
  <p:notesMasterIdLst>
    <p:notesMasterId r:id="rId11"/>
  </p:notesMasterIdLst>
  <p:sldIdLst>
    <p:sldId id="256" r:id="rId12"/>
  </p:sldIdLst>
  <p:sldSz cy="10693400" cx="15125700"/>
  <p:notesSz cx="15125700" cy="10693400"/>
  <p:embeddedFontLst>
    <p:embeddedFont>
      <p:font typeface="M PLUS 1"/>
      <p:regular r:id="rId13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:go="http://customooxmlschemas.google.com/" r:id="rId15" roundtripDataSignature="AMtx7mj3GfHwvfVkE0/KWBTmrr92WR0w2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95B66D1-6690-4E41-8C82-A8D46788DE95}">
  <a:tblStyle styleId="{995B66D1-6690-4E41-8C82-A8D46788DE9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11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3" Type="http://schemas.openxmlformats.org/officeDocument/2006/relationships/font" Target="fonts/MPLUS1-regular.fntdata"/><Relationship Id="rId12" Type="http://schemas.openxmlformats.org/officeDocument/2006/relationships/slide" Target="slides/slide1.xml"/><Relationship Id="rId15" Type="http://customschemas.google.com/relationships/presentationmetadata" Target="metadata"/><Relationship Id="rId14" Type="http://schemas.openxmlformats.org/officeDocument/2006/relationships/font" Target="fonts/MPLUS1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521450" y="802000"/>
            <a:ext cx="10084300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1512550" y="5079350"/>
            <a:ext cx="12100550" cy="4812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:notes"/>
          <p:cNvSpPr txBox="1"/>
          <p:nvPr>
            <p:ph idx="1" type="body"/>
          </p:nvPr>
        </p:nvSpPr>
        <p:spPr>
          <a:xfrm>
            <a:off x="1512550" y="5079350"/>
            <a:ext cx="12100550" cy="4812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6" name="Google Shape;56;p1:notes"/>
          <p:cNvSpPr/>
          <p:nvPr>
            <p:ph idx="2" type="sldImg"/>
          </p:nvPr>
        </p:nvSpPr>
        <p:spPr>
          <a:xfrm>
            <a:off x="2521450" y="802000"/>
            <a:ext cx="10084300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title"/>
          </p:nvPr>
        </p:nvSpPr>
        <p:spPr>
          <a:xfrm>
            <a:off x="1964122" y="405889"/>
            <a:ext cx="11197455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3"/>
          <p:cNvSpPr txBox="1"/>
          <p:nvPr>
            <p:ph idx="1" type="body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6"/>
          <p:cNvSpPr txBox="1"/>
          <p:nvPr>
            <p:ph idx="1" type="subTitle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6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6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obj">
  <p:cSld name="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/>
          <p:nvPr>
            <p:ph type="title"/>
          </p:nvPr>
        </p:nvSpPr>
        <p:spPr>
          <a:xfrm>
            <a:off x="1964122" y="405889"/>
            <a:ext cx="11197455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Google Shape;32;p8"/>
          <p:cNvSpPr txBox="1"/>
          <p:nvPr>
            <p:ph idx="1" type="body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Google Shape;33;p8"/>
          <p:cNvSpPr txBox="1"/>
          <p:nvPr>
            <p:ph idx="2" type="body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Google Shape;34;p8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8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type="title"/>
          </p:nvPr>
        </p:nvSpPr>
        <p:spPr>
          <a:xfrm>
            <a:off x="1964122" y="405889"/>
            <a:ext cx="11197455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5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theme" Target="../theme/theme3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theme" Target="../theme/theme7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/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5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5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7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9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Google Shape;48;p11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3.png"/><Relationship Id="rId22" Type="http://schemas.openxmlformats.org/officeDocument/2006/relationships/image" Target="../media/image8.png"/><Relationship Id="rId21" Type="http://schemas.openxmlformats.org/officeDocument/2006/relationships/image" Target="../media/image19.jpg"/><Relationship Id="rId24" Type="http://schemas.openxmlformats.org/officeDocument/2006/relationships/image" Target="../media/image22.jpg"/><Relationship Id="rId23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5.png"/><Relationship Id="rId4" Type="http://schemas.openxmlformats.org/officeDocument/2006/relationships/image" Target="../media/image16.png"/><Relationship Id="rId9" Type="http://schemas.openxmlformats.org/officeDocument/2006/relationships/image" Target="../media/image32.jpg"/><Relationship Id="rId26" Type="http://schemas.openxmlformats.org/officeDocument/2006/relationships/image" Target="../media/image13.jpg"/><Relationship Id="rId25" Type="http://schemas.openxmlformats.org/officeDocument/2006/relationships/image" Target="../media/image20.jpg"/><Relationship Id="rId28" Type="http://schemas.openxmlformats.org/officeDocument/2006/relationships/image" Target="../media/image33.jpg"/><Relationship Id="rId27" Type="http://schemas.openxmlformats.org/officeDocument/2006/relationships/image" Target="../media/image14.jpg"/><Relationship Id="rId5" Type="http://schemas.openxmlformats.org/officeDocument/2006/relationships/image" Target="../media/image23.jpg"/><Relationship Id="rId6" Type="http://schemas.openxmlformats.org/officeDocument/2006/relationships/image" Target="../media/image11.jpg"/><Relationship Id="rId29" Type="http://schemas.openxmlformats.org/officeDocument/2006/relationships/image" Target="../media/image31.jpg"/><Relationship Id="rId7" Type="http://schemas.openxmlformats.org/officeDocument/2006/relationships/image" Target="../media/image17.jpg"/><Relationship Id="rId8" Type="http://schemas.openxmlformats.org/officeDocument/2006/relationships/image" Target="../media/image7.jpg"/><Relationship Id="rId31" Type="http://schemas.openxmlformats.org/officeDocument/2006/relationships/image" Target="../media/image21.png"/><Relationship Id="rId30" Type="http://schemas.openxmlformats.org/officeDocument/2006/relationships/image" Target="../media/image28.jpg"/><Relationship Id="rId11" Type="http://schemas.openxmlformats.org/officeDocument/2006/relationships/image" Target="../media/image10.jpg"/><Relationship Id="rId33" Type="http://schemas.openxmlformats.org/officeDocument/2006/relationships/image" Target="../media/image18.png"/><Relationship Id="rId10" Type="http://schemas.openxmlformats.org/officeDocument/2006/relationships/image" Target="../media/image26.jpg"/><Relationship Id="rId32" Type="http://schemas.openxmlformats.org/officeDocument/2006/relationships/image" Target="../media/image38.png"/><Relationship Id="rId13" Type="http://schemas.openxmlformats.org/officeDocument/2006/relationships/image" Target="../media/image15.jpg"/><Relationship Id="rId35" Type="http://schemas.openxmlformats.org/officeDocument/2006/relationships/image" Target="../media/image24.jpg"/><Relationship Id="rId12" Type="http://schemas.openxmlformats.org/officeDocument/2006/relationships/image" Target="../media/image27.jpg"/><Relationship Id="rId34" Type="http://schemas.openxmlformats.org/officeDocument/2006/relationships/image" Target="../media/image36.png"/><Relationship Id="rId15" Type="http://schemas.openxmlformats.org/officeDocument/2006/relationships/image" Target="../media/image4.png"/><Relationship Id="rId37" Type="http://schemas.openxmlformats.org/officeDocument/2006/relationships/image" Target="../media/image30.png"/><Relationship Id="rId14" Type="http://schemas.openxmlformats.org/officeDocument/2006/relationships/image" Target="../media/image5.png"/><Relationship Id="rId36" Type="http://schemas.openxmlformats.org/officeDocument/2006/relationships/image" Target="../media/image29.png"/><Relationship Id="rId17" Type="http://schemas.openxmlformats.org/officeDocument/2006/relationships/image" Target="../media/image2.png"/><Relationship Id="rId16" Type="http://schemas.openxmlformats.org/officeDocument/2006/relationships/image" Target="../media/image12.png"/><Relationship Id="rId38" Type="http://schemas.openxmlformats.org/officeDocument/2006/relationships/image" Target="../media/image37.png"/><Relationship Id="rId19" Type="http://schemas.openxmlformats.org/officeDocument/2006/relationships/image" Target="../media/image25.png"/><Relationship Id="rId18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79757" y="3957025"/>
            <a:ext cx="1903469" cy="131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"/>
          <p:cNvPicPr preferRelativeResize="0"/>
          <p:nvPr/>
        </p:nvPicPr>
        <p:blipFill rotWithShape="1">
          <a:blip r:embed="rId4">
            <a:alphaModFix/>
          </a:blip>
          <a:srcRect b="8619" l="10264" r="170" t="10975"/>
          <a:stretch/>
        </p:blipFill>
        <p:spPr>
          <a:xfrm>
            <a:off x="-21683" y="1152525"/>
            <a:ext cx="6102300" cy="370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"/>
          <p:cNvSpPr txBox="1"/>
          <p:nvPr/>
        </p:nvSpPr>
        <p:spPr>
          <a:xfrm>
            <a:off x="12109450" y="3967162"/>
            <a:ext cx="2644775" cy="749300"/>
          </a:xfrm>
          <a:prstGeom prst="rect">
            <a:avLst/>
          </a:prstGeom>
          <a:noFill/>
          <a:ln cap="flat" cmpd="sng" w="9525">
            <a:solidFill>
              <a:srgbClr val="D7731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"/>
          <p:cNvSpPr txBox="1"/>
          <p:nvPr/>
        </p:nvSpPr>
        <p:spPr>
          <a:xfrm>
            <a:off x="12109450" y="4816475"/>
            <a:ext cx="1433512" cy="617537"/>
          </a:xfrm>
          <a:prstGeom prst="rect">
            <a:avLst/>
          </a:prstGeom>
          <a:noFill/>
          <a:ln cap="flat" cmpd="sng" w="9525">
            <a:solidFill>
              <a:srgbClr val="D7731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"/>
          <p:cNvSpPr txBox="1"/>
          <p:nvPr/>
        </p:nvSpPr>
        <p:spPr>
          <a:xfrm>
            <a:off x="13746162" y="9059862"/>
            <a:ext cx="504900" cy="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アーキレール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6496050" y="9117012"/>
            <a:ext cx="5763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エルネクス門扉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M-YS型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4" name="Google Shape;64;p1"/>
          <p:cNvSpPr txBox="1"/>
          <p:nvPr/>
        </p:nvSpPr>
        <p:spPr>
          <a:xfrm>
            <a:off x="12846050" y="8151812"/>
            <a:ext cx="20352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800"/>
              <a:buFont typeface="MS PGothic"/>
              <a:buNone/>
            </a:pPr>
            <a:r>
              <a:rPr b="0" i="0" lang="en-US" sz="8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枕木材で囲うと、通行人や他の入居者からの視線を遮り、周囲の視線を気にせずに安心してゴミ出しができます。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5" name="Google Shape;65;p1"/>
          <p:cNvSpPr txBox="1"/>
          <p:nvPr/>
        </p:nvSpPr>
        <p:spPr>
          <a:xfrm>
            <a:off x="12820650" y="6489700"/>
            <a:ext cx="20400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800"/>
              <a:buFont typeface="MS PGothic"/>
              <a:buNone/>
            </a:pPr>
            <a:r>
              <a:rPr b="0" i="0" lang="en-US" sz="8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ブロック塀にはデザイナーズボードを取り付けると、建物とカラーコーディネートもできます。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6" name="Google Shape;66;p1"/>
          <p:cNvSpPr txBox="1"/>
          <p:nvPr/>
        </p:nvSpPr>
        <p:spPr>
          <a:xfrm>
            <a:off x="12857162" y="8783637"/>
            <a:ext cx="976200" cy="103200"/>
          </a:xfrm>
          <a:prstGeom prst="rect">
            <a:avLst/>
          </a:prstGeom>
          <a:solidFill>
            <a:srgbClr val="A0A0A0"/>
          </a:solidFill>
          <a:ln>
            <a:noFill/>
          </a:ln>
        </p:spPr>
        <p:txBody>
          <a:bodyPr anchorCtr="0" anchor="t" bIns="10800" lIns="36000" spcFirstLastPara="1" rIns="3600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MS PGothic"/>
              <a:buNone/>
            </a:pPr>
            <a:r>
              <a:rPr b="1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コーディネート商品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7" name="Google Shape;67;p1"/>
          <p:cNvSpPr txBox="1"/>
          <p:nvPr/>
        </p:nvSpPr>
        <p:spPr>
          <a:xfrm>
            <a:off x="6532562" y="8961437"/>
            <a:ext cx="976312" cy="111125"/>
          </a:xfrm>
          <a:prstGeom prst="rect">
            <a:avLst/>
          </a:prstGeom>
          <a:solidFill>
            <a:srgbClr val="A0A0A0"/>
          </a:solidFill>
          <a:ln>
            <a:noFill/>
          </a:ln>
        </p:spPr>
        <p:txBody>
          <a:bodyPr anchorCtr="0" anchor="t" bIns="10800" lIns="36000" spcFirstLastPara="1" rIns="3600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MS PGothic"/>
              <a:buNone/>
            </a:pPr>
            <a:r>
              <a:rPr b="1" i="0" lang="en-US" sz="600" u="none" cap="none" strike="noStrike">
                <a:solidFill>
                  <a:schemeClr val="lt1"/>
                </a:solidFill>
                <a:latin typeface="MS PGothic"/>
                <a:ea typeface="MS PGothic"/>
                <a:cs typeface="MS PGothic"/>
                <a:sym typeface="MS PGothic"/>
              </a:rPr>
              <a:t>コーディネート商品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6500800" y="6489700"/>
            <a:ext cx="4151400" cy="2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800"/>
              <a:buFont typeface="MS PGothic"/>
              <a:buNone/>
            </a:pPr>
            <a:r>
              <a:rPr b="0" i="0" lang="en-US" sz="8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サイズ展開が豊富なゴミ収納庫PA型は、建物の規模に合わせて選択が可能。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800"/>
              <a:buFont typeface="MS PGothic"/>
              <a:buNone/>
            </a:pPr>
            <a:r>
              <a:rPr b="0" i="0" lang="en-US" sz="8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またLIXILはゴミ収納庫だけでなく、他にも集合住宅向けの商品をご用意しています。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12668250" y="4972050"/>
            <a:ext cx="7446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足元は転倒防止の</a:t>
            </a:r>
            <a:endParaRPr b="0" i="0" sz="500" u="none" cap="none" strike="noStrike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アンカー式。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高さ調節も可能です。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0" name="Google Shape;70;p1"/>
          <p:cNvSpPr txBox="1"/>
          <p:nvPr/>
        </p:nvSpPr>
        <p:spPr>
          <a:xfrm>
            <a:off x="12469812" y="1951037"/>
            <a:ext cx="2290762" cy="131445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"/>
          <p:cNvSpPr txBox="1"/>
          <p:nvPr/>
        </p:nvSpPr>
        <p:spPr>
          <a:xfrm>
            <a:off x="6515100" y="2216150"/>
            <a:ext cx="35898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1000"/>
              <a:buFont typeface="MS PGothic"/>
              <a:buNone/>
            </a:pPr>
            <a:r>
              <a:rPr b="0" i="0" lang="en-US" sz="10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せっかく建物にこだわっても外構で印象は変わり、生活ゴミが見えてしまうと、入居希望者の印象もダウンします。</a:t>
            </a:r>
            <a:endParaRPr b="0" i="0" sz="10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1000"/>
              <a:buFont typeface="MS PGothic"/>
              <a:buNone/>
            </a:pPr>
            <a:r>
              <a:rPr b="0" i="0" lang="en-US" sz="10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ゴミ収納庫を設置すれば生活ゴミが直接見えることもなく、街並み・建物の印象もUPします。</a:t>
            </a:r>
            <a:endParaRPr b="0" i="0" sz="10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2" name="Google Shape;72;p1"/>
          <p:cNvSpPr txBox="1"/>
          <p:nvPr/>
        </p:nvSpPr>
        <p:spPr>
          <a:xfrm>
            <a:off x="12472987" y="1944687"/>
            <a:ext cx="500062" cy="2016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After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10302875" y="2197100"/>
            <a:ext cx="1822450" cy="106838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"/>
          <p:cNvSpPr txBox="1"/>
          <p:nvPr/>
        </p:nvSpPr>
        <p:spPr>
          <a:xfrm>
            <a:off x="10321925" y="2178050"/>
            <a:ext cx="554037" cy="196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Before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"/>
          <p:cNvSpPr/>
          <p:nvPr/>
        </p:nvSpPr>
        <p:spPr>
          <a:xfrm>
            <a:off x="12207875" y="2547937"/>
            <a:ext cx="219075" cy="252412"/>
          </a:xfrm>
          <a:custGeom>
            <a:rect b="b" l="l" r="r" t="t"/>
            <a:pathLst>
              <a:path extrusionOk="0" h="252730" w="218440">
                <a:moveTo>
                  <a:pt x="0" y="0"/>
                </a:moveTo>
                <a:lnTo>
                  <a:pt x="0" y="252145"/>
                </a:lnTo>
                <a:lnTo>
                  <a:pt x="218325" y="126085"/>
                </a:lnTo>
                <a:lnTo>
                  <a:pt x="0" y="0"/>
                </a:lnTo>
                <a:close/>
              </a:path>
            </a:pathLst>
          </a:custGeom>
          <a:solidFill>
            <a:srgbClr val="D6671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"/>
          <p:cNvSpPr txBox="1"/>
          <p:nvPr/>
        </p:nvSpPr>
        <p:spPr>
          <a:xfrm>
            <a:off x="10860087" y="8188325"/>
            <a:ext cx="1876425" cy="1649412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"/>
          <p:cNvSpPr txBox="1"/>
          <p:nvPr/>
        </p:nvSpPr>
        <p:spPr>
          <a:xfrm>
            <a:off x="10856912" y="6507162"/>
            <a:ext cx="1876425" cy="1514475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"/>
          <p:cNvSpPr txBox="1"/>
          <p:nvPr/>
        </p:nvSpPr>
        <p:spPr>
          <a:xfrm>
            <a:off x="6534150" y="9355137"/>
            <a:ext cx="755650" cy="481012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7559675" y="9351962"/>
            <a:ext cx="755650" cy="487362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"/>
          <p:cNvSpPr txBox="1"/>
          <p:nvPr/>
        </p:nvSpPr>
        <p:spPr>
          <a:xfrm>
            <a:off x="9813925" y="9323387"/>
            <a:ext cx="692150" cy="528637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"/>
          <p:cNvSpPr txBox="1"/>
          <p:nvPr/>
        </p:nvSpPr>
        <p:spPr>
          <a:xfrm>
            <a:off x="13793787" y="9220200"/>
            <a:ext cx="658812" cy="611187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12885737" y="9201150"/>
            <a:ext cx="476250" cy="630237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1"/>
          <p:cNvSpPr/>
          <p:nvPr/>
        </p:nvSpPr>
        <p:spPr>
          <a:xfrm>
            <a:off x="10706100" y="4594225"/>
            <a:ext cx="269875" cy="104775"/>
          </a:xfrm>
          <a:custGeom>
            <a:rect b="b" l="l" r="r" t="t"/>
            <a:pathLst>
              <a:path extrusionOk="0" h="104775" w="269240">
                <a:moveTo>
                  <a:pt x="111150" y="0"/>
                </a:moveTo>
                <a:lnTo>
                  <a:pt x="0" y="79463"/>
                </a:lnTo>
                <a:lnTo>
                  <a:pt x="157708" y="104724"/>
                </a:lnTo>
                <a:lnTo>
                  <a:pt x="268858" y="25273"/>
                </a:lnTo>
                <a:lnTo>
                  <a:pt x="111150" y="0"/>
                </a:lnTo>
                <a:close/>
              </a:path>
            </a:pathLst>
          </a:custGeom>
          <a:solidFill>
            <a:srgbClr val="D7731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"/>
          <p:cNvSpPr/>
          <p:nvPr/>
        </p:nvSpPr>
        <p:spPr>
          <a:xfrm>
            <a:off x="10652125" y="4641850"/>
            <a:ext cx="320675" cy="73025"/>
          </a:xfrm>
          <a:custGeom>
            <a:rect b="b" l="l" r="r" t="t"/>
            <a:pathLst>
              <a:path extrusionOk="0" h="73025" w="321309">
                <a:moveTo>
                  <a:pt x="0" y="0"/>
                </a:moveTo>
                <a:lnTo>
                  <a:pt x="94500" y="72834"/>
                </a:lnTo>
                <a:lnTo>
                  <a:pt x="320890" y="51447"/>
                </a:lnTo>
                <a:lnTo>
                  <a:pt x="0" y="0"/>
                </a:lnTo>
                <a:close/>
              </a:path>
            </a:pathLst>
          </a:custGeom>
          <a:solidFill>
            <a:srgbClr val="D7731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10612437" y="4184650"/>
            <a:ext cx="314325" cy="314325"/>
          </a:xfrm>
          <a:custGeom>
            <a:rect b="b" l="l" r="r" t="t"/>
            <a:pathLst>
              <a:path extrusionOk="0" h="314325" w="314325">
                <a:moveTo>
                  <a:pt x="314325" y="157162"/>
                </a:moveTo>
                <a:lnTo>
                  <a:pt x="306314" y="206835"/>
                </a:lnTo>
                <a:lnTo>
                  <a:pt x="284007" y="249977"/>
                </a:lnTo>
                <a:lnTo>
                  <a:pt x="249988" y="283999"/>
                </a:lnTo>
                <a:lnTo>
                  <a:pt x="206845" y="306312"/>
                </a:lnTo>
                <a:lnTo>
                  <a:pt x="157162" y="314325"/>
                </a:lnTo>
                <a:lnTo>
                  <a:pt x="107489" y="306312"/>
                </a:lnTo>
                <a:lnTo>
                  <a:pt x="64347" y="283999"/>
                </a:lnTo>
                <a:lnTo>
                  <a:pt x="30325" y="249977"/>
                </a:lnTo>
                <a:lnTo>
                  <a:pt x="8012" y="206835"/>
                </a:lnTo>
                <a:lnTo>
                  <a:pt x="0" y="157162"/>
                </a:lnTo>
                <a:lnTo>
                  <a:pt x="8012" y="107484"/>
                </a:lnTo>
                <a:lnTo>
                  <a:pt x="30325" y="64341"/>
                </a:lnTo>
                <a:lnTo>
                  <a:pt x="64347" y="30321"/>
                </a:lnTo>
                <a:lnTo>
                  <a:pt x="107489" y="8011"/>
                </a:lnTo>
                <a:lnTo>
                  <a:pt x="157162" y="0"/>
                </a:lnTo>
                <a:lnTo>
                  <a:pt x="206845" y="8011"/>
                </a:lnTo>
                <a:lnTo>
                  <a:pt x="249988" y="30321"/>
                </a:lnTo>
                <a:lnTo>
                  <a:pt x="284007" y="64341"/>
                </a:lnTo>
                <a:lnTo>
                  <a:pt x="306314" y="107484"/>
                </a:lnTo>
                <a:lnTo>
                  <a:pt x="314325" y="157162"/>
                </a:lnTo>
                <a:close/>
              </a:path>
            </a:pathLst>
          </a:custGeom>
          <a:noFill/>
          <a:ln cap="flat" cmpd="sng" w="9525">
            <a:solidFill>
              <a:srgbClr val="D7731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10206037" y="4370387"/>
            <a:ext cx="412750" cy="0"/>
          </a:xfrm>
          <a:custGeom>
            <a:rect b="b" l="l" r="r" t="t"/>
            <a:pathLst>
              <a:path extrusionOk="0" h="120000" w="412750">
                <a:moveTo>
                  <a:pt x="0" y="0"/>
                </a:moveTo>
                <a:lnTo>
                  <a:pt x="412622" y="0"/>
                </a:lnTo>
              </a:path>
            </a:pathLst>
          </a:custGeom>
          <a:noFill/>
          <a:ln cap="flat" cmpd="sng" w="9525">
            <a:solidFill>
              <a:srgbClr val="D7731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10893425" y="3946525"/>
            <a:ext cx="252412" cy="252412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11483975" y="5095875"/>
            <a:ext cx="254000" cy="252412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11736387" y="5230812"/>
            <a:ext cx="361950" cy="0"/>
          </a:xfrm>
          <a:custGeom>
            <a:rect b="b" l="l" r="r" t="t"/>
            <a:pathLst>
              <a:path extrusionOk="0" h="120000" w="363220">
                <a:moveTo>
                  <a:pt x="0" y="0"/>
                </a:moveTo>
                <a:lnTo>
                  <a:pt x="362610" y="0"/>
                </a:lnTo>
              </a:path>
            </a:pathLst>
          </a:custGeom>
          <a:noFill/>
          <a:ln cap="flat" cmpd="sng" w="9525">
            <a:solidFill>
              <a:srgbClr val="D7731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2158662" y="4887912"/>
            <a:ext cx="490537" cy="474662"/>
          </a:xfrm>
          <a:prstGeom prst="rect">
            <a:avLst/>
          </a:prstGeom>
          <a:blipFill rotWithShape="1">
            <a:blip r:embed="rId1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2177712" y="4057650"/>
            <a:ext cx="492125" cy="490537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12398375" y="4379912"/>
            <a:ext cx="217487" cy="252412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12177712" y="4057650"/>
            <a:ext cx="492125" cy="490537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2398375" y="4379912"/>
            <a:ext cx="217487" cy="252412"/>
          </a:xfrm>
          <a:prstGeom prst="rect">
            <a:avLst/>
          </a:prstGeom>
          <a:blipFill rotWithShape="1">
            <a:blip r:embed="rId1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3622337" y="4071937"/>
            <a:ext cx="482600" cy="482600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8362950" y="4521200"/>
            <a:ext cx="1443000" cy="860400"/>
          </a:xfrm>
          <a:prstGeom prst="rect">
            <a:avLst/>
          </a:prstGeom>
          <a:blipFill rotWithShape="1">
            <a:blip r:embed="rId2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6524625" y="1333500"/>
            <a:ext cx="82488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5700"/>
              <a:buFont typeface="Century Gothic"/>
              <a:buNone/>
            </a:pPr>
            <a:r>
              <a:rPr b="1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01</a:t>
            </a:r>
            <a:r>
              <a:rPr b="0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 ゴミ収納庫で美観を保ち、建物の価値</a:t>
            </a:r>
            <a:r>
              <a:rPr lang="en-US" sz="2400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を</a:t>
            </a:r>
            <a:r>
              <a:rPr b="0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アップ</a:t>
            </a:r>
            <a:r>
              <a:rPr b="1" i="0" lang="en-US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	</a:t>
            </a:r>
            <a:endParaRPr b="0" i="0" sz="2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6524625" y="3367087"/>
            <a:ext cx="82503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5700"/>
              <a:buFont typeface="Century Gothic"/>
              <a:buNone/>
            </a:pPr>
            <a:r>
              <a:rPr b="1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02</a:t>
            </a:r>
            <a:r>
              <a:rPr b="0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 使い勝手がよく、水洗いも可能</a:t>
            </a:r>
            <a:endParaRPr b="0" i="0" sz="2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2085975" y="7054850"/>
            <a:ext cx="1177925" cy="554037"/>
          </a:xfrm>
          <a:custGeom>
            <a:rect b="b" l="l" r="r" t="t"/>
            <a:pathLst>
              <a:path extrusionOk="0" h="553084" w="1178560">
                <a:moveTo>
                  <a:pt x="1178229" y="514032"/>
                </a:moveTo>
                <a:lnTo>
                  <a:pt x="1175708" y="529034"/>
                </a:lnTo>
                <a:lnTo>
                  <a:pt x="1168842" y="541323"/>
                </a:lnTo>
                <a:lnTo>
                  <a:pt x="1158679" y="549628"/>
                </a:lnTo>
                <a:lnTo>
                  <a:pt x="1146263" y="552678"/>
                </a:lnTo>
                <a:lnTo>
                  <a:pt x="31978" y="552678"/>
                </a:lnTo>
                <a:lnTo>
                  <a:pt x="19561" y="549628"/>
                </a:lnTo>
                <a:lnTo>
                  <a:pt x="9393" y="541323"/>
                </a:lnTo>
                <a:lnTo>
                  <a:pt x="2523" y="529034"/>
                </a:lnTo>
                <a:lnTo>
                  <a:pt x="0" y="514032"/>
                </a:lnTo>
                <a:lnTo>
                  <a:pt x="0" y="38620"/>
                </a:lnTo>
                <a:lnTo>
                  <a:pt x="2523" y="23633"/>
                </a:lnTo>
                <a:lnTo>
                  <a:pt x="9393" y="11352"/>
                </a:lnTo>
                <a:lnTo>
                  <a:pt x="19561" y="3050"/>
                </a:lnTo>
                <a:lnTo>
                  <a:pt x="31978" y="0"/>
                </a:lnTo>
                <a:lnTo>
                  <a:pt x="1146263" y="0"/>
                </a:lnTo>
                <a:lnTo>
                  <a:pt x="1158679" y="3050"/>
                </a:lnTo>
                <a:lnTo>
                  <a:pt x="1168842" y="11352"/>
                </a:lnTo>
                <a:lnTo>
                  <a:pt x="1175708" y="23633"/>
                </a:lnTo>
                <a:lnTo>
                  <a:pt x="1178229" y="38620"/>
                </a:lnTo>
                <a:lnTo>
                  <a:pt x="1178229" y="514032"/>
                </a:lnTo>
                <a:close/>
              </a:path>
            </a:pathLst>
          </a:custGeom>
          <a:noFill/>
          <a:ln cap="flat" cmpd="sng" w="12425">
            <a:solidFill>
              <a:srgbClr val="DE851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2085975" y="7054850"/>
            <a:ext cx="234950" cy="554037"/>
          </a:xfrm>
          <a:custGeom>
            <a:rect b="b" l="l" r="r" t="t"/>
            <a:pathLst>
              <a:path extrusionOk="0" h="553084" w="235585">
                <a:moveTo>
                  <a:pt x="235470" y="0"/>
                </a:moveTo>
                <a:lnTo>
                  <a:pt x="31978" y="0"/>
                </a:lnTo>
                <a:lnTo>
                  <a:pt x="19556" y="3050"/>
                </a:lnTo>
                <a:lnTo>
                  <a:pt x="9388" y="11352"/>
                </a:lnTo>
                <a:lnTo>
                  <a:pt x="2521" y="23633"/>
                </a:lnTo>
                <a:lnTo>
                  <a:pt x="0" y="38620"/>
                </a:lnTo>
                <a:lnTo>
                  <a:pt x="0" y="514032"/>
                </a:lnTo>
                <a:lnTo>
                  <a:pt x="2521" y="529039"/>
                </a:lnTo>
                <a:lnTo>
                  <a:pt x="9388" y="541327"/>
                </a:lnTo>
                <a:lnTo>
                  <a:pt x="19556" y="549629"/>
                </a:lnTo>
                <a:lnTo>
                  <a:pt x="31978" y="552678"/>
                </a:lnTo>
                <a:lnTo>
                  <a:pt x="235470" y="552678"/>
                </a:lnTo>
                <a:lnTo>
                  <a:pt x="235470" y="0"/>
                </a:lnTo>
                <a:close/>
              </a:path>
            </a:pathLst>
          </a:custGeom>
          <a:solidFill>
            <a:srgbClr val="DE851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2320925" y="7056437"/>
            <a:ext cx="0" cy="552450"/>
          </a:xfrm>
          <a:custGeom>
            <a:rect b="b" l="l" r="r" t="t"/>
            <a:pathLst>
              <a:path extrusionOk="0" h="553084" w="120000">
                <a:moveTo>
                  <a:pt x="0" y="0"/>
                </a:moveTo>
                <a:lnTo>
                  <a:pt x="0" y="552678"/>
                </a:lnTo>
              </a:path>
            </a:pathLst>
          </a:custGeom>
          <a:noFill/>
          <a:ln cap="flat" cmpd="sng" w="12425">
            <a:solidFill>
              <a:srgbClr val="DE851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2351087" y="7131050"/>
            <a:ext cx="168275" cy="195262"/>
          </a:xfrm>
          <a:prstGeom prst="rect">
            <a:avLst/>
          </a:prstGeom>
          <a:blipFill rotWithShape="1">
            <a:blip r:embed="rId2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"/>
          <p:cNvSpPr/>
          <p:nvPr/>
        </p:nvSpPr>
        <p:spPr>
          <a:xfrm>
            <a:off x="2189162" y="7332662"/>
            <a:ext cx="19050" cy="76200"/>
          </a:xfrm>
          <a:custGeom>
            <a:rect b="b" l="l" r="r" t="t"/>
            <a:pathLst>
              <a:path extrusionOk="0" h="76834" w="19050">
                <a:moveTo>
                  <a:pt x="10667" y="0"/>
                </a:moveTo>
                <a:lnTo>
                  <a:pt x="5956" y="4191"/>
                </a:lnTo>
                <a:lnTo>
                  <a:pt x="3949" y="7658"/>
                </a:lnTo>
                <a:lnTo>
                  <a:pt x="1930" y="11341"/>
                </a:lnTo>
                <a:lnTo>
                  <a:pt x="0" y="16471"/>
                </a:lnTo>
                <a:lnTo>
                  <a:pt x="0" y="28829"/>
                </a:lnTo>
                <a:lnTo>
                  <a:pt x="2692" y="34442"/>
                </a:lnTo>
                <a:lnTo>
                  <a:pt x="11087" y="49212"/>
                </a:lnTo>
                <a:lnTo>
                  <a:pt x="11087" y="64071"/>
                </a:lnTo>
                <a:lnTo>
                  <a:pt x="5130" y="69202"/>
                </a:lnTo>
                <a:lnTo>
                  <a:pt x="3022" y="71056"/>
                </a:lnTo>
                <a:lnTo>
                  <a:pt x="7975" y="76606"/>
                </a:lnTo>
                <a:lnTo>
                  <a:pt x="16294" y="69964"/>
                </a:lnTo>
                <a:lnTo>
                  <a:pt x="18808" y="60731"/>
                </a:lnTo>
                <a:lnTo>
                  <a:pt x="18808" y="47701"/>
                </a:lnTo>
                <a:lnTo>
                  <a:pt x="16040" y="42748"/>
                </a:lnTo>
                <a:lnTo>
                  <a:pt x="14782" y="40563"/>
                </a:lnTo>
                <a:lnTo>
                  <a:pt x="7734" y="27889"/>
                </a:lnTo>
                <a:lnTo>
                  <a:pt x="7831" y="16471"/>
                </a:lnTo>
                <a:lnTo>
                  <a:pt x="8064" y="11252"/>
                </a:lnTo>
                <a:lnTo>
                  <a:pt x="15620" y="5549"/>
                </a:lnTo>
                <a:lnTo>
                  <a:pt x="106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"/>
          <p:cNvSpPr/>
          <p:nvPr/>
        </p:nvSpPr>
        <p:spPr>
          <a:xfrm>
            <a:off x="2085975" y="8135937"/>
            <a:ext cx="1177925" cy="552450"/>
          </a:xfrm>
          <a:custGeom>
            <a:rect b="b" l="l" r="r" t="t"/>
            <a:pathLst>
              <a:path extrusionOk="0" h="553084" w="1178560">
                <a:moveTo>
                  <a:pt x="1178229" y="514032"/>
                </a:moveTo>
                <a:lnTo>
                  <a:pt x="1175708" y="529034"/>
                </a:lnTo>
                <a:lnTo>
                  <a:pt x="1168842" y="541323"/>
                </a:lnTo>
                <a:lnTo>
                  <a:pt x="1158679" y="549628"/>
                </a:lnTo>
                <a:lnTo>
                  <a:pt x="1146263" y="552678"/>
                </a:lnTo>
                <a:lnTo>
                  <a:pt x="31978" y="552678"/>
                </a:lnTo>
                <a:lnTo>
                  <a:pt x="19561" y="549628"/>
                </a:lnTo>
                <a:lnTo>
                  <a:pt x="9393" y="541323"/>
                </a:lnTo>
                <a:lnTo>
                  <a:pt x="2523" y="529034"/>
                </a:lnTo>
                <a:lnTo>
                  <a:pt x="0" y="514032"/>
                </a:lnTo>
                <a:lnTo>
                  <a:pt x="0" y="38620"/>
                </a:lnTo>
                <a:lnTo>
                  <a:pt x="2523" y="23633"/>
                </a:lnTo>
                <a:lnTo>
                  <a:pt x="9393" y="11352"/>
                </a:lnTo>
                <a:lnTo>
                  <a:pt x="19561" y="3050"/>
                </a:lnTo>
                <a:lnTo>
                  <a:pt x="31978" y="0"/>
                </a:lnTo>
                <a:lnTo>
                  <a:pt x="1146263" y="0"/>
                </a:lnTo>
                <a:lnTo>
                  <a:pt x="1158679" y="3050"/>
                </a:lnTo>
                <a:lnTo>
                  <a:pt x="1168842" y="11352"/>
                </a:lnTo>
                <a:lnTo>
                  <a:pt x="1175708" y="23633"/>
                </a:lnTo>
                <a:lnTo>
                  <a:pt x="1178229" y="38620"/>
                </a:lnTo>
                <a:lnTo>
                  <a:pt x="1178229" y="514032"/>
                </a:lnTo>
                <a:close/>
              </a:path>
            </a:pathLst>
          </a:custGeom>
          <a:noFill/>
          <a:ln cap="flat" cmpd="sng" w="12425">
            <a:solidFill>
              <a:srgbClr val="DE851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"/>
          <p:cNvSpPr/>
          <p:nvPr/>
        </p:nvSpPr>
        <p:spPr>
          <a:xfrm>
            <a:off x="2085975" y="8135937"/>
            <a:ext cx="234950" cy="552450"/>
          </a:xfrm>
          <a:custGeom>
            <a:rect b="b" l="l" r="r" t="t"/>
            <a:pathLst>
              <a:path extrusionOk="0" h="553084" w="235585">
                <a:moveTo>
                  <a:pt x="235470" y="0"/>
                </a:moveTo>
                <a:lnTo>
                  <a:pt x="31978" y="0"/>
                </a:lnTo>
                <a:lnTo>
                  <a:pt x="19556" y="3050"/>
                </a:lnTo>
                <a:lnTo>
                  <a:pt x="9388" y="11352"/>
                </a:lnTo>
                <a:lnTo>
                  <a:pt x="2521" y="23633"/>
                </a:lnTo>
                <a:lnTo>
                  <a:pt x="0" y="38620"/>
                </a:lnTo>
                <a:lnTo>
                  <a:pt x="0" y="514032"/>
                </a:lnTo>
                <a:lnTo>
                  <a:pt x="2521" y="529039"/>
                </a:lnTo>
                <a:lnTo>
                  <a:pt x="9388" y="541327"/>
                </a:lnTo>
                <a:lnTo>
                  <a:pt x="19556" y="549629"/>
                </a:lnTo>
                <a:lnTo>
                  <a:pt x="31978" y="552678"/>
                </a:lnTo>
                <a:lnTo>
                  <a:pt x="235470" y="552678"/>
                </a:lnTo>
                <a:lnTo>
                  <a:pt x="235470" y="0"/>
                </a:lnTo>
                <a:close/>
              </a:path>
            </a:pathLst>
          </a:custGeom>
          <a:solidFill>
            <a:srgbClr val="DE851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"/>
          <p:cNvSpPr/>
          <p:nvPr/>
        </p:nvSpPr>
        <p:spPr>
          <a:xfrm>
            <a:off x="2320925" y="8135937"/>
            <a:ext cx="0" cy="552450"/>
          </a:xfrm>
          <a:custGeom>
            <a:rect b="b" l="l" r="r" t="t"/>
            <a:pathLst>
              <a:path extrusionOk="0" h="553084" w="120000">
                <a:moveTo>
                  <a:pt x="0" y="0"/>
                </a:moveTo>
                <a:lnTo>
                  <a:pt x="0" y="552678"/>
                </a:lnTo>
              </a:path>
            </a:pathLst>
          </a:custGeom>
          <a:noFill/>
          <a:ln cap="flat" cmpd="sng" w="12425">
            <a:solidFill>
              <a:srgbClr val="DE851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"/>
          <p:cNvSpPr txBox="1"/>
          <p:nvPr/>
        </p:nvSpPr>
        <p:spPr>
          <a:xfrm>
            <a:off x="2351087" y="8210550"/>
            <a:ext cx="168275" cy="196850"/>
          </a:xfrm>
          <a:prstGeom prst="rect">
            <a:avLst/>
          </a:prstGeom>
          <a:blipFill rotWithShape="1">
            <a:blip r:embed="rId2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"/>
          <p:cNvSpPr/>
          <p:nvPr/>
        </p:nvSpPr>
        <p:spPr>
          <a:xfrm>
            <a:off x="2189162" y="8412162"/>
            <a:ext cx="19050" cy="77787"/>
          </a:xfrm>
          <a:custGeom>
            <a:rect b="b" l="l" r="r" t="t"/>
            <a:pathLst>
              <a:path extrusionOk="0" h="76834" w="19050">
                <a:moveTo>
                  <a:pt x="10667" y="0"/>
                </a:moveTo>
                <a:lnTo>
                  <a:pt x="5956" y="4191"/>
                </a:lnTo>
                <a:lnTo>
                  <a:pt x="3949" y="7658"/>
                </a:lnTo>
                <a:lnTo>
                  <a:pt x="1930" y="11341"/>
                </a:lnTo>
                <a:lnTo>
                  <a:pt x="0" y="16471"/>
                </a:lnTo>
                <a:lnTo>
                  <a:pt x="0" y="28829"/>
                </a:lnTo>
                <a:lnTo>
                  <a:pt x="2692" y="34442"/>
                </a:lnTo>
                <a:lnTo>
                  <a:pt x="11087" y="49212"/>
                </a:lnTo>
                <a:lnTo>
                  <a:pt x="11087" y="64071"/>
                </a:lnTo>
                <a:lnTo>
                  <a:pt x="5130" y="69202"/>
                </a:lnTo>
                <a:lnTo>
                  <a:pt x="3022" y="71056"/>
                </a:lnTo>
                <a:lnTo>
                  <a:pt x="7975" y="76606"/>
                </a:lnTo>
                <a:lnTo>
                  <a:pt x="16294" y="69964"/>
                </a:lnTo>
                <a:lnTo>
                  <a:pt x="18808" y="60731"/>
                </a:lnTo>
                <a:lnTo>
                  <a:pt x="18808" y="47701"/>
                </a:lnTo>
                <a:lnTo>
                  <a:pt x="16040" y="42748"/>
                </a:lnTo>
                <a:lnTo>
                  <a:pt x="14782" y="40563"/>
                </a:lnTo>
                <a:lnTo>
                  <a:pt x="7734" y="27889"/>
                </a:lnTo>
                <a:lnTo>
                  <a:pt x="7831" y="16471"/>
                </a:lnTo>
                <a:lnTo>
                  <a:pt x="8064" y="11252"/>
                </a:lnTo>
                <a:lnTo>
                  <a:pt x="15620" y="5549"/>
                </a:lnTo>
                <a:lnTo>
                  <a:pt x="106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"/>
          <p:cNvSpPr/>
          <p:nvPr/>
        </p:nvSpPr>
        <p:spPr>
          <a:xfrm>
            <a:off x="2085975" y="9215437"/>
            <a:ext cx="1177925" cy="554037"/>
          </a:xfrm>
          <a:custGeom>
            <a:rect b="b" l="l" r="r" t="t"/>
            <a:pathLst>
              <a:path extrusionOk="0" h="553084" w="1178560">
                <a:moveTo>
                  <a:pt x="1178229" y="514032"/>
                </a:moveTo>
                <a:lnTo>
                  <a:pt x="1175708" y="529034"/>
                </a:lnTo>
                <a:lnTo>
                  <a:pt x="1168842" y="541323"/>
                </a:lnTo>
                <a:lnTo>
                  <a:pt x="1158679" y="549628"/>
                </a:lnTo>
                <a:lnTo>
                  <a:pt x="1146263" y="552678"/>
                </a:lnTo>
                <a:lnTo>
                  <a:pt x="31978" y="552678"/>
                </a:lnTo>
                <a:lnTo>
                  <a:pt x="19561" y="549628"/>
                </a:lnTo>
                <a:lnTo>
                  <a:pt x="9393" y="541323"/>
                </a:lnTo>
                <a:lnTo>
                  <a:pt x="2523" y="529034"/>
                </a:lnTo>
                <a:lnTo>
                  <a:pt x="0" y="514032"/>
                </a:lnTo>
                <a:lnTo>
                  <a:pt x="0" y="38620"/>
                </a:lnTo>
                <a:lnTo>
                  <a:pt x="2523" y="23633"/>
                </a:lnTo>
                <a:lnTo>
                  <a:pt x="9393" y="11352"/>
                </a:lnTo>
                <a:lnTo>
                  <a:pt x="19561" y="3050"/>
                </a:lnTo>
                <a:lnTo>
                  <a:pt x="31978" y="0"/>
                </a:lnTo>
                <a:lnTo>
                  <a:pt x="1146263" y="0"/>
                </a:lnTo>
                <a:lnTo>
                  <a:pt x="1158679" y="3050"/>
                </a:lnTo>
                <a:lnTo>
                  <a:pt x="1168842" y="11352"/>
                </a:lnTo>
                <a:lnTo>
                  <a:pt x="1175708" y="23633"/>
                </a:lnTo>
                <a:lnTo>
                  <a:pt x="1178229" y="38620"/>
                </a:lnTo>
                <a:lnTo>
                  <a:pt x="1178229" y="514032"/>
                </a:lnTo>
                <a:close/>
              </a:path>
            </a:pathLst>
          </a:custGeom>
          <a:noFill/>
          <a:ln cap="flat" cmpd="sng" w="12425">
            <a:solidFill>
              <a:srgbClr val="DE851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"/>
          <p:cNvSpPr/>
          <p:nvPr/>
        </p:nvSpPr>
        <p:spPr>
          <a:xfrm>
            <a:off x="2085975" y="9215437"/>
            <a:ext cx="234950" cy="554037"/>
          </a:xfrm>
          <a:custGeom>
            <a:rect b="b" l="l" r="r" t="t"/>
            <a:pathLst>
              <a:path extrusionOk="0" h="553084" w="235585">
                <a:moveTo>
                  <a:pt x="235470" y="0"/>
                </a:moveTo>
                <a:lnTo>
                  <a:pt x="31978" y="0"/>
                </a:lnTo>
                <a:lnTo>
                  <a:pt x="19556" y="3050"/>
                </a:lnTo>
                <a:lnTo>
                  <a:pt x="9388" y="11352"/>
                </a:lnTo>
                <a:lnTo>
                  <a:pt x="2521" y="23633"/>
                </a:lnTo>
                <a:lnTo>
                  <a:pt x="0" y="38620"/>
                </a:lnTo>
                <a:lnTo>
                  <a:pt x="0" y="514032"/>
                </a:lnTo>
                <a:lnTo>
                  <a:pt x="2521" y="529039"/>
                </a:lnTo>
                <a:lnTo>
                  <a:pt x="9388" y="541327"/>
                </a:lnTo>
                <a:lnTo>
                  <a:pt x="19556" y="549629"/>
                </a:lnTo>
                <a:lnTo>
                  <a:pt x="31978" y="552678"/>
                </a:lnTo>
                <a:lnTo>
                  <a:pt x="235470" y="552678"/>
                </a:lnTo>
                <a:lnTo>
                  <a:pt x="235470" y="0"/>
                </a:lnTo>
                <a:close/>
              </a:path>
            </a:pathLst>
          </a:custGeom>
          <a:solidFill>
            <a:srgbClr val="DE851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"/>
          <p:cNvSpPr/>
          <p:nvPr/>
        </p:nvSpPr>
        <p:spPr>
          <a:xfrm>
            <a:off x="2320925" y="9215437"/>
            <a:ext cx="0" cy="554037"/>
          </a:xfrm>
          <a:custGeom>
            <a:rect b="b" l="l" r="r" t="t"/>
            <a:pathLst>
              <a:path extrusionOk="0" h="553084" w="120000">
                <a:moveTo>
                  <a:pt x="0" y="0"/>
                </a:moveTo>
                <a:lnTo>
                  <a:pt x="0" y="552678"/>
                </a:lnTo>
              </a:path>
            </a:pathLst>
          </a:custGeom>
          <a:noFill/>
          <a:ln cap="flat" cmpd="sng" w="12425">
            <a:solidFill>
              <a:srgbClr val="DE851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"/>
          <p:cNvSpPr txBox="1"/>
          <p:nvPr/>
        </p:nvSpPr>
        <p:spPr>
          <a:xfrm>
            <a:off x="2351087" y="9290050"/>
            <a:ext cx="168275" cy="196850"/>
          </a:xfrm>
          <a:prstGeom prst="rect">
            <a:avLst/>
          </a:prstGeom>
          <a:blipFill rotWithShape="1">
            <a:blip r:embed="rId2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"/>
          <p:cNvSpPr/>
          <p:nvPr/>
        </p:nvSpPr>
        <p:spPr>
          <a:xfrm>
            <a:off x="2189162" y="9493250"/>
            <a:ext cx="19050" cy="76200"/>
          </a:xfrm>
          <a:custGeom>
            <a:rect b="b" l="l" r="r" t="t"/>
            <a:pathLst>
              <a:path extrusionOk="0" h="76834" w="19050">
                <a:moveTo>
                  <a:pt x="10667" y="0"/>
                </a:moveTo>
                <a:lnTo>
                  <a:pt x="5956" y="4190"/>
                </a:lnTo>
                <a:lnTo>
                  <a:pt x="3949" y="7658"/>
                </a:lnTo>
                <a:lnTo>
                  <a:pt x="1930" y="11341"/>
                </a:lnTo>
                <a:lnTo>
                  <a:pt x="0" y="16471"/>
                </a:lnTo>
                <a:lnTo>
                  <a:pt x="0" y="28828"/>
                </a:lnTo>
                <a:lnTo>
                  <a:pt x="2692" y="34442"/>
                </a:lnTo>
                <a:lnTo>
                  <a:pt x="11087" y="49212"/>
                </a:lnTo>
                <a:lnTo>
                  <a:pt x="11087" y="64071"/>
                </a:lnTo>
                <a:lnTo>
                  <a:pt x="5130" y="69202"/>
                </a:lnTo>
                <a:lnTo>
                  <a:pt x="3022" y="71056"/>
                </a:lnTo>
                <a:lnTo>
                  <a:pt x="7975" y="76606"/>
                </a:lnTo>
                <a:lnTo>
                  <a:pt x="16294" y="69964"/>
                </a:lnTo>
                <a:lnTo>
                  <a:pt x="18808" y="60731"/>
                </a:lnTo>
                <a:lnTo>
                  <a:pt x="18808" y="47701"/>
                </a:lnTo>
                <a:lnTo>
                  <a:pt x="16040" y="42748"/>
                </a:lnTo>
                <a:lnTo>
                  <a:pt x="14782" y="40563"/>
                </a:lnTo>
                <a:lnTo>
                  <a:pt x="7734" y="27889"/>
                </a:lnTo>
                <a:lnTo>
                  <a:pt x="7831" y="16471"/>
                </a:lnTo>
                <a:lnTo>
                  <a:pt x="8064" y="11252"/>
                </a:lnTo>
                <a:lnTo>
                  <a:pt x="15620" y="5549"/>
                </a:lnTo>
                <a:lnTo>
                  <a:pt x="106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"/>
          <p:cNvSpPr txBox="1"/>
          <p:nvPr/>
        </p:nvSpPr>
        <p:spPr>
          <a:xfrm>
            <a:off x="573087" y="6659562"/>
            <a:ext cx="908050" cy="730250"/>
          </a:xfrm>
          <a:prstGeom prst="rect">
            <a:avLst/>
          </a:prstGeom>
          <a:blipFill rotWithShape="1">
            <a:blip r:embed="rId2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"/>
          <p:cNvSpPr txBox="1"/>
          <p:nvPr/>
        </p:nvSpPr>
        <p:spPr>
          <a:xfrm>
            <a:off x="4764087" y="8707437"/>
            <a:ext cx="693737" cy="765175"/>
          </a:xfrm>
          <a:prstGeom prst="rect">
            <a:avLst/>
          </a:prstGeom>
          <a:blipFill rotWithShape="1">
            <a:blip r:embed="rId2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"/>
          <p:cNvSpPr txBox="1"/>
          <p:nvPr/>
        </p:nvSpPr>
        <p:spPr>
          <a:xfrm>
            <a:off x="4765675" y="6800850"/>
            <a:ext cx="1000125" cy="765175"/>
          </a:xfrm>
          <a:prstGeom prst="rect">
            <a:avLst/>
          </a:prstGeom>
          <a:blipFill rotWithShape="1">
            <a:blip r:embed="rId2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"/>
          <p:cNvSpPr txBox="1"/>
          <p:nvPr/>
        </p:nvSpPr>
        <p:spPr>
          <a:xfrm>
            <a:off x="554037" y="7696200"/>
            <a:ext cx="909637" cy="758825"/>
          </a:xfrm>
          <a:prstGeom prst="rect">
            <a:avLst/>
          </a:prstGeom>
          <a:blipFill rotWithShape="1">
            <a:blip r:embed="rId2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"/>
          <p:cNvSpPr txBox="1"/>
          <p:nvPr/>
        </p:nvSpPr>
        <p:spPr>
          <a:xfrm>
            <a:off x="593725" y="8829675"/>
            <a:ext cx="919162" cy="709612"/>
          </a:xfrm>
          <a:prstGeom prst="rect">
            <a:avLst/>
          </a:prstGeom>
          <a:blipFill rotWithShape="1">
            <a:blip r:embed="rId2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"/>
          <p:cNvSpPr txBox="1"/>
          <p:nvPr/>
        </p:nvSpPr>
        <p:spPr>
          <a:xfrm>
            <a:off x="3392487" y="7888287"/>
            <a:ext cx="1271587" cy="727075"/>
          </a:xfrm>
          <a:prstGeom prst="rect">
            <a:avLst/>
          </a:prstGeom>
          <a:blipFill rotWithShape="1">
            <a:blip r:embed="rId2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"/>
          <p:cNvSpPr txBox="1"/>
          <p:nvPr/>
        </p:nvSpPr>
        <p:spPr>
          <a:xfrm>
            <a:off x="3389312" y="6854825"/>
            <a:ext cx="1206500" cy="631825"/>
          </a:xfrm>
          <a:prstGeom prst="rect">
            <a:avLst/>
          </a:prstGeom>
          <a:blipFill rotWithShape="1">
            <a:blip r:embed="rId2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"/>
          <p:cNvSpPr/>
          <p:nvPr/>
        </p:nvSpPr>
        <p:spPr>
          <a:xfrm>
            <a:off x="0" y="0"/>
            <a:ext cx="14868525" cy="1152525"/>
          </a:xfrm>
          <a:custGeom>
            <a:rect b="b" l="l" r="r" t="t"/>
            <a:pathLst>
              <a:path extrusionOk="0" h="1152525" w="14868525">
                <a:moveTo>
                  <a:pt x="0" y="1151991"/>
                </a:moveTo>
                <a:lnTo>
                  <a:pt x="14867978" y="1151991"/>
                </a:lnTo>
                <a:lnTo>
                  <a:pt x="14867978" y="0"/>
                </a:lnTo>
                <a:lnTo>
                  <a:pt x="0" y="0"/>
                </a:lnTo>
                <a:lnTo>
                  <a:pt x="0" y="1151991"/>
                </a:lnTo>
                <a:close/>
              </a:path>
            </a:pathLst>
          </a:custGeom>
          <a:solidFill>
            <a:srgbClr val="6C6C6C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"/>
          <p:cNvSpPr/>
          <p:nvPr/>
        </p:nvSpPr>
        <p:spPr>
          <a:xfrm>
            <a:off x="14868525" y="0"/>
            <a:ext cx="250825" cy="1152525"/>
          </a:xfrm>
          <a:custGeom>
            <a:rect b="b" l="l" r="r" t="t"/>
            <a:pathLst>
              <a:path extrusionOk="0" h="1152525" w="252094">
                <a:moveTo>
                  <a:pt x="0" y="1151991"/>
                </a:moveTo>
                <a:lnTo>
                  <a:pt x="252006" y="1151991"/>
                </a:lnTo>
                <a:lnTo>
                  <a:pt x="252006" y="0"/>
                </a:lnTo>
                <a:lnTo>
                  <a:pt x="0" y="0"/>
                </a:lnTo>
                <a:lnTo>
                  <a:pt x="0" y="1151991"/>
                </a:lnTo>
                <a:close/>
              </a:path>
            </a:pathLst>
          </a:custGeom>
          <a:solidFill>
            <a:srgbClr val="D6671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"/>
          <p:cNvSpPr/>
          <p:nvPr/>
        </p:nvSpPr>
        <p:spPr>
          <a:xfrm>
            <a:off x="0" y="10080625"/>
            <a:ext cx="15119350" cy="0"/>
          </a:xfrm>
          <a:custGeom>
            <a:rect b="b" l="l" r="r" t="t"/>
            <a:pathLst>
              <a:path extrusionOk="0" h="120000" w="15119985">
                <a:moveTo>
                  <a:pt x="0" y="0"/>
                </a:moveTo>
                <a:lnTo>
                  <a:pt x="15119985" y="0"/>
                </a:lnTo>
              </a:path>
            </a:pathLst>
          </a:custGeom>
          <a:noFill/>
          <a:ln cap="flat" cmpd="sng" w="9525">
            <a:solidFill>
              <a:srgbClr val="180F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8228012" y="10167937"/>
            <a:ext cx="49563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000">
            <a:spAutoFit/>
          </a:bodyPr>
          <a:lstStyle/>
          <a:p>
            <a:pPr indent="-107950" lvl="0" marL="107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M PLUS 1"/>
              <a:buChar char="●"/>
            </a:pPr>
            <a:r>
              <a:rPr b="0" i="0" lang="en-US" sz="700" u="none" cap="none" strike="noStrik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記載の商品写真は印刷のため実際の色とは多少の差があります。現物またはサンプルなどにてご確認ください。</a:t>
            </a:r>
            <a:endParaRPr b="0" i="0" sz="700" u="none" cap="none" strike="noStrike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07950" lvl="0" marL="10795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M PLUS 1"/>
              <a:buChar char="●"/>
            </a:pPr>
            <a:r>
              <a:rPr b="0" i="0" lang="en-US" sz="700" u="none" cap="none" strike="noStrik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掲載内容及び写真･図版の無断転載はかたくお断りします。(許可なく転載･流用した場合、損害賠償が発生します。)</a:t>
            </a:r>
            <a:endParaRPr b="0" i="0" sz="700" u="none" cap="none" strike="noStrike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07950" lvl="0" marL="10795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M PLUS 1"/>
              <a:buChar char="●"/>
            </a:pPr>
            <a:r>
              <a:rPr b="0" i="0" lang="en-US" sz="700" u="none" cap="none" strike="noStrik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仕様･価格は予告なく変更する場合がありますので、ご了承ください。</a:t>
            </a:r>
            <a:endParaRPr b="0" i="0" sz="700" u="none" cap="none" strike="noStrike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1858944" y="10200275"/>
            <a:ext cx="2736900" cy="3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2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i="0" lang="en-US" sz="700" u="none" cap="none" strike="noStrik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ゴミ収納庫_商品提案書</a:t>
            </a:r>
            <a:endParaRPr i="0" sz="700" u="none" cap="none" strike="noStrike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 sz="800">
                <a:solidFill>
                  <a:srgbClr val="666666"/>
                </a:solidFill>
              </a:rPr>
              <a:t>SPD99999008163</a:t>
            </a:r>
            <a:endParaRPr sz="700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i="0" lang="en-US" sz="700" u="none" cap="none" strike="noStrik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2019.6.1発行（2022.04.00/2026.04</a:t>
            </a:r>
            <a:r>
              <a:rPr lang="en-US" sz="700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改訂</a:t>
            </a:r>
            <a:r>
              <a:rPr i="0" lang="en-US" sz="700" u="none" cap="none" strike="noStrik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）</a:t>
            </a:r>
            <a:endParaRPr i="0" sz="700" u="none" cap="none" strike="noStrike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6" name="Google Shape;126;p1"/>
          <p:cNvSpPr txBox="1"/>
          <p:nvPr/>
        </p:nvSpPr>
        <p:spPr>
          <a:xfrm>
            <a:off x="225425" y="668337"/>
            <a:ext cx="13908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0" i="0" lang="en-US" sz="19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ゴミ収納庫</a:t>
            </a:r>
            <a:endParaRPr b="0" i="0" sz="19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7" name="Google Shape;127;p1"/>
          <p:cNvSpPr txBox="1"/>
          <p:nvPr>
            <p:ph type="title"/>
          </p:nvPr>
        </p:nvSpPr>
        <p:spPr>
          <a:xfrm>
            <a:off x="1678079" y="442084"/>
            <a:ext cx="8269200" cy="5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i="0" lang="en-US" sz="3800" u="non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ゴミ収納庫	ＰＡ型･ＰＢ型･ＭＡ型</a:t>
            </a:r>
            <a:endParaRPr sz="38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8" name="Google Shape;128;p1"/>
          <p:cNvSpPr txBox="1"/>
          <p:nvPr/>
        </p:nvSpPr>
        <p:spPr>
          <a:xfrm>
            <a:off x="225425" y="5956300"/>
            <a:ext cx="58467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Calibri"/>
              <a:buNone/>
            </a:pPr>
            <a:r>
              <a:rPr b="0" i="0" lang="en-US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［ラインアップ］</a:t>
            </a:r>
            <a:br>
              <a:rPr b="0" i="0" lang="en-US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</a:br>
            <a:r>
              <a:rPr b="0" i="0" lang="en-US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r>
              <a:rPr b="0" i="0" lang="en-US" sz="900" u="none" cap="none" strike="noStrike">
                <a:solidFill>
                  <a:srgbClr val="777777"/>
                </a:solidFill>
                <a:latin typeface="M PLUS 1"/>
                <a:ea typeface="M PLUS 1"/>
                <a:cs typeface="M PLUS 1"/>
                <a:sym typeface="M PLUS 1"/>
              </a:rPr>
              <a:t>色：ステンカラーS、ブラック</a:t>
            </a:r>
            <a:endParaRPr b="0" i="0" sz="9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129" name="Google Shape;129;p1"/>
          <p:cNvCxnSpPr/>
          <p:nvPr/>
        </p:nvCxnSpPr>
        <p:spPr>
          <a:xfrm>
            <a:off x="247650" y="5896862"/>
            <a:ext cx="5824500" cy="0"/>
          </a:xfrm>
          <a:prstGeom prst="straightConnector1">
            <a:avLst/>
          </a:prstGeom>
          <a:noFill/>
          <a:ln cap="flat" cmpd="sng" w="12700">
            <a:solidFill>
              <a:srgbClr val="64646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0" name="Google Shape;130;p1"/>
          <p:cNvSpPr txBox="1"/>
          <p:nvPr/>
        </p:nvSpPr>
        <p:spPr>
          <a:xfrm>
            <a:off x="277799" y="5058650"/>
            <a:ext cx="5846700" cy="7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4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646464"/>
                </a:solidFill>
                <a:latin typeface="M PLUS 1"/>
                <a:ea typeface="M PLUS 1"/>
                <a:cs typeface="M PLUS 1"/>
                <a:sym typeface="M PLUS 1"/>
              </a:rPr>
              <a:t>用途に合わせてサイズを選べる</a:t>
            </a:r>
            <a:r>
              <a:rPr b="1" lang="en-US" sz="2400">
                <a:solidFill>
                  <a:srgbClr val="646464"/>
                </a:solidFill>
                <a:latin typeface="M PLUS 1"/>
                <a:ea typeface="M PLUS 1"/>
                <a:cs typeface="M PLUS 1"/>
                <a:sym typeface="M PLUS 1"/>
              </a:rPr>
              <a:t>、</a:t>
            </a:r>
            <a:endParaRPr b="1" sz="2400">
              <a:solidFill>
                <a:srgbClr val="646464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4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646464"/>
                </a:solidFill>
                <a:latin typeface="M PLUS 1"/>
                <a:ea typeface="M PLUS 1"/>
                <a:cs typeface="M PLUS 1"/>
                <a:sym typeface="M PLUS 1"/>
              </a:rPr>
              <a:t>PA型・PB型</a:t>
            </a:r>
            <a:r>
              <a:rPr b="1" lang="en-US" sz="2400">
                <a:solidFill>
                  <a:srgbClr val="646464"/>
                </a:solidFill>
                <a:latin typeface="M PLUS 1"/>
                <a:ea typeface="M PLUS 1"/>
                <a:cs typeface="M PLUS 1"/>
                <a:sym typeface="M PLUS 1"/>
              </a:rPr>
              <a:t>にブラック色を追加。</a:t>
            </a:r>
            <a:endParaRPr b="1" i="0" sz="2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131" name="Google Shape;131;p1"/>
          <p:cNvCxnSpPr/>
          <p:nvPr/>
        </p:nvCxnSpPr>
        <p:spPr>
          <a:xfrm>
            <a:off x="6551612" y="1765300"/>
            <a:ext cx="8202612" cy="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2" name="Google Shape;132;p1"/>
          <p:cNvSpPr txBox="1"/>
          <p:nvPr/>
        </p:nvSpPr>
        <p:spPr>
          <a:xfrm>
            <a:off x="6419850" y="1795462"/>
            <a:ext cx="6102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生活ゴミを隠すことで街並みの美観を保ち、建物の価値を高めます。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133" name="Google Shape;133;p1"/>
          <p:cNvCxnSpPr/>
          <p:nvPr/>
        </p:nvCxnSpPr>
        <p:spPr>
          <a:xfrm>
            <a:off x="6551612" y="3790950"/>
            <a:ext cx="8202612" cy="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4" name="Google Shape;134;p1"/>
          <p:cNvSpPr txBox="1"/>
          <p:nvPr/>
        </p:nvSpPr>
        <p:spPr>
          <a:xfrm>
            <a:off x="6515100" y="4506912"/>
            <a:ext cx="1219200" cy="153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1000"/>
              <a:buFont typeface="Calibri"/>
              <a:buNone/>
            </a:pPr>
            <a:r>
              <a:rPr b="1" i="0" lang="en-US" sz="1000" u="none" cap="none" strike="noStrike">
                <a:solidFill>
                  <a:srgbClr val="6E6E6E"/>
                </a:solidFill>
                <a:latin typeface="Calibri"/>
                <a:ea typeface="Calibri"/>
                <a:cs typeface="Calibri"/>
                <a:sym typeface="Calibri"/>
              </a:rPr>
              <a:t>まるごと水洗い可能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"/>
          <p:cNvSpPr txBox="1"/>
          <p:nvPr/>
        </p:nvSpPr>
        <p:spPr>
          <a:xfrm>
            <a:off x="6521450" y="4730750"/>
            <a:ext cx="1794000" cy="6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800"/>
              <a:buFont typeface="MS PGothic"/>
              <a:buNone/>
            </a:pPr>
            <a:r>
              <a:rPr b="0" i="0" lang="en-US" sz="8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前面のパネルが外せるため本体の中の清掃もしやすく、臭いの原因となる汚れも洗い流せます。また本体材質はアルミ製のため、錆びにくいのも特長です。</a:t>
            </a:r>
            <a:endParaRPr b="0" i="0" sz="8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6" name="Google Shape;136;p1"/>
          <p:cNvSpPr txBox="1"/>
          <p:nvPr/>
        </p:nvSpPr>
        <p:spPr>
          <a:xfrm>
            <a:off x="12688873" y="4116375"/>
            <a:ext cx="868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PA型、PB型は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施錠機能付きなので、強風などによる扉のはね上げを防ぎます。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7" name="Google Shape;137;p1"/>
          <p:cNvSpPr txBox="1"/>
          <p:nvPr/>
        </p:nvSpPr>
        <p:spPr>
          <a:xfrm>
            <a:off x="14120812" y="4164012"/>
            <a:ext cx="6174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MA型は市販の</a:t>
            </a:r>
            <a:endParaRPr b="0" i="0" sz="500" u="none" cap="none" strike="noStrike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南京錠が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取付可能です。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8" name="Google Shape;138;p1"/>
          <p:cNvSpPr txBox="1"/>
          <p:nvPr/>
        </p:nvSpPr>
        <p:spPr>
          <a:xfrm>
            <a:off x="12642850" y="4554525"/>
            <a:ext cx="6588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6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鍵3本付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9" name="Google Shape;139;p1"/>
          <p:cNvSpPr/>
          <p:nvPr/>
        </p:nvSpPr>
        <p:spPr>
          <a:xfrm>
            <a:off x="11145837" y="4057650"/>
            <a:ext cx="952500" cy="44450"/>
          </a:xfrm>
          <a:custGeom>
            <a:rect b="b" l="l" r="r" t="t"/>
            <a:pathLst>
              <a:path extrusionOk="0" h="44450" w="363220">
                <a:moveTo>
                  <a:pt x="0" y="0"/>
                </a:moveTo>
                <a:lnTo>
                  <a:pt x="362610" y="0"/>
                </a:lnTo>
              </a:path>
            </a:pathLst>
          </a:custGeom>
          <a:noFill/>
          <a:ln cap="flat" cmpd="sng" w="9525">
            <a:solidFill>
              <a:srgbClr val="D7731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"/>
          <p:cNvSpPr txBox="1"/>
          <p:nvPr/>
        </p:nvSpPr>
        <p:spPr>
          <a:xfrm>
            <a:off x="9979025" y="5346700"/>
            <a:ext cx="21231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6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前面パネルは着脱式なので床面掃除もラクラクです。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1" name="Google Shape;141;p1"/>
          <p:cNvSpPr txBox="1"/>
          <p:nvPr/>
        </p:nvSpPr>
        <p:spPr>
          <a:xfrm>
            <a:off x="13585825" y="5327650"/>
            <a:ext cx="1271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6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※写真はゴミ収納庫PA型です。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2" name="Google Shape;142;p1"/>
          <p:cNvSpPr txBox="1"/>
          <p:nvPr/>
        </p:nvSpPr>
        <p:spPr>
          <a:xfrm>
            <a:off x="6529371" y="6176950"/>
            <a:ext cx="8154900" cy="2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集合住宅向けの他の商品とのコーディネートで、建物の美観と利便性を高めます。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3" name="Google Shape;143;p1"/>
          <p:cNvSpPr txBox="1"/>
          <p:nvPr/>
        </p:nvSpPr>
        <p:spPr>
          <a:xfrm>
            <a:off x="6524625" y="5649912"/>
            <a:ext cx="82503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5700"/>
              <a:buFont typeface="Century Gothic"/>
              <a:buNone/>
            </a:pPr>
            <a:r>
              <a:rPr b="1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03</a:t>
            </a:r>
            <a:r>
              <a:rPr b="0" i="0" lang="en-US" sz="2400" u="none" cap="none" strike="noStrike">
                <a:solidFill>
                  <a:srgbClr val="787878"/>
                </a:solidFill>
                <a:latin typeface="M PLUS 1"/>
                <a:ea typeface="M PLUS 1"/>
                <a:cs typeface="M PLUS 1"/>
                <a:sym typeface="M PLUS 1"/>
              </a:rPr>
              <a:t> 他の商品とのコーディネートで美観ＵＰ</a:t>
            </a:r>
            <a:endParaRPr b="0" i="0" sz="2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144" name="Google Shape;144;p1"/>
          <p:cNvCxnSpPr/>
          <p:nvPr/>
        </p:nvCxnSpPr>
        <p:spPr>
          <a:xfrm>
            <a:off x="6551612" y="6108700"/>
            <a:ext cx="8202612" cy="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5" name="Google Shape;145;p1"/>
          <p:cNvSpPr txBox="1"/>
          <p:nvPr/>
        </p:nvSpPr>
        <p:spPr>
          <a:xfrm>
            <a:off x="9744075" y="4232275"/>
            <a:ext cx="6969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扉の開閉が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スムーズな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ダンパー付きです。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6" name="Google Shape;146;p1"/>
          <p:cNvSpPr txBox="1"/>
          <p:nvPr/>
        </p:nvSpPr>
        <p:spPr>
          <a:xfrm>
            <a:off x="6524625" y="3910012"/>
            <a:ext cx="3965700" cy="4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扉のスムーズな開閉や強風によるはね上げ防止、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E6E6E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掃除のしやすさなどに配慮しています。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7" name="Google Shape;147;p1"/>
          <p:cNvSpPr txBox="1"/>
          <p:nvPr/>
        </p:nvSpPr>
        <p:spPr>
          <a:xfrm>
            <a:off x="12857162" y="6964362"/>
            <a:ext cx="976200" cy="103200"/>
          </a:xfrm>
          <a:prstGeom prst="rect">
            <a:avLst/>
          </a:prstGeom>
          <a:solidFill>
            <a:srgbClr val="A0A0A0"/>
          </a:solidFill>
          <a:ln>
            <a:noFill/>
          </a:ln>
        </p:spPr>
        <p:txBody>
          <a:bodyPr anchorCtr="0" anchor="t" bIns="10800" lIns="36000" spcFirstLastPara="1" rIns="3600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MS PGothic"/>
              <a:buNone/>
            </a:pPr>
            <a:r>
              <a:rPr b="1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コーディネート商品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8" name="Google Shape;148;p1"/>
          <p:cNvSpPr txBox="1"/>
          <p:nvPr/>
        </p:nvSpPr>
        <p:spPr>
          <a:xfrm>
            <a:off x="7532687" y="9117012"/>
            <a:ext cx="7176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プログコートフェンス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F1型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9" name="Google Shape;149;p1"/>
          <p:cNvSpPr txBox="1"/>
          <p:nvPr/>
        </p:nvSpPr>
        <p:spPr>
          <a:xfrm>
            <a:off x="8513762" y="9117012"/>
            <a:ext cx="19812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デザイナーズパーツ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デザイナーズボード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0" name="Google Shape;150;p1"/>
          <p:cNvSpPr txBox="1"/>
          <p:nvPr/>
        </p:nvSpPr>
        <p:spPr>
          <a:xfrm>
            <a:off x="9834562" y="9117012"/>
            <a:ext cx="3192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フーゴF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ミニ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1" name="Google Shape;151;p1"/>
          <p:cNvSpPr txBox="1"/>
          <p:nvPr/>
        </p:nvSpPr>
        <p:spPr>
          <a:xfrm>
            <a:off x="12833350" y="7118350"/>
            <a:ext cx="7239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デザイナーズパーツ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デザイナーズボード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2" name="Google Shape;152;p1"/>
          <p:cNvSpPr txBox="1"/>
          <p:nvPr/>
        </p:nvSpPr>
        <p:spPr>
          <a:xfrm>
            <a:off x="12833350" y="8972550"/>
            <a:ext cx="7239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3600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デザイナーズパーツ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600"/>
              <a:buFont typeface="MS PGothic"/>
              <a:buNone/>
            </a:pPr>
            <a:r>
              <a:rPr b="0" i="0" lang="en-US" sz="5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枕木材</a:t>
            </a:r>
            <a:endParaRPr b="0" i="0" sz="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descr="2" id="153" name="Google Shape;153;p1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13625512" y="10301287"/>
            <a:ext cx="1235075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"/>
          <p:cNvPicPr preferRelativeResize="0"/>
          <p:nvPr/>
        </p:nvPicPr>
        <p:blipFill rotWithShape="1">
          <a:blip r:embed="rId31">
            <a:alphaModFix/>
          </a:blip>
          <a:srcRect b="0" l="0" r="0" t="0"/>
          <a:stretch/>
        </p:blipFill>
        <p:spPr>
          <a:xfrm>
            <a:off x="13503275" y="546100"/>
            <a:ext cx="1255713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"/>
          <p:cNvSpPr txBox="1"/>
          <p:nvPr/>
        </p:nvSpPr>
        <p:spPr>
          <a:xfrm>
            <a:off x="277812" y="10226675"/>
            <a:ext cx="460375" cy="319087"/>
          </a:xfrm>
          <a:prstGeom prst="rect">
            <a:avLst/>
          </a:prstGeom>
          <a:blipFill rotWithShape="1">
            <a:blip r:embed="rId3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"/>
          <p:cNvSpPr txBox="1"/>
          <p:nvPr/>
        </p:nvSpPr>
        <p:spPr>
          <a:xfrm>
            <a:off x="214312" y="10172700"/>
            <a:ext cx="1535112" cy="425450"/>
          </a:xfrm>
          <a:prstGeom prst="rect">
            <a:avLst/>
          </a:prstGeom>
          <a:blipFill rotWithShape="1">
            <a:blip r:embed="rId3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"/>
          <p:cNvSpPr txBox="1"/>
          <p:nvPr/>
        </p:nvSpPr>
        <p:spPr>
          <a:xfrm>
            <a:off x="223837" y="90487"/>
            <a:ext cx="16129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■■■■■■■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"/>
          <p:cNvSpPr txBox="1"/>
          <p:nvPr/>
        </p:nvSpPr>
        <p:spPr>
          <a:xfrm>
            <a:off x="13604875" y="131762"/>
            <a:ext cx="10795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□□□□□□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p1"/>
          <p:cNvPicPr preferRelativeResize="0"/>
          <p:nvPr/>
        </p:nvPicPr>
        <p:blipFill rotWithShape="1">
          <a:blip r:embed="rId34">
            <a:alphaModFix/>
          </a:blip>
          <a:srcRect b="0" l="0" r="0" t="0"/>
          <a:stretch/>
        </p:blipFill>
        <p:spPr>
          <a:xfrm>
            <a:off x="8586787" y="9367837"/>
            <a:ext cx="755650" cy="566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"/>
          <p:cNvPicPr preferRelativeResize="0"/>
          <p:nvPr/>
        </p:nvPicPr>
        <p:blipFill rotWithShape="1">
          <a:blip r:embed="rId34">
            <a:alphaModFix/>
          </a:blip>
          <a:srcRect b="0" l="0" r="0" t="0"/>
          <a:stretch/>
        </p:blipFill>
        <p:spPr>
          <a:xfrm>
            <a:off x="13657262" y="7153275"/>
            <a:ext cx="1041400" cy="78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"/>
          <p:cNvSpPr txBox="1"/>
          <p:nvPr/>
        </p:nvSpPr>
        <p:spPr>
          <a:xfrm>
            <a:off x="4767262" y="7926387"/>
            <a:ext cx="1000125" cy="549275"/>
          </a:xfrm>
          <a:prstGeom prst="rect">
            <a:avLst/>
          </a:prstGeom>
          <a:blipFill rotWithShape="1">
            <a:blip r:embed="rId3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62" name="Google Shape;162;p1"/>
          <p:cNvGraphicFramePr/>
          <p:nvPr/>
        </p:nvGraphicFramePr>
        <p:xfrm>
          <a:off x="239712" y="6334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{995B66D1-6690-4E41-8C82-A8D46788DE95}</a:tableStyleId>
              </a:tblPr>
              <a:tblGrid>
                <a:gridCol w="1793875"/>
                <a:gridCol w="1331900"/>
                <a:gridCol w="1331900"/>
                <a:gridCol w="1336675"/>
              </a:tblGrid>
              <a:tr h="214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1D9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3238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900"/>
                        <a:buFont typeface="Calibri"/>
                        <a:buNone/>
                      </a:pPr>
                      <a:r>
                        <a:rPr i="0" lang="en-US" sz="9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サイズ・容量</a:t>
                      </a:r>
                      <a:endParaRPr sz="9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39375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1D9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900"/>
                        <a:buFont typeface="Calibri"/>
                        <a:buNone/>
                      </a:pPr>
                      <a:r>
                        <a:rPr i="0" lang="en-US" sz="9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連棟</a:t>
                      </a:r>
                      <a:endParaRPr sz="9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38100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1D9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40163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900"/>
                        <a:buFont typeface="Calibri"/>
                        <a:buNone/>
                      </a:pPr>
                      <a:r>
                        <a:rPr i="0" lang="en-US" sz="9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オプション</a:t>
                      </a:r>
                      <a:endParaRPr sz="9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39375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1D9E7"/>
                    </a:solidFill>
                  </a:tcPr>
                </a:tc>
              </a:tr>
              <a:tr h="1079500">
                <a:tc>
                  <a:txBody>
                    <a:bodyPr/>
                    <a:lstStyle/>
                    <a:p>
                      <a:pPr indent="0" lvl="0" marL="825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800"/>
                        <a:buFont typeface="Calibri"/>
                        <a:buNone/>
                      </a:pPr>
                      <a:r>
                        <a:rPr i="0" lang="en-US" sz="8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PA型</a:t>
                      </a:r>
                      <a:endParaRPr i="0" sz="8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825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i="0" sz="8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825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i="0" sz="8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825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825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825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82550" marR="0" rtl="0" algn="l">
                        <a:lnSpc>
                          <a:spcPct val="119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豊富なサイズ展開をもつ、低層集合住宅向けのスタンダードタイプです。</a:t>
                      </a:r>
                      <a:endParaRPr sz="6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41900" marB="0" marR="0" marL="0">
                    <a:lnL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7302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高さ：1,200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奥行：700・800・900</a:t>
                      </a:r>
                      <a:b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</a:b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本体幅：1,200～1,800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C6C6C"/>
                        </a:buClr>
                        <a:buSzPts val="500"/>
                        <a:buFont typeface="Calibri"/>
                        <a:buNone/>
                      </a:pPr>
                      <a:r>
                        <a:t/>
                      </a:r>
                      <a:endParaRPr sz="5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43175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・仕切り板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6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6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6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※PA型・PB型のみ</a:t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・ガススプリング交換キット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・サインシート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77777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・スペアキー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4286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6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※PA型・PB型のみ</a:t>
                      </a:r>
                      <a:endParaRPr sz="6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73650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79500">
                <a:tc>
                  <a:txBody>
                    <a:bodyPr/>
                    <a:lstStyle/>
                    <a:p>
                      <a:pPr indent="0" lvl="0" marL="7461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800"/>
                        <a:buFont typeface="Calibri"/>
                        <a:buNone/>
                      </a:pPr>
                      <a:r>
                        <a:rPr i="0" lang="en-US" sz="8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PB型</a:t>
                      </a:r>
                      <a:endParaRPr i="0" sz="8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461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7461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74612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74612" marR="0" rtl="0" algn="l">
                        <a:lnSpc>
                          <a:spcPct val="119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ゴミ収納庫PA型と同デザインで奥行の小さな、狭小地向けタイプです。</a:t>
                      </a:r>
                      <a:endParaRPr sz="6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29200" marB="0" marR="0" marL="0">
                    <a:lnL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73025" marR="0" rtl="0" algn="l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高さ：1,400</a:t>
                      </a:r>
                      <a:b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</a:b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奥行：600・700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本体幅：1,200・1,800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C6C6C"/>
                        </a:buClr>
                        <a:buSzPts val="500"/>
                        <a:buFont typeface="Calibri"/>
                        <a:buNone/>
                      </a:pPr>
                      <a:r>
                        <a:t/>
                      </a:r>
                      <a:endParaRPr sz="5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22850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1104900">
                <a:tc>
                  <a:txBody>
                    <a:bodyPr/>
                    <a:lstStyle/>
                    <a:p>
                      <a:pPr indent="0" lvl="0" marL="7778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800"/>
                        <a:buFont typeface="Calibri"/>
                        <a:buNone/>
                      </a:pPr>
                      <a:r>
                        <a:rPr b="0" i="0" lang="en-US" sz="800" u="none" cap="none" strike="noStrike">
                          <a:solidFill>
                            <a:srgbClr val="777777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MA型</a:t>
                      </a:r>
                      <a:endParaRPr b="0" i="0" sz="800" u="none" cap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7778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7778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7778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77787" marR="0" rtl="0" algn="l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b="0" i="0" lang="en-US" sz="700" u="none" cap="none" strike="noStrike">
                          <a:solidFill>
                            <a:srgbClr val="777777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ゴミ収納庫PB型よりも小容量で、</a:t>
                      </a:r>
                      <a:endParaRPr b="0" i="0" sz="700" u="none" cap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77787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b="0" i="0" lang="en-US" sz="700" u="none" cap="none" strike="noStrike">
                          <a:solidFill>
                            <a:srgbClr val="777777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小規模な集合住宅に対応したタイプです。</a:t>
                      </a:r>
                      <a:endParaRPr sz="1400" u="none" cap="none" strike="noStrike"/>
                    </a:p>
                  </a:txBody>
                  <a:tcPr marT="36200" marB="0" marR="0" marL="0">
                    <a:lnL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73025" marR="0" rtl="0" algn="l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高さ：1,200</a:t>
                      </a:r>
                      <a:b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</a:b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奥行：600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700"/>
                        <a:buFont typeface="Calibri"/>
                        <a:buNone/>
                      </a:pPr>
                      <a:r>
                        <a:rPr i="0" lang="en-US" sz="600" u="none" cap="none" strike="noStrike">
                          <a:solidFill>
                            <a:srgbClr val="777777"/>
                          </a:solidFill>
                          <a:latin typeface="M PLUS 1"/>
                          <a:ea typeface="M PLUS 1"/>
                          <a:cs typeface="M PLUS 1"/>
                          <a:sym typeface="M PLUS 1"/>
                        </a:rPr>
                        <a:t>本体幅：900、1,200・1,500</a:t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Calibri"/>
                        <a:buNone/>
                      </a:pPr>
                      <a:r>
                        <a:t/>
                      </a:r>
                      <a:endParaRPr i="0" sz="600" u="none" cap="none" strike="noStrike">
                        <a:solidFill>
                          <a:schemeClr val="dk1"/>
                        </a:solidFill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  <a:p>
                      <a:pPr indent="0" lvl="0" marL="73025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C6C6C"/>
                        </a:buClr>
                        <a:buSzPts val="500"/>
                        <a:buFont typeface="Calibri"/>
                        <a:buNone/>
                      </a:pPr>
                      <a:r>
                        <a:t/>
                      </a:r>
                      <a:endParaRPr sz="500" u="none" cap="none" strike="noStrike">
                        <a:latin typeface="M PLUS 1"/>
                        <a:ea typeface="M PLUS 1"/>
                        <a:cs typeface="M PLUS 1"/>
                        <a:sym typeface="M PLUS 1"/>
                      </a:endParaRPr>
                    </a:p>
                  </a:txBody>
                  <a:tcPr marT="22850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Calibri"/>
                        <a:buNone/>
                      </a:pPr>
                      <a:r>
                        <a:t/>
                      </a:r>
                      <a:endParaRPr b="0" i="0" sz="19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en-US" sz="900" u="none" cap="none" strike="noStrike">
                          <a:solidFill>
                            <a:srgbClr val="77777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̶</a:t>
                      </a:r>
                      <a:endParaRPr sz="1400" u="none" cap="none" strike="noStrike"/>
                    </a:p>
                  </a:txBody>
                  <a:tcPr marT="0" marB="0" marR="0" marL="0">
                    <a:lnL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6C6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</a:tbl>
          </a:graphicData>
        </a:graphic>
      </p:graphicFrame>
      <p:sp>
        <p:nvSpPr>
          <p:cNvPr id="163" name="Google Shape;163;p1"/>
          <p:cNvSpPr txBox="1"/>
          <p:nvPr/>
        </p:nvSpPr>
        <p:spPr>
          <a:xfrm>
            <a:off x="2344700" y="7216700"/>
            <a:ext cx="9081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</a:pPr>
            <a:r>
              <a:rPr b="1" i="0" lang="en-US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45ℓ    ×15袋～30袋</a:t>
            </a:r>
            <a:endParaRPr b="0"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0" i="0" sz="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（45ℓゴミ袋収納の場合、</a:t>
            </a:r>
            <a:endParaRPr b="0" i="0" sz="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15～30袋を収納できます）       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"/>
          <p:cNvSpPr txBox="1"/>
          <p:nvPr/>
        </p:nvSpPr>
        <p:spPr>
          <a:xfrm>
            <a:off x="2085950" y="7132925"/>
            <a:ext cx="270000" cy="3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 容量</a:t>
            </a:r>
            <a:endParaRPr b="0" i="0" sz="6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680ℓ </a:t>
            </a:r>
            <a:endParaRPr b="1" i="0" sz="5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1" i="0" sz="5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1,380ℓ    </a:t>
            </a:r>
            <a:r>
              <a:rPr b="0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"/>
          <p:cNvSpPr txBox="1"/>
          <p:nvPr/>
        </p:nvSpPr>
        <p:spPr>
          <a:xfrm>
            <a:off x="2085950" y="8207963"/>
            <a:ext cx="270000" cy="3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 容量</a:t>
            </a:r>
            <a:endParaRPr b="0" i="0" sz="6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680ℓ </a:t>
            </a:r>
            <a:endParaRPr b="1" i="0" sz="5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1" i="0" sz="5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1,210ℓ    </a:t>
            </a:r>
            <a:r>
              <a:rPr b="0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"/>
          <p:cNvSpPr txBox="1"/>
          <p:nvPr/>
        </p:nvSpPr>
        <p:spPr>
          <a:xfrm>
            <a:off x="2052613" y="9322663"/>
            <a:ext cx="270000" cy="3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 容量</a:t>
            </a:r>
            <a:endParaRPr b="0" i="0" sz="6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-US" sz="6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425ℓ </a:t>
            </a:r>
            <a:endParaRPr b="1" i="0" sz="5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1" i="0" sz="500" u="none" cap="none" strike="noStrike">
              <a:solidFill>
                <a:schemeClr val="lt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1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725ℓ    </a:t>
            </a:r>
            <a:r>
              <a:rPr b="0" i="0" lang="en-US" sz="5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1"/>
          <p:cNvSpPr txBox="1"/>
          <p:nvPr/>
        </p:nvSpPr>
        <p:spPr>
          <a:xfrm>
            <a:off x="2344700" y="8293025"/>
            <a:ext cx="9081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73025" marR="0" rtl="0" algn="l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45ℓ  ×15袋～26袋</a:t>
            </a:r>
            <a:endParaRPr b="0"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</a:t>
            </a:r>
            <a:endParaRPr b="0" i="0" sz="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（45ℓゴミ袋収納の場合、</a:t>
            </a:r>
            <a:endParaRPr b="0" i="0" sz="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15～26袋を収納できます） </a:t>
            </a:r>
            <a:endParaRPr b="1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8" name="Google Shape;168;p1"/>
          <p:cNvSpPr txBox="1"/>
          <p:nvPr/>
        </p:nvSpPr>
        <p:spPr>
          <a:xfrm>
            <a:off x="2344700" y="9369350"/>
            <a:ext cx="9081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i="0" lang="en-US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45ℓ    ×9袋～16袋</a:t>
            </a:r>
            <a:endParaRPr b="0"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b="0" i="0" sz="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（45ℓゴミ袋収納の場合、</a:t>
            </a:r>
            <a:endParaRPr b="0" i="0" sz="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77777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9～16袋を収納できます）       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" name="Google Shape;169;p1"/>
          <p:cNvPicPr preferRelativeResize="0"/>
          <p:nvPr/>
        </p:nvPicPr>
        <p:blipFill>
          <a:blip r:embed="rId36">
            <a:alphaModFix/>
          </a:blip>
          <a:stretch>
            <a:fillRect/>
          </a:stretch>
        </p:blipFill>
        <p:spPr>
          <a:xfrm>
            <a:off x="1868575" y="6100925"/>
            <a:ext cx="349125" cy="15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"/>
          <p:cNvPicPr preferRelativeResize="0"/>
          <p:nvPr/>
        </p:nvPicPr>
        <p:blipFill rotWithShape="1">
          <a:blip r:embed="rId37">
            <a:alphaModFix/>
          </a:blip>
          <a:srcRect b="8318" l="17207" r="12012" t="27595"/>
          <a:stretch/>
        </p:blipFill>
        <p:spPr>
          <a:xfrm>
            <a:off x="4112326" y="3530518"/>
            <a:ext cx="1981200" cy="1488114"/>
          </a:xfrm>
          <a:prstGeom prst="rect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1" name="Google Shape;171;p1"/>
          <p:cNvPicPr preferRelativeResize="0"/>
          <p:nvPr/>
        </p:nvPicPr>
        <p:blipFill rotWithShape="1">
          <a:blip r:embed="rId38">
            <a:alphaModFix/>
          </a:blip>
          <a:srcRect b="0" l="2464" r="5260" t="13013"/>
          <a:stretch/>
        </p:blipFill>
        <p:spPr>
          <a:xfrm>
            <a:off x="6514175" y="6872275"/>
            <a:ext cx="3926799" cy="2002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5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3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4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2019-05-28T07:45:18Z</dcterms:created>
  <dc:creator>株式会社INAX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2019-05-20T00:00:00Z</vt:filetime>
  </property>
  <property fmtid="{D5CDD505-2E9C-101B-9397-08002B2CF9AE}" pid="3" name="Creator">
    <vt:lpstr>Adobe Illustrator CS6 (Macintosh)</vt:lpstr>
  </property>
  <property fmtid="{D5CDD505-2E9C-101B-9397-08002B2CF9AE}" pid="4" name="LastSaved">
    <vt:filetime>2019-05-28T00:00:00Z</vt:filetime>
  </property>
</Properties>
</file>