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300" r:id="rId2"/>
    <p:sldId id="301" r:id="rId3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20" d="100"/>
          <a:sy n="120" d="100"/>
        </p:scale>
        <p:origin x="-624" y="-290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56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em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jpg"/><Relationship Id="rId5" Type="http://schemas.openxmlformats.org/officeDocument/2006/relationships/image" Target="../media/image15.png"/><Relationship Id="rId10" Type="http://schemas.openxmlformats.org/officeDocument/2006/relationships/image" Target="../media/image20.jpg"/><Relationship Id="rId4" Type="http://schemas.openxmlformats.org/officeDocument/2006/relationships/image" Target="../media/image14.png"/><Relationship Id="rId9" Type="http://schemas.openxmlformats.org/officeDocument/2006/relationships/image" Target="../media/image19.jpg"/><Relationship Id="rId1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SPD99999008202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6" name="Google Shape;85;p1">
            <a:extLst>
              <a:ext uri="{FF2B5EF4-FFF2-40B4-BE49-F238E27FC236}">
                <a16:creationId xmlns:a16="http://schemas.microsoft.com/office/drawing/2014/main" id="{A1FFDA20-B406-495D-8361-4BE3A5A4CFF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89851" y="860051"/>
            <a:ext cx="2111965" cy="1905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1;p1">
            <a:extLst>
              <a:ext uri="{FF2B5EF4-FFF2-40B4-BE49-F238E27FC236}">
                <a16:creationId xmlns:a16="http://schemas.microsoft.com/office/drawing/2014/main" id="{E90A9F9B-31BB-4EF6-9D96-61C675013CF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1063" y="5279350"/>
            <a:ext cx="2254968" cy="159302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94;p1">
            <a:extLst>
              <a:ext uri="{FF2B5EF4-FFF2-40B4-BE49-F238E27FC236}">
                <a16:creationId xmlns:a16="http://schemas.microsoft.com/office/drawing/2014/main" id="{DC7D101E-FE26-4A14-AF88-F0E098A46AFA}"/>
              </a:ext>
            </a:extLst>
          </p:cNvPr>
          <p:cNvSpPr/>
          <p:nvPr/>
        </p:nvSpPr>
        <p:spPr>
          <a:xfrm>
            <a:off x="2721267" y="5037790"/>
            <a:ext cx="172354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受付・スタッフルーム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9" name="Google Shape;96;p1">
            <a:extLst>
              <a:ext uri="{FF2B5EF4-FFF2-40B4-BE49-F238E27FC236}">
                <a16:creationId xmlns:a16="http://schemas.microsoft.com/office/drawing/2014/main" id="{237523D4-06CF-4741-BEF7-AF8B89BE095A}"/>
              </a:ext>
            </a:extLst>
          </p:cNvPr>
          <p:cNvSpPr/>
          <p:nvPr/>
        </p:nvSpPr>
        <p:spPr>
          <a:xfrm>
            <a:off x="214388" y="5037790"/>
            <a:ext cx="15696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共用トイレ・洗面所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0" name="Google Shape;97;p1">
            <a:extLst>
              <a:ext uri="{FF2B5EF4-FFF2-40B4-BE49-F238E27FC236}">
                <a16:creationId xmlns:a16="http://schemas.microsoft.com/office/drawing/2014/main" id="{9EC7D58C-F2AB-455F-B4FF-4CF362DF03F5}"/>
              </a:ext>
            </a:extLst>
          </p:cNvPr>
          <p:cNvSpPr/>
          <p:nvPr/>
        </p:nvSpPr>
        <p:spPr>
          <a:xfrm>
            <a:off x="2721267" y="3091131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玄関</a:t>
            </a:r>
            <a:endParaRPr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1" name="Google Shape;98;p1">
            <a:extLst>
              <a:ext uri="{FF2B5EF4-FFF2-40B4-BE49-F238E27FC236}">
                <a16:creationId xmlns:a16="http://schemas.microsoft.com/office/drawing/2014/main" id="{0F08CAF3-0B5F-4346-9CB8-11C9F5FD06B6}"/>
              </a:ext>
            </a:extLst>
          </p:cNvPr>
          <p:cNvSpPr/>
          <p:nvPr/>
        </p:nvSpPr>
        <p:spPr>
          <a:xfrm>
            <a:off x="214388" y="3091131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共用廊下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5" name="Google Shape;101;p1">
            <a:extLst>
              <a:ext uri="{FF2B5EF4-FFF2-40B4-BE49-F238E27FC236}">
                <a16:creationId xmlns:a16="http://schemas.microsoft.com/office/drawing/2014/main" id="{879EE891-4567-472F-AD33-B31A97ACC063}"/>
              </a:ext>
            </a:extLst>
          </p:cNvPr>
          <p:cNvSpPr/>
          <p:nvPr/>
        </p:nvSpPr>
        <p:spPr>
          <a:xfrm>
            <a:off x="54592" y="2891822"/>
            <a:ext cx="5234090" cy="4157588"/>
          </a:xfrm>
          <a:prstGeom prst="rect">
            <a:avLst/>
          </a:prstGeom>
          <a:noFill/>
          <a:ln w="9525" cap="flat" cmpd="sng">
            <a:solidFill>
              <a:srgbClr val="0648B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" name="Google Shape;102;p1">
            <a:extLst>
              <a:ext uri="{FF2B5EF4-FFF2-40B4-BE49-F238E27FC236}">
                <a16:creationId xmlns:a16="http://schemas.microsoft.com/office/drawing/2014/main" id="{D34BD564-44D0-41D5-8512-170773083F8E}"/>
              </a:ext>
            </a:extLst>
          </p:cNvPr>
          <p:cNvSpPr txBox="1"/>
          <p:nvPr/>
        </p:nvSpPr>
        <p:spPr>
          <a:xfrm>
            <a:off x="116138" y="2737933"/>
            <a:ext cx="1441420" cy="307777"/>
          </a:xfrm>
          <a:prstGeom prst="rect">
            <a:avLst/>
          </a:prstGeom>
          <a:solidFill>
            <a:srgbClr val="0648B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高齢者居住施設</a:t>
            </a:r>
            <a:endParaRPr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7" name="Google Shape;103;p1">
            <a:extLst>
              <a:ext uri="{FF2B5EF4-FFF2-40B4-BE49-F238E27FC236}">
                <a16:creationId xmlns:a16="http://schemas.microsoft.com/office/drawing/2014/main" id="{96CB8D37-42AF-47FE-B8A6-46299E6E47A2}"/>
              </a:ext>
            </a:extLst>
          </p:cNvPr>
          <p:cNvSpPr/>
          <p:nvPr/>
        </p:nvSpPr>
        <p:spPr>
          <a:xfrm>
            <a:off x="8031894" y="2891822"/>
            <a:ext cx="2605327" cy="4172929"/>
          </a:xfrm>
          <a:prstGeom prst="rect">
            <a:avLst/>
          </a:prstGeom>
          <a:noFill/>
          <a:ln w="9525" cap="flat" cmpd="sng">
            <a:solidFill>
              <a:srgbClr val="0648B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" name="Google Shape;104;p1">
            <a:extLst>
              <a:ext uri="{FF2B5EF4-FFF2-40B4-BE49-F238E27FC236}">
                <a16:creationId xmlns:a16="http://schemas.microsoft.com/office/drawing/2014/main" id="{7DFA8BB0-31D9-4302-A6DE-99EA03110CBB}"/>
              </a:ext>
            </a:extLst>
          </p:cNvPr>
          <p:cNvSpPr txBox="1"/>
          <p:nvPr/>
        </p:nvSpPr>
        <p:spPr>
          <a:xfrm>
            <a:off x="8095817" y="2737933"/>
            <a:ext cx="902811" cy="307777"/>
          </a:xfrm>
          <a:prstGeom prst="rect">
            <a:avLst/>
          </a:prstGeom>
          <a:solidFill>
            <a:srgbClr val="0648B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 dirty="0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一般住宅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0" name="Google Shape;106;p1">
            <a:extLst>
              <a:ext uri="{FF2B5EF4-FFF2-40B4-BE49-F238E27FC236}">
                <a16:creationId xmlns:a16="http://schemas.microsoft.com/office/drawing/2014/main" id="{59D8F8BF-D065-4EF6-ACCE-7FC556EB964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19210" y="3341317"/>
            <a:ext cx="2039537" cy="159395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107;p1">
            <a:extLst>
              <a:ext uri="{FF2B5EF4-FFF2-40B4-BE49-F238E27FC236}">
                <a16:creationId xmlns:a16="http://schemas.microsoft.com/office/drawing/2014/main" id="{FC6067F3-AA84-4F84-BA8A-1392F9428D9C}"/>
              </a:ext>
            </a:extLst>
          </p:cNvPr>
          <p:cNvSpPr/>
          <p:nvPr/>
        </p:nvSpPr>
        <p:spPr>
          <a:xfrm>
            <a:off x="8252535" y="3091131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玄関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3" name="Google Shape;108;p1">
            <a:extLst>
              <a:ext uri="{FF2B5EF4-FFF2-40B4-BE49-F238E27FC236}">
                <a16:creationId xmlns:a16="http://schemas.microsoft.com/office/drawing/2014/main" id="{E18DD144-B0D8-40AC-8D6C-50B8A86AF9C0}"/>
              </a:ext>
            </a:extLst>
          </p:cNvPr>
          <p:cNvSpPr/>
          <p:nvPr/>
        </p:nvSpPr>
        <p:spPr>
          <a:xfrm>
            <a:off x="8243010" y="5037790"/>
            <a:ext cx="64633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トイレ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4" name="Google Shape;109;p1">
            <a:extLst>
              <a:ext uri="{FF2B5EF4-FFF2-40B4-BE49-F238E27FC236}">
                <a16:creationId xmlns:a16="http://schemas.microsoft.com/office/drawing/2014/main" id="{EBDAF734-1792-4DD3-8837-CCB79EB0A9A9}"/>
              </a:ext>
            </a:extLst>
          </p:cNvPr>
          <p:cNvSpPr/>
          <p:nvPr/>
        </p:nvSpPr>
        <p:spPr>
          <a:xfrm>
            <a:off x="10205" y="1413394"/>
            <a:ext cx="694396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「ラシッサ</a:t>
            </a:r>
            <a:r>
              <a:rPr lang="en-US" altLang="ja-JP" sz="1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UD</a:t>
            </a:r>
            <a:r>
              <a:rPr lang="ja-JP" altLang="en-US" sz="1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」の建具は、使う場所や使う人に応じて、</a:t>
            </a:r>
            <a:endParaRPr lang="en-US" altLang="ja-JP" sz="1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  適切な機能・デザイン・サイズが選択可能。</a:t>
            </a:r>
            <a:endParaRPr lang="en-US" altLang="ja-JP" sz="16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  さらに、「ラシッサ」と組み合わせることで、さまざまな施設も、</a:t>
            </a:r>
            <a:endParaRPr lang="en-US" altLang="ja-JP" sz="1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  一般住宅も、</a:t>
            </a:r>
            <a:r>
              <a:rPr lang="en-US" altLang="ja-JP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1</a:t>
            </a:r>
            <a:r>
              <a:rPr lang="ja-JP" altLang="en-US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棟まるごとコーディネートできます。</a:t>
            </a:r>
            <a:endParaRPr sz="16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</p:txBody>
      </p:sp>
      <p:sp>
        <p:nvSpPr>
          <p:cNvPr id="45" name="Google Shape;110;p1">
            <a:extLst>
              <a:ext uri="{FF2B5EF4-FFF2-40B4-BE49-F238E27FC236}">
                <a16:creationId xmlns:a16="http://schemas.microsoft.com/office/drawing/2014/main" id="{548C374E-D2F4-4543-B6D2-FD337217C1B7}"/>
              </a:ext>
            </a:extLst>
          </p:cNvPr>
          <p:cNvSpPr/>
          <p:nvPr/>
        </p:nvSpPr>
        <p:spPr>
          <a:xfrm>
            <a:off x="85041" y="946868"/>
            <a:ext cx="1800493" cy="369332"/>
          </a:xfrm>
          <a:prstGeom prst="rect">
            <a:avLst/>
          </a:prstGeom>
          <a:solidFill>
            <a:srgbClr val="54585A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ja-JP" sz="1800" b="0" i="0" u="none" strike="noStrike" cap="none" dirty="0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商品コンセプト</a:t>
            </a:r>
            <a:endParaRPr sz="1800" b="0" i="0" u="none" strike="noStrike" cap="none" dirty="0">
              <a:solidFill>
                <a:srgbClr val="FFFFFF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</p:txBody>
      </p:sp>
      <p:pic>
        <p:nvPicPr>
          <p:cNvPr id="46" name="Google Shape;111;p1">
            <a:extLst>
              <a:ext uri="{FF2B5EF4-FFF2-40B4-BE49-F238E27FC236}">
                <a16:creationId xmlns:a16="http://schemas.microsoft.com/office/drawing/2014/main" id="{18179DFF-FCF7-4C00-801C-FD955E8295B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t="11522"/>
          <a:stretch/>
        </p:blipFill>
        <p:spPr>
          <a:xfrm>
            <a:off x="6638693" y="1201091"/>
            <a:ext cx="1499310" cy="122363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2370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ラシッサＵＤ </a:t>
            </a:r>
            <a:r>
              <a:rPr lang="en-US" altLang="ja-JP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高齢者居住施設向け・一般住宅向け</a:t>
            </a:r>
            <a:r>
              <a:rPr lang="en-US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)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5" name="図 14" descr="屋内, テーブル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5AF6C1B4-9721-B0C5-8771-C76575414D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7942" y="5279350"/>
            <a:ext cx="2253219" cy="1593026"/>
          </a:xfrm>
          <a:prstGeom prst="rect">
            <a:avLst/>
          </a:prstGeom>
        </p:spPr>
      </p:pic>
      <p:pic>
        <p:nvPicPr>
          <p:cNvPr id="25" name="図 24" descr="天井, 屋内, 部屋, 暮らし が含まれている画像&#10;&#10;自動的に生成された説明">
            <a:extLst>
              <a:ext uri="{FF2B5EF4-FFF2-40B4-BE49-F238E27FC236}">
                <a16:creationId xmlns:a16="http://schemas.microsoft.com/office/drawing/2014/main" id="{83B4A745-DF58-C4BF-F695-7D1775D151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063" y="3341317"/>
            <a:ext cx="2253220" cy="1593026"/>
          </a:xfrm>
          <a:prstGeom prst="rect">
            <a:avLst/>
          </a:prstGeom>
        </p:spPr>
      </p:pic>
      <p:pic>
        <p:nvPicPr>
          <p:cNvPr id="39" name="図 38" descr="床に置かれている部屋&#10;&#10;低い精度で自動的に生成された説明">
            <a:extLst>
              <a:ext uri="{FF2B5EF4-FFF2-40B4-BE49-F238E27FC236}">
                <a16:creationId xmlns:a16="http://schemas.microsoft.com/office/drawing/2014/main" id="{07014E7D-6AE6-6C92-E1DB-6492C9A0E6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87942" y="3341317"/>
            <a:ext cx="2253219" cy="1593026"/>
          </a:xfrm>
          <a:prstGeom prst="rect">
            <a:avLst/>
          </a:prstGeom>
        </p:spPr>
      </p:pic>
      <p:sp>
        <p:nvSpPr>
          <p:cNvPr id="3" name="Google Shape;103;p1">
            <a:extLst>
              <a:ext uri="{FF2B5EF4-FFF2-40B4-BE49-F238E27FC236}">
                <a16:creationId xmlns:a16="http://schemas.microsoft.com/office/drawing/2014/main" id="{C122585B-EE8E-3F06-134A-D8249486D586}"/>
              </a:ext>
            </a:extLst>
          </p:cNvPr>
          <p:cNvSpPr/>
          <p:nvPr/>
        </p:nvSpPr>
        <p:spPr>
          <a:xfrm>
            <a:off x="5345906" y="2891822"/>
            <a:ext cx="2609566" cy="4172929"/>
          </a:xfrm>
          <a:prstGeom prst="rect">
            <a:avLst/>
          </a:prstGeom>
          <a:noFill/>
          <a:ln w="9525" cap="flat" cmpd="sng">
            <a:solidFill>
              <a:srgbClr val="0648B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" name="Google Shape;104;p1">
            <a:extLst>
              <a:ext uri="{FF2B5EF4-FFF2-40B4-BE49-F238E27FC236}">
                <a16:creationId xmlns:a16="http://schemas.microsoft.com/office/drawing/2014/main" id="{231653BE-39B6-D876-7F47-E2D8B39C630A}"/>
              </a:ext>
            </a:extLst>
          </p:cNvPr>
          <p:cNvSpPr txBox="1"/>
          <p:nvPr/>
        </p:nvSpPr>
        <p:spPr>
          <a:xfrm>
            <a:off x="5406766" y="2751020"/>
            <a:ext cx="2043390" cy="307736"/>
          </a:xfrm>
          <a:prstGeom prst="rect">
            <a:avLst/>
          </a:prstGeom>
          <a:solidFill>
            <a:srgbClr val="0648B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altLang="en-US" dirty="0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幼保施設・クリニック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6" name="Google Shape;107;p1">
            <a:extLst>
              <a:ext uri="{FF2B5EF4-FFF2-40B4-BE49-F238E27FC236}">
                <a16:creationId xmlns:a16="http://schemas.microsoft.com/office/drawing/2014/main" id="{BB8AD2A1-76FF-0C23-3AA8-13D8569039BB}"/>
              </a:ext>
            </a:extLst>
          </p:cNvPr>
          <p:cNvSpPr/>
          <p:nvPr/>
        </p:nvSpPr>
        <p:spPr>
          <a:xfrm>
            <a:off x="5561855" y="3091171"/>
            <a:ext cx="77459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保育室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9" name="Google Shape;108;p1">
            <a:extLst>
              <a:ext uri="{FF2B5EF4-FFF2-40B4-BE49-F238E27FC236}">
                <a16:creationId xmlns:a16="http://schemas.microsoft.com/office/drawing/2014/main" id="{C9CB8A2E-E205-EABD-2EB5-8F62BB55B9F9}"/>
              </a:ext>
            </a:extLst>
          </p:cNvPr>
          <p:cNvSpPr/>
          <p:nvPr/>
        </p:nvSpPr>
        <p:spPr>
          <a:xfrm>
            <a:off x="5561855" y="5037830"/>
            <a:ext cx="64633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altLang="en-US" sz="12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診察室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7AAC8A9-46E6-1BF9-E94C-C3637F34B4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28530" y="3341317"/>
            <a:ext cx="2043390" cy="1595499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2011F3A-956E-9EB6-B7E0-ACA7E40478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28530" y="5279350"/>
            <a:ext cx="2052055" cy="1595500"/>
          </a:xfrm>
          <a:prstGeom prst="rect">
            <a:avLst/>
          </a:prstGeom>
        </p:spPr>
      </p:pic>
      <p:pic>
        <p:nvPicPr>
          <p:cNvPr id="48" name="図 47" descr="屋内, 建物, 座る, 部屋 が含まれている画像&#10;&#10;自動的に生成された説明">
            <a:extLst>
              <a:ext uri="{FF2B5EF4-FFF2-40B4-BE49-F238E27FC236}">
                <a16:creationId xmlns:a16="http://schemas.microsoft.com/office/drawing/2014/main" id="{5784530B-A9BD-A56E-EB81-15E3E1EF3FB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812" r="4812"/>
          <a:stretch/>
        </p:blipFill>
        <p:spPr>
          <a:xfrm>
            <a:off x="8319210" y="5279350"/>
            <a:ext cx="2039537" cy="1595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7" name="Google Shape;119;p8">
            <a:extLst>
              <a:ext uri="{FF2B5EF4-FFF2-40B4-BE49-F238E27FC236}">
                <a16:creationId xmlns:a16="http://schemas.microsoft.com/office/drawing/2014/main" id="{0BACAEC9-B674-4188-AC6C-098770B773D9}"/>
              </a:ext>
            </a:extLst>
          </p:cNvPr>
          <p:cNvSpPr/>
          <p:nvPr/>
        </p:nvSpPr>
        <p:spPr>
          <a:xfrm>
            <a:off x="133732" y="1014589"/>
            <a:ext cx="4730206" cy="584775"/>
          </a:xfrm>
          <a:prstGeom prst="rect">
            <a:avLst/>
          </a:prstGeom>
          <a:solidFill>
            <a:srgbClr val="FFDAC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どのサイズを選んでもワンプライス</a:t>
            </a:r>
            <a:r>
              <a:rPr lang="ja-JP" sz="2000" b="0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!</a:t>
            </a:r>
            <a:endParaRPr sz="12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特注サイズでも安心して選べる「同一価格設定」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0" name="Google Shape;120;p8">
            <a:extLst>
              <a:ext uri="{FF2B5EF4-FFF2-40B4-BE49-F238E27FC236}">
                <a16:creationId xmlns:a16="http://schemas.microsoft.com/office/drawing/2014/main" id="{26A53E44-DE9C-4A6C-8F32-4FEF0A4E34A2}"/>
              </a:ext>
            </a:extLst>
          </p:cNvPr>
          <p:cNvSpPr/>
          <p:nvPr/>
        </p:nvSpPr>
        <p:spPr>
          <a:xfrm>
            <a:off x="4955602" y="1014589"/>
            <a:ext cx="1743322" cy="584775"/>
          </a:xfrm>
          <a:prstGeom prst="wedgeRoundRectCallout">
            <a:avLst>
              <a:gd name="adj1" fmla="val -42475"/>
              <a:gd name="adj2" fmla="val 78313"/>
              <a:gd name="adj3" fmla="val 16667"/>
            </a:avLst>
          </a:prstGeom>
          <a:solidFill>
            <a:srgbClr val="0648B8"/>
          </a:solidFill>
          <a:ln w="9525" cap="flat" cmpd="sng">
            <a:solidFill>
              <a:srgbClr val="0037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 dirty="0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同じ品種の</a:t>
            </a:r>
            <a:endParaRPr lang="en-US" altLang="ja-JP" sz="1400" b="0" i="0" u="none" strike="noStrike" cap="none" dirty="0">
              <a:solidFill>
                <a:srgbClr val="FFFFFF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 dirty="0">
                <a:solidFill>
                  <a:srgbClr val="FFFFFF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同じデザインなら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8CC98CC-EF81-4E2F-968F-7662340453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261" y="2191021"/>
            <a:ext cx="6205074" cy="2234878"/>
          </a:xfrm>
          <a:prstGeom prst="rect">
            <a:avLst/>
          </a:prstGeom>
        </p:spPr>
      </p:pic>
      <p:sp>
        <p:nvSpPr>
          <p:cNvPr id="5" name="Text Box 1039">
            <a:extLst>
              <a:ext uri="{FF2B5EF4-FFF2-40B4-BE49-F238E27FC236}">
                <a16:creationId xmlns:a16="http://schemas.microsoft.com/office/drawing/2014/main" id="{51044814-C626-3302-07B0-9F2F1A908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6" name="Text Box 1039">
            <a:extLst>
              <a:ext uri="{FF2B5EF4-FFF2-40B4-BE49-F238E27FC236}">
                <a16:creationId xmlns:a16="http://schemas.microsoft.com/office/drawing/2014/main" id="{1A4557E2-ED86-65AB-CA87-1376CF52F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27067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ラシッサＵＤ </a:t>
            </a:r>
            <a:r>
              <a:rPr lang="en-US" altLang="ja-JP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高齢者居住施設向け・一般住宅向け</a:t>
            </a:r>
            <a:r>
              <a:rPr lang="en-US" altLang="ja-JP" sz="1400" b="0" i="0" u="none" strike="noStrike" cap="none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)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0" name="図 9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4F21CF1C-0E83-E930-A4C7-5F5065C24A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46" t="13227" b="15432"/>
          <a:stretch/>
        </p:blipFill>
        <p:spPr>
          <a:xfrm>
            <a:off x="174624" y="4967117"/>
            <a:ext cx="5029519" cy="1757576"/>
          </a:xfrm>
          <a:prstGeom prst="rect">
            <a:avLst/>
          </a:prstGeom>
        </p:spPr>
      </p:pic>
      <p:sp>
        <p:nvSpPr>
          <p:cNvPr id="9" name="Google Shape;121;p8">
            <a:extLst>
              <a:ext uri="{FF2B5EF4-FFF2-40B4-BE49-F238E27FC236}">
                <a16:creationId xmlns:a16="http://schemas.microsoft.com/office/drawing/2014/main" id="{3511EB8D-768F-27B9-2F14-9E74D106993E}"/>
              </a:ext>
            </a:extLst>
          </p:cNvPr>
          <p:cNvSpPr/>
          <p:nvPr/>
        </p:nvSpPr>
        <p:spPr>
          <a:xfrm>
            <a:off x="144886" y="1775304"/>
            <a:ext cx="606814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8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どの幅も同一価格！</a:t>
            </a:r>
            <a:endParaRPr sz="1800" b="1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1" name="Google Shape;121;p8">
            <a:extLst>
              <a:ext uri="{FF2B5EF4-FFF2-40B4-BE49-F238E27FC236}">
                <a16:creationId xmlns:a16="http://schemas.microsoft.com/office/drawing/2014/main" id="{FD501E56-EE3B-884E-3813-49003B4B9FC4}"/>
              </a:ext>
            </a:extLst>
          </p:cNvPr>
          <p:cNvSpPr/>
          <p:nvPr/>
        </p:nvSpPr>
        <p:spPr>
          <a:xfrm>
            <a:off x="297286" y="6637359"/>
            <a:ext cx="6068146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2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例）引戸上吊方式 片引戸（</a:t>
            </a:r>
            <a:r>
              <a:rPr lang="en-US" altLang="ja-JP" sz="12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W</a:t>
            </a:r>
            <a:r>
              <a:rPr lang="ja-JP" altLang="en-US" sz="12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ソフトモーション）  </a:t>
            </a:r>
            <a:endParaRPr lang="en-US" altLang="ja-JP" sz="12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en-US" altLang="ja-JP" sz="4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※</a:t>
            </a:r>
            <a:r>
              <a:rPr lang="ja-JP" altLang="en-US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品種によって寸法は異なります。</a:t>
            </a:r>
            <a:endParaRPr lang="en-US" altLang="ja-JP" sz="10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1" name="Google Shape;121;p8">
            <a:extLst>
              <a:ext uri="{FF2B5EF4-FFF2-40B4-BE49-F238E27FC236}">
                <a16:creationId xmlns:a16="http://schemas.microsoft.com/office/drawing/2014/main" id="{0C1A4399-8FD4-4F6A-A9BD-60E66E9C48A6}"/>
              </a:ext>
            </a:extLst>
          </p:cNvPr>
          <p:cNvSpPr/>
          <p:nvPr/>
        </p:nvSpPr>
        <p:spPr>
          <a:xfrm>
            <a:off x="6906366" y="1631744"/>
            <a:ext cx="3672379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規格品も特注対応品も、</a:t>
            </a:r>
            <a:endParaRPr lang="en-US" altLang="ja-JP" sz="16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5日以内に工場出荷の納期を実現。</a:t>
            </a:r>
            <a:endParaRPr sz="16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種類の違う製品も一緒にお届けできるので、</a:t>
            </a:r>
            <a:endParaRPr lang="en-US" altLang="ja-JP" sz="10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荷受けの手間が軽減できます。</a:t>
            </a:r>
            <a:endParaRPr sz="10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※不燃面材本体、スチール戸袋ユニット、</a:t>
            </a:r>
            <a:endParaRPr lang="en-US" altLang="ja-JP" sz="1000" b="0" i="0" u="none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altLang="en-US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    </a:t>
            </a:r>
            <a:r>
              <a:rPr lang="ja-JP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両側折れドア、</a:t>
            </a:r>
            <a:r>
              <a:rPr lang="en-US" altLang="ja-JP" sz="10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lang="ja-JP" altLang="en-US" sz="1000" b="0" i="0" u="none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連動折れドアは対象外となります。</a:t>
            </a:r>
            <a:endParaRPr lang="ja-JP" altLang="en-US" sz="10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25" name="Google Shape;122;p8">
            <a:extLst>
              <a:ext uri="{FF2B5EF4-FFF2-40B4-BE49-F238E27FC236}">
                <a16:creationId xmlns:a16="http://schemas.microsoft.com/office/drawing/2014/main" id="{A429E9E3-7306-44F5-9798-1BAF1BBA8F5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51080" y="3206820"/>
            <a:ext cx="3494883" cy="148487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123;p8">
            <a:extLst>
              <a:ext uri="{FF2B5EF4-FFF2-40B4-BE49-F238E27FC236}">
                <a16:creationId xmlns:a16="http://schemas.microsoft.com/office/drawing/2014/main" id="{B1B9075D-96C8-4481-A77A-CF4D7B6AEB25}"/>
              </a:ext>
            </a:extLst>
          </p:cNvPr>
          <p:cNvSpPr/>
          <p:nvPr/>
        </p:nvSpPr>
        <p:spPr>
          <a:xfrm>
            <a:off x="6892071" y="1014589"/>
            <a:ext cx="2009102" cy="400069"/>
          </a:xfrm>
          <a:prstGeom prst="rect">
            <a:avLst/>
          </a:prstGeom>
          <a:solidFill>
            <a:srgbClr val="FFDAC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納期は5日以内</a:t>
            </a:r>
            <a:endParaRPr lang="en-US" altLang="ja-JP" sz="2000" b="1" i="0" u="sng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</p:txBody>
      </p:sp>
      <p:sp>
        <p:nvSpPr>
          <p:cNvPr id="27" name="Google Shape;124;p8">
            <a:extLst>
              <a:ext uri="{FF2B5EF4-FFF2-40B4-BE49-F238E27FC236}">
                <a16:creationId xmlns:a16="http://schemas.microsoft.com/office/drawing/2014/main" id="{F367553A-D90B-4175-AE6C-100293B4A57B}"/>
              </a:ext>
            </a:extLst>
          </p:cNvPr>
          <p:cNvSpPr/>
          <p:nvPr/>
        </p:nvSpPr>
        <p:spPr>
          <a:xfrm>
            <a:off x="6951079" y="4977138"/>
            <a:ext cx="3494883" cy="529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大量のご発注の際に上記納期に添えない場合があります。</a:t>
            </a:r>
            <a:endParaRPr sz="1000" b="0" i="0" u="sng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また、20set以上の大口受注については、</a:t>
            </a:r>
            <a:endParaRPr lang="en-US" altLang="ja-JP" sz="1000" b="0" i="0" u="sng" strike="noStrike" cap="none" dirty="0">
              <a:solidFill>
                <a:srgbClr val="000000"/>
              </a:solidFill>
              <a:latin typeface="Noto Sans JP" panose="020B0200000000000000" pitchFamily="50" charset="-128"/>
              <a:ea typeface="Noto Sans JP" panose="020B0200000000000000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sng" strike="noStrike" cap="none" dirty="0">
                <a:solidFill>
                  <a:srgbClr val="000000"/>
                </a:solidFill>
                <a:latin typeface="Noto Sans JP" panose="020B0200000000000000" pitchFamily="50" charset="-128"/>
                <a:ea typeface="Noto Sans JP" panose="020B0200000000000000" pitchFamily="50" charset="-128"/>
                <a:sym typeface="Arial"/>
              </a:rPr>
              <a:t>弊社営業所にご連絡お願いします。</a:t>
            </a:r>
            <a:endParaRPr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" name="Google Shape;121;p8">
            <a:extLst>
              <a:ext uri="{FF2B5EF4-FFF2-40B4-BE49-F238E27FC236}">
                <a16:creationId xmlns:a16="http://schemas.microsoft.com/office/drawing/2014/main" id="{2C1194C3-769C-7613-5F7A-BBC9C0FF2CF1}"/>
              </a:ext>
            </a:extLst>
          </p:cNvPr>
          <p:cNvSpPr/>
          <p:nvPr/>
        </p:nvSpPr>
        <p:spPr>
          <a:xfrm>
            <a:off x="297286" y="4603279"/>
            <a:ext cx="606814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altLang="en-US" sz="1800" b="1" dirty="0">
                <a:latin typeface="Noto Sans JP" panose="020B0200000000000000" pitchFamily="50" charset="-128"/>
                <a:ea typeface="Noto Sans JP" panose="020B0200000000000000" pitchFamily="50" charset="-128"/>
              </a:rPr>
              <a:t>どの高さも同一価格！</a:t>
            </a:r>
            <a:endParaRPr sz="1800" b="1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C86E9C4D-100A-795A-AE4B-AF4FC30A2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SPD99999008202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</p:spTree>
    <p:extLst>
      <p:ext uri="{BB962C8B-B14F-4D97-AF65-F5344CB8AC3E}">
        <p14:creationId xmlns:p14="http://schemas.microsoft.com/office/powerpoint/2010/main" val="1135702616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343</Words>
  <Application>Microsoft Office PowerPoint</Application>
  <PresentationFormat>ユーザー設定</PresentationFormat>
  <Paragraphs>60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31</cp:revision>
  <dcterms:created xsi:type="dcterms:W3CDTF">2010-09-29T12:55:25Z</dcterms:created>
  <dcterms:modified xsi:type="dcterms:W3CDTF">2026-02-26T23:36:47Z</dcterms:modified>
</cp:coreProperties>
</file>