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300" r:id="rId2"/>
  </p:sldIdLst>
  <p:sldSz cx="10691813" cy="7559675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" roundtripDataSignature="AMtx7mgrH53d+zB2naGERbbD/Hg9igPk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50" d="100"/>
          <a:sy n="150" d="100"/>
        </p:scale>
        <p:origin x="336" y="-43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customschemas.google.com/relationships/presentationmetadata" Target="metadata"/><Relationship Id="rId10" Type="http://schemas.openxmlformats.org/officeDocument/2006/relationships/tableStyles" Target="tableStyles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7625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7625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1:LIXIL">
  <p:cSld name="A-1:LIXIL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2;p1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13;p1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14" name="Google Shape;1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4:TOSTEM（帯なし）">
  <p:cSld name="C-4:TOSTEM（帯なし）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" name="Google Shape;72;p2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3" name="Google Shape;7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5:INTERIO（帯なし）">
  <p:cSld name="C-5:INTERIO（帯なし）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" name="Google Shape;77;p2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8" name="Google Shape;78;p2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9" name="Google Shape;7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2:INAX">
  <p:cSld name="A-2:INAX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1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1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0" name="Google Shape;20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3:EXSIOR">
  <p:cSld name="A-3:EXSIO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24;p16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Google Shape;25;p16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6" name="Google Shape;2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4:TOSTEM">
  <p:cSld name="A-4:TOSTEM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17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Google Shape;31;p17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2" name="Google Shape;3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5:INTERIO">
  <p:cSld name="A-5:INTERIO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18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" name="Google Shape;37;p18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8" name="Google Shape;3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1:エコファーストなし">
  <p:cSld name="B-1:エコファーストなし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Google Shape;41;p19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Google Shape;42;p19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3" name="Google Shape;43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2:長期保証サービス有り">
  <p:cSld name="B-2:長期保証サービス有り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0"/>
          <p:cNvSpPr/>
          <p:nvPr/>
        </p:nvSpPr>
        <p:spPr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詳細はWEBをご確認ください</a:t>
            </a:r>
            <a:endParaRPr sz="5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46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7" name="Google Shape;47;p20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8" name="Google Shape;48;p20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9" name="Google Shape;49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2:INAX（帯なし）">
  <p:cSld name="C-2:INAX（帯なし）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22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0" name="Google Shape;60;p22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1" name="Google Shape;61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3:EXSIOR（帯なし）">
  <p:cSld name="C-3:EXSIOR（帯なし）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" name="Google Shape;65;p2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66;p2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7" name="Google Shape;6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13" Type="http://schemas.openxmlformats.org/officeDocument/2006/relationships/image" Target="../media/image23.png"/><Relationship Id="rId18" Type="http://schemas.openxmlformats.org/officeDocument/2006/relationships/image" Target="../media/image28.emf"/><Relationship Id="rId3" Type="http://schemas.openxmlformats.org/officeDocument/2006/relationships/image" Target="../media/image13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jpeg"/><Relationship Id="rId25" Type="http://schemas.openxmlformats.org/officeDocument/2006/relationships/image" Target="../media/image35.e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6.jpeg"/><Relationship Id="rId20" Type="http://schemas.openxmlformats.org/officeDocument/2006/relationships/image" Target="../media/image3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24" Type="http://schemas.openxmlformats.org/officeDocument/2006/relationships/image" Target="../media/image34.emf"/><Relationship Id="rId5" Type="http://schemas.openxmlformats.org/officeDocument/2006/relationships/image" Target="../media/image15.png"/><Relationship Id="rId15" Type="http://schemas.openxmlformats.org/officeDocument/2006/relationships/image" Target="../media/image25.emf"/><Relationship Id="rId23" Type="http://schemas.openxmlformats.org/officeDocument/2006/relationships/image" Target="../media/image33.jpeg"/><Relationship Id="rId10" Type="http://schemas.openxmlformats.org/officeDocument/2006/relationships/image" Target="../media/image20.png"/><Relationship Id="rId19" Type="http://schemas.openxmlformats.org/officeDocument/2006/relationships/image" Target="../media/image29.emf"/><Relationship Id="rId4" Type="http://schemas.openxmlformats.org/officeDocument/2006/relationships/image" Target="../media/image14.png"/><Relationship Id="rId9" Type="http://schemas.openxmlformats.org/officeDocument/2006/relationships/image" Target="../media/image19.emf"/><Relationship Id="rId14" Type="http://schemas.openxmlformats.org/officeDocument/2006/relationships/image" Target="../media/image24.png"/><Relationship Id="rId22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6A98E750-BB59-48E7-B4D8-E48ADC08E2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0825" y="1334992"/>
            <a:ext cx="2120645" cy="1285688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477CEB79-4338-4E69-BAC3-0A1B50BEDE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09370" y="869953"/>
            <a:ext cx="2628718" cy="1790369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D3F61BF4-4584-4D9A-8371-C660140A7C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81668" y="5186674"/>
            <a:ext cx="5547382" cy="173830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50026AE1-9A50-450B-B8C1-29FF90E517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16878" y="1287775"/>
            <a:ext cx="836908" cy="821410"/>
          </a:xfrm>
          <a:prstGeom prst="rect">
            <a:avLst/>
          </a:prstGeom>
        </p:spPr>
      </p:pic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71747F39-9BA8-4156-9617-6CE87D3DC40A}"/>
              </a:ext>
            </a:extLst>
          </p:cNvPr>
          <p:cNvSpPr/>
          <p:nvPr/>
        </p:nvSpPr>
        <p:spPr>
          <a:xfrm>
            <a:off x="4731701" y="2707678"/>
            <a:ext cx="26981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■スペースを有効に活用できる</a:t>
            </a: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AE60990F-9BAC-4680-B5FF-39BC9D2B5360}"/>
              </a:ext>
            </a:extLst>
          </p:cNvPr>
          <p:cNvSpPr/>
          <p:nvPr/>
        </p:nvSpPr>
        <p:spPr>
          <a:xfrm>
            <a:off x="839176" y="6807521"/>
            <a:ext cx="126188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プッシュプルハンドル </a:t>
            </a: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A7F3E300-9931-4364-8021-828D8A344DCB}"/>
              </a:ext>
            </a:extLst>
          </p:cNvPr>
          <p:cNvSpPr/>
          <p:nvPr/>
        </p:nvSpPr>
        <p:spPr>
          <a:xfrm>
            <a:off x="4731701" y="824662"/>
            <a:ext cx="32811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■立ち位置を変えずにラクラク開閉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29" name="矢印: 右 28">
            <a:extLst>
              <a:ext uri="{FF2B5EF4-FFF2-40B4-BE49-F238E27FC236}">
                <a16:creationId xmlns:a16="http://schemas.microsoft.com/office/drawing/2014/main" id="{660044C6-8874-40DE-AB55-C19A17DDE8C9}"/>
              </a:ext>
            </a:extLst>
          </p:cNvPr>
          <p:cNvSpPr/>
          <p:nvPr/>
        </p:nvSpPr>
        <p:spPr>
          <a:xfrm>
            <a:off x="7634141" y="1580351"/>
            <a:ext cx="312433" cy="553577"/>
          </a:xfrm>
          <a:prstGeom prst="rightArrow">
            <a:avLst/>
          </a:prstGeom>
          <a:solidFill>
            <a:srgbClr val="0648B8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FF852560-E4B4-42C3-9F96-19E88145DA8B}"/>
              </a:ext>
            </a:extLst>
          </p:cNvPr>
          <p:cNvSpPr/>
          <p:nvPr/>
        </p:nvSpPr>
        <p:spPr>
          <a:xfrm>
            <a:off x="4731701" y="4900612"/>
            <a:ext cx="32811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■既存枠を残したまま取付可能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6776DC9F-6FD7-4AD5-9E80-21B53095952D}"/>
              </a:ext>
            </a:extLst>
          </p:cNvPr>
          <p:cNvSpPr/>
          <p:nvPr/>
        </p:nvSpPr>
        <p:spPr>
          <a:xfrm>
            <a:off x="13005" y="392416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●カラー</a:t>
            </a: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F0C40C04-1F92-49F9-A8E7-33B8F80048CF}"/>
              </a:ext>
            </a:extLst>
          </p:cNvPr>
          <p:cNvSpPr/>
          <p:nvPr/>
        </p:nvSpPr>
        <p:spPr>
          <a:xfrm>
            <a:off x="-1020" y="4978819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●パネル＆ガラス</a:t>
            </a: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864C27EB-2087-4C3D-8C3E-92A9576B11DF}"/>
              </a:ext>
            </a:extLst>
          </p:cNvPr>
          <p:cNvSpPr/>
          <p:nvPr/>
        </p:nvSpPr>
        <p:spPr>
          <a:xfrm>
            <a:off x="839176" y="5642356"/>
            <a:ext cx="101295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アクリル系パネル</a:t>
            </a: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CF7075C2-5CAB-4A1A-BE26-830CF04D295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52142"/>
          <a:stretch/>
        </p:blipFill>
        <p:spPr>
          <a:xfrm>
            <a:off x="147713" y="5255818"/>
            <a:ext cx="728808" cy="563882"/>
          </a:xfrm>
          <a:prstGeom prst="rect">
            <a:avLst/>
          </a:prstGeom>
        </p:spPr>
      </p:pic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D8783A4C-3146-422A-8275-77CCA56007A7}"/>
              </a:ext>
            </a:extLst>
          </p:cNvPr>
          <p:cNvSpPr/>
          <p:nvPr/>
        </p:nvSpPr>
        <p:spPr>
          <a:xfrm>
            <a:off x="3362189" y="3903354"/>
            <a:ext cx="9541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●デザイン</a:t>
            </a: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3FE0710C-0178-4D2F-AA4C-C345FBD3C3A3}"/>
              </a:ext>
            </a:extLst>
          </p:cNvPr>
          <p:cNvSpPr/>
          <p:nvPr/>
        </p:nvSpPr>
        <p:spPr>
          <a:xfrm>
            <a:off x="-20696" y="5915969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●ハンドル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69D1D9E7-9314-48B8-A1B3-FDE610BB16A0}"/>
              </a:ext>
            </a:extLst>
          </p:cNvPr>
          <p:cNvSpPr/>
          <p:nvPr/>
        </p:nvSpPr>
        <p:spPr>
          <a:xfrm>
            <a:off x="3558577" y="5412662"/>
            <a:ext cx="61728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HAA 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4F4F2947-632C-4C3D-9D40-BE63A59794B6}"/>
              </a:ext>
            </a:extLst>
          </p:cNvPr>
          <p:cNvSpPr/>
          <p:nvPr/>
        </p:nvSpPr>
        <p:spPr>
          <a:xfrm>
            <a:off x="3594478" y="5412662"/>
            <a:ext cx="178927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HAA(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明り採り付）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 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45" name="図 44">
            <a:extLst>
              <a:ext uri="{FF2B5EF4-FFF2-40B4-BE49-F238E27FC236}">
                <a16:creationId xmlns:a16="http://schemas.microsoft.com/office/drawing/2014/main" id="{ED2B6AD1-8AA4-485B-831E-309E2A904B8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78996" y="3345299"/>
            <a:ext cx="2877432" cy="1492003"/>
          </a:xfrm>
          <a:prstGeom prst="rect">
            <a:avLst/>
          </a:prstGeom>
        </p:spPr>
      </p:pic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72AF59B7-86BD-439E-BBB5-8BC995A54016}"/>
              </a:ext>
            </a:extLst>
          </p:cNvPr>
          <p:cNvSpPr/>
          <p:nvPr/>
        </p:nvSpPr>
        <p:spPr>
          <a:xfrm>
            <a:off x="4915307" y="2967330"/>
            <a:ext cx="31911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開閉に必要なスペースが小さいため、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狭い廊下に面した洗面所やトイレなどにおすすめ</a:t>
            </a:r>
          </a:p>
        </p:txBody>
      </p:sp>
      <p:pic>
        <p:nvPicPr>
          <p:cNvPr id="47" name="図 46">
            <a:extLst>
              <a:ext uri="{FF2B5EF4-FFF2-40B4-BE49-F238E27FC236}">
                <a16:creationId xmlns:a16="http://schemas.microsoft.com/office/drawing/2014/main" id="{073FE1D5-65FF-4C16-94A0-F1AC94C2F30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35562" y="3419013"/>
            <a:ext cx="2420541" cy="1639445"/>
          </a:xfrm>
          <a:prstGeom prst="rect">
            <a:avLst/>
          </a:prstGeom>
        </p:spPr>
      </p:pic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CD2D2780-F29B-4204-B9D3-098FF59DAD43}"/>
              </a:ext>
            </a:extLst>
          </p:cNvPr>
          <p:cNvSpPr/>
          <p:nvPr/>
        </p:nvSpPr>
        <p:spPr>
          <a:xfrm>
            <a:off x="7936639" y="2983912"/>
            <a:ext cx="252395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片引戸よりも広いゆとりの開口幅を確保</a:t>
            </a: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A5D3BD89-9D90-4C05-9CE5-F55BD2B21A1E}"/>
              </a:ext>
            </a:extLst>
          </p:cNvPr>
          <p:cNvSpPr/>
          <p:nvPr/>
        </p:nvSpPr>
        <p:spPr>
          <a:xfrm>
            <a:off x="7981942" y="3168565"/>
            <a:ext cx="214192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0.4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坪の長手方向にドアを設置する場合</a:t>
            </a:r>
          </a:p>
        </p:txBody>
      </p:sp>
      <p:pic>
        <p:nvPicPr>
          <p:cNvPr id="50" name="図 49">
            <a:extLst>
              <a:ext uri="{FF2B5EF4-FFF2-40B4-BE49-F238E27FC236}">
                <a16:creationId xmlns:a16="http://schemas.microsoft.com/office/drawing/2014/main" id="{87B14B2E-7865-428B-82CF-D7149DF99B68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2026"/>
          <a:stretch/>
        </p:blipFill>
        <p:spPr>
          <a:xfrm>
            <a:off x="2480390" y="5771102"/>
            <a:ext cx="1322365" cy="1317001"/>
          </a:xfrm>
          <a:prstGeom prst="rect">
            <a:avLst/>
          </a:prstGeom>
        </p:spPr>
      </p:pic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26ED35CC-523E-4DD5-A735-8E5042458614}"/>
              </a:ext>
            </a:extLst>
          </p:cNvPr>
          <p:cNvSpPr txBox="1"/>
          <p:nvPr/>
        </p:nvSpPr>
        <p:spPr>
          <a:xfrm>
            <a:off x="3797630" y="6591255"/>
            <a:ext cx="11559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特注寸法範囲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698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≦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W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≦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1136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1790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≦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≦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2231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2C90FF43-97E2-4E09-A02A-0F65E09E7A6E}"/>
              </a:ext>
            </a:extLst>
          </p:cNvPr>
          <p:cNvSpPr/>
          <p:nvPr/>
        </p:nvSpPr>
        <p:spPr>
          <a:xfrm>
            <a:off x="-196667" y="4598999"/>
            <a:ext cx="9509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700" b="0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プレシャス</a:t>
            </a:r>
            <a:endParaRPr kumimoji="1" lang="en-US" altLang="ja-JP" sz="700" b="0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700" b="0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ホワイト</a:t>
            </a: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DCD78109-13EB-4BDD-AAD8-E7530210E7F1}"/>
              </a:ext>
            </a:extLst>
          </p:cNvPr>
          <p:cNvSpPr/>
          <p:nvPr/>
        </p:nvSpPr>
        <p:spPr>
          <a:xfrm>
            <a:off x="427436" y="4598999"/>
            <a:ext cx="5792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700" b="0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クリエ</a:t>
            </a:r>
            <a:endParaRPr kumimoji="1" lang="en-US" altLang="ja-JP" sz="700" b="0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700" b="0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アイボリー</a:t>
            </a: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A8696060-9A4C-470F-B22B-5BEF65C27E99}"/>
              </a:ext>
            </a:extLst>
          </p:cNvPr>
          <p:cNvSpPr/>
          <p:nvPr/>
        </p:nvSpPr>
        <p:spPr>
          <a:xfrm>
            <a:off x="839224" y="4598999"/>
            <a:ext cx="5504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700" b="0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クリエ</a:t>
            </a:r>
            <a:endParaRPr kumimoji="1" lang="en-US" altLang="ja-JP" sz="700" b="0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700" b="0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オーク</a:t>
            </a:r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8BCFC8D3-4588-496E-BDC4-1F0D459BC284}"/>
              </a:ext>
            </a:extLst>
          </p:cNvPr>
          <p:cNvSpPr/>
          <p:nvPr/>
        </p:nvSpPr>
        <p:spPr>
          <a:xfrm>
            <a:off x="1297455" y="4598999"/>
            <a:ext cx="469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700" b="0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クリエ</a:t>
            </a:r>
            <a:endParaRPr kumimoji="1" lang="en-US" altLang="ja-JP" sz="700" b="0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700" b="0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チェリー</a:t>
            </a: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9C607EFF-41AB-41E5-A92C-3FAED089BFB5}"/>
              </a:ext>
            </a:extLst>
          </p:cNvPr>
          <p:cNvSpPr/>
          <p:nvPr/>
        </p:nvSpPr>
        <p:spPr>
          <a:xfrm>
            <a:off x="1688135" y="4598999"/>
            <a:ext cx="4835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700" b="0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クリエ</a:t>
            </a:r>
            <a:endParaRPr kumimoji="1" lang="en-US" altLang="ja-JP" sz="700" b="0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700" b="0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モカ</a:t>
            </a: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190BB9E9-3C09-4D6A-BA13-654D06AB1B40}"/>
              </a:ext>
            </a:extLst>
          </p:cNvPr>
          <p:cNvSpPr/>
          <p:nvPr/>
        </p:nvSpPr>
        <p:spPr>
          <a:xfrm>
            <a:off x="2089868" y="4598999"/>
            <a:ext cx="526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700" b="0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クリエ</a:t>
            </a:r>
            <a:endParaRPr kumimoji="1" lang="en-US" altLang="ja-JP" sz="700" b="0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700" b="0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ダーク</a:t>
            </a:r>
          </a:p>
        </p:txBody>
      </p: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65303F21-EF4A-4C58-AC1C-F176CC62CDF1}"/>
              </a:ext>
            </a:extLst>
          </p:cNvPr>
          <p:cNvCxnSpPr>
            <a:cxnSpLocks/>
            <a:stCxn id="37" idx="3"/>
          </p:cNvCxnSpPr>
          <p:nvPr/>
        </p:nvCxnSpPr>
        <p:spPr>
          <a:xfrm>
            <a:off x="933411" y="6054469"/>
            <a:ext cx="1226314" cy="0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DC538A47-209D-46A3-8AAC-3A90F7611B28}"/>
              </a:ext>
            </a:extLst>
          </p:cNvPr>
          <p:cNvSpPr/>
          <p:nvPr/>
        </p:nvSpPr>
        <p:spPr>
          <a:xfrm>
            <a:off x="4977309" y="6927616"/>
            <a:ext cx="544071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丁番など部品の取り外しが必要です。既存枠から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13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㎜よりも出ている場合は、既存枠の上から取付はできません。</a:t>
            </a:r>
          </a:p>
        </p:txBody>
      </p: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DEFA8A60-090D-4AE5-9926-FCBB4672D5DD}"/>
              </a:ext>
            </a:extLst>
          </p:cNvPr>
          <p:cNvCxnSpPr>
            <a:cxnSpLocks/>
            <a:stCxn id="32" idx="3"/>
          </p:cNvCxnSpPr>
          <p:nvPr/>
        </p:nvCxnSpPr>
        <p:spPr>
          <a:xfrm>
            <a:off x="1414752" y="5117319"/>
            <a:ext cx="744973" cy="0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83AEA90F-E3E9-4F58-AF55-2FD6D4BF4805}"/>
              </a:ext>
            </a:extLst>
          </p:cNvPr>
          <p:cNvCxnSpPr>
            <a:cxnSpLocks/>
          </p:cNvCxnSpPr>
          <p:nvPr/>
        </p:nvCxnSpPr>
        <p:spPr>
          <a:xfrm>
            <a:off x="4281739" y="4037495"/>
            <a:ext cx="364484" cy="0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93ADE313-7FCF-4D8E-8E71-0638956A0E65}"/>
              </a:ext>
            </a:extLst>
          </p:cNvPr>
          <p:cNvCxnSpPr>
            <a:cxnSpLocks/>
          </p:cNvCxnSpPr>
          <p:nvPr/>
        </p:nvCxnSpPr>
        <p:spPr>
          <a:xfrm>
            <a:off x="761643" y="4043099"/>
            <a:ext cx="2593007" cy="0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1" name="Picture 2" descr="連動折れドア_ﾄｲﾚタイプ_木質面材_HAA_明り採り">
            <a:extLst>
              <a:ext uri="{FF2B5EF4-FFF2-40B4-BE49-F238E27FC236}">
                <a16:creationId xmlns:a16="http://schemas.microsoft.com/office/drawing/2014/main" id="{B43FB986-CAF7-4CA6-BEF3-C130E9A94A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645" y="4181826"/>
            <a:ext cx="416035" cy="1228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" descr="連動折れドア_標準タイプ_木質面材_HAA">
            <a:extLst>
              <a:ext uri="{FF2B5EF4-FFF2-40B4-BE49-F238E27FC236}">
                <a16:creationId xmlns:a16="http://schemas.microsoft.com/office/drawing/2014/main" id="{3C38ED8A-5FE2-4800-85D5-68F43B2A8C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125" y="4181826"/>
            <a:ext cx="416035" cy="1228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図 72">
            <a:extLst>
              <a:ext uri="{FF2B5EF4-FFF2-40B4-BE49-F238E27FC236}">
                <a16:creationId xmlns:a16="http://schemas.microsoft.com/office/drawing/2014/main" id="{539CEA0F-DA5B-4632-960A-6E4A34B11279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32832" r="14545" b="10011"/>
          <a:stretch/>
        </p:blipFill>
        <p:spPr>
          <a:xfrm>
            <a:off x="138699" y="6192968"/>
            <a:ext cx="652240" cy="784572"/>
          </a:xfrm>
          <a:prstGeom prst="rect">
            <a:avLst/>
          </a:prstGeom>
        </p:spPr>
      </p:pic>
      <p:sp>
        <p:nvSpPr>
          <p:cNvPr id="74" name="Text Box 1039">
            <a:extLst>
              <a:ext uri="{FF2B5EF4-FFF2-40B4-BE49-F238E27FC236}">
                <a16:creationId xmlns:a16="http://schemas.microsoft.com/office/drawing/2014/main" id="{9EE4A477-003A-4279-A058-CE97B949D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25129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インテリア建材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366F38BC-B305-4E47-8CAD-69B320BF8450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71" r="6841"/>
          <a:stretch/>
        </p:blipFill>
        <p:spPr>
          <a:xfrm>
            <a:off x="58972" y="910877"/>
            <a:ext cx="2969635" cy="2860793"/>
          </a:xfrm>
          <a:prstGeom prst="rect">
            <a:avLst/>
          </a:prstGeom>
        </p:spPr>
      </p:pic>
      <p:pic>
        <p:nvPicPr>
          <p:cNvPr id="5" name="図 4" descr="座る, 部屋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048E794E-D3D0-4B7C-8A2E-835F428BEE4E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452" t="5487" r="37178"/>
          <a:stretch/>
        </p:blipFill>
        <p:spPr>
          <a:xfrm>
            <a:off x="3101926" y="1422118"/>
            <a:ext cx="1211554" cy="2354567"/>
          </a:xfrm>
          <a:prstGeom prst="rect">
            <a:avLst/>
          </a:prstGeom>
        </p:spPr>
      </p:pic>
      <p:sp>
        <p:nvSpPr>
          <p:cNvPr id="2" name="Text Box 1039">
            <a:extLst>
              <a:ext uri="{FF2B5EF4-FFF2-40B4-BE49-F238E27FC236}">
                <a16:creationId xmlns:a16="http://schemas.microsoft.com/office/drawing/2014/main" id="{B4790057-6435-F07B-A9FF-2680FF578A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8429" y="335280"/>
            <a:ext cx="7604646" cy="441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ja-JP" altLang="en-US" sz="28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ラシッサ</a:t>
            </a:r>
            <a:r>
              <a:rPr lang="en-US" altLang="ja-JP" sz="28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UD</a:t>
            </a:r>
            <a:r>
              <a:rPr lang="ja-JP" altLang="en-US" sz="28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 </a:t>
            </a:r>
            <a:r>
              <a:rPr lang="ja-JP" altLang="en-US" sz="14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アウトセット方式 連動折れドア</a:t>
            </a:r>
            <a:r>
              <a:rPr lang="en-US" altLang="ja-JP" sz="14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(</a:t>
            </a:r>
            <a:r>
              <a:rPr lang="ja-JP" altLang="en-US" sz="14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高齢者居住施設向け・一般住宅向け</a:t>
            </a:r>
            <a:r>
              <a:rPr lang="en-US" altLang="ja-JP" sz="14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)</a:t>
            </a:r>
            <a:endParaRPr kumimoji="1" lang="ja-JP" altLang="en-US" sz="14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09011045-D5C6-54F6-D4C3-BD9D3F9DA5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66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SPD99999008204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2026.03.02</a:t>
            </a: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発行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A3066840-8015-532B-8D55-40AC539BD57A}"/>
              </a:ext>
            </a:extLst>
          </p:cNvPr>
          <p:cNvSpPr/>
          <p:nvPr/>
        </p:nvSpPr>
        <p:spPr>
          <a:xfrm>
            <a:off x="2329974" y="4598999"/>
            <a:ext cx="860152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700" dirty="0">
                <a:solidFill>
                  <a:schemeClr val="tx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コウノキ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21129BF1-F748-329E-B25D-36B21946A0E8}"/>
              </a:ext>
            </a:extLst>
          </p:cNvPr>
          <p:cNvSpPr/>
          <p:nvPr/>
        </p:nvSpPr>
        <p:spPr>
          <a:xfrm>
            <a:off x="2821884" y="4598999"/>
            <a:ext cx="7933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700" dirty="0">
                <a:solidFill>
                  <a:schemeClr val="tx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コージー</a:t>
            </a:r>
            <a:endParaRPr lang="en-US" altLang="ja-JP" sz="700" dirty="0">
              <a:solidFill>
                <a:schemeClr val="tx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/>
            <a:r>
              <a:rPr lang="ja-JP" altLang="en-US" sz="700" dirty="0">
                <a:solidFill>
                  <a:schemeClr val="tx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ライトグレー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FA5622BF-2986-4973-AD0B-DB367EF6823C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t="47434" r="5468"/>
          <a:stretch/>
        </p:blipFill>
        <p:spPr>
          <a:xfrm>
            <a:off x="121377" y="4227087"/>
            <a:ext cx="380693" cy="38007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972D0621-3277-5185-7974-20D7FDEAF094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1513" t="43509" r="1" b="1637"/>
          <a:stretch/>
        </p:blipFill>
        <p:spPr>
          <a:xfrm>
            <a:off x="1752301" y="4227087"/>
            <a:ext cx="380079" cy="380079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F7080F97-933C-6568-024D-3EB5DD031FD9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t="44305"/>
          <a:stretch/>
        </p:blipFill>
        <p:spPr>
          <a:xfrm>
            <a:off x="2159725" y="4227087"/>
            <a:ext cx="380078" cy="380079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3825285E-65AD-E3B9-2E24-A2A13891FF09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l="2789" t="44218"/>
          <a:stretch/>
        </p:blipFill>
        <p:spPr>
          <a:xfrm>
            <a:off x="529415" y="4227087"/>
            <a:ext cx="380693" cy="38081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4" name="図 33" descr="背景パターン&#10;&#10;自動的に生成された説明">
            <a:extLst>
              <a:ext uri="{FF2B5EF4-FFF2-40B4-BE49-F238E27FC236}">
                <a16:creationId xmlns:a16="http://schemas.microsoft.com/office/drawing/2014/main" id="{14F94A21-77E2-B00F-508A-6AE6E85F979A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l="979" t="31113" r="220" b="2977"/>
          <a:stretch/>
        </p:blipFill>
        <p:spPr>
          <a:xfrm>
            <a:off x="1344877" y="4227087"/>
            <a:ext cx="380079" cy="380079"/>
          </a:xfrm>
          <a:prstGeom prst="rect">
            <a:avLst/>
          </a:prstGeom>
        </p:spPr>
      </p:pic>
      <p:pic>
        <p:nvPicPr>
          <p:cNvPr id="38" name="図 37" descr="背景パターン&#10;&#10;自動的に生成された説明">
            <a:extLst>
              <a:ext uri="{FF2B5EF4-FFF2-40B4-BE49-F238E27FC236}">
                <a16:creationId xmlns:a16="http://schemas.microsoft.com/office/drawing/2014/main" id="{AE44F2CE-9789-54A7-A906-2873DA05BC1D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t="32001" b="1288"/>
          <a:stretch/>
        </p:blipFill>
        <p:spPr>
          <a:xfrm>
            <a:off x="937453" y="4227087"/>
            <a:ext cx="380079" cy="380079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D4D87D03-B642-1B0F-C97A-98283168F467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l="-1" r="60482" b="2842"/>
          <a:stretch/>
        </p:blipFill>
        <p:spPr>
          <a:xfrm>
            <a:off x="2567148" y="4227087"/>
            <a:ext cx="380079" cy="380079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8405DA89-FF98-F510-DA4F-17176232C78F}"/>
              </a:ext>
            </a:extLst>
          </p:cNvPr>
          <p:cNvPicPr>
            <a:picLocks noChangeAspect="1"/>
          </p:cNvPicPr>
          <p:nvPr/>
        </p:nvPicPr>
        <p:blipFill rotWithShape="1">
          <a:blip r:embed="rId25"/>
          <a:srcRect r="60481" b="2998"/>
          <a:stretch/>
        </p:blipFill>
        <p:spPr>
          <a:xfrm>
            <a:off x="2974571" y="4227087"/>
            <a:ext cx="380079" cy="37946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202</Words>
  <Application>Microsoft Office PowerPoint</Application>
  <PresentationFormat>ユーザー設定</PresentationFormat>
  <Paragraphs>46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Noto Sans JP</vt:lpstr>
      <vt:lpstr>游ゴシック</vt:lpstr>
      <vt:lpstr>游ゴシック</vt:lpstr>
      <vt:lpstr>Arial</vt:lpstr>
      <vt:lpstr>Calibri</vt:lpstr>
      <vt:lpstr>Times New Roman</vt:lpstr>
      <vt:lpstr>LIXILテーマ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岡田 祐佳(Yuka Okada)</cp:lastModifiedBy>
  <cp:revision>23</cp:revision>
  <dcterms:created xsi:type="dcterms:W3CDTF">2010-09-29T12:55:25Z</dcterms:created>
  <dcterms:modified xsi:type="dcterms:W3CDTF">2026-02-26T23:39:30Z</dcterms:modified>
</cp:coreProperties>
</file>