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300" r:id="rId2"/>
  </p:sldIdLst>
  <p:sldSz cx="10691813" cy="7559675"/>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grH53d+zB2naGERbbD/Hg9igPk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72" d="100"/>
          <a:sy n="172" d="100"/>
        </p:scale>
        <p:origin x="-360" y="-5418"/>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7625"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8050" y="4721225"/>
            <a:ext cx="4991100" cy="44719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2450"/>
            <a:ext cx="2949575" cy="49688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7625" y="9442450"/>
            <a:ext cx="2949575" cy="49688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81F634BD-34C5-0E41-A150-6652D74C73BC}"/>
              </a:ext>
            </a:extLst>
          </p:cNvPr>
          <p:cNvSpPr>
            <a:spLocks noGrp="1" noRot="1" noChangeAspect="1" noChangeArrowheads="1" noTextEdit="1"/>
          </p:cNvSpPr>
          <p:nvPr>
            <p:ph type="sldImg"/>
          </p:nvPr>
        </p:nvSpPr>
        <p:spPr>
          <a:ln/>
        </p:spPr>
      </p:sp>
      <p:sp>
        <p:nvSpPr>
          <p:cNvPr id="19458" name="Rectangle 3">
            <a:extLst>
              <a:ext uri="{FF2B5EF4-FFF2-40B4-BE49-F238E27FC236}">
                <a16:creationId xmlns:a16="http://schemas.microsoft.com/office/drawing/2014/main" id="{90BD24CB-D239-1A49-9F38-E082F1969144}"/>
              </a:ext>
            </a:extLst>
          </p:cNvPr>
          <p:cNvSpPr>
            <a:spLocks noGrp="1" noChangeArrowheads="1"/>
          </p:cNvSpPr>
          <p:nvPr>
            <p:ph type="body" idx="1"/>
          </p:nvPr>
        </p:nvSpPr>
        <p:spPr>
          <a:ln/>
        </p:spPr>
        <p:txBody>
          <a:bodyPr/>
          <a:lstStyle/>
          <a:p>
            <a:pPr defTabSz="496012" eaLnBrk="1" hangingPunct="1">
              <a:defRPr/>
            </a:pPr>
            <a:endParaRPr lang="ja-JP" altLang="en-US" sz="1306">
              <a:latin typeface="Calibri" panose="020F050202020403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14"/>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1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1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1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1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4:TOSTEM（帯なし）">
  <p:cSld name="C-4:TOSTEM（帯なし）">
    <p:spTree>
      <p:nvGrpSpPr>
        <p:cNvPr id="1" name="Shape 69"/>
        <p:cNvGrpSpPr/>
        <p:nvPr/>
      </p:nvGrpSpPr>
      <p:grpSpPr>
        <a:xfrm>
          <a:off x="0" y="0"/>
          <a:ext cx="0" cy="0"/>
          <a:chOff x="0" y="0"/>
          <a:chExt cx="0" cy="0"/>
        </a:xfrm>
      </p:grpSpPr>
      <p:pic>
        <p:nvPicPr>
          <p:cNvPr id="70" name="Google Shape;70;p24"/>
          <p:cNvPicPr preferRelativeResize="0"/>
          <p:nvPr/>
        </p:nvPicPr>
        <p:blipFill rotWithShape="1">
          <a:blip r:embed="rId2">
            <a:alphaModFix/>
          </a:blip>
          <a:srcRect/>
          <a:stretch/>
        </p:blipFill>
        <p:spPr>
          <a:xfrm>
            <a:off x="9915525" y="138113"/>
            <a:ext cx="601663" cy="125412"/>
          </a:xfrm>
          <a:prstGeom prst="rect">
            <a:avLst/>
          </a:prstGeom>
          <a:noFill/>
          <a:ln>
            <a:noFill/>
          </a:ln>
        </p:spPr>
      </p:pic>
      <p:cxnSp>
        <p:nvCxnSpPr>
          <p:cNvPr id="71" name="Google Shape;71;p2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2" name="Google Shape;72;p2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3" name="Google Shape;73;p2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74" name="Google Shape;74;p2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5:INTERIO（帯なし）">
  <p:cSld name="C-5:INTERIO（帯なし）">
    <p:spTree>
      <p:nvGrpSpPr>
        <p:cNvPr id="1" name="Shape 75"/>
        <p:cNvGrpSpPr/>
        <p:nvPr/>
      </p:nvGrpSpPr>
      <p:grpSpPr>
        <a:xfrm>
          <a:off x="0" y="0"/>
          <a:ext cx="0" cy="0"/>
          <a:chOff x="0" y="0"/>
          <a:chExt cx="0" cy="0"/>
        </a:xfrm>
      </p:grpSpPr>
      <p:pic>
        <p:nvPicPr>
          <p:cNvPr id="76" name="Google Shape;76;p25"/>
          <p:cNvPicPr preferRelativeResize="0"/>
          <p:nvPr/>
        </p:nvPicPr>
        <p:blipFill rotWithShape="1">
          <a:blip r:embed="rId2">
            <a:alphaModFix/>
          </a:blip>
          <a:srcRect/>
          <a:stretch/>
        </p:blipFill>
        <p:spPr>
          <a:xfrm>
            <a:off x="9942513" y="130175"/>
            <a:ext cx="574675" cy="138113"/>
          </a:xfrm>
          <a:prstGeom prst="rect">
            <a:avLst/>
          </a:prstGeom>
          <a:noFill/>
          <a:ln>
            <a:noFill/>
          </a:ln>
        </p:spPr>
      </p:pic>
      <p:cxnSp>
        <p:nvCxnSpPr>
          <p:cNvPr id="77" name="Google Shape;77;p2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8" name="Google Shape;78;p2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9" name="Google Shape;79;p2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80" name="Google Shape;80;p2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INAX">
  <p:cSld name="A-2:INAX">
    <p:spTree>
      <p:nvGrpSpPr>
        <p:cNvPr id="1" name="Shape 16"/>
        <p:cNvGrpSpPr/>
        <p:nvPr/>
      </p:nvGrpSpPr>
      <p:grpSpPr>
        <a:xfrm>
          <a:off x="0" y="0"/>
          <a:ext cx="0" cy="0"/>
          <a:chOff x="0" y="0"/>
          <a:chExt cx="0" cy="0"/>
        </a:xfrm>
      </p:grpSpPr>
      <p:pic>
        <p:nvPicPr>
          <p:cNvPr id="17" name="Google Shape;17;p15"/>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1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9" name="Google Shape;19;p1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1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1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22"/>
        <p:cNvGrpSpPr/>
        <p:nvPr/>
      </p:nvGrpSpPr>
      <p:grpSpPr>
        <a:xfrm>
          <a:off x="0" y="0"/>
          <a:ext cx="0" cy="0"/>
          <a:chOff x="0" y="0"/>
          <a:chExt cx="0" cy="0"/>
        </a:xfrm>
      </p:grpSpPr>
      <p:pic>
        <p:nvPicPr>
          <p:cNvPr id="23" name="Google Shape;23;p16"/>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24" name="Google Shape;24;p16"/>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25" name="Google Shape;25;p16"/>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6" name="Google Shape;26;p16"/>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7" name="Google Shape;27;p16"/>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28"/>
        <p:cNvGrpSpPr/>
        <p:nvPr/>
      </p:nvGrpSpPr>
      <p:grpSpPr>
        <a:xfrm>
          <a:off x="0" y="0"/>
          <a:ext cx="0" cy="0"/>
          <a:chOff x="0" y="0"/>
          <a:chExt cx="0" cy="0"/>
        </a:xfrm>
      </p:grpSpPr>
      <p:pic>
        <p:nvPicPr>
          <p:cNvPr id="29" name="Google Shape;29;p1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0" name="Google Shape;30;p1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1" name="Google Shape;31;p1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2" name="Google Shape;32;p1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3" name="Google Shape;33;p1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5:INTERIO">
  <p:cSld name="A-5:INTERIO">
    <p:spTree>
      <p:nvGrpSpPr>
        <p:cNvPr id="1" name="Shape 34"/>
        <p:cNvGrpSpPr/>
        <p:nvPr/>
      </p:nvGrpSpPr>
      <p:grpSpPr>
        <a:xfrm>
          <a:off x="0" y="0"/>
          <a:ext cx="0" cy="0"/>
          <a:chOff x="0" y="0"/>
          <a:chExt cx="0" cy="0"/>
        </a:xfrm>
      </p:grpSpPr>
      <p:pic>
        <p:nvPicPr>
          <p:cNvPr id="35" name="Google Shape;35;p1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6" name="Google Shape;36;p18"/>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7" name="Google Shape;37;p1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8" name="Google Shape;38;p1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9" name="Google Shape;39;p1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1:エコファーストなし">
  <p:cSld name="B-1:エコファーストなし">
    <p:spTree>
      <p:nvGrpSpPr>
        <p:cNvPr id="1" name="Shape 40"/>
        <p:cNvGrpSpPr/>
        <p:nvPr/>
      </p:nvGrpSpPr>
      <p:grpSpPr>
        <a:xfrm>
          <a:off x="0" y="0"/>
          <a:ext cx="0" cy="0"/>
          <a:chOff x="0" y="0"/>
          <a:chExt cx="0" cy="0"/>
        </a:xfrm>
      </p:grpSpPr>
      <p:cxnSp>
        <p:nvCxnSpPr>
          <p:cNvPr id="41" name="Google Shape;41;p19"/>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2" name="Google Shape;42;p19"/>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3" name="Google Shape;43;p19"/>
          <p:cNvPicPr preferRelativeResize="0"/>
          <p:nvPr/>
        </p:nvPicPr>
        <p:blipFill rotWithShape="1">
          <a:blip r:embed="rId2">
            <a:alphaModFix/>
          </a:blip>
          <a:srcRect/>
          <a:stretch/>
        </p:blipFill>
        <p:spPr>
          <a:xfrm>
            <a:off x="9258300" y="7275060"/>
            <a:ext cx="1260475" cy="15398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2:長期保証サービス有り">
  <p:cSld name="B-2:長期保証サービス有り">
    <p:spTree>
      <p:nvGrpSpPr>
        <p:cNvPr id="1" name="Shape 44"/>
        <p:cNvGrpSpPr/>
        <p:nvPr/>
      </p:nvGrpSpPr>
      <p:grpSpPr>
        <a:xfrm>
          <a:off x="0" y="0"/>
          <a:ext cx="0" cy="0"/>
          <a:chOff x="0" y="0"/>
          <a:chExt cx="0" cy="0"/>
        </a:xfrm>
      </p:grpSpPr>
      <p:sp>
        <p:nvSpPr>
          <p:cNvPr id="45" name="Google Shape;45;p20"/>
          <p:cNvSpPr/>
          <p:nvPr/>
        </p:nvSpPr>
        <p:spPr>
          <a:xfrm>
            <a:off x="1331913" y="7423150"/>
            <a:ext cx="923925" cy="7778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詳細はWEBをご確認ください</a:t>
            </a:r>
            <a:endParaRPr sz="500">
              <a:solidFill>
                <a:schemeClr val="dk2"/>
              </a:solidFill>
              <a:latin typeface="Arial"/>
              <a:ea typeface="Arial"/>
              <a:cs typeface="Arial"/>
              <a:sym typeface="Arial"/>
            </a:endParaRPr>
          </a:p>
        </p:txBody>
      </p:sp>
      <p:pic>
        <p:nvPicPr>
          <p:cNvPr id="46" name="Google Shape;46;p20"/>
          <p:cNvPicPr preferRelativeResize="0"/>
          <p:nvPr/>
        </p:nvPicPr>
        <p:blipFill rotWithShape="1">
          <a:blip r:embed="rId2">
            <a:alphaModFix/>
          </a:blip>
          <a:srcRect/>
          <a:stretch/>
        </p:blipFill>
        <p:spPr>
          <a:xfrm>
            <a:off x="1331913" y="7209972"/>
            <a:ext cx="923925" cy="206375"/>
          </a:xfrm>
          <a:prstGeom prst="rect">
            <a:avLst/>
          </a:prstGeom>
          <a:noFill/>
          <a:ln>
            <a:noFill/>
          </a:ln>
        </p:spPr>
      </p:pic>
      <p:cxnSp>
        <p:nvCxnSpPr>
          <p:cNvPr id="47" name="Google Shape;47;p20"/>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8" name="Google Shape;48;p20"/>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9" name="Google Shape;49;p20"/>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50" name="Google Shape;50;p20"/>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2:INAX（帯なし）">
  <p:cSld name="C-2:INAX（帯なし）">
    <p:spTree>
      <p:nvGrpSpPr>
        <p:cNvPr id="1" name="Shape 57"/>
        <p:cNvGrpSpPr/>
        <p:nvPr/>
      </p:nvGrpSpPr>
      <p:grpSpPr>
        <a:xfrm>
          <a:off x="0" y="0"/>
          <a:ext cx="0" cy="0"/>
          <a:chOff x="0" y="0"/>
          <a:chExt cx="0" cy="0"/>
        </a:xfrm>
      </p:grpSpPr>
      <p:pic>
        <p:nvPicPr>
          <p:cNvPr id="58" name="Google Shape;58;p22"/>
          <p:cNvPicPr preferRelativeResize="0"/>
          <p:nvPr/>
        </p:nvPicPr>
        <p:blipFill rotWithShape="1">
          <a:blip r:embed="rId2">
            <a:alphaModFix/>
          </a:blip>
          <a:srcRect/>
          <a:stretch/>
        </p:blipFill>
        <p:spPr>
          <a:xfrm>
            <a:off x="10101263" y="141288"/>
            <a:ext cx="417512" cy="125412"/>
          </a:xfrm>
          <a:prstGeom prst="rect">
            <a:avLst/>
          </a:prstGeom>
          <a:noFill/>
          <a:ln>
            <a:noFill/>
          </a:ln>
        </p:spPr>
      </p:pic>
      <p:cxnSp>
        <p:nvCxnSpPr>
          <p:cNvPr id="59" name="Google Shape;59;p22"/>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0" name="Google Shape;60;p22"/>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1" name="Google Shape;61;p22"/>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2" name="Google Shape;62;p22"/>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3:EXSIOR（帯なし）">
  <p:cSld name="C-3:EXSIOR（帯なし）">
    <p:spTree>
      <p:nvGrpSpPr>
        <p:cNvPr id="1" name="Shape 63"/>
        <p:cNvGrpSpPr/>
        <p:nvPr/>
      </p:nvGrpSpPr>
      <p:grpSpPr>
        <a:xfrm>
          <a:off x="0" y="0"/>
          <a:ext cx="0" cy="0"/>
          <a:chOff x="0" y="0"/>
          <a:chExt cx="0" cy="0"/>
        </a:xfrm>
      </p:grpSpPr>
      <p:pic>
        <p:nvPicPr>
          <p:cNvPr id="64" name="Google Shape;64;p23"/>
          <p:cNvPicPr preferRelativeResize="0"/>
          <p:nvPr/>
        </p:nvPicPr>
        <p:blipFill rotWithShape="1">
          <a:blip r:embed="rId2">
            <a:alphaModFix/>
          </a:blip>
          <a:srcRect/>
          <a:stretch/>
        </p:blipFill>
        <p:spPr>
          <a:xfrm>
            <a:off x="9983788" y="100013"/>
            <a:ext cx="533400" cy="173037"/>
          </a:xfrm>
          <a:prstGeom prst="rect">
            <a:avLst/>
          </a:prstGeom>
          <a:noFill/>
          <a:ln>
            <a:noFill/>
          </a:ln>
        </p:spPr>
      </p:pic>
      <p:cxnSp>
        <p:nvCxnSpPr>
          <p:cNvPr id="65" name="Google Shape;65;p23"/>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6" name="Google Shape;66;p23"/>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7" name="Google Shape;67;p23"/>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8" name="Google Shape;68;p23"/>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emf"/><Relationship Id="rId18" Type="http://schemas.openxmlformats.org/officeDocument/2006/relationships/image" Target="../media/image28.emf"/><Relationship Id="rId26" Type="http://schemas.openxmlformats.org/officeDocument/2006/relationships/image" Target="../media/image36.emf"/><Relationship Id="rId3" Type="http://schemas.openxmlformats.org/officeDocument/2006/relationships/image" Target="../media/image13.png"/><Relationship Id="rId21" Type="http://schemas.openxmlformats.org/officeDocument/2006/relationships/image" Target="../media/image31.emf"/><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emf"/><Relationship Id="rId25" Type="http://schemas.openxmlformats.org/officeDocument/2006/relationships/image" Target="../media/image35.emf"/><Relationship Id="rId33" Type="http://schemas.openxmlformats.org/officeDocument/2006/relationships/image" Target="../media/image43.emf"/><Relationship Id="rId2" Type="http://schemas.openxmlformats.org/officeDocument/2006/relationships/notesSlide" Target="../notesSlides/notesSlide1.xml"/><Relationship Id="rId16" Type="http://schemas.openxmlformats.org/officeDocument/2006/relationships/image" Target="../media/image26.png"/><Relationship Id="rId20" Type="http://schemas.openxmlformats.org/officeDocument/2006/relationships/image" Target="../media/image30.emf"/><Relationship Id="rId29" Type="http://schemas.openxmlformats.org/officeDocument/2006/relationships/image" Target="../media/image39.emf"/><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emf"/><Relationship Id="rId24" Type="http://schemas.openxmlformats.org/officeDocument/2006/relationships/image" Target="../media/image34.emf"/><Relationship Id="rId32" Type="http://schemas.openxmlformats.org/officeDocument/2006/relationships/image" Target="../media/image42.emf"/><Relationship Id="rId5" Type="http://schemas.openxmlformats.org/officeDocument/2006/relationships/image" Target="../media/image15.png"/><Relationship Id="rId15" Type="http://schemas.openxmlformats.org/officeDocument/2006/relationships/image" Target="../media/image25.emf"/><Relationship Id="rId23" Type="http://schemas.openxmlformats.org/officeDocument/2006/relationships/image" Target="../media/image33.emf"/><Relationship Id="rId28" Type="http://schemas.openxmlformats.org/officeDocument/2006/relationships/image" Target="../media/image38.jpeg"/><Relationship Id="rId10" Type="http://schemas.openxmlformats.org/officeDocument/2006/relationships/image" Target="../media/image20.emf"/><Relationship Id="rId19" Type="http://schemas.openxmlformats.org/officeDocument/2006/relationships/image" Target="../media/image29.emf"/><Relationship Id="rId31" Type="http://schemas.openxmlformats.org/officeDocument/2006/relationships/image" Target="../media/image41.jpg"/><Relationship Id="rId4" Type="http://schemas.openxmlformats.org/officeDocument/2006/relationships/image" Target="../media/image14.png"/><Relationship Id="rId9" Type="http://schemas.openxmlformats.org/officeDocument/2006/relationships/image" Target="../media/image19.emf"/><Relationship Id="rId14" Type="http://schemas.openxmlformats.org/officeDocument/2006/relationships/image" Target="../media/image24.emf"/><Relationship Id="rId22" Type="http://schemas.openxmlformats.org/officeDocument/2006/relationships/image" Target="../media/image32.emf"/><Relationship Id="rId27" Type="http://schemas.openxmlformats.org/officeDocument/2006/relationships/image" Target="../media/image37.jpeg"/><Relationship Id="rId30" Type="http://schemas.openxmlformats.org/officeDocument/2006/relationships/image" Target="../media/image4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正方形/長方形 40">
            <a:extLst>
              <a:ext uri="{FF2B5EF4-FFF2-40B4-BE49-F238E27FC236}">
                <a16:creationId xmlns:a16="http://schemas.microsoft.com/office/drawing/2014/main" id="{C718F8AF-0BDF-8A48-84BE-06F36289C052}"/>
              </a:ext>
            </a:extLst>
          </p:cNvPr>
          <p:cNvSpPr/>
          <p:nvPr/>
        </p:nvSpPr>
        <p:spPr>
          <a:xfrm rot="10800000" flipH="1" flipV="1">
            <a:off x="15511463" y="2589213"/>
            <a:ext cx="231775" cy="819150"/>
          </a:xfrm>
          <a:prstGeom prst="rect">
            <a:avLst/>
          </a:prstGeom>
          <a:solidFill>
            <a:srgbClr val="E15B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sz="1175"/>
          </a:p>
        </p:txBody>
      </p:sp>
      <p:sp>
        <p:nvSpPr>
          <p:cNvPr id="15365" name="Text Box 1039">
            <a:extLst>
              <a:ext uri="{FF2B5EF4-FFF2-40B4-BE49-F238E27FC236}">
                <a16:creationId xmlns:a16="http://schemas.microsoft.com/office/drawing/2014/main" id="{5305156E-DA42-0A4C-A104-833CCADA6DEE}"/>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Noto Sans JP" panose="020B0200000000000000" pitchFamily="50" charset="-128"/>
                <a:ea typeface="Noto Sans JP" panose="020B0200000000000000" pitchFamily="50" charset="-128"/>
              </a:rPr>
              <a:t>□□□□□■■■■■</a:t>
            </a:r>
          </a:p>
        </p:txBody>
      </p:sp>
      <p:sp>
        <p:nvSpPr>
          <p:cNvPr id="15366" name="Text Box 1039">
            <a:extLst>
              <a:ext uri="{FF2B5EF4-FFF2-40B4-BE49-F238E27FC236}">
                <a16:creationId xmlns:a16="http://schemas.microsoft.com/office/drawing/2014/main" id="{0B886D4C-5C70-0E46-A6D5-BFBE1A200F96}"/>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Noto Sans JP" panose="020B0200000000000000" pitchFamily="50" charset="-128"/>
                <a:ea typeface="Noto Sans JP" panose="020B0200000000000000" pitchFamily="50" charset="-128"/>
              </a:rPr>
              <a:t>インテリア建材</a:t>
            </a:r>
          </a:p>
        </p:txBody>
      </p:sp>
      <p:sp>
        <p:nvSpPr>
          <p:cNvPr id="13" name="正方形/長方形 12">
            <a:extLst>
              <a:ext uri="{FF2B5EF4-FFF2-40B4-BE49-F238E27FC236}">
                <a16:creationId xmlns:a16="http://schemas.microsoft.com/office/drawing/2014/main" id="{7A8974C9-868E-A945-8CEF-985817BF30F7}"/>
              </a:ext>
            </a:extLst>
          </p:cNvPr>
          <p:cNvSpPr/>
          <p:nvPr/>
        </p:nvSpPr>
        <p:spPr>
          <a:xfrm>
            <a:off x="-1525587" y="0"/>
            <a:ext cx="1331277" cy="78581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ja-JP" sz="1600" b="1">
                <a:solidFill>
                  <a:schemeClr val="tx1"/>
                </a:solidFill>
                <a:latin typeface="Yu Gothic" panose="020B0400000000000000" pitchFamily="34" charset="-128"/>
                <a:ea typeface="Yu Gothic" panose="020B0400000000000000" pitchFamily="34" charset="-128"/>
              </a:rPr>
              <a:t>A-1:LIXIL</a:t>
            </a:r>
            <a:endParaRPr lang="ja-JP" altLang="en-US" sz="1600" b="1">
              <a:solidFill>
                <a:schemeClr val="tx1"/>
              </a:solidFill>
              <a:latin typeface="Yu Gothic" panose="020B0400000000000000" pitchFamily="34" charset="-128"/>
              <a:ea typeface="Yu Gothic" panose="020B0400000000000000" pitchFamily="34" charset="-128"/>
            </a:endParaRPr>
          </a:p>
        </p:txBody>
      </p:sp>
      <p:sp>
        <p:nvSpPr>
          <p:cNvPr id="24" name="Text Box 1039">
            <a:extLst>
              <a:ext uri="{FF2B5EF4-FFF2-40B4-BE49-F238E27FC236}">
                <a16:creationId xmlns:a16="http://schemas.microsoft.com/office/drawing/2014/main" id="{53152343-5209-5247-9115-DAF3839F1496}"/>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solidFill>
                  <a:schemeClr val="bg1"/>
                </a:solidFill>
                <a:latin typeface="Noto Sans JP" panose="020B0200000000000000" pitchFamily="50" charset="-128"/>
                <a:ea typeface="Noto Sans JP" panose="020B0200000000000000" pitchFamily="50" charset="-128"/>
              </a:rPr>
              <a:t>□□□□□■■■■■</a:t>
            </a:r>
          </a:p>
        </p:txBody>
      </p:sp>
      <p:sp>
        <p:nvSpPr>
          <p:cNvPr id="7" name="正方形/長方形 6">
            <a:extLst>
              <a:ext uri="{FF2B5EF4-FFF2-40B4-BE49-F238E27FC236}">
                <a16:creationId xmlns:a16="http://schemas.microsoft.com/office/drawing/2014/main" id="{F7C09E09-4923-6849-9DC0-C805F44E22FE}"/>
              </a:ext>
            </a:extLst>
          </p:cNvPr>
          <p:cNvSpPr/>
          <p:nvPr/>
        </p:nvSpPr>
        <p:spPr>
          <a:xfrm>
            <a:off x="0" y="-1537322"/>
            <a:ext cx="6743700" cy="13143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C1C3A836-0976-A64C-B16F-45305A7EBD1F}"/>
              </a:ext>
            </a:extLst>
          </p:cNvPr>
          <p:cNvSpPr txBox="1"/>
          <p:nvPr/>
        </p:nvSpPr>
        <p:spPr>
          <a:xfrm>
            <a:off x="4217355" y="-1316229"/>
            <a:ext cx="2430683" cy="954107"/>
          </a:xfrm>
          <a:prstGeom prst="rect">
            <a:avLst/>
          </a:prstGeom>
          <a:noFill/>
        </p:spPr>
        <p:txBody>
          <a:bodyPr wrap="square" rtlCol="0">
            <a:spAutoFit/>
          </a:bodyPr>
          <a:lstStyle/>
          <a:p>
            <a:r>
              <a:rPr kumimoji="1" lang="ja-JP" altLang="en-US" sz="1400">
                <a:latin typeface="Yu Gothic" panose="020B0400000000000000" pitchFamily="34" charset="-128"/>
                <a:ea typeface="Yu Gothic" panose="020B0400000000000000" pitchFamily="34" charset="-128"/>
              </a:rPr>
              <a:t>←</a:t>
            </a:r>
            <a:endParaRPr kumimoji="1" lang="en-US" altLang="ja-JP" sz="1400">
              <a:latin typeface="Yu Gothic" panose="020B0400000000000000" pitchFamily="34" charset="-128"/>
              <a:ea typeface="Yu Gothic" panose="020B0400000000000000" pitchFamily="34" charset="-128"/>
            </a:endParaRPr>
          </a:p>
          <a:p>
            <a:r>
              <a:rPr kumimoji="1" lang="en-US" altLang="ja-JP" sz="1400">
                <a:latin typeface="Yu Gothic" panose="020B0400000000000000" pitchFamily="34" charset="-128"/>
                <a:ea typeface="Yu Gothic" panose="020B0400000000000000" pitchFamily="34" charset="-128"/>
              </a:rPr>
              <a:t>RICHELLE</a:t>
            </a:r>
            <a:r>
              <a:rPr kumimoji="1" lang="ja-JP" altLang="en-US" sz="1400">
                <a:latin typeface="Yu Gothic" panose="020B0400000000000000" pitchFamily="34" charset="-128"/>
                <a:ea typeface="Yu Gothic" panose="020B0400000000000000" pitchFamily="34" charset="-128"/>
              </a:rPr>
              <a:t>、</a:t>
            </a:r>
            <a:r>
              <a:rPr kumimoji="1" lang="en-US" altLang="ja-JP" sz="1400">
                <a:latin typeface="Yu Gothic" panose="020B0400000000000000" pitchFamily="34" charset="-128"/>
                <a:ea typeface="Yu Gothic" panose="020B0400000000000000" pitchFamily="34" charset="-128"/>
              </a:rPr>
              <a:t>SPAGE</a:t>
            </a:r>
            <a:r>
              <a:rPr kumimoji="1" lang="ja-JP" altLang="en-US" sz="1400">
                <a:latin typeface="Yu Gothic" panose="020B0400000000000000" pitchFamily="34" charset="-128"/>
                <a:ea typeface="Yu Gothic" panose="020B0400000000000000" pitchFamily="34" charset="-128"/>
              </a:rPr>
              <a:t>に限り、商品名にロゴ使用可。</a:t>
            </a:r>
            <a:endParaRPr kumimoji="1" lang="en-US" altLang="ja-JP" sz="1400">
              <a:latin typeface="Yu Gothic" panose="020B0400000000000000" pitchFamily="34" charset="-128"/>
              <a:ea typeface="Yu Gothic" panose="020B0400000000000000" pitchFamily="34" charset="-128"/>
            </a:endParaRPr>
          </a:p>
          <a:p>
            <a:r>
              <a:rPr kumimoji="1" lang="en-US" altLang="ja-JP" sz="1400">
                <a:solidFill>
                  <a:srgbClr val="D95000"/>
                </a:solidFill>
                <a:latin typeface="Yu Gothic" panose="020B0400000000000000" pitchFamily="34" charset="-128"/>
                <a:ea typeface="Yu Gothic" panose="020B0400000000000000" pitchFamily="34" charset="-128"/>
              </a:rPr>
              <a:t>※</a:t>
            </a:r>
            <a:r>
              <a:rPr kumimoji="1" lang="ja-JP" altLang="en-US" sz="1400">
                <a:solidFill>
                  <a:srgbClr val="D95000"/>
                </a:solidFill>
                <a:latin typeface="Yu Gothic" panose="020B0400000000000000" pitchFamily="34" charset="-128"/>
                <a:ea typeface="Yu Gothic" panose="020B0400000000000000" pitchFamily="34" charset="-128"/>
              </a:rPr>
              <a:t>サイズ変更不可</a:t>
            </a:r>
            <a:endParaRPr kumimoji="1" lang="en-US" altLang="ja-JP" sz="1400">
              <a:solidFill>
                <a:srgbClr val="D95000"/>
              </a:solidFill>
              <a:latin typeface="Yu Gothic" panose="020B0400000000000000" pitchFamily="34" charset="-128"/>
              <a:ea typeface="Yu Gothic" panose="020B0400000000000000" pitchFamily="34" charset="-128"/>
            </a:endParaRPr>
          </a:p>
        </p:txBody>
      </p:sp>
      <p:pic>
        <p:nvPicPr>
          <p:cNvPr id="18" name="図 17">
            <a:extLst>
              <a:ext uri="{FF2B5EF4-FFF2-40B4-BE49-F238E27FC236}">
                <a16:creationId xmlns:a16="http://schemas.microsoft.com/office/drawing/2014/main" id="{CEA7FDF2-509E-D640-BA9C-AAFBDC6D8184}"/>
              </a:ext>
            </a:extLst>
          </p:cNvPr>
          <p:cNvPicPr>
            <a:picLocks noChangeAspect="1"/>
          </p:cNvPicPr>
          <p:nvPr/>
        </p:nvPicPr>
        <p:blipFill>
          <a:blip r:embed="rId3"/>
          <a:stretch>
            <a:fillRect/>
          </a:stretch>
        </p:blipFill>
        <p:spPr>
          <a:xfrm>
            <a:off x="1813789" y="-978818"/>
            <a:ext cx="1827954" cy="720000"/>
          </a:xfrm>
          <a:prstGeom prst="rect">
            <a:avLst/>
          </a:prstGeom>
        </p:spPr>
      </p:pic>
      <p:sp>
        <p:nvSpPr>
          <p:cNvPr id="19" name="Text Box 1039">
            <a:extLst>
              <a:ext uri="{FF2B5EF4-FFF2-40B4-BE49-F238E27FC236}">
                <a16:creationId xmlns:a16="http://schemas.microsoft.com/office/drawing/2014/main" id="{672CEE98-B33C-5A4E-BEC5-A58DCFAF748E}"/>
              </a:ext>
            </a:extLst>
          </p:cNvPr>
          <p:cNvSpPr txBox="1">
            <a:spLocks noChangeArrowheads="1"/>
          </p:cNvSpPr>
          <p:nvPr/>
        </p:nvSpPr>
        <p:spPr bwMode="auto">
          <a:xfrm>
            <a:off x="174625" y="-645730"/>
            <a:ext cx="16671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システムバスルーム </a:t>
            </a:r>
          </a:p>
        </p:txBody>
      </p:sp>
      <p:pic>
        <p:nvPicPr>
          <p:cNvPr id="22" name="図 21">
            <a:extLst>
              <a:ext uri="{FF2B5EF4-FFF2-40B4-BE49-F238E27FC236}">
                <a16:creationId xmlns:a16="http://schemas.microsoft.com/office/drawing/2014/main" id="{626324B6-8641-EF47-A1C4-D59A733D816E}"/>
              </a:ext>
            </a:extLst>
          </p:cNvPr>
          <p:cNvPicPr>
            <a:picLocks noChangeAspect="1"/>
          </p:cNvPicPr>
          <p:nvPr/>
        </p:nvPicPr>
        <p:blipFill>
          <a:blip r:embed="rId4"/>
          <a:stretch>
            <a:fillRect/>
          </a:stretch>
        </p:blipFill>
        <p:spPr>
          <a:xfrm>
            <a:off x="1865345" y="-1319626"/>
            <a:ext cx="2148007" cy="288000"/>
          </a:xfrm>
          <a:prstGeom prst="rect">
            <a:avLst/>
          </a:prstGeom>
        </p:spPr>
      </p:pic>
      <p:sp>
        <p:nvSpPr>
          <p:cNvPr id="23" name="Text Box 1039">
            <a:extLst>
              <a:ext uri="{FF2B5EF4-FFF2-40B4-BE49-F238E27FC236}">
                <a16:creationId xmlns:a16="http://schemas.microsoft.com/office/drawing/2014/main" id="{E6732C8D-6A54-AB47-8FDA-70981FEAB5BC}"/>
              </a:ext>
            </a:extLst>
          </p:cNvPr>
          <p:cNvSpPr txBox="1">
            <a:spLocks noChangeArrowheads="1"/>
          </p:cNvSpPr>
          <p:nvPr/>
        </p:nvSpPr>
        <p:spPr bwMode="auto">
          <a:xfrm>
            <a:off x="174625" y="-1207070"/>
            <a:ext cx="143629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システムキッチン</a:t>
            </a:r>
          </a:p>
        </p:txBody>
      </p:sp>
      <p:sp>
        <p:nvSpPr>
          <p:cNvPr id="2" name="Text Box 1039">
            <a:extLst>
              <a:ext uri="{FF2B5EF4-FFF2-40B4-BE49-F238E27FC236}">
                <a16:creationId xmlns:a16="http://schemas.microsoft.com/office/drawing/2014/main" id="{1CC11DEC-F79A-AB9A-F60B-B2B1F732CCED}"/>
              </a:ext>
            </a:extLst>
          </p:cNvPr>
          <p:cNvSpPr txBox="1">
            <a:spLocks noChangeArrowheads="1"/>
          </p:cNvSpPr>
          <p:nvPr/>
        </p:nvSpPr>
        <p:spPr bwMode="auto">
          <a:xfrm>
            <a:off x="1518429" y="335280"/>
            <a:ext cx="6187591" cy="45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0" fontAlgn="base" hangingPunct="0">
              <a:lnSpc>
                <a:spcPct val="110000"/>
              </a:lnSpc>
              <a:spcBef>
                <a:spcPct val="0"/>
              </a:spcBef>
              <a:spcAft>
                <a:spcPct val="0"/>
              </a:spcAft>
              <a:buClrTx/>
              <a:buNone/>
              <a:defRPr/>
            </a:pPr>
            <a:r>
              <a:rPr lang="ja-JP" altLang="en-US" sz="2800" b="1" kern="1200" dirty="0">
                <a:solidFill>
                  <a:schemeClr val="bg1"/>
                </a:solidFill>
                <a:latin typeface="Noto Sans JP" panose="020B0200000000000000" pitchFamily="50" charset="-128"/>
                <a:ea typeface="Noto Sans JP" panose="020B0200000000000000" pitchFamily="50" charset="-128"/>
              </a:rPr>
              <a:t>ラシッサ</a:t>
            </a:r>
            <a:r>
              <a:rPr lang="en-US" altLang="ja-JP" sz="2800" b="1" kern="1200" dirty="0">
                <a:solidFill>
                  <a:schemeClr val="bg1"/>
                </a:solidFill>
                <a:latin typeface="Noto Sans JP" panose="020B0200000000000000" pitchFamily="50" charset="-128"/>
                <a:ea typeface="Noto Sans JP" panose="020B0200000000000000" pitchFamily="50" charset="-128"/>
              </a:rPr>
              <a:t>UD</a:t>
            </a:r>
            <a:r>
              <a:rPr lang="ja-JP" altLang="en-US" sz="2800" b="1" kern="1200" dirty="0">
                <a:solidFill>
                  <a:schemeClr val="bg1"/>
                </a:solidFill>
                <a:latin typeface="Noto Sans JP" panose="020B0200000000000000" pitchFamily="50" charset="-128"/>
                <a:ea typeface="Noto Sans JP" panose="020B0200000000000000" pitchFamily="50" charset="-128"/>
              </a:rPr>
              <a:t> </a:t>
            </a:r>
            <a:r>
              <a:rPr lang="ja-JP" altLang="en-US" sz="1400" b="1" kern="1200" dirty="0">
                <a:solidFill>
                  <a:schemeClr val="bg1"/>
                </a:solidFill>
                <a:latin typeface="Noto Sans JP" panose="020B0200000000000000" pitchFamily="50" charset="-128"/>
                <a:ea typeface="Noto Sans JP" panose="020B0200000000000000" pitchFamily="50" charset="-128"/>
              </a:rPr>
              <a:t>両側折れドア</a:t>
            </a:r>
            <a:r>
              <a:rPr lang="en-US" altLang="ja-JP" sz="1400" b="1" kern="1200" dirty="0">
                <a:solidFill>
                  <a:schemeClr val="bg1"/>
                </a:solidFill>
                <a:latin typeface="Noto Sans JP" panose="020B0200000000000000" pitchFamily="50" charset="-128"/>
                <a:ea typeface="Noto Sans JP" panose="020B0200000000000000" pitchFamily="50" charset="-128"/>
              </a:rPr>
              <a:t>(</a:t>
            </a:r>
            <a:r>
              <a:rPr lang="ja-JP" altLang="en-US" sz="1400" b="1" kern="1200" dirty="0">
                <a:solidFill>
                  <a:schemeClr val="bg1"/>
                </a:solidFill>
                <a:latin typeface="Noto Sans JP" panose="020B0200000000000000" pitchFamily="50" charset="-128"/>
                <a:ea typeface="Noto Sans JP" panose="020B0200000000000000" pitchFamily="50" charset="-128"/>
              </a:rPr>
              <a:t>高齢者居住施設向け・一般住宅向け</a:t>
            </a:r>
            <a:r>
              <a:rPr lang="en-US" altLang="ja-JP" sz="1400" b="1" kern="1200" dirty="0">
                <a:solidFill>
                  <a:schemeClr val="bg1"/>
                </a:solidFill>
                <a:latin typeface="Noto Sans JP" panose="020B0200000000000000" pitchFamily="50" charset="-128"/>
                <a:ea typeface="Noto Sans JP" panose="020B0200000000000000" pitchFamily="50" charset="-128"/>
              </a:rPr>
              <a:t>)</a:t>
            </a:r>
            <a:endParaRPr kumimoji="1" lang="ja-JP" altLang="en-US" sz="1400" dirty="0">
              <a:latin typeface="Noto Sans JP" panose="020B0200000000000000" pitchFamily="50" charset="-128"/>
              <a:ea typeface="Noto Sans JP" panose="020B0200000000000000" pitchFamily="50" charset="-128"/>
            </a:endParaRPr>
          </a:p>
        </p:txBody>
      </p:sp>
      <p:pic>
        <p:nvPicPr>
          <p:cNvPr id="4" name="図 2">
            <a:extLst>
              <a:ext uri="{FF2B5EF4-FFF2-40B4-BE49-F238E27FC236}">
                <a16:creationId xmlns:a16="http://schemas.microsoft.com/office/drawing/2014/main" id="{48C25656-A7BB-8B32-9BB4-E04B8C27E6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8038" y="1170033"/>
            <a:ext cx="3500514" cy="123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12">
            <a:extLst>
              <a:ext uri="{FF2B5EF4-FFF2-40B4-BE49-F238E27FC236}">
                <a16:creationId xmlns:a16="http://schemas.microsoft.com/office/drawing/2014/main" id="{7B41FA18-B34B-D0C8-31AF-B0783F540465}"/>
              </a:ext>
            </a:extLst>
          </p:cNvPr>
          <p:cNvSpPr>
            <a:spLocks noChangeArrowheads="1"/>
          </p:cNvSpPr>
          <p:nvPr/>
        </p:nvSpPr>
        <p:spPr bwMode="auto">
          <a:xfrm>
            <a:off x="4590639" y="849677"/>
            <a:ext cx="61229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400" b="1" dirty="0">
                <a:solidFill>
                  <a:srgbClr val="000000"/>
                </a:solidFill>
                <a:latin typeface="Noto Sans JP" panose="020B0200000000000000" pitchFamily="50" charset="-128"/>
                <a:ea typeface="Noto Sans JP" panose="020B0200000000000000" pitchFamily="50" charset="-128"/>
              </a:rPr>
              <a:t>■廊下側からも部屋側からもハンドルを押して簡単に開けることが可能</a:t>
            </a:r>
            <a:endParaRPr kumimoji="1" lang="en-US" altLang="ja-JP" sz="1400" b="1" dirty="0">
              <a:solidFill>
                <a:srgbClr val="000000"/>
              </a:solidFill>
              <a:latin typeface="Noto Sans JP" panose="020B0200000000000000" pitchFamily="50" charset="-128"/>
              <a:ea typeface="Noto Sans JP" panose="020B0200000000000000" pitchFamily="50" charset="-128"/>
            </a:endParaRPr>
          </a:p>
        </p:txBody>
      </p:sp>
      <p:sp>
        <p:nvSpPr>
          <p:cNvPr id="6" name="正方形/長方形 13">
            <a:extLst>
              <a:ext uri="{FF2B5EF4-FFF2-40B4-BE49-F238E27FC236}">
                <a16:creationId xmlns:a16="http://schemas.microsoft.com/office/drawing/2014/main" id="{BD78CD7F-FAA4-8751-554A-1FD29F3C60B4}"/>
              </a:ext>
            </a:extLst>
          </p:cNvPr>
          <p:cNvSpPr>
            <a:spLocks noChangeArrowheads="1"/>
          </p:cNvSpPr>
          <p:nvPr/>
        </p:nvSpPr>
        <p:spPr bwMode="auto">
          <a:xfrm>
            <a:off x="4594225" y="2325046"/>
            <a:ext cx="3281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400" b="1" dirty="0">
                <a:solidFill>
                  <a:srgbClr val="000000"/>
                </a:solidFill>
                <a:latin typeface="Noto Sans JP" panose="020B0200000000000000" pitchFamily="50" charset="-128"/>
                <a:ea typeface="Noto Sans JP" panose="020B0200000000000000" pitchFamily="50" charset="-128"/>
              </a:rPr>
              <a:t>■引込スペースが不要＆省スペース</a:t>
            </a:r>
            <a:endParaRPr kumimoji="1" lang="en-US" altLang="ja-JP" sz="1400" b="1" dirty="0">
              <a:solidFill>
                <a:srgbClr val="000000"/>
              </a:solidFill>
              <a:latin typeface="Noto Sans JP" panose="020B0200000000000000" pitchFamily="50" charset="-128"/>
              <a:ea typeface="Noto Sans JP" panose="020B0200000000000000" pitchFamily="50" charset="-128"/>
            </a:endParaRPr>
          </a:p>
        </p:txBody>
      </p:sp>
      <p:pic>
        <p:nvPicPr>
          <p:cNvPr id="9" name="図 3">
            <a:extLst>
              <a:ext uri="{FF2B5EF4-FFF2-40B4-BE49-F238E27FC236}">
                <a16:creationId xmlns:a16="http://schemas.microsoft.com/office/drawing/2014/main" id="{BB7E0CFC-886E-7DF2-5914-5C153D3793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2248" y="2664276"/>
            <a:ext cx="1635345" cy="1620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5">
            <a:extLst>
              <a:ext uri="{FF2B5EF4-FFF2-40B4-BE49-F238E27FC236}">
                <a16:creationId xmlns:a16="http://schemas.microsoft.com/office/drawing/2014/main" id="{F12CCD14-20BD-D17E-2AD6-A743D31007BD}"/>
              </a:ext>
            </a:extLst>
          </p:cNvPr>
          <p:cNvSpPr txBox="1">
            <a:spLocks noChangeArrowheads="1"/>
          </p:cNvSpPr>
          <p:nvPr/>
        </p:nvSpPr>
        <p:spPr bwMode="auto">
          <a:xfrm>
            <a:off x="7533823" y="2877058"/>
            <a:ext cx="168934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000" dirty="0">
                <a:solidFill>
                  <a:srgbClr val="000000"/>
                </a:solidFill>
                <a:latin typeface="Noto Sans JP" panose="020B0200000000000000" pitchFamily="50" charset="-128"/>
                <a:ea typeface="Noto Sans JP" panose="020B0200000000000000" pitchFamily="50" charset="-128"/>
              </a:rPr>
              <a:t>一般的なドアに比べて</a:t>
            </a:r>
            <a:endParaRPr kumimoji="1" lang="en-US" altLang="ja-JP" sz="10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000" dirty="0">
                <a:solidFill>
                  <a:srgbClr val="000000"/>
                </a:solidFill>
                <a:latin typeface="Noto Sans JP" panose="020B0200000000000000" pitchFamily="50" charset="-128"/>
                <a:ea typeface="Noto Sans JP" panose="020B0200000000000000" pitchFamily="50" charset="-128"/>
              </a:rPr>
              <a:t>開閉に必要なスペースが</a:t>
            </a:r>
            <a:endParaRPr kumimoji="1" lang="en-US" altLang="ja-JP" sz="10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000" dirty="0">
                <a:solidFill>
                  <a:srgbClr val="000000"/>
                </a:solidFill>
                <a:latin typeface="Noto Sans JP" panose="020B0200000000000000" pitchFamily="50" charset="-128"/>
                <a:ea typeface="Noto Sans JP" panose="020B0200000000000000" pitchFamily="50" charset="-128"/>
              </a:rPr>
              <a:t>小さいため、限られた</a:t>
            </a:r>
            <a:endParaRPr kumimoji="1" lang="en-US" altLang="ja-JP" sz="10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000" dirty="0">
                <a:solidFill>
                  <a:srgbClr val="000000"/>
                </a:solidFill>
                <a:latin typeface="Noto Sans JP" panose="020B0200000000000000" pitchFamily="50" charset="-128"/>
                <a:ea typeface="Noto Sans JP" panose="020B0200000000000000" pitchFamily="50" charset="-128"/>
              </a:rPr>
              <a:t>スペースを有効活用可能</a:t>
            </a:r>
          </a:p>
        </p:txBody>
      </p:sp>
      <p:sp>
        <p:nvSpPr>
          <p:cNvPr id="11" name="テキスト ボックス 17">
            <a:extLst>
              <a:ext uri="{FF2B5EF4-FFF2-40B4-BE49-F238E27FC236}">
                <a16:creationId xmlns:a16="http://schemas.microsoft.com/office/drawing/2014/main" id="{D9BAB2BA-20DB-B3F9-CA78-E1F36BA48086}"/>
              </a:ext>
            </a:extLst>
          </p:cNvPr>
          <p:cNvSpPr txBox="1">
            <a:spLocks noChangeArrowheads="1"/>
          </p:cNvSpPr>
          <p:nvPr/>
        </p:nvSpPr>
        <p:spPr bwMode="auto">
          <a:xfrm>
            <a:off x="4781199" y="2671335"/>
            <a:ext cx="292733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050" dirty="0">
                <a:solidFill>
                  <a:srgbClr val="000000"/>
                </a:solidFill>
                <a:latin typeface="Noto Sans JP" panose="020B0200000000000000" pitchFamily="50" charset="-128"/>
                <a:ea typeface="Noto Sans JP" panose="020B0200000000000000" pitchFamily="50" charset="-128"/>
              </a:rPr>
              <a:t>引戸よりゆとりのある有効開口</a:t>
            </a:r>
            <a:r>
              <a:rPr kumimoji="1" lang="en-US" altLang="ja-JP" sz="1050" dirty="0">
                <a:solidFill>
                  <a:srgbClr val="000000"/>
                </a:solidFill>
                <a:latin typeface="Noto Sans JP" panose="020B0200000000000000" pitchFamily="50" charset="-128"/>
                <a:ea typeface="Noto Sans JP" panose="020B0200000000000000" pitchFamily="50" charset="-128"/>
              </a:rPr>
              <a:t>(1</a:t>
            </a:r>
            <a:r>
              <a:rPr kumimoji="1" lang="ja-JP" altLang="en-US" sz="1050" dirty="0">
                <a:solidFill>
                  <a:srgbClr val="000000"/>
                </a:solidFill>
                <a:latin typeface="Noto Sans JP" panose="020B0200000000000000" pitchFamily="50" charset="-128"/>
                <a:ea typeface="Noto Sans JP" panose="020B0200000000000000" pitchFamily="50" charset="-128"/>
              </a:rPr>
              <a:t>間の場合）</a:t>
            </a:r>
          </a:p>
        </p:txBody>
      </p:sp>
      <p:sp>
        <p:nvSpPr>
          <p:cNvPr id="12" name="正方形/長方形 18">
            <a:extLst>
              <a:ext uri="{FF2B5EF4-FFF2-40B4-BE49-F238E27FC236}">
                <a16:creationId xmlns:a16="http://schemas.microsoft.com/office/drawing/2014/main" id="{A6B595F3-BE9E-FC8D-3BC6-98F4D839CD5C}"/>
              </a:ext>
            </a:extLst>
          </p:cNvPr>
          <p:cNvSpPr>
            <a:spLocks noChangeArrowheads="1"/>
          </p:cNvSpPr>
          <p:nvPr/>
        </p:nvSpPr>
        <p:spPr bwMode="auto">
          <a:xfrm>
            <a:off x="4594225" y="4358262"/>
            <a:ext cx="3281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400" b="1" dirty="0">
                <a:solidFill>
                  <a:srgbClr val="000000"/>
                </a:solidFill>
                <a:latin typeface="Noto Sans JP" panose="020B0200000000000000" pitchFamily="50" charset="-128"/>
                <a:ea typeface="Noto Sans JP" panose="020B0200000000000000" pitchFamily="50" charset="-128"/>
              </a:rPr>
              <a:t>■転倒のリスクを軽減</a:t>
            </a:r>
            <a:endParaRPr kumimoji="1" lang="en-US" altLang="ja-JP" sz="1400" b="1" dirty="0">
              <a:solidFill>
                <a:srgbClr val="000000"/>
              </a:solidFill>
              <a:latin typeface="Noto Sans JP" panose="020B0200000000000000" pitchFamily="50" charset="-128"/>
              <a:ea typeface="Noto Sans JP" panose="020B0200000000000000" pitchFamily="50" charset="-128"/>
            </a:endParaRPr>
          </a:p>
        </p:txBody>
      </p:sp>
      <p:sp>
        <p:nvSpPr>
          <p:cNvPr id="20" name="テキスト ボックス 24">
            <a:extLst>
              <a:ext uri="{FF2B5EF4-FFF2-40B4-BE49-F238E27FC236}">
                <a16:creationId xmlns:a16="http://schemas.microsoft.com/office/drawing/2014/main" id="{CEE75341-7109-E83D-0C51-D4A9C41C8116}"/>
              </a:ext>
            </a:extLst>
          </p:cNvPr>
          <p:cNvSpPr txBox="1">
            <a:spLocks noChangeArrowheads="1"/>
          </p:cNvSpPr>
          <p:nvPr/>
        </p:nvSpPr>
        <p:spPr bwMode="auto">
          <a:xfrm>
            <a:off x="4781199" y="4721423"/>
            <a:ext cx="22113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鎌形状のラッチでしっかり</a:t>
            </a:r>
            <a:endParaRPr kumimoji="1" lang="en-US" altLang="ja-JP" sz="11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かみ合わさります。</a:t>
            </a:r>
            <a:endParaRPr kumimoji="1" lang="en-US" altLang="ja-JP" sz="11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ふいに手をついた時でも</a:t>
            </a:r>
            <a:endParaRPr kumimoji="1" lang="en-US" altLang="ja-JP" sz="11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扉が開きません。</a:t>
            </a:r>
          </a:p>
        </p:txBody>
      </p:sp>
      <p:grpSp>
        <p:nvGrpSpPr>
          <p:cNvPr id="21" name="グループ化 22">
            <a:extLst>
              <a:ext uri="{FF2B5EF4-FFF2-40B4-BE49-F238E27FC236}">
                <a16:creationId xmlns:a16="http://schemas.microsoft.com/office/drawing/2014/main" id="{5E31CFAD-E2ED-E1AC-92AA-90498A0A3D92}"/>
              </a:ext>
            </a:extLst>
          </p:cNvPr>
          <p:cNvGrpSpPr>
            <a:grpSpLocks/>
          </p:cNvGrpSpPr>
          <p:nvPr/>
        </p:nvGrpSpPr>
        <p:grpSpPr bwMode="auto">
          <a:xfrm>
            <a:off x="4662260" y="2877426"/>
            <a:ext cx="2673068" cy="1400018"/>
            <a:chOff x="4183291" y="2726539"/>
            <a:chExt cx="2506828" cy="1313132"/>
          </a:xfrm>
        </p:grpSpPr>
        <p:pic>
          <p:nvPicPr>
            <p:cNvPr id="25" name="図 4">
              <a:extLst>
                <a:ext uri="{FF2B5EF4-FFF2-40B4-BE49-F238E27FC236}">
                  <a16:creationId xmlns:a16="http://schemas.microsoft.com/office/drawing/2014/main" id="{8F068936-738F-4CCE-EC1D-46805D740D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8900" b="2"/>
            <a:stretch>
              <a:fillRect/>
            </a:stretch>
          </p:blipFill>
          <p:spPr bwMode="auto">
            <a:xfrm>
              <a:off x="4220727" y="2749250"/>
              <a:ext cx="2469392" cy="129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a:extLst>
                <a:ext uri="{FF2B5EF4-FFF2-40B4-BE49-F238E27FC236}">
                  <a16:creationId xmlns:a16="http://schemas.microsoft.com/office/drawing/2014/main" id="{1D2D7CB5-E1E9-6F53-6874-3089EBF81C5B}"/>
                </a:ext>
              </a:extLst>
            </p:cNvPr>
            <p:cNvSpPr/>
            <p:nvPr/>
          </p:nvSpPr>
          <p:spPr>
            <a:xfrm>
              <a:off x="4183291" y="2726539"/>
              <a:ext cx="768401" cy="10003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kumimoji="1" lang="ja-JP" altLang="en-US">
                <a:solidFill>
                  <a:srgbClr val="FFFFFF"/>
                </a:solidFill>
                <a:latin typeface="游ゴシック" panose="020B0400000000000000" pitchFamily="50" charset="-128"/>
                <a:ea typeface="游ゴシック" panose="020B0400000000000000" pitchFamily="50" charset="-128"/>
              </a:endParaRPr>
            </a:p>
          </p:txBody>
        </p:sp>
      </p:grpSp>
      <p:sp>
        <p:nvSpPr>
          <p:cNvPr id="35" name="正方形/長方形 44">
            <a:extLst>
              <a:ext uri="{FF2B5EF4-FFF2-40B4-BE49-F238E27FC236}">
                <a16:creationId xmlns:a16="http://schemas.microsoft.com/office/drawing/2014/main" id="{D00F62F0-B68E-8642-F3CA-75FE0E913F36}"/>
              </a:ext>
            </a:extLst>
          </p:cNvPr>
          <p:cNvSpPr>
            <a:spLocks noChangeArrowheads="1"/>
          </p:cNvSpPr>
          <p:nvPr/>
        </p:nvSpPr>
        <p:spPr bwMode="auto">
          <a:xfrm>
            <a:off x="53975" y="3707931"/>
            <a:ext cx="800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dirty="0">
                <a:solidFill>
                  <a:srgbClr val="262626"/>
                </a:solidFill>
                <a:latin typeface="Noto Sans JP" panose="020B0200000000000000" pitchFamily="50" charset="-128"/>
                <a:ea typeface="Noto Sans JP" panose="020B0200000000000000" pitchFamily="50" charset="-128"/>
              </a:rPr>
              <a:t>●カラー</a:t>
            </a:r>
          </a:p>
        </p:txBody>
      </p:sp>
      <p:sp>
        <p:nvSpPr>
          <p:cNvPr id="36" name="正方形/長方形 51">
            <a:extLst>
              <a:ext uri="{FF2B5EF4-FFF2-40B4-BE49-F238E27FC236}">
                <a16:creationId xmlns:a16="http://schemas.microsoft.com/office/drawing/2014/main" id="{BC77279C-FAE1-067F-1F75-A40443D6E179}"/>
              </a:ext>
            </a:extLst>
          </p:cNvPr>
          <p:cNvSpPr>
            <a:spLocks noChangeArrowheads="1"/>
          </p:cNvSpPr>
          <p:nvPr/>
        </p:nvSpPr>
        <p:spPr bwMode="auto">
          <a:xfrm>
            <a:off x="53975" y="4763676"/>
            <a:ext cx="141605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dirty="0">
                <a:solidFill>
                  <a:srgbClr val="262626"/>
                </a:solidFill>
                <a:latin typeface="Noto Sans JP" panose="020B0200000000000000" pitchFamily="50" charset="-128"/>
                <a:ea typeface="Noto Sans JP" panose="020B0200000000000000" pitchFamily="50" charset="-128"/>
              </a:rPr>
              <a:t>●パネル＆ガラス</a:t>
            </a:r>
          </a:p>
        </p:txBody>
      </p:sp>
      <p:sp>
        <p:nvSpPr>
          <p:cNvPr id="37" name="正方形/長方形 66">
            <a:extLst>
              <a:ext uri="{FF2B5EF4-FFF2-40B4-BE49-F238E27FC236}">
                <a16:creationId xmlns:a16="http://schemas.microsoft.com/office/drawing/2014/main" id="{BF2102CF-BB79-7655-C193-D4D5DEFD4241}"/>
              </a:ext>
            </a:extLst>
          </p:cNvPr>
          <p:cNvSpPr>
            <a:spLocks noChangeArrowheads="1"/>
          </p:cNvSpPr>
          <p:nvPr/>
        </p:nvSpPr>
        <p:spPr bwMode="auto">
          <a:xfrm>
            <a:off x="53975" y="5680637"/>
            <a:ext cx="954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dirty="0">
                <a:solidFill>
                  <a:srgbClr val="262626"/>
                </a:solidFill>
                <a:latin typeface="Noto Sans JP" panose="020B0200000000000000" pitchFamily="50" charset="-128"/>
                <a:ea typeface="Noto Sans JP" panose="020B0200000000000000" pitchFamily="50" charset="-128"/>
              </a:rPr>
              <a:t>●デザイン</a:t>
            </a:r>
          </a:p>
        </p:txBody>
      </p:sp>
      <p:sp>
        <p:nvSpPr>
          <p:cNvPr id="38" name="正方形/長方形 68">
            <a:extLst>
              <a:ext uri="{FF2B5EF4-FFF2-40B4-BE49-F238E27FC236}">
                <a16:creationId xmlns:a16="http://schemas.microsoft.com/office/drawing/2014/main" id="{357C3080-D6A6-9115-3F75-916E5CD53464}"/>
              </a:ext>
            </a:extLst>
          </p:cNvPr>
          <p:cNvSpPr>
            <a:spLocks noChangeArrowheads="1"/>
          </p:cNvSpPr>
          <p:nvPr/>
        </p:nvSpPr>
        <p:spPr bwMode="auto">
          <a:xfrm>
            <a:off x="2616200" y="4747083"/>
            <a:ext cx="954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a:solidFill>
                  <a:srgbClr val="262626"/>
                </a:solidFill>
                <a:latin typeface="Noto Sans JP" panose="020B0200000000000000" pitchFamily="50" charset="-128"/>
                <a:ea typeface="Noto Sans JP" panose="020B0200000000000000" pitchFamily="50" charset="-128"/>
              </a:rPr>
              <a:t>●ハンドル</a:t>
            </a:r>
          </a:p>
        </p:txBody>
      </p:sp>
      <p:sp>
        <p:nvSpPr>
          <p:cNvPr id="39" name="正方形/長方形 69">
            <a:extLst>
              <a:ext uri="{FF2B5EF4-FFF2-40B4-BE49-F238E27FC236}">
                <a16:creationId xmlns:a16="http://schemas.microsoft.com/office/drawing/2014/main" id="{B894912E-841C-93B1-0F14-DD31B37FCF31}"/>
              </a:ext>
            </a:extLst>
          </p:cNvPr>
          <p:cNvSpPr>
            <a:spLocks noChangeArrowheads="1"/>
          </p:cNvSpPr>
          <p:nvPr/>
        </p:nvSpPr>
        <p:spPr bwMode="auto">
          <a:xfrm>
            <a:off x="420357" y="6907728"/>
            <a:ext cx="4347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dirty="0">
                <a:solidFill>
                  <a:srgbClr val="000000"/>
                </a:solidFill>
                <a:latin typeface="Noto Sans JP" panose="020B0200000000000000" pitchFamily="50" charset="-128"/>
                <a:ea typeface="Noto Sans JP" panose="020B0200000000000000" pitchFamily="50" charset="-128"/>
              </a:rPr>
              <a:t>HAA </a:t>
            </a:r>
            <a:endParaRPr kumimoji="1" lang="ja-JP" altLang="en-US" sz="900" dirty="0">
              <a:solidFill>
                <a:srgbClr val="000000"/>
              </a:solidFill>
              <a:latin typeface="Noto Sans JP" panose="020B0200000000000000" pitchFamily="50" charset="-128"/>
              <a:ea typeface="Noto Sans JP" panose="020B0200000000000000" pitchFamily="50" charset="-128"/>
            </a:endParaRPr>
          </a:p>
        </p:txBody>
      </p:sp>
      <p:sp>
        <p:nvSpPr>
          <p:cNvPr id="40" name="正方形/長方形 70">
            <a:extLst>
              <a:ext uri="{FF2B5EF4-FFF2-40B4-BE49-F238E27FC236}">
                <a16:creationId xmlns:a16="http://schemas.microsoft.com/office/drawing/2014/main" id="{14EECC86-86A8-2EBC-FC74-E66C219C4333}"/>
              </a:ext>
            </a:extLst>
          </p:cNvPr>
          <p:cNvSpPr>
            <a:spLocks noChangeArrowheads="1"/>
          </p:cNvSpPr>
          <p:nvPr/>
        </p:nvSpPr>
        <p:spPr bwMode="auto">
          <a:xfrm>
            <a:off x="1212519" y="6907728"/>
            <a:ext cx="44755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dirty="0">
                <a:solidFill>
                  <a:srgbClr val="000000"/>
                </a:solidFill>
                <a:latin typeface="Noto Sans JP" panose="020B0200000000000000" pitchFamily="50" charset="-128"/>
                <a:ea typeface="Noto Sans JP" panose="020B0200000000000000" pitchFamily="50" charset="-128"/>
              </a:rPr>
              <a:t>HHA </a:t>
            </a:r>
            <a:endParaRPr kumimoji="1" lang="ja-JP" altLang="en-US" sz="900" dirty="0">
              <a:solidFill>
                <a:srgbClr val="000000"/>
              </a:solidFill>
              <a:latin typeface="Noto Sans JP" panose="020B0200000000000000" pitchFamily="50" charset="-128"/>
              <a:ea typeface="Noto Sans JP" panose="020B0200000000000000" pitchFamily="50" charset="-128"/>
            </a:endParaRPr>
          </a:p>
        </p:txBody>
      </p:sp>
      <p:sp>
        <p:nvSpPr>
          <p:cNvPr id="42" name="正方形/長方形 71">
            <a:extLst>
              <a:ext uri="{FF2B5EF4-FFF2-40B4-BE49-F238E27FC236}">
                <a16:creationId xmlns:a16="http://schemas.microsoft.com/office/drawing/2014/main" id="{FF123E10-A7DB-E61A-E0B9-CF311C75C123}"/>
              </a:ext>
            </a:extLst>
          </p:cNvPr>
          <p:cNvSpPr>
            <a:spLocks noChangeArrowheads="1"/>
          </p:cNvSpPr>
          <p:nvPr/>
        </p:nvSpPr>
        <p:spPr bwMode="auto">
          <a:xfrm>
            <a:off x="2011032" y="6912491"/>
            <a:ext cx="4571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Noto Sans JP" panose="020B0200000000000000" pitchFamily="50" charset="-128"/>
                <a:ea typeface="Noto Sans JP" panose="020B0200000000000000" pitchFamily="50" charset="-128"/>
              </a:rPr>
              <a:t>HHD </a:t>
            </a:r>
            <a:endParaRPr kumimoji="1" lang="ja-JP" altLang="en-US" sz="900">
              <a:solidFill>
                <a:srgbClr val="000000"/>
              </a:solidFill>
              <a:latin typeface="Noto Sans JP" panose="020B0200000000000000" pitchFamily="50" charset="-128"/>
              <a:ea typeface="Noto Sans JP" panose="020B0200000000000000" pitchFamily="50" charset="-128"/>
            </a:endParaRPr>
          </a:p>
        </p:txBody>
      </p:sp>
      <p:sp>
        <p:nvSpPr>
          <p:cNvPr id="43" name="正方形/長方形 72">
            <a:extLst>
              <a:ext uri="{FF2B5EF4-FFF2-40B4-BE49-F238E27FC236}">
                <a16:creationId xmlns:a16="http://schemas.microsoft.com/office/drawing/2014/main" id="{70916A0E-97B8-1711-3C03-51C3DDFF8A64}"/>
              </a:ext>
            </a:extLst>
          </p:cNvPr>
          <p:cNvSpPr>
            <a:spLocks noChangeArrowheads="1"/>
          </p:cNvSpPr>
          <p:nvPr/>
        </p:nvSpPr>
        <p:spPr bwMode="auto">
          <a:xfrm>
            <a:off x="2780969" y="6912491"/>
            <a:ext cx="44435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Noto Sans JP" panose="020B0200000000000000" pitchFamily="50" charset="-128"/>
                <a:ea typeface="Noto Sans JP" panose="020B0200000000000000" pitchFamily="50" charset="-128"/>
              </a:rPr>
              <a:t>HHE </a:t>
            </a:r>
            <a:endParaRPr kumimoji="1" lang="ja-JP" altLang="en-US" sz="900">
              <a:solidFill>
                <a:srgbClr val="000000"/>
              </a:solidFill>
              <a:latin typeface="Noto Sans JP" panose="020B0200000000000000" pitchFamily="50" charset="-128"/>
              <a:ea typeface="Noto Sans JP" panose="020B0200000000000000" pitchFamily="50" charset="-128"/>
            </a:endParaRPr>
          </a:p>
        </p:txBody>
      </p:sp>
      <p:sp>
        <p:nvSpPr>
          <p:cNvPr id="44" name="正方形/長方形 73">
            <a:extLst>
              <a:ext uri="{FF2B5EF4-FFF2-40B4-BE49-F238E27FC236}">
                <a16:creationId xmlns:a16="http://schemas.microsoft.com/office/drawing/2014/main" id="{60749294-DCB7-9980-757D-0EA8C05D091C}"/>
              </a:ext>
            </a:extLst>
          </p:cNvPr>
          <p:cNvSpPr>
            <a:spLocks noChangeArrowheads="1"/>
          </p:cNvSpPr>
          <p:nvPr/>
        </p:nvSpPr>
        <p:spPr bwMode="auto">
          <a:xfrm>
            <a:off x="3557154" y="6914078"/>
            <a:ext cx="44114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Noto Sans JP" panose="020B0200000000000000" pitchFamily="50" charset="-128"/>
                <a:ea typeface="Noto Sans JP" panose="020B0200000000000000" pitchFamily="50" charset="-128"/>
              </a:rPr>
              <a:t>HHF </a:t>
            </a:r>
            <a:endParaRPr kumimoji="1" lang="ja-JP" altLang="en-US" sz="900">
              <a:solidFill>
                <a:srgbClr val="000000"/>
              </a:solidFill>
              <a:latin typeface="Noto Sans JP" panose="020B0200000000000000" pitchFamily="50" charset="-128"/>
              <a:ea typeface="Noto Sans JP" panose="020B0200000000000000" pitchFamily="50" charset="-128"/>
            </a:endParaRPr>
          </a:p>
        </p:txBody>
      </p:sp>
      <p:sp>
        <p:nvSpPr>
          <p:cNvPr id="45" name="正方形/長方形 74">
            <a:extLst>
              <a:ext uri="{FF2B5EF4-FFF2-40B4-BE49-F238E27FC236}">
                <a16:creationId xmlns:a16="http://schemas.microsoft.com/office/drawing/2014/main" id="{53ADF468-E863-2F8A-D139-D8118F6A5F58}"/>
              </a:ext>
            </a:extLst>
          </p:cNvPr>
          <p:cNvSpPr>
            <a:spLocks noChangeArrowheads="1"/>
          </p:cNvSpPr>
          <p:nvPr/>
        </p:nvSpPr>
        <p:spPr bwMode="auto">
          <a:xfrm>
            <a:off x="4369954" y="6915666"/>
            <a:ext cx="39305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dirty="0">
                <a:solidFill>
                  <a:srgbClr val="000000"/>
                </a:solidFill>
                <a:latin typeface="Noto Sans JP" panose="020B0200000000000000" pitchFamily="50" charset="-128"/>
                <a:ea typeface="Noto Sans JP" panose="020B0200000000000000" pitchFamily="50" charset="-128"/>
              </a:rPr>
              <a:t>HYF</a:t>
            </a:r>
            <a:endParaRPr kumimoji="1" lang="ja-JP" altLang="en-US" sz="900" dirty="0">
              <a:solidFill>
                <a:srgbClr val="000000"/>
              </a:solidFill>
              <a:latin typeface="Noto Sans JP" panose="020B0200000000000000" pitchFamily="50" charset="-128"/>
              <a:ea typeface="Noto Sans JP" panose="020B0200000000000000" pitchFamily="50" charset="-128"/>
            </a:endParaRPr>
          </a:p>
        </p:txBody>
      </p:sp>
      <p:sp>
        <p:nvSpPr>
          <p:cNvPr id="46" name="正方形/長方形 75">
            <a:extLst>
              <a:ext uri="{FF2B5EF4-FFF2-40B4-BE49-F238E27FC236}">
                <a16:creationId xmlns:a16="http://schemas.microsoft.com/office/drawing/2014/main" id="{1EBEC316-6CD0-353C-B81A-031202BB45D0}"/>
              </a:ext>
            </a:extLst>
          </p:cNvPr>
          <p:cNvSpPr>
            <a:spLocks noChangeArrowheads="1"/>
          </p:cNvSpPr>
          <p:nvPr/>
        </p:nvSpPr>
        <p:spPr bwMode="auto">
          <a:xfrm>
            <a:off x="5130366" y="6904553"/>
            <a:ext cx="4347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Noto Sans JP" panose="020B0200000000000000" pitchFamily="50" charset="-128"/>
                <a:ea typeface="Noto Sans JP" panose="020B0200000000000000" pitchFamily="50" charset="-128"/>
              </a:rPr>
              <a:t>HYG </a:t>
            </a:r>
            <a:endParaRPr kumimoji="1" lang="ja-JP" altLang="en-US" sz="900">
              <a:solidFill>
                <a:srgbClr val="000000"/>
              </a:solidFill>
              <a:latin typeface="Noto Sans JP" panose="020B0200000000000000" pitchFamily="50" charset="-128"/>
              <a:ea typeface="Noto Sans JP" panose="020B0200000000000000" pitchFamily="50" charset="-128"/>
            </a:endParaRPr>
          </a:p>
        </p:txBody>
      </p:sp>
      <p:sp>
        <p:nvSpPr>
          <p:cNvPr id="47" name="正方形/長方形 76">
            <a:extLst>
              <a:ext uri="{FF2B5EF4-FFF2-40B4-BE49-F238E27FC236}">
                <a16:creationId xmlns:a16="http://schemas.microsoft.com/office/drawing/2014/main" id="{F0A1B81D-0711-EEED-6B9F-D689116E2539}"/>
              </a:ext>
            </a:extLst>
          </p:cNvPr>
          <p:cNvSpPr>
            <a:spLocks noChangeArrowheads="1"/>
          </p:cNvSpPr>
          <p:nvPr/>
        </p:nvSpPr>
        <p:spPr bwMode="auto">
          <a:xfrm>
            <a:off x="2706688" y="5511901"/>
            <a:ext cx="160332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chemeClr val="bg2"/>
                </a:solidFill>
                <a:latin typeface="Noto Sans JP" panose="020B0200000000000000" pitchFamily="50" charset="-128"/>
                <a:ea typeface="Noto Sans JP" panose="020B0200000000000000" pitchFamily="50" charset="-128"/>
              </a:rPr>
              <a:t>プッシュプッシュハンドル </a:t>
            </a:r>
          </a:p>
        </p:txBody>
      </p:sp>
      <p:sp>
        <p:nvSpPr>
          <p:cNvPr id="48" name="正方形/長方形 14">
            <a:extLst>
              <a:ext uri="{FF2B5EF4-FFF2-40B4-BE49-F238E27FC236}">
                <a16:creationId xmlns:a16="http://schemas.microsoft.com/office/drawing/2014/main" id="{07C7638B-03F4-8FA0-3DB6-148F772F44EA}"/>
              </a:ext>
            </a:extLst>
          </p:cNvPr>
          <p:cNvSpPr>
            <a:spLocks noChangeArrowheads="1"/>
          </p:cNvSpPr>
          <p:nvPr/>
        </p:nvSpPr>
        <p:spPr bwMode="auto">
          <a:xfrm>
            <a:off x="4781199" y="1247671"/>
            <a:ext cx="1731963"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⾞いすの⽅や</a:t>
            </a:r>
            <a:endParaRPr kumimoji="1" lang="en-US" altLang="ja-JP" sz="11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⼿がふさがっている⽅も</a:t>
            </a:r>
            <a:endParaRPr kumimoji="1" lang="en-US" altLang="ja-JP" sz="1100" dirty="0">
              <a:solidFill>
                <a:srgbClr val="000000"/>
              </a:solidFill>
              <a:latin typeface="Noto Sans JP" panose="020B0200000000000000" pitchFamily="50" charset="-128"/>
              <a:ea typeface="Noto Sans JP" panose="020B0200000000000000" pitchFamily="50" charset="-128"/>
            </a:endParaRPr>
          </a:p>
          <a:p>
            <a:pPr defTabSz="914400" eaLnBrk="1" hangingPunct="1"/>
            <a:r>
              <a:rPr kumimoji="1" lang="ja-JP" altLang="en-US" sz="1100" dirty="0">
                <a:solidFill>
                  <a:srgbClr val="000000"/>
                </a:solidFill>
                <a:latin typeface="Noto Sans JP" panose="020B0200000000000000" pitchFamily="50" charset="-128"/>
                <a:ea typeface="Noto Sans JP" panose="020B0200000000000000" pitchFamily="50" charset="-128"/>
              </a:rPr>
              <a:t>ラクに開閉できます。</a:t>
            </a:r>
          </a:p>
        </p:txBody>
      </p:sp>
      <p:pic>
        <p:nvPicPr>
          <p:cNvPr id="49" name="図 15">
            <a:extLst>
              <a:ext uri="{FF2B5EF4-FFF2-40B4-BE49-F238E27FC236}">
                <a16:creationId xmlns:a16="http://schemas.microsoft.com/office/drawing/2014/main" id="{7B47FE21-A537-4D46-7168-99E4CC30559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447" b="-2"/>
          <a:stretch>
            <a:fillRect/>
          </a:stretch>
        </p:blipFill>
        <p:spPr bwMode="auto">
          <a:xfrm>
            <a:off x="5874270" y="5883878"/>
            <a:ext cx="1787049" cy="115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テキスト ボックス 16">
            <a:extLst>
              <a:ext uri="{FF2B5EF4-FFF2-40B4-BE49-F238E27FC236}">
                <a16:creationId xmlns:a16="http://schemas.microsoft.com/office/drawing/2014/main" id="{531AA926-A022-C812-6FA0-4B016F419C93}"/>
              </a:ext>
            </a:extLst>
          </p:cNvPr>
          <p:cNvSpPr txBox="1">
            <a:spLocks noChangeArrowheads="1"/>
          </p:cNvSpPr>
          <p:nvPr/>
        </p:nvSpPr>
        <p:spPr bwMode="auto">
          <a:xfrm>
            <a:off x="7782199" y="5902846"/>
            <a:ext cx="1117978"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algn="ctr" defTabSz="914400" eaLnBrk="1" hangingPunct="1"/>
            <a:r>
              <a:rPr kumimoji="1" lang="ja-JP" altLang="en-US" sz="1000" dirty="0">
                <a:solidFill>
                  <a:srgbClr val="000000"/>
                </a:solidFill>
                <a:latin typeface="Noto Sans JP" panose="020B0200000000000000" pitchFamily="50" charset="-128"/>
                <a:ea typeface="Noto Sans JP" panose="020B0200000000000000" pitchFamily="50" charset="-128"/>
              </a:rPr>
              <a:t>特注寸法範囲</a:t>
            </a:r>
            <a:endParaRPr kumimoji="1" lang="en-US" altLang="ja-JP" sz="1000" dirty="0">
              <a:solidFill>
                <a:srgbClr val="000000"/>
              </a:solidFill>
              <a:latin typeface="Noto Sans JP" panose="020B0200000000000000" pitchFamily="50" charset="-128"/>
              <a:ea typeface="Noto Sans JP" panose="020B0200000000000000" pitchFamily="50" charset="-128"/>
            </a:endParaRPr>
          </a:p>
          <a:p>
            <a:pPr algn="ctr" defTabSz="914400" eaLnBrk="1" hangingPunct="1"/>
            <a:r>
              <a:rPr kumimoji="1" lang="en-US" altLang="ja-JP" sz="1000" dirty="0">
                <a:solidFill>
                  <a:srgbClr val="000000"/>
                </a:solidFill>
                <a:latin typeface="Noto Sans JP" panose="020B0200000000000000" pitchFamily="50" charset="-128"/>
                <a:ea typeface="Noto Sans JP" panose="020B0200000000000000" pitchFamily="50" charset="-128"/>
              </a:rPr>
              <a:t>774</a:t>
            </a:r>
            <a:r>
              <a:rPr kumimoji="1" lang="ja-JP" altLang="en-US" sz="1000" dirty="0">
                <a:solidFill>
                  <a:srgbClr val="000000"/>
                </a:solidFill>
                <a:latin typeface="Noto Sans JP" panose="020B0200000000000000" pitchFamily="50" charset="-128"/>
                <a:ea typeface="Noto Sans JP" panose="020B0200000000000000" pitchFamily="50" charset="-128"/>
              </a:rPr>
              <a:t>≦</a:t>
            </a:r>
            <a:r>
              <a:rPr kumimoji="1" lang="en-US" altLang="ja-JP" sz="1000" dirty="0">
                <a:solidFill>
                  <a:srgbClr val="000000"/>
                </a:solidFill>
                <a:latin typeface="Noto Sans JP" panose="020B0200000000000000" pitchFamily="50" charset="-128"/>
                <a:ea typeface="Noto Sans JP" panose="020B0200000000000000" pitchFamily="50" charset="-128"/>
              </a:rPr>
              <a:t>W</a:t>
            </a:r>
            <a:r>
              <a:rPr kumimoji="1" lang="ja-JP" altLang="en-US" sz="1000" dirty="0">
                <a:solidFill>
                  <a:srgbClr val="000000"/>
                </a:solidFill>
                <a:latin typeface="Noto Sans JP" panose="020B0200000000000000" pitchFamily="50" charset="-128"/>
                <a:ea typeface="Noto Sans JP" panose="020B0200000000000000" pitchFamily="50" charset="-128"/>
              </a:rPr>
              <a:t>≦</a:t>
            </a:r>
            <a:r>
              <a:rPr kumimoji="1" lang="en-US" altLang="ja-JP" sz="1000" dirty="0">
                <a:solidFill>
                  <a:srgbClr val="000000"/>
                </a:solidFill>
                <a:latin typeface="Noto Sans JP" panose="020B0200000000000000" pitchFamily="50" charset="-128"/>
                <a:ea typeface="Noto Sans JP" panose="020B0200000000000000" pitchFamily="50" charset="-128"/>
              </a:rPr>
              <a:t>1274</a:t>
            </a:r>
          </a:p>
          <a:p>
            <a:pPr algn="ctr" defTabSz="914400" eaLnBrk="1" hangingPunct="1"/>
            <a:r>
              <a:rPr kumimoji="1" lang="en-US" altLang="ja-JP" sz="1000" dirty="0">
                <a:solidFill>
                  <a:srgbClr val="000000"/>
                </a:solidFill>
                <a:latin typeface="Noto Sans JP" panose="020B0200000000000000" pitchFamily="50" charset="-128"/>
                <a:ea typeface="Noto Sans JP" panose="020B0200000000000000" pitchFamily="50" charset="-128"/>
              </a:rPr>
              <a:t>1823</a:t>
            </a:r>
            <a:r>
              <a:rPr kumimoji="1" lang="ja-JP" altLang="en-US" sz="1000" dirty="0">
                <a:solidFill>
                  <a:srgbClr val="000000"/>
                </a:solidFill>
                <a:latin typeface="Noto Sans JP" panose="020B0200000000000000" pitchFamily="50" charset="-128"/>
                <a:ea typeface="Noto Sans JP" panose="020B0200000000000000" pitchFamily="50" charset="-128"/>
              </a:rPr>
              <a:t>≦</a:t>
            </a:r>
            <a:r>
              <a:rPr kumimoji="1" lang="en-US" altLang="ja-JP" sz="1000" dirty="0">
                <a:solidFill>
                  <a:srgbClr val="000000"/>
                </a:solidFill>
                <a:latin typeface="Noto Sans JP" panose="020B0200000000000000" pitchFamily="50" charset="-128"/>
                <a:ea typeface="Noto Sans JP" panose="020B0200000000000000" pitchFamily="50" charset="-128"/>
              </a:rPr>
              <a:t>H</a:t>
            </a:r>
            <a:r>
              <a:rPr kumimoji="1" lang="ja-JP" altLang="en-US" sz="1000" dirty="0">
                <a:solidFill>
                  <a:srgbClr val="000000"/>
                </a:solidFill>
                <a:latin typeface="Noto Sans JP" panose="020B0200000000000000" pitchFamily="50" charset="-128"/>
                <a:ea typeface="Noto Sans JP" panose="020B0200000000000000" pitchFamily="50" charset="-128"/>
              </a:rPr>
              <a:t>≦</a:t>
            </a:r>
            <a:r>
              <a:rPr kumimoji="1" lang="en-US" altLang="ja-JP" sz="1000" dirty="0">
                <a:solidFill>
                  <a:srgbClr val="000000"/>
                </a:solidFill>
                <a:latin typeface="Noto Sans JP" panose="020B0200000000000000" pitchFamily="50" charset="-128"/>
                <a:ea typeface="Noto Sans JP" panose="020B0200000000000000" pitchFamily="50" charset="-128"/>
              </a:rPr>
              <a:t>2181</a:t>
            </a:r>
            <a:endParaRPr kumimoji="1" lang="ja-JP" altLang="en-US" sz="1000" dirty="0">
              <a:solidFill>
                <a:srgbClr val="000000"/>
              </a:solidFill>
              <a:latin typeface="Noto Sans JP" panose="020B0200000000000000" pitchFamily="50" charset="-128"/>
              <a:ea typeface="Noto Sans JP" panose="020B0200000000000000" pitchFamily="50" charset="-128"/>
            </a:endParaRPr>
          </a:p>
        </p:txBody>
      </p:sp>
      <p:cxnSp>
        <p:nvCxnSpPr>
          <p:cNvPr id="51" name="直線コネクタ 50">
            <a:extLst>
              <a:ext uri="{FF2B5EF4-FFF2-40B4-BE49-F238E27FC236}">
                <a16:creationId xmlns:a16="http://schemas.microsoft.com/office/drawing/2014/main" id="{1D34A666-0007-43C4-D791-E9DD6A00BCD1}"/>
              </a:ext>
            </a:extLst>
          </p:cNvPr>
          <p:cNvCxnSpPr>
            <a:cxnSpLocks/>
            <a:stCxn id="35" idx="3"/>
          </p:cNvCxnSpPr>
          <p:nvPr/>
        </p:nvCxnSpPr>
        <p:spPr>
          <a:xfrm>
            <a:off x="854075" y="3846044"/>
            <a:ext cx="3417492" cy="0"/>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8C077CDD-2A26-37F4-5A9E-297A60FF59F7}"/>
              </a:ext>
            </a:extLst>
          </p:cNvPr>
          <p:cNvCxnSpPr>
            <a:cxnSpLocks/>
            <a:stCxn id="36" idx="3"/>
          </p:cNvCxnSpPr>
          <p:nvPr/>
        </p:nvCxnSpPr>
        <p:spPr>
          <a:xfrm flipV="1">
            <a:off x="1470026" y="4901788"/>
            <a:ext cx="1125515" cy="1"/>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3853AF11-1053-E316-3783-7A310930F2A1}"/>
              </a:ext>
            </a:extLst>
          </p:cNvPr>
          <p:cNvCxnSpPr>
            <a:cxnSpLocks/>
          </p:cNvCxnSpPr>
          <p:nvPr/>
        </p:nvCxnSpPr>
        <p:spPr>
          <a:xfrm>
            <a:off x="962025" y="5821618"/>
            <a:ext cx="5376863" cy="0"/>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pic>
        <p:nvPicPr>
          <p:cNvPr id="55" name="図 54">
            <a:extLst>
              <a:ext uri="{FF2B5EF4-FFF2-40B4-BE49-F238E27FC236}">
                <a16:creationId xmlns:a16="http://schemas.microsoft.com/office/drawing/2014/main" id="{9ED3BA59-FACA-F55A-D8A2-9C06FD01CA3F}"/>
              </a:ext>
            </a:extLst>
          </p:cNvPr>
          <p:cNvPicPr>
            <a:picLocks noChangeAspect="1"/>
          </p:cNvPicPr>
          <p:nvPr/>
        </p:nvPicPr>
        <p:blipFill rotWithShape="1">
          <a:blip r:embed="rId9"/>
          <a:srcRect l="6464" t="50000" r="6060" b="828"/>
          <a:stretch/>
        </p:blipFill>
        <p:spPr>
          <a:xfrm>
            <a:off x="220663" y="3995983"/>
            <a:ext cx="466171" cy="468792"/>
          </a:xfrm>
          <a:prstGeom prst="rect">
            <a:avLst/>
          </a:prstGeom>
          <a:ln w="3175">
            <a:solidFill>
              <a:schemeClr val="bg1">
                <a:lumMod val="75000"/>
              </a:schemeClr>
            </a:solidFill>
          </a:ln>
        </p:spPr>
      </p:pic>
      <p:pic>
        <p:nvPicPr>
          <p:cNvPr id="58" name="図 95">
            <a:extLst>
              <a:ext uri="{FF2B5EF4-FFF2-40B4-BE49-F238E27FC236}">
                <a16:creationId xmlns:a16="http://schemas.microsoft.com/office/drawing/2014/main" id="{F2FDD844-0A61-4FB7-CC2F-91591CEF4D3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2167" t="50829" r="-2"/>
          <a:stretch/>
        </p:blipFill>
        <p:spPr bwMode="auto">
          <a:xfrm>
            <a:off x="2310892" y="3995983"/>
            <a:ext cx="466492" cy="46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図 96">
            <a:extLst>
              <a:ext uri="{FF2B5EF4-FFF2-40B4-BE49-F238E27FC236}">
                <a16:creationId xmlns:a16="http://schemas.microsoft.com/office/drawing/2014/main" id="{AAA3A4AE-632A-A6FB-68AD-365A1254DF1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1871" t="50829" r="-2"/>
          <a:stretch/>
        </p:blipFill>
        <p:spPr bwMode="auto">
          <a:xfrm>
            <a:off x="2833690" y="3995983"/>
            <a:ext cx="468065" cy="47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図 59">
            <a:extLst>
              <a:ext uri="{FF2B5EF4-FFF2-40B4-BE49-F238E27FC236}">
                <a16:creationId xmlns:a16="http://schemas.microsoft.com/office/drawing/2014/main" id="{F434161F-5AAE-6789-D64D-F176DDF30CA3}"/>
              </a:ext>
            </a:extLst>
          </p:cNvPr>
          <p:cNvPicPr>
            <a:picLocks noChangeAspect="1"/>
          </p:cNvPicPr>
          <p:nvPr/>
        </p:nvPicPr>
        <p:blipFill rotWithShape="1">
          <a:blip r:embed="rId12"/>
          <a:srcRect l="15277" t="50996"/>
          <a:stretch/>
        </p:blipFill>
        <p:spPr>
          <a:xfrm>
            <a:off x="743140" y="3995983"/>
            <a:ext cx="466492" cy="468791"/>
          </a:xfrm>
          <a:prstGeom prst="rect">
            <a:avLst/>
          </a:prstGeom>
          <a:ln w="3175">
            <a:solidFill>
              <a:schemeClr val="bg1">
                <a:lumMod val="75000"/>
              </a:schemeClr>
            </a:solidFill>
          </a:ln>
        </p:spPr>
      </p:pic>
      <p:sp>
        <p:nvSpPr>
          <p:cNvPr id="61" name="正方形/長方形 60">
            <a:extLst>
              <a:ext uri="{FF2B5EF4-FFF2-40B4-BE49-F238E27FC236}">
                <a16:creationId xmlns:a16="http://schemas.microsoft.com/office/drawing/2014/main" id="{389EF766-F8C4-870F-94E8-F8BA1270B118}"/>
              </a:ext>
            </a:extLst>
          </p:cNvPr>
          <p:cNvSpPr/>
          <p:nvPr/>
        </p:nvSpPr>
        <p:spPr>
          <a:xfrm>
            <a:off x="32873" y="4433948"/>
            <a:ext cx="830763"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プレシャス</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ホワイト</a:t>
            </a:r>
          </a:p>
        </p:txBody>
      </p:sp>
      <p:sp>
        <p:nvSpPr>
          <p:cNvPr id="62" name="正方形/長方形 61">
            <a:extLst>
              <a:ext uri="{FF2B5EF4-FFF2-40B4-BE49-F238E27FC236}">
                <a16:creationId xmlns:a16="http://schemas.microsoft.com/office/drawing/2014/main" id="{560FDA76-E25E-C131-213C-B146CF8D15A7}"/>
              </a:ext>
            </a:extLst>
          </p:cNvPr>
          <p:cNvSpPr/>
          <p:nvPr/>
        </p:nvSpPr>
        <p:spPr>
          <a:xfrm>
            <a:off x="574645" y="4433948"/>
            <a:ext cx="826133"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アイボリー</a:t>
            </a:r>
          </a:p>
        </p:txBody>
      </p:sp>
      <p:sp>
        <p:nvSpPr>
          <p:cNvPr id="63" name="正方形/長方形 62">
            <a:extLst>
              <a:ext uri="{FF2B5EF4-FFF2-40B4-BE49-F238E27FC236}">
                <a16:creationId xmlns:a16="http://schemas.microsoft.com/office/drawing/2014/main" id="{323AA0BE-B58A-220C-2070-58C482937651}"/>
              </a:ext>
            </a:extLst>
          </p:cNvPr>
          <p:cNvSpPr/>
          <p:nvPr/>
        </p:nvSpPr>
        <p:spPr>
          <a:xfrm>
            <a:off x="1123575" y="4433948"/>
            <a:ext cx="726628"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オーク</a:t>
            </a:r>
          </a:p>
        </p:txBody>
      </p:sp>
      <p:sp>
        <p:nvSpPr>
          <p:cNvPr id="15360" name="正方形/長方形 15359">
            <a:extLst>
              <a:ext uri="{FF2B5EF4-FFF2-40B4-BE49-F238E27FC236}">
                <a16:creationId xmlns:a16="http://schemas.microsoft.com/office/drawing/2014/main" id="{9CE6DADF-AF62-B242-3A7E-EDC120BAC295}"/>
              </a:ext>
            </a:extLst>
          </p:cNvPr>
          <p:cNvSpPr/>
          <p:nvPr/>
        </p:nvSpPr>
        <p:spPr>
          <a:xfrm>
            <a:off x="1676492" y="4433948"/>
            <a:ext cx="664148"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チェリー</a:t>
            </a:r>
          </a:p>
        </p:txBody>
      </p:sp>
      <p:sp>
        <p:nvSpPr>
          <p:cNvPr id="15361" name="正方形/長方形 15360">
            <a:extLst>
              <a:ext uri="{FF2B5EF4-FFF2-40B4-BE49-F238E27FC236}">
                <a16:creationId xmlns:a16="http://schemas.microsoft.com/office/drawing/2014/main" id="{4106CC7B-88DF-5805-5371-2EAA37F6318A}"/>
              </a:ext>
            </a:extLst>
          </p:cNvPr>
          <p:cNvSpPr/>
          <p:nvPr/>
        </p:nvSpPr>
        <p:spPr>
          <a:xfrm>
            <a:off x="2177188" y="4433948"/>
            <a:ext cx="678031"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モカ</a:t>
            </a:r>
          </a:p>
        </p:txBody>
      </p:sp>
      <p:sp>
        <p:nvSpPr>
          <p:cNvPr id="15362" name="正方形/長方形 15361">
            <a:extLst>
              <a:ext uri="{FF2B5EF4-FFF2-40B4-BE49-F238E27FC236}">
                <a16:creationId xmlns:a16="http://schemas.microsoft.com/office/drawing/2014/main" id="{4E73AD38-B43F-1F41-77F0-9104F63F5BC0}"/>
              </a:ext>
            </a:extLst>
          </p:cNvPr>
          <p:cNvSpPr/>
          <p:nvPr/>
        </p:nvSpPr>
        <p:spPr>
          <a:xfrm>
            <a:off x="2737707" y="4433948"/>
            <a:ext cx="643320"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ダーク</a:t>
            </a:r>
          </a:p>
        </p:txBody>
      </p:sp>
      <p:sp>
        <p:nvSpPr>
          <p:cNvPr id="15363" name="正方形/長方形 104">
            <a:extLst>
              <a:ext uri="{FF2B5EF4-FFF2-40B4-BE49-F238E27FC236}">
                <a16:creationId xmlns:a16="http://schemas.microsoft.com/office/drawing/2014/main" id="{BF238EA7-F238-A060-2E40-14B5A5D91CCC}"/>
              </a:ext>
            </a:extLst>
          </p:cNvPr>
          <p:cNvSpPr>
            <a:spLocks noChangeArrowheads="1"/>
          </p:cNvSpPr>
          <p:nvPr/>
        </p:nvSpPr>
        <p:spPr bwMode="auto">
          <a:xfrm>
            <a:off x="7810" y="5511901"/>
            <a:ext cx="146186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chemeClr val="bg2"/>
                </a:solidFill>
                <a:latin typeface="Noto Sans JP" panose="020B0200000000000000" pitchFamily="50" charset="-128"/>
                <a:ea typeface="Noto Sans JP" panose="020B0200000000000000" pitchFamily="50" charset="-128"/>
              </a:rPr>
              <a:t>アクリル系パネル</a:t>
            </a:r>
          </a:p>
        </p:txBody>
      </p:sp>
      <p:sp>
        <p:nvSpPr>
          <p:cNvPr id="15364" name="正方形/長方形 105">
            <a:extLst>
              <a:ext uri="{FF2B5EF4-FFF2-40B4-BE49-F238E27FC236}">
                <a16:creationId xmlns:a16="http://schemas.microsoft.com/office/drawing/2014/main" id="{47D45670-D51E-ABE1-E4D2-CB149E30DE34}"/>
              </a:ext>
            </a:extLst>
          </p:cNvPr>
          <p:cNvSpPr>
            <a:spLocks noChangeArrowheads="1"/>
          </p:cNvSpPr>
          <p:nvPr/>
        </p:nvSpPr>
        <p:spPr bwMode="auto">
          <a:xfrm>
            <a:off x="970971" y="5511901"/>
            <a:ext cx="103394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chemeClr val="bg2"/>
                </a:solidFill>
                <a:latin typeface="Noto Sans JP" panose="020B0200000000000000" pitchFamily="50" charset="-128"/>
                <a:ea typeface="Noto Sans JP" panose="020B0200000000000000" pitchFamily="50" charset="-128"/>
              </a:rPr>
              <a:t>透明ガラス</a:t>
            </a:r>
          </a:p>
        </p:txBody>
      </p:sp>
      <p:sp>
        <p:nvSpPr>
          <p:cNvPr id="15368" name="正方形/長方形 106">
            <a:extLst>
              <a:ext uri="{FF2B5EF4-FFF2-40B4-BE49-F238E27FC236}">
                <a16:creationId xmlns:a16="http://schemas.microsoft.com/office/drawing/2014/main" id="{C29BFDB1-FE1F-8B16-4698-AEF6E2345684}"/>
              </a:ext>
            </a:extLst>
          </p:cNvPr>
          <p:cNvSpPr>
            <a:spLocks noChangeArrowheads="1"/>
          </p:cNvSpPr>
          <p:nvPr/>
        </p:nvSpPr>
        <p:spPr bwMode="auto">
          <a:xfrm>
            <a:off x="1754314" y="5511901"/>
            <a:ext cx="10636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chemeClr val="bg2"/>
                </a:solidFill>
                <a:latin typeface="Noto Sans JP" panose="020B0200000000000000" pitchFamily="50" charset="-128"/>
                <a:ea typeface="Noto Sans JP" panose="020B0200000000000000" pitchFamily="50" charset="-128"/>
              </a:rPr>
              <a:t>カスミガラス</a:t>
            </a:r>
          </a:p>
        </p:txBody>
      </p:sp>
      <p:pic>
        <p:nvPicPr>
          <p:cNvPr id="15369" name="図 109">
            <a:extLst>
              <a:ext uri="{FF2B5EF4-FFF2-40B4-BE49-F238E27FC236}">
                <a16:creationId xmlns:a16="http://schemas.microsoft.com/office/drawing/2014/main" id="{31CDCE99-D1FC-110A-A7AA-0658429A731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9803" y="5139087"/>
            <a:ext cx="545377" cy="396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図 110">
            <a:extLst>
              <a:ext uri="{FF2B5EF4-FFF2-40B4-BE49-F238E27FC236}">
                <a16:creationId xmlns:a16="http://schemas.microsoft.com/office/drawing/2014/main" id="{7D751543-B556-497E-90C6-0AB41B1EAE0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93919" y="5140507"/>
            <a:ext cx="545377" cy="39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図 115">
            <a:extLst>
              <a:ext uri="{FF2B5EF4-FFF2-40B4-BE49-F238E27FC236}">
                <a16:creationId xmlns:a16="http://schemas.microsoft.com/office/drawing/2014/main" id="{20285528-7B8C-B193-CEE7-570F312DAE08}"/>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6419" t="10435" r="-1" b="52142"/>
          <a:stretch/>
        </p:blipFill>
        <p:spPr bwMode="auto">
          <a:xfrm>
            <a:off x="220663" y="5140507"/>
            <a:ext cx="545377" cy="39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373" name="直線コネクタ 15372">
            <a:extLst>
              <a:ext uri="{FF2B5EF4-FFF2-40B4-BE49-F238E27FC236}">
                <a16:creationId xmlns:a16="http://schemas.microsoft.com/office/drawing/2014/main" id="{33AC82A3-FCB4-37EA-5FF0-4AC5219715C3}"/>
              </a:ext>
            </a:extLst>
          </p:cNvPr>
          <p:cNvCxnSpPr>
            <a:cxnSpLocks/>
          </p:cNvCxnSpPr>
          <p:nvPr/>
        </p:nvCxnSpPr>
        <p:spPr>
          <a:xfrm>
            <a:off x="3549650" y="4882324"/>
            <a:ext cx="721917" cy="0"/>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pic>
        <p:nvPicPr>
          <p:cNvPr id="15374" name="図 15373" descr="QR コード&#10;&#10;自動的に生成された説明">
            <a:extLst>
              <a:ext uri="{FF2B5EF4-FFF2-40B4-BE49-F238E27FC236}">
                <a16:creationId xmlns:a16="http://schemas.microsoft.com/office/drawing/2014/main" id="{707CC7AD-8BA5-3C41-CF2F-92C05500032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369655" y="5827037"/>
            <a:ext cx="1226499" cy="1226499"/>
          </a:xfrm>
          <a:prstGeom prst="rect">
            <a:avLst/>
          </a:prstGeom>
        </p:spPr>
      </p:pic>
      <p:sp>
        <p:nvSpPr>
          <p:cNvPr id="15375" name="テキスト ボックス 15374">
            <a:extLst>
              <a:ext uri="{FF2B5EF4-FFF2-40B4-BE49-F238E27FC236}">
                <a16:creationId xmlns:a16="http://schemas.microsoft.com/office/drawing/2014/main" id="{94354FDB-A1E2-02A2-FD60-AB0892B7E92B}"/>
              </a:ext>
            </a:extLst>
          </p:cNvPr>
          <p:cNvSpPr txBox="1"/>
          <p:nvPr/>
        </p:nvSpPr>
        <p:spPr>
          <a:xfrm>
            <a:off x="8237789" y="6619214"/>
            <a:ext cx="1226499" cy="461665"/>
          </a:xfrm>
          <a:prstGeom prst="rect">
            <a:avLst/>
          </a:prstGeom>
          <a:noFill/>
        </p:spPr>
        <p:txBody>
          <a:bodyPr wrap="square" rtlCol="0">
            <a:spAutoFit/>
          </a:bodyPr>
          <a:lstStyle/>
          <a:p>
            <a:r>
              <a:rPr kumimoji="1" lang="en-US" altLang="ja-JP" sz="800" dirty="0">
                <a:latin typeface="Noto Sans JP" panose="020B0200000000000000" pitchFamily="50" charset="-128"/>
                <a:ea typeface="Noto Sans JP" panose="020B0200000000000000" pitchFamily="50" charset="-128"/>
              </a:rPr>
              <a:t>2</a:t>
            </a:r>
            <a:r>
              <a:rPr kumimoji="1" lang="ja-JP" altLang="en-US" sz="800" dirty="0">
                <a:latin typeface="Noto Sans JP" panose="020B0200000000000000" pitchFamily="50" charset="-128"/>
                <a:ea typeface="Noto Sans JP" panose="020B0200000000000000" pitchFamily="50" charset="-128"/>
              </a:rPr>
              <a:t>次元バーコードを</a:t>
            </a:r>
            <a:endParaRPr kumimoji="1" lang="en-US" altLang="ja-JP" sz="800" dirty="0">
              <a:latin typeface="Noto Sans JP" panose="020B0200000000000000" pitchFamily="50" charset="-128"/>
              <a:ea typeface="Noto Sans JP" panose="020B0200000000000000" pitchFamily="50" charset="-128"/>
            </a:endParaRPr>
          </a:p>
          <a:p>
            <a:r>
              <a:rPr kumimoji="1" lang="ja-JP" altLang="en-US" sz="800" dirty="0">
                <a:latin typeface="Noto Sans JP" panose="020B0200000000000000" pitchFamily="50" charset="-128"/>
                <a:ea typeface="Noto Sans JP" panose="020B0200000000000000" pitchFamily="50" charset="-128"/>
              </a:rPr>
              <a:t>読み取ると実際の開閉が確認できます！</a:t>
            </a:r>
          </a:p>
        </p:txBody>
      </p:sp>
      <p:pic>
        <p:nvPicPr>
          <p:cNvPr id="15377" name="図 15376">
            <a:extLst>
              <a:ext uri="{FF2B5EF4-FFF2-40B4-BE49-F238E27FC236}">
                <a16:creationId xmlns:a16="http://schemas.microsoft.com/office/drawing/2014/main" id="{90451C72-1479-7E02-5236-9E95B769C537}"/>
              </a:ext>
            </a:extLst>
          </p:cNvPr>
          <p:cNvPicPr>
            <a:picLocks noChangeAspect="1"/>
          </p:cNvPicPr>
          <p:nvPr/>
        </p:nvPicPr>
        <p:blipFill>
          <a:blip r:embed="rId17"/>
          <a:stretch>
            <a:fillRect/>
          </a:stretch>
        </p:blipFill>
        <p:spPr>
          <a:xfrm>
            <a:off x="320136" y="5920676"/>
            <a:ext cx="625384" cy="1032832"/>
          </a:xfrm>
          <a:prstGeom prst="rect">
            <a:avLst/>
          </a:prstGeom>
        </p:spPr>
      </p:pic>
      <p:pic>
        <p:nvPicPr>
          <p:cNvPr id="15379" name="図 15378">
            <a:extLst>
              <a:ext uri="{FF2B5EF4-FFF2-40B4-BE49-F238E27FC236}">
                <a16:creationId xmlns:a16="http://schemas.microsoft.com/office/drawing/2014/main" id="{25F3AD05-11CD-2D02-B7AF-3C48C2231609}"/>
              </a:ext>
            </a:extLst>
          </p:cNvPr>
          <p:cNvPicPr>
            <a:picLocks noChangeAspect="1"/>
          </p:cNvPicPr>
          <p:nvPr/>
        </p:nvPicPr>
        <p:blipFill>
          <a:blip r:embed="rId18"/>
          <a:stretch>
            <a:fillRect/>
          </a:stretch>
        </p:blipFill>
        <p:spPr>
          <a:xfrm>
            <a:off x="1105420" y="5920676"/>
            <a:ext cx="625384" cy="1032832"/>
          </a:xfrm>
          <a:prstGeom prst="rect">
            <a:avLst/>
          </a:prstGeom>
        </p:spPr>
      </p:pic>
      <p:pic>
        <p:nvPicPr>
          <p:cNvPr id="15381" name="図 15380">
            <a:extLst>
              <a:ext uri="{FF2B5EF4-FFF2-40B4-BE49-F238E27FC236}">
                <a16:creationId xmlns:a16="http://schemas.microsoft.com/office/drawing/2014/main" id="{3CB59C56-D649-F48E-C00A-3B68BB18D8A5}"/>
              </a:ext>
            </a:extLst>
          </p:cNvPr>
          <p:cNvPicPr>
            <a:picLocks noChangeAspect="1"/>
          </p:cNvPicPr>
          <p:nvPr/>
        </p:nvPicPr>
        <p:blipFill>
          <a:blip r:embed="rId19"/>
          <a:stretch>
            <a:fillRect/>
          </a:stretch>
        </p:blipFill>
        <p:spPr>
          <a:xfrm>
            <a:off x="1890704" y="5920676"/>
            <a:ext cx="625384" cy="1032832"/>
          </a:xfrm>
          <a:prstGeom prst="rect">
            <a:avLst/>
          </a:prstGeom>
        </p:spPr>
      </p:pic>
      <p:pic>
        <p:nvPicPr>
          <p:cNvPr id="15383" name="図 15382">
            <a:extLst>
              <a:ext uri="{FF2B5EF4-FFF2-40B4-BE49-F238E27FC236}">
                <a16:creationId xmlns:a16="http://schemas.microsoft.com/office/drawing/2014/main" id="{C7ED9B0F-0F96-1B93-F698-5579B5288A19}"/>
              </a:ext>
            </a:extLst>
          </p:cNvPr>
          <p:cNvPicPr>
            <a:picLocks noChangeAspect="1"/>
          </p:cNvPicPr>
          <p:nvPr/>
        </p:nvPicPr>
        <p:blipFill>
          <a:blip r:embed="rId20"/>
          <a:stretch>
            <a:fillRect/>
          </a:stretch>
        </p:blipFill>
        <p:spPr>
          <a:xfrm>
            <a:off x="2675988" y="5920676"/>
            <a:ext cx="625384" cy="1032832"/>
          </a:xfrm>
          <a:prstGeom prst="rect">
            <a:avLst/>
          </a:prstGeom>
        </p:spPr>
      </p:pic>
      <p:pic>
        <p:nvPicPr>
          <p:cNvPr id="15385" name="図 15384">
            <a:extLst>
              <a:ext uri="{FF2B5EF4-FFF2-40B4-BE49-F238E27FC236}">
                <a16:creationId xmlns:a16="http://schemas.microsoft.com/office/drawing/2014/main" id="{5B9540AB-4E5F-181F-1A90-E6F3EF2CC7D7}"/>
              </a:ext>
            </a:extLst>
          </p:cNvPr>
          <p:cNvPicPr>
            <a:picLocks noChangeAspect="1"/>
          </p:cNvPicPr>
          <p:nvPr/>
        </p:nvPicPr>
        <p:blipFill>
          <a:blip r:embed="rId21"/>
          <a:stretch>
            <a:fillRect/>
          </a:stretch>
        </p:blipFill>
        <p:spPr>
          <a:xfrm>
            <a:off x="3461272" y="5920676"/>
            <a:ext cx="625384" cy="1032832"/>
          </a:xfrm>
          <a:prstGeom prst="rect">
            <a:avLst/>
          </a:prstGeom>
        </p:spPr>
      </p:pic>
      <p:pic>
        <p:nvPicPr>
          <p:cNvPr id="15387" name="図 15386">
            <a:extLst>
              <a:ext uri="{FF2B5EF4-FFF2-40B4-BE49-F238E27FC236}">
                <a16:creationId xmlns:a16="http://schemas.microsoft.com/office/drawing/2014/main" id="{8C7189A7-ADA9-8BB6-7C6B-06DD0BBE3786}"/>
              </a:ext>
            </a:extLst>
          </p:cNvPr>
          <p:cNvPicPr>
            <a:picLocks noChangeAspect="1"/>
          </p:cNvPicPr>
          <p:nvPr/>
        </p:nvPicPr>
        <p:blipFill>
          <a:blip r:embed="rId22"/>
          <a:stretch>
            <a:fillRect/>
          </a:stretch>
        </p:blipFill>
        <p:spPr>
          <a:xfrm>
            <a:off x="4246556" y="5920676"/>
            <a:ext cx="625384" cy="1032832"/>
          </a:xfrm>
          <a:prstGeom prst="rect">
            <a:avLst/>
          </a:prstGeom>
        </p:spPr>
      </p:pic>
      <p:pic>
        <p:nvPicPr>
          <p:cNvPr id="15389" name="図 15388">
            <a:extLst>
              <a:ext uri="{FF2B5EF4-FFF2-40B4-BE49-F238E27FC236}">
                <a16:creationId xmlns:a16="http://schemas.microsoft.com/office/drawing/2014/main" id="{AC431BC0-5D09-FF1E-D3EA-31D49E15D33D}"/>
              </a:ext>
            </a:extLst>
          </p:cNvPr>
          <p:cNvPicPr>
            <a:picLocks noChangeAspect="1"/>
          </p:cNvPicPr>
          <p:nvPr/>
        </p:nvPicPr>
        <p:blipFill>
          <a:blip r:embed="rId23"/>
          <a:stretch>
            <a:fillRect/>
          </a:stretch>
        </p:blipFill>
        <p:spPr>
          <a:xfrm>
            <a:off x="5031838" y="5920676"/>
            <a:ext cx="625384" cy="1032832"/>
          </a:xfrm>
          <a:prstGeom prst="rect">
            <a:avLst/>
          </a:prstGeom>
        </p:spPr>
      </p:pic>
      <p:pic>
        <p:nvPicPr>
          <p:cNvPr id="15391" name="図 15390">
            <a:extLst>
              <a:ext uri="{FF2B5EF4-FFF2-40B4-BE49-F238E27FC236}">
                <a16:creationId xmlns:a16="http://schemas.microsoft.com/office/drawing/2014/main" id="{A0E1D157-9C13-3ADD-9D21-B99684186035}"/>
              </a:ext>
            </a:extLst>
          </p:cNvPr>
          <p:cNvPicPr>
            <a:picLocks noChangeAspect="1"/>
          </p:cNvPicPr>
          <p:nvPr/>
        </p:nvPicPr>
        <p:blipFill>
          <a:blip r:embed="rId24"/>
          <a:stretch>
            <a:fillRect/>
          </a:stretch>
        </p:blipFill>
        <p:spPr>
          <a:xfrm>
            <a:off x="3025264" y="4997648"/>
            <a:ext cx="790101" cy="538256"/>
          </a:xfrm>
          <a:prstGeom prst="rect">
            <a:avLst/>
          </a:prstGeom>
        </p:spPr>
      </p:pic>
      <p:pic>
        <p:nvPicPr>
          <p:cNvPr id="15393" name="図 15392">
            <a:extLst>
              <a:ext uri="{FF2B5EF4-FFF2-40B4-BE49-F238E27FC236}">
                <a16:creationId xmlns:a16="http://schemas.microsoft.com/office/drawing/2014/main" id="{4CB26A98-94DC-BFF0-3CB3-1151623DBC29}"/>
              </a:ext>
            </a:extLst>
          </p:cNvPr>
          <p:cNvPicPr>
            <a:picLocks noChangeAspect="1"/>
          </p:cNvPicPr>
          <p:nvPr/>
        </p:nvPicPr>
        <p:blipFill>
          <a:blip r:embed="rId25"/>
          <a:stretch>
            <a:fillRect/>
          </a:stretch>
        </p:blipFill>
        <p:spPr>
          <a:xfrm>
            <a:off x="7105690" y="4595685"/>
            <a:ext cx="804497" cy="1091100"/>
          </a:xfrm>
          <a:prstGeom prst="rect">
            <a:avLst/>
          </a:prstGeom>
        </p:spPr>
      </p:pic>
      <p:pic>
        <p:nvPicPr>
          <p:cNvPr id="15395" name="図 15394">
            <a:extLst>
              <a:ext uri="{FF2B5EF4-FFF2-40B4-BE49-F238E27FC236}">
                <a16:creationId xmlns:a16="http://schemas.microsoft.com/office/drawing/2014/main" id="{D61BC11D-C4C7-9BA4-7765-4BCE2FB67A5B}"/>
              </a:ext>
            </a:extLst>
          </p:cNvPr>
          <p:cNvPicPr>
            <a:picLocks noChangeAspect="1"/>
          </p:cNvPicPr>
          <p:nvPr/>
        </p:nvPicPr>
        <p:blipFill>
          <a:blip r:embed="rId26"/>
          <a:stretch>
            <a:fillRect/>
          </a:stretch>
        </p:blipFill>
        <p:spPr>
          <a:xfrm>
            <a:off x="7989165" y="4440464"/>
            <a:ext cx="863284" cy="1238132"/>
          </a:xfrm>
          <a:prstGeom prst="rect">
            <a:avLst/>
          </a:prstGeom>
        </p:spPr>
      </p:pic>
      <p:pic>
        <p:nvPicPr>
          <p:cNvPr id="15396" name="図 15395" descr="背景パターン&#10;&#10;自動的に生成された説明">
            <a:extLst>
              <a:ext uri="{FF2B5EF4-FFF2-40B4-BE49-F238E27FC236}">
                <a16:creationId xmlns:a16="http://schemas.microsoft.com/office/drawing/2014/main" id="{850ED156-656F-0990-D9C0-E7C48B673D56}"/>
              </a:ext>
            </a:extLst>
          </p:cNvPr>
          <p:cNvPicPr>
            <a:picLocks noChangeAspect="1"/>
          </p:cNvPicPr>
          <p:nvPr/>
        </p:nvPicPr>
        <p:blipFill rotWithShape="1">
          <a:blip r:embed="rId27"/>
          <a:srcRect l="979" t="31113" r="220" b="2977"/>
          <a:stretch/>
        </p:blipFill>
        <p:spPr>
          <a:xfrm>
            <a:off x="1788415" y="3995983"/>
            <a:ext cx="466171" cy="466171"/>
          </a:xfrm>
          <a:prstGeom prst="rect">
            <a:avLst/>
          </a:prstGeom>
        </p:spPr>
      </p:pic>
      <p:pic>
        <p:nvPicPr>
          <p:cNvPr id="15397" name="図 15396" descr="背景パターン&#10;&#10;自動的に生成された説明">
            <a:extLst>
              <a:ext uri="{FF2B5EF4-FFF2-40B4-BE49-F238E27FC236}">
                <a16:creationId xmlns:a16="http://schemas.microsoft.com/office/drawing/2014/main" id="{C58C7D0A-2470-E5E0-8F2E-C42676B5B43C}"/>
              </a:ext>
            </a:extLst>
          </p:cNvPr>
          <p:cNvPicPr>
            <a:picLocks noChangeAspect="1"/>
          </p:cNvPicPr>
          <p:nvPr/>
        </p:nvPicPr>
        <p:blipFill rotWithShape="1">
          <a:blip r:embed="rId28"/>
          <a:srcRect t="32001" b="1288"/>
          <a:stretch/>
        </p:blipFill>
        <p:spPr>
          <a:xfrm>
            <a:off x="1265938" y="3995983"/>
            <a:ext cx="466171" cy="466171"/>
          </a:xfrm>
          <a:prstGeom prst="rect">
            <a:avLst/>
          </a:prstGeom>
        </p:spPr>
      </p:pic>
      <p:pic>
        <p:nvPicPr>
          <p:cNvPr id="15399" name="図 15398">
            <a:extLst>
              <a:ext uri="{FF2B5EF4-FFF2-40B4-BE49-F238E27FC236}">
                <a16:creationId xmlns:a16="http://schemas.microsoft.com/office/drawing/2014/main" id="{7461BF78-4136-59B7-8707-DE9E56E707C1}"/>
              </a:ext>
            </a:extLst>
          </p:cNvPr>
          <p:cNvPicPr>
            <a:picLocks noChangeAspect="1"/>
          </p:cNvPicPr>
          <p:nvPr/>
        </p:nvPicPr>
        <p:blipFill>
          <a:blip r:embed="rId29"/>
          <a:stretch>
            <a:fillRect/>
          </a:stretch>
        </p:blipFill>
        <p:spPr>
          <a:xfrm>
            <a:off x="2613422" y="916437"/>
            <a:ext cx="1564163" cy="1340712"/>
          </a:xfrm>
          <a:prstGeom prst="rect">
            <a:avLst/>
          </a:prstGeom>
        </p:spPr>
      </p:pic>
      <p:pic>
        <p:nvPicPr>
          <p:cNvPr id="15401" name="図 15400">
            <a:extLst>
              <a:ext uri="{FF2B5EF4-FFF2-40B4-BE49-F238E27FC236}">
                <a16:creationId xmlns:a16="http://schemas.microsoft.com/office/drawing/2014/main" id="{F8BF141D-EFC4-8A90-06F3-E3382101B1EF}"/>
              </a:ext>
            </a:extLst>
          </p:cNvPr>
          <p:cNvPicPr>
            <a:picLocks noChangeAspect="1"/>
          </p:cNvPicPr>
          <p:nvPr/>
        </p:nvPicPr>
        <p:blipFill>
          <a:blip r:embed="rId30"/>
          <a:stretch>
            <a:fillRect/>
          </a:stretch>
        </p:blipFill>
        <p:spPr>
          <a:xfrm>
            <a:off x="2592424" y="2358593"/>
            <a:ext cx="1564163" cy="1340712"/>
          </a:xfrm>
          <a:prstGeom prst="rect">
            <a:avLst/>
          </a:prstGeom>
        </p:spPr>
      </p:pic>
      <p:pic>
        <p:nvPicPr>
          <p:cNvPr id="15403" name="図 15402" descr="屋内, 建物, 座る, 部屋 が含まれている画像&#10;&#10;自動的に生成された説明">
            <a:extLst>
              <a:ext uri="{FF2B5EF4-FFF2-40B4-BE49-F238E27FC236}">
                <a16:creationId xmlns:a16="http://schemas.microsoft.com/office/drawing/2014/main" id="{F29AA46E-E670-822E-C5E2-19927D9D7E44}"/>
              </a:ext>
            </a:extLst>
          </p:cNvPr>
          <p:cNvPicPr>
            <a:picLocks noChangeAspect="1"/>
          </p:cNvPicPr>
          <p:nvPr/>
        </p:nvPicPr>
        <p:blipFill rotWithShape="1">
          <a:blip r:embed="rId31"/>
          <a:srcRect l="20588" t="9482" r="28430" b="2166"/>
          <a:stretch/>
        </p:blipFill>
        <p:spPr>
          <a:xfrm>
            <a:off x="220663" y="929566"/>
            <a:ext cx="2277739" cy="2790711"/>
          </a:xfrm>
          <a:prstGeom prst="rect">
            <a:avLst/>
          </a:prstGeom>
        </p:spPr>
      </p:pic>
      <p:sp>
        <p:nvSpPr>
          <p:cNvPr id="3" name="Rectangle 9">
            <a:extLst>
              <a:ext uri="{FF2B5EF4-FFF2-40B4-BE49-F238E27FC236}">
                <a16:creationId xmlns:a16="http://schemas.microsoft.com/office/drawing/2014/main" id="{F16521E2-21D2-2DBA-8D2E-A8F71E355F4A}"/>
              </a:ext>
            </a:extLst>
          </p:cNvPr>
          <p:cNvSpPr>
            <a:spLocks noChangeArrowheads="1"/>
          </p:cNvSpPr>
          <p:nvPr/>
        </p:nvSpPr>
        <p:spPr bwMode="auto">
          <a:xfrm>
            <a:off x="1433513" y="7310438"/>
            <a:ext cx="1260475" cy="184666"/>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600">
                <a:solidFill>
                  <a:schemeClr val="tx1">
                    <a:lumMod val="50000"/>
                    <a:lumOff val="50000"/>
                  </a:schemeClr>
                </a:solidFill>
                <a:latin typeface="Noto Sans JP" panose="020B0200000000000000" pitchFamily="50" charset="-128"/>
                <a:ea typeface="Noto Sans JP" panose="020B0200000000000000" pitchFamily="50" charset="-128"/>
              </a:rPr>
              <a:t>SPD99999008205</a:t>
            </a:r>
            <a:endParaRPr lang="en-US" altLang="ja-JP" sz="600" dirty="0">
              <a:solidFill>
                <a:schemeClr val="tx1">
                  <a:lumMod val="50000"/>
                  <a:lumOff val="50000"/>
                </a:schemeClr>
              </a:solidFill>
              <a:latin typeface="Noto Sans JP" panose="020B0200000000000000" pitchFamily="50" charset="-128"/>
              <a:ea typeface="Noto Sans JP" panose="020B0200000000000000" pitchFamily="50" charset="-128"/>
            </a:endParaRPr>
          </a:p>
          <a:p>
            <a:pPr>
              <a:spcBef>
                <a:spcPct val="0"/>
              </a:spcBef>
              <a:buNone/>
              <a:defRPr/>
            </a:pPr>
            <a:r>
              <a:rPr lang="en-US" altLang="ja-JP" sz="600" dirty="0">
                <a:solidFill>
                  <a:schemeClr val="tx1">
                    <a:lumMod val="50000"/>
                    <a:lumOff val="50000"/>
                  </a:schemeClr>
                </a:solidFill>
                <a:latin typeface="Yu Gothic" panose="020B0400000000000000" pitchFamily="34" charset="-128"/>
                <a:ea typeface="Yu Gothic" panose="020B0400000000000000" pitchFamily="34" charset="-128"/>
              </a:rPr>
              <a:t>2026.03.02</a:t>
            </a:r>
            <a:r>
              <a:rPr lang="ja-JP" altLang="en-US" sz="600" dirty="0">
                <a:solidFill>
                  <a:schemeClr val="tx1">
                    <a:lumMod val="50000"/>
                    <a:lumOff val="50000"/>
                  </a:schemeClr>
                </a:solidFill>
                <a:latin typeface="Yu Gothic" panose="020B0400000000000000" pitchFamily="34" charset="-128"/>
                <a:ea typeface="Yu Gothic" panose="020B0400000000000000" pitchFamily="34" charset="-128"/>
              </a:rPr>
              <a:t>発行</a:t>
            </a:r>
          </a:p>
        </p:txBody>
      </p:sp>
      <p:pic>
        <p:nvPicPr>
          <p:cNvPr id="16" name="図 15">
            <a:extLst>
              <a:ext uri="{FF2B5EF4-FFF2-40B4-BE49-F238E27FC236}">
                <a16:creationId xmlns:a16="http://schemas.microsoft.com/office/drawing/2014/main" id="{A56B4E2E-06D9-0615-4762-5607D3D6DB0C}"/>
              </a:ext>
            </a:extLst>
          </p:cNvPr>
          <p:cNvPicPr>
            <a:picLocks noChangeAspect="1"/>
          </p:cNvPicPr>
          <p:nvPr/>
        </p:nvPicPr>
        <p:blipFill rotWithShape="1">
          <a:blip r:embed="rId32"/>
          <a:srcRect l="-1" r="60482" b="2842"/>
          <a:stretch/>
        </p:blipFill>
        <p:spPr>
          <a:xfrm>
            <a:off x="3358061" y="3995983"/>
            <a:ext cx="466921" cy="466921"/>
          </a:xfrm>
          <a:prstGeom prst="rect">
            <a:avLst/>
          </a:prstGeom>
        </p:spPr>
      </p:pic>
      <p:pic>
        <p:nvPicPr>
          <p:cNvPr id="17" name="図 16">
            <a:extLst>
              <a:ext uri="{FF2B5EF4-FFF2-40B4-BE49-F238E27FC236}">
                <a16:creationId xmlns:a16="http://schemas.microsoft.com/office/drawing/2014/main" id="{4C1EDED2-6009-6E02-3405-50EB902F0A65}"/>
              </a:ext>
            </a:extLst>
          </p:cNvPr>
          <p:cNvPicPr>
            <a:picLocks noChangeAspect="1"/>
          </p:cNvPicPr>
          <p:nvPr/>
        </p:nvPicPr>
        <p:blipFill rotWithShape="1">
          <a:blip r:embed="rId33"/>
          <a:srcRect r="60481" b="2998"/>
          <a:stretch/>
        </p:blipFill>
        <p:spPr>
          <a:xfrm>
            <a:off x="3881291" y="3995983"/>
            <a:ext cx="466921" cy="466171"/>
          </a:xfrm>
          <a:prstGeom prst="rect">
            <a:avLst/>
          </a:prstGeom>
        </p:spPr>
      </p:pic>
      <p:sp>
        <p:nvSpPr>
          <p:cNvPr id="27" name="正方形/長方形 26">
            <a:extLst>
              <a:ext uri="{FF2B5EF4-FFF2-40B4-BE49-F238E27FC236}">
                <a16:creationId xmlns:a16="http://schemas.microsoft.com/office/drawing/2014/main" id="{D478BB63-E0E5-EF09-1F68-4D107F986386}"/>
              </a:ext>
            </a:extLst>
          </p:cNvPr>
          <p:cNvSpPr/>
          <p:nvPr/>
        </p:nvSpPr>
        <p:spPr>
          <a:xfrm>
            <a:off x="3246040" y="4433948"/>
            <a:ext cx="643320" cy="2308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コウノキ</a:t>
            </a:r>
          </a:p>
        </p:txBody>
      </p:sp>
      <p:sp>
        <p:nvSpPr>
          <p:cNvPr id="28" name="正方形/長方形 27">
            <a:extLst>
              <a:ext uri="{FF2B5EF4-FFF2-40B4-BE49-F238E27FC236}">
                <a16:creationId xmlns:a16="http://schemas.microsoft.com/office/drawing/2014/main" id="{B750593D-2563-D8A5-1EEE-EDFD77C9411F}"/>
              </a:ext>
            </a:extLst>
          </p:cNvPr>
          <p:cNvSpPr/>
          <p:nvPr/>
        </p:nvSpPr>
        <p:spPr>
          <a:xfrm>
            <a:off x="3743119" y="4433948"/>
            <a:ext cx="787232"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コージー</a:t>
            </a:r>
            <a:endParaRPr kumimoji="1" lang="en-US" altLang="ja-JP" sz="9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900" spc="-150" dirty="0">
                <a:solidFill>
                  <a:schemeClr val="bg2"/>
                </a:solidFill>
                <a:latin typeface="Noto Sans JP" panose="020B0200000000000000" pitchFamily="50" charset="-128"/>
                <a:ea typeface="Noto Sans JP" panose="020B0200000000000000" pitchFamily="50" charset="-128"/>
              </a:rPr>
              <a:t>ライトグレー</a:t>
            </a:r>
          </a:p>
        </p:txBody>
      </p:sp>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TotalTime>
  <Words>225</Words>
  <Application>Microsoft Office PowerPoint</Application>
  <PresentationFormat>ユーザー設定</PresentationFormat>
  <Paragraphs>62</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Noto Sans JP</vt:lpstr>
      <vt:lpstr>游ゴシック</vt:lpstr>
      <vt:lpstr>游ゴシック</vt:lpstr>
      <vt:lpstr>Arial</vt:lpstr>
      <vt:lpstr>Calibri</vt:lpstr>
      <vt:lpstr>Times New Roman</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岡田 祐佳(Yuka Okada)</cp:lastModifiedBy>
  <cp:revision>16</cp:revision>
  <dcterms:created xsi:type="dcterms:W3CDTF">2010-09-29T12:55:25Z</dcterms:created>
  <dcterms:modified xsi:type="dcterms:W3CDTF">2026-02-26T23:40:11Z</dcterms:modified>
</cp:coreProperties>
</file>