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301" r:id="rId2"/>
    <p:sldId id="300" r:id="rId3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6" autoAdjust="0"/>
    <p:restoredTop sz="93774" autoAdjust="0"/>
  </p:normalViewPr>
  <p:slideViewPr>
    <p:cSldViewPr snapToGrid="0">
      <p:cViewPr>
        <p:scale>
          <a:sx n="120" d="100"/>
          <a:sy n="120" d="100"/>
        </p:scale>
        <p:origin x="-444" y="-28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emf"/><Relationship Id="rId18" Type="http://schemas.openxmlformats.org/officeDocument/2006/relationships/image" Target="../media/image28.emf"/><Relationship Id="rId26" Type="http://schemas.openxmlformats.org/officeDocument/2006/relationships/image" Target="../media/image36.emf"/><Relationship Id="rId39" Type="http://schemas.openxmlformats.org/officeDocument/2006/relationships/image" Target="../media/image49.emf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34" Type="http://schemas.openxmlformats.org/officeDocument/2006/relationships/image" Target="../media/image44.emf"/><Relationship Id="rId7" Type="http://schemas.openxmlformats.org/officeDocument/2006/relationships/image" Target="../media/image17.png"/><Relationship Id="rId12" Type="http://schemas.openxmlformats.org/officeDocument/2006/relationships/image" Target="../media/image22.emf"/><Relationship Id="rId17" Type="http://schemas.openxmlformats.org/officeDocument/2006/relationships/image" Target="../media/image27.png"/><Relationship Id="rId25" Type="http://schemas.openxmlformats.org/officeDocument/2006/relationships/image" Target="../media/image35.emf"/><Relationship Id="rId33" Type="http://schemas.openxmlformats.org/officeDocument/2006/relationships/image" Target="../media/image43.emf"/><Relationship Id="rId38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emf"/><Relationship Id="rId20" Type="http://schemas.openxmlformats.org/officeDocument/2006/relationships/image" Target="../media/image30.emf"/><Relationship Id="rId29" Type="http://schemas.openxmlformats.org/officeDocument/2006/relationships/image" Target="../media/image39.emf"/><Relationship Id="rId41" Type="http://schemas.openxmlformats.org/officeDocument/2006/relationships/image" Target="../media/image5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emf"/><Relationship Id="rId24" Type="http://schemas.openxmlformats.org/officeDocument/2006/relationships/image" Target="../media/image34.emf"/><Relationship Id="rId32" Type="http://schemas.openxmlformats.org/officeDocument/2006/relationships/image" Target="../media/image42.emf"/><Relationship Id="rId37" Type="http://schemas.openxmlformats.org/officeDocument/2006/relationships/image" Target="../media/image47.jpeg"/><Relationship Id="rId40" Type="http://schemas.openxmlformats.org/officeDocument/2006/relationships/image" Target="../media/image50.emf"/><Relationship Id="rId5" Type="http://schemas.openxmlformats.org/officeDocument/2006/relationships/image" Target="../media/image15.png"/><Relationship Id="rId15" Type="http://schemas.openxmlformats.org/officeDocument/2006/relationships/image" Target="../media/image25.emf"/><Relationship Id="rId23" Type="http://schemas.openxmlformats.org/officeDocument/2006/relationships/image" Target="../media/image33.jpg"/><Relationship Id="rId28" Type="http://schemas.openxmlformats.org/officeDocument/2006/relationships/image" Target="../media/image38.emf"/><Relationship Id="rId36" Type="http://schemas.openxmlformats.org/officeDocument/2006/relationships/image" Target="../media/image46.jpg"/><Relationship Id="rId10" Type="http://schemas.openxmlformats.org/officeDocument/2006/relationships/image" Target="../media/image20.emf"/><Relationship Id="rId19" Type="http://schemas.openxmlformats.org/officeDocument/2006/relationships/image" Target="../media/image29.emf"/><Relationship Id="rId31" Type="http://schemas.openxmlformats.org/officeDocument/2006/relationships/image" Target="../media/image41.emf"/><Relationship Id="rId4" Type="http://schemas.openxmlformats.org/officeDocument/2006/relationships/image" Target="../media/image14.png"/><Relationship Id="rId9" Type="http://schemas.openxmlformats.org/officeDocument/2006/relationships/image" Target="../media/image19.emf"/><Relationship Id="rId14" Type="http://schemas.openxmlformats.org/officeDocument/2006/relationships/image" Target="../media/image24.emf"/><Relationship Id="rId22" Type="http://schemas.openxmlformats.org/officeDocument/2006/relationships/image" Target="../media/image32.jpg"/><Relationship Id="rId27" Type="http://schemas.openxmlformats.org/officeDocument/2006/relationships/image" Target="../media/image37.emf"/><Relationship Id="rId30" Type="http://schemas.openxmlformats.org/officeDocument/2006/relationships/image" Target="../media/image40.emf"/><Relationship Id="rId35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6.emf"/><Relationship Id="rId18" Type="http://schemas.openxmlformats.org/officeDocument/2006/relationships/image" Target="../media/image61.emf"/><Relationship Id="rId26" Type="http://schemas.openxmlformats.org/officeDocument/2006/relationships/image" Target="../media/image19.emf"/><Relationship Id="rId39" Type="http://schemas.openxmlformats.org/officeDocument/2006/relationships/image" Target="../media/image49.emf"/><Relationship Id="rId3" Type="http://schemas.openxmlformats.org/officeDocument/2006/relationships/image" Target="../media/image13.png"/><Relationship Id="rId21" Type="http://schemas.openxmlformats.org/officeDocument/2006/relationships/image" Target="../media/image64.emf"/><Relationship Id="rId34" Type="http://schemas.openxmlformats.org/officeDocument/2006/relationships/image" Target="../media/image29.emf"/><Relationship Id="rId7" Type="http://schemas.openxmlformats.org/officeDocument/2006/relationships/image" Target="../media/image54.png"/><Relationship Id="rId12" Type="http://schemas.openxmlformats.org/officeDocument/2006/relationships/image" Target="../media/image57.png"/><Relationship Id="rId17" Type="http://schemas.openxmlformats.org/officeDocument/2006/relationships/image" Target="../media/image60.emf"/><Relationship Id="rId25" Type="http://schemas.openxmlformats.org/officeDocument/2006/relationships/image" Target="../media/image68.emf"/><Relationship Id="rId33" Type="http://schemas.openxmlformats.org/officeDocument/2006/relationships/image" Target="../media/image28.emf"/><Relationship Id="rId38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9.emf"/><Relationship Id="rId20" Type="http://schemas.openxmlformats.org/officeDocument/2006/relationships/image" Target="../media/image63.emf"/><Relationship Id="rId29" Type="http://schemas.openxmlformats.org/officeDocument/2006/relationships/image" Target="../media/image22.emf"/><Relationship Id="rId41" Type="http://schemas.openxmlformats.org/officeDocument/2006/relationships/image" Target="../media/image5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24" Type="http://schemas.openxmlformats.org/officeDocument/2006/relationships/image" Target="../media/image67.emf"/><Relationship Id="rId32" Type="http://schemas.openxmlformats.org/officeDocument/2006/relationships/image" Target="../media/image25.emf"/><Relationship Id="rId37" Type="http://schemas.openxmlformats.org/officeDocument/2006/relationships/image" Target="../media/image47.jpeg"/><Relationship Id="rId40" Type="http://schemas.openxmlformats.org/officeDocument/2006/relationships/image" Target="../media/image50.emf"/><Relationship Id="rId5" Type="http://schemas.openxmlformats.org/officeDocument/2006/relationships/image" Target="../media/image52.png"/><Relationship Id="rId15" Type="http://schemas.openxmlformats.org/officeDocument/2006/relationships/image" Target="../media/image58.emf"/><Relationship Id="rId23" Type="http://schemas.openxmlformats.org/officeDocument/2006/relationships/image" Target="../media/image66.emf"/><Relationship Id="rId28" Type="http://schemas.openxmlformats.org/officeDocument/2006/relationships/image" Target="../media/image21.emf"/><Relationship Id="rId36" Type="http://schemas.openxmlformats.org/officeDocument/2006/relationships/image" Target="../media/image31.png"/><Relationship Id="rId10" Type="http://schemas.openxmlformats.org/officeDocument/2006/relationships/image" Target="../media/image55.emf"/><Relationship Id="rId19" Type="http://schemas.openxmlformats.org/officeDocument/2006/relationships/image" Target="../media/image62.emf"/><Relationship Id="rId31" Type="http://schemas.openxmlformats.org/officeDocument/2006/relationships/image" Target="../media/image24.emf"/><Relationship Id="rId4" Type="http://schemas.openxmlformats.org/officeDocument/2006/relationships/image" Target="../media/image14.png"/><Relationship Id="rId9" Type="http://schemas.openxmlformats.org/officeDocument/2006/relationships/image" Target="../media/image15.png"/><Relationship Id="rId14" Type="http://schemas.openxmlformats.org/officeDocument/2006/relationships/image" Target="../media/image34.emf"/><Relationship Id="rId22" Type="http://schemas.openxmlformats.org/officeDocument/2006/relationships/image" Target="../media/image65.emf"/><Relationship Id="rId27" Type="http://schemas.openxmlformats.org/officeDocument/2006/relationships/image" Target="../media/image20.emf"/><Relationship Id="rId30" Type="http://schemas.openxmlformats.org/officeDocument/2006/relationships/image" Target="../media/image23.emf"/><Relationship Id="rId35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0E02B1B8-6FE9-C3A7-B443-DA999979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29" y="335280"/>
            <a:ext cx="7367401" cy="45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</a:t>
            </a:r>
            <a:r>
              <a:rPr lang="en-US" altLang="ja-JP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UD</a:t>
            </a: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上吊連動方式片引戸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枚建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高齢者居住施設向け・一般住宅向け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)</a:t>
            </a:r>
            <a:endParaRPr kumimoji="1" lang="ja-JP" altLang="en-US" sz="14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2D36707-C95F-6176-3E17-1C6E3D83D1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299"/>
          <a:stretch/>
        </p:blipFill>
        <p:spPr>
          <a:xfrm>
            <a:off x="6878409" y="1101484"/>
            <a:ext cx="3682716" cy="1168378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B647844-1D72-BD66-269C-B1CDA678686B}"/>
              </a:ext>
            </a:extLst>
          </p:cNvPr>
          <p:cNvSpPr/>
          <p:nvPr/>
        </p:nvSpPr>
        <p:spPr>
          <a:xfrm>
            <a:off x="4638773" y="2501854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■スムーズな開閉ができる連動方式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D6537F2-6E19-31E3-7D49-66019283609D}"/>
              </a:ext>
            </a:extLst>
          </p:cNvPr>
          <p:cNvSpPr/>
          <p:nvPr/>
        </p:nvSpPr>
        <p:spPr>
          <a:xfrm>
            <a:off x="4644103" y="3848048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■ゆとりある有効開口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837B0383-5755-5A82-90C5-E7CCBAEC2EEC}"/>
              </a:ext>
            </a:extLst>
          </p:cNvPr>
          <p:cNvSpPr/>
          <p:nvPr/>
        </p:nvSpPr>
        <p:spPr>
          <a:xfrm>
            <a:off x="-4787" y="4566418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●パネル＆ガラス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51AD909-FB5B-91EE-2B8E-AA7F096427C9}"/>
              </a:ext>
            </a:extLst>
          </p:cNvPr>
          <p:cNvSpPr/>
          <p:nvPr/>
        </p:nvSpPr>
        <p:spPr>
          <a:xfrm>
            <a:off x="-23650" y="5592553"/>
            <a:ext cx="954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●デザイン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F0B6A16D-16F2-ABB2-7C0F-2B3F8C65C1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73" y="4209303"/>
            <a:ext cx="2955252" cy="1200865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40B5570-47D3-25A6-D02F-6731BAC12971}"/>
              </a:ext>
            </a:extLst>
          </p:cNvPr>
          <p:cNvSpPr txBox="1"/>
          <p:nvPr/>
        </p:nvSpPr>
        <p:spPr>
          <a:xfrm>
            <a:off x="4816162" y="1024614"/>
            <a:ext cx="21194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閉めるときも開けるときも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自動的に本体が減速し、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ゆっくりと引き込まれていきます。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6AF796C7-922A-7F20-EB78-DB0533A6B0DA}"/>
              </a:ext>
            </a:extLst>
          </p:cNvPr>
          <p:cNvSpPr/>
          <p:nvPr/>
        </p:nvSpPr>
        <p:spPr>
          <a:xfrm>
            <a:off x="4816162" y="2784073"/>
            <a:ext cx="1632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本体が連動して動くため開閉がスムーズです。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9299019-6114-4CCA-299C-F8718D4FC5A0}"/>
              </a:ext>
            </a:extLst>
          </p:cNvPr>
          <p:cNvSpPr/>
          <p:nvPr/>
        </p:nvSpPr>
        <p:spPr>
          <a:xfrm>
            <a:off x="4816162" y="4167161"/>
            <a:ext cx="1523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間間口でも、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片引戸に比べて広い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有効開口幅を確保。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車いすも出入り可能。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F7F45AA3-E931-8718-69D1-3C62351412D6}"/>
              </a:ext>
            </a:extLst>
          </p:cNvPr>
          <p:cNvSpPr/>
          <p:nvPr/>
        </p:nvSpPr>
        <p:spPr>
          <a:xfrm>
            <a:off x="97284" y="6865835"/>
            <a:ext cx="6822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HAA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671B945B-3622-505A-4445-A5974C97915B}"/>
              </a:ext>
            </a:extLst>
          </p:cNvPr>
          <p:cNvSpPr/>
          <p:nvPr/>
        </p:nvSpPr>
        <p:spPr>
          <a:xfrm>
            <a:off x="971180" y="6865683"/>
            <a:ext cx="6678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HHA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1C58EFC-3EFD-C5ED-52E4-9984B4AAD681}"/>
              </a:ext>
            </a:extLst>
          </p:cNvPr>
          <p:cNvSpPr/>
          <p:nvPr/>
        </p:nvSpPr>
        <p:spPr>
          <a:xfrm>
            <a:off x="1767563" y="6875380"/>
            <a:ext cx="7119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HHB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85705DD-5A79-5F47-55CE-E8A125D69BDB}"/>
              </a:ext>
            </a:extLst>
          </p:cNvPr>
          <p:cNvSpPr/>
          <p:nvPr/>
        </p:nvSpPr>
        <p:spPr>
          <a:xfrm>
            <a:off x="2640559" y="6877392"/>
            <a:ext cx="7119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HHC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F784468F-B9FD-3255-F2B3-E5B2323E2649}"/>
              </a:ext>
            </a:extLst>
          </p:cNvPr>
          <p:cNvSpPr/>
          <p:nvPr/>
        </p:nvSpPr>
        <p:spPr>
          <a:xfrm>
            <a:off x="3456720" y="6881487"/>
            <a:ext cx="6542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HHD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50265A2-1E2B-1A10-88BA-150D5D09E6AB}"/>
              </a:ext>
            </a:extLst>
          </p:cNvPr>
          <p:cNvSpPr/>
          <p:nvPr/>
        </p:nvSpPr>
        <p:spPr>
          <a:xfrm>
            <a:off x="4244160" y="6875379"/>
            <a:ext cx="6542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HHE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F5C7F96-6783-F6DF-41B1-14B989D4BC28}"/>
              </a:ext>
            </a:extLst>
          </p:cNvPr>
          <p:cNvSpPr/>
          <p:nvPr/>
        </p:nvSpPr>
        <p:spPr>
          <a:xfrm>
            <a:off x="5107120" y="6879624"/>
            <a:ext cx="63406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HHF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610112E-C761-2FD4-3124-7BA0E99955B3}"/>
              </a:ext>
            </a:extLst>
          </p:cNvPr>
          <p:cNvSpPr/>
          <p:nvPr/>
        </p:nvSpPr>
        <p:spPr>
          <a:xfrm>
            <a:off x="5892937" y="6877624"/>
            <a:ext cx="69133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HHG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3764A8F-2EDA-4D8F-58CD-F3DD32A13AEE}"/>
              </a:ext>
            </a:extLst>
          </p:cNvPr>
          <p:cNvSpPr/>
          <p:nvPr/>
        </p:nvSpPr>
        <p:spPr>
          <a:xfrm>
            <a:off x="6704393" y="6875379"/>
            <a:ext cx="70677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HYE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D869ABF2-5ADA-E3F6-74D2-64C100549371}"/>
              </a:ext>
            </a:extLst>
          </p:cNvPr>
          <p:cNvSpPr/>
          <p:nvPr/>
        </p:nvSpPr>
        <p:spPr>
          <a:xfrm>
            <a:off x="7583065" y="6865143"/>
            <a:ext cx="6188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HYF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16BE1FDD-4D65-1E90-0BCF-2F047AA120D1}"/>
              </a:ext>
            </a:extLst>
          </p:cNvPr>
          <p:cNvSpPr/>
          <p:nvPr/>
        </p:nvSpPr>
        <p:spPr>
          <a:xfrm>
            <a:off x="8378562" y="6865143"/>
            <a:ext cx="6877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HYG 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019FF75A-5602-79D6-3190-E1C4F30AA9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8009" y="5553931"/>
            <a:ext cx="1307393" cy="911791"/>
          </a:xfrm>
          <a:prstGeom prst="rect">
            <a:avLst/>
          </a:prstGeom>
        </p:spPr>
      </p:pic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3C554915-0353-A8D4-C3D4-7A8FBD28B50B}"/>
              </a:ext>
            </a:extLst>
          </p:cNvPr>
          <p:cNvSpPr txBox="1"/>
          <p:nvPr/>
        </p:nvSpPr>
        <p:spPr>
          <a:xfrm>
            <a:off x="9507782" y="6497589"/>
            <a:ext cx="1035861" cy="5078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特注寸法範囲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1191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W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2091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1821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2085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30C9D5DF-EA42-0754-C71C-79A7A2EF596F}"/>
              </a:ext>
            </a:extLst>
          </p:cNvPr>
          <p:cNvCxnSpPr>
            <a:cxnSpLocks/>
          </p:cNvCxnSpPr>
          <p:nvPr/>
        </p:nvCxnSpPr>
        <p:spPr>
          <a:xfrm>
            <a:off x="1365829" y="4704918"/>
            <a:ext cx="3328502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35F56AD3-7AAB-3545-015F-F524307CA36F}"/>
              </a:ext>
            </a:extLst>
          </p:cNvPr>
          <p:cNvCxnSpPr>
            <a:cxnSpLocks/>
          </p:cNvCxnSpPr>
          <p:nvPr/>
        </p:nvCxnSpPr>
        <p:spPr>
          <a:xfrm>
            <a:off x="884007" y="5734012"/>
            <a:ext cx="8192616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図 49">
            <a:extLst>
              <a:ext uri="{FF2B5EF4-FFF2-40B4-BE49-F238E27FC236}">
                <a16:creationId xmlns:a16="http://schemas.microsoft.com/office/drawing/2014/main" id="{967DC6CB-EB3B-6723-6827-F113C0C817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5359" y="2691183"/>
            <a:ext cx="1357000" cy="1259296"/>
          </a:xfrm>
          <a:prstGeom prst="rect">
            <a:avLst/>
          </a:prstGeom>
        </p:spPr>
      </p:pic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EE05AE2-14DA-6FAF-5E71-51DC6FDF0290}"/>
              </a:ext>
            </a:extLst>
          </p:cNvPr>
          <p:cNvSpPr/>
          <p:nvPr/>
        </p:nvSpPr>
        <p:spPr>
          <a:xfrm>
            <a:off x="-66193" y="5241521"/>
            <a:ext cx="9388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アクリル系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パネル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6A8AECDA-11A1-729D-2E72-537C0C2BE1B1}"/>
              </a:ext>
            </a:extLst>
          </p:cNvPr>
          <p:cNvSpPr/>
          <p:nvPr/>
        </p:nvSpPr>
        <p:spPr>
          <a:xfrm>
            <a:off x="703099" y="5241521"/>
            <a:ext cx="6636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透明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196E9E10-E150-A901-BA9B-94E8F8CB8460}"/>
              </a:ext>
            </a:extLst>
          </p:cNvPr>
          <p:cNvSpPr/>
          <p:nvPr/>
        </p:nvSpPr>
        <p:spPr>
          <a:xfrm>
            <a:off x="1361941" y="5241521"/>
            <a:ext cx="6819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カスミ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F24801AB-F808-B023-6E7F-C7E258409318}"/>
              </a:ext>
            </a:extLst>
          </p:cNvPr>
          <p:cNvSpPr/>
          <p:nvPr/>
        </p:nvSpPr>
        <p:spPr>
          <a:xfrm>
            <a:off x="2618433" y="5241521"/>
            <a:ext cx="7118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チェッカー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11F9402-0F9A-AD65-7482-A19B241DFE93}"/>
              </a:ext>
            </a:extLst>
          </p:cNvPr>
          <p:cNvSpPr/>
          <p:nvPr/>
        </p:nvSpPr>
        <p:spPr>
          <a:xfrm>
            <a:off x="3845115" y="5241521"/>
            <a:ext cx="798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モール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3AC4D2-9D65-963C-1483-A29B91921F6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2840"/>
          <a:stretch/>
        </p:blipFill>
        <p:spPr>
          <a:xfrm>
            <a:off x="752822" y="4855164"/>
            <a:ext cx="557551" cy="395850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A4B3A131-6DF1-0BC1-66F9-8912EF3E1A2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837" r="21561" b="2135"/>
          <a:stretch/>
        </p:blipFill>
        <p:spPr>
          <a:xfrm>
            <a:off x="1396857" y="4855164"/>
            <a:ext cx="562040" cy="395849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18AA4627-B7D7-8321-00B1-9687711E780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2318" r="22204" b="10990"/>
          <a:stretch/>
        </p:blipFill>
        <p:spPr>
          <a:xfrm>
            <a:off x="2045381" y="4855164"/>
            <a:ext cx="553784" cy="397043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66451187-646A-6131-1F73-6A300E5707F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23822" b="24747"/>
          <a:stretch/>
        </p:blipFill>
        <p:spPr>
          <a:xfrm>
            <a:off x="2685649" y="4855164"/>
            <a:ext cx="550983" cy="395849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305D6BD6-17DE-FCE8-0A94-0ED5D7C84DC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24442" r="21779" b="-1191"/>
          <a:stretch/>
        </p:blipFill>
        <p:spPr>
          <a:xfrm>
            <a:off x="3323116" y="4855164"/>
            <a:ext cx="558330" cy="398425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171CBB22-6773-5BF5-CB76-DBC10929C971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22840" r="20487" b="1959"/>
          <a:stretch/>
        </p:blipFill>
        <p:spPr>
          <a:xfrm>
            <a:off x="3967931" y="4855164"/>
            <a:ext cx="563000" cy="387254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13D32B54-D17F-AAC8-1F1D-CA3FC48A23B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r="3872" b="52142"/>
          <a:stretch/>
        </p:blipFill>
        <p:spPr>
          <a:xfrm>
            <a:off x="112555" y="4855164"/>
            <a:ext cx="553783" cy="39585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5514D90C-BE44-A350-B1F5-9AF624A56031}"/>
              </a:ext>
            </a:extLst>
          </p:cNvPr>
          <p:cNvSpPr/>
          <p:nvPr/>
        </p:nvSpPr>
        <p:spPr>
          <a:xfrm>
            <a:off x="1946239" y="5241521"/>
            <a:ext cx="795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エッチング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60" name="正方形/長方形 15359">
            <a:extLst>
              <a:ext uri="{FF2B5EF4-FFF2-40B4-BE49-F238E27FC236}">
                <a16:creationId xmlns:a16="http://schemas.microsoft.com/office/drawing/2014/main" id="{7DE64292-8C69-5679-9E3D-C1BA898A920D}"/>
              </a:ext>
            </a:extLst>
          </p:cNvPr>
          <p:cNvSpPr/>
          <p:nvPr/>
        </p:nvSpPr>
        <p:spPr>
          <a:xfrm>
            <a:off x="3184961" y="5241521"/>
            <a:ext cx="907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アンティーク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pic>
        <p:nvPicPr>
          <p:cNvPr id="15361" name="図 15360">
            <a:extLst>
              <a:ext uri="{FF2B5EF4-FFF2-40B4-BE49-F238E27FC236}">
                <a16:creationId xmlns:a16="http://schemas.microsoft.com/office/drawing/2014/main" id="{9F2313CB-86F7-DF82-049B-EE568EAB08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434707" y="2691183"/>
            <a:ext cx="757533" cy="1182753"/>
          </a:xfrm>
          <a:prstGeom prst="rect">
            <a:avLst/>
          </a:prstGeom>
        </p:spPr>
      </p:pic>
      <p:pic>
        <p:nvPicPr>
          <p:cNvPr id="15362" name="図 15361">
            <a:extLst>
              <a:ext uri="{FF2B5EF4-FFF2-40B4-BE49-F238E27FC236}">
                <a16:creationId xmlns:a16="http://schemas.microsoft.com/office/drawing/2014/main" id="{B3832BAB-F375-CE6A-E771-F0B3996C9F8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35657" y="1566390"/>
            <a:ext cx="847619" cy="847619"/>
          </a:xfrm>
          <a:prstGeom prst="rect">
            <a:avLst/>
          </a:prstGeom>
        </p:spPr>
      </p:pic>
      <p:sp>
        <p:nvSpPr>
          <p:cNvPr id="15363" name="テキスト ボックス 15362">
            <a:extLst>
              <a:ext uri="{FF2B5EF4-FFF2-40B4-BE49-F238E27FC236}">
                <a16:creationId xmlns:a16="http://schemas.microsoft.com/office/drawing/2014/main" id="{E3516447-7FD9-0719-01CB-049706FFEC77}"/>
              </a:ext>
            </a:extLst>
          </p:cNvPr>
          <p:cNvSpPr txBox="1"/>
          <p:nvPr/>
        </p:nvSpPr>
        <p:spPr>
          <a:xfrm>
            <a:off x="5586878" y="1945265"/>
            <a:ext cx="122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</a:t>
            </a:r>
            <a:r>
              <a:rPr kumimoji="1"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次元バーコードを</a:t>
            </a:r>
            <a:endParaRPr kumimoji="1"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kumimoji="1"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読み取ると実際の開閉が確認できます！</a:t>
            </a:r>
          </a:p>
        </p:txBody>
      </p:sp>
      <p:sp>
        <p:nvSpPr>
          <p:cNvPr id="15364" name="正方形/長方形 15363">
            <a:extLst>
              <a:ext uri="{FF2B5EF4-FFF2-40B4-BE49-F238E27FC236}">
                <a16:creationId xmlns:a16="http://schemas.microsoft.com/office/drawing/2014/main" id="{C67BAD39-614D-EC66-42D2-34CC54F1E2C3}"/>
              </a:ext>
            </a:extLst>
          </p:cNvPr>
          <p:cNvSpPr/>
          <p:nvPr/>
        </p:nvSpPr>
        <p:spPr>
          <a:xfrm>
            <a:off x="9238" y="352538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●カラー</a:t>
            </a:r>
          </a:p>
        </p:txBody>
      </p:sp>
      <p:sp>
        <p:nvSpPr>
          <p:cNvPr id="15369" name="正方形/長方形 15368">
            <a:extLst>
              <a:ext uri="{FF2B5EF4-FFF2-40B4-BE49-F238E27FC236}">
                <a16:creationId xmlns:a16="http://schemas.microsoft.com/office/drawing/2014/main" id="{603A9FF5-5CE6-DDE9-2710-8500EF55635B}"/>
              </a:ext>
            </a:extLst>
          </p:cNvPr>
          <p:cNvSpPr/>
          <p:nvPr/>
        </p:nvSpPr>
        <p:spPr>
          <a:xfrm>
            <a:off x="3539995" y="352538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●ハンドル</a:t>
            </a:r>
          </a:p>
        </p:txBody>
      </p:sp>
      <p:sp>
        <p:nvSpPr>
          <p:cNvPr id="15371" name="正方形/長方形 15370">
            <a:extLst>
              <a:ext uri="{FF2B5EF4-FFF2-40B4-BE49-F238E27FC236}">
                <a16:creationId xmlns:a16="http://schemas.microsoft.com/office/drawing/2014/main" id="{86A96D4B-52D5-BB84-77DD-40FD9BAD0D7F}"/>
              </a:ext>
            </a:extLst>
          </p:cNvPr>
          <p:cNvSpPr/>
          <p:nvPr/>
        </p:nvSpPr>
        <p:spPr>
          <a:xfrm>
            <a:off x="4174940" y="4216170"/>
            <a:ext cx="7411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両側バー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4B4949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ハンドル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cxnSp>
        <p:nvCxnSpPr>
          <p:cNvPr id="15372" name="直線コネクタ 15371">
            <a:extLst>
              <a:ext uri="{FF2B5EF4-FFF2-40B4-BE49-F238E27FC236}">
                <a16:creationId xmlns:a16="http://schemas.microsoft.com/office/drawing/2014/main" id="{D6FF8834-1969-B080-C479-275C2999A462}"/>
              </a:ext>
            </a:extLst>
          </p:cNvPr>
          <p:cNvCxnSpPr>
            <a:cxnSpLocks/>
            <a:endCxn id="15369" idx="1"/>
          </p:cNvCxnSpPr>
          <p:nvPr/>
        </p:nvCxnSpPr>
        <p:spPr>
          <a:xfrm>
            <a:off x="863170" y="3656251"/>
            <a:ext cx="2676825" cy="7632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73" name="直線コネクタ 15372">
            <a:extLst>
              <a:ext uri="{FF2B5EF4-FFF2-40B4-BE49-F238E27FC236}">
                <a16:creationId xmlns:a16="http://schemas.microsoft.com/office/drawing/2014/main" id="{A7A51915-0361-C4A1-03AC-2FC6E6D366BC}"/>
              </a:ext>
            </a:extLst>
          </p:cNvPr>
          <p:cNvCxnSpPr>
            <a:cxnSpLocks/>
          </p:cNvCxnSpPr>
          <p:nvPr/>
        </p:nvCxnSpPr>
        <p:spPr>
          <a:xfrm>
            <a:off x="4415987" y="3663883"/>
            <a:ext cx="227217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74" name="図 15373">
            <a:extLst>
              <a:ext uri="{FF2B5EF4-FFF2-40B4-BE49-F238E27FC236}">
                <a16:creationId xmlns:a16="http://schemas.microsoft.com/office/drawing/2014/main" id="{91469801-7D80-DB1C-6600-77E49B2F0818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50828" r="11846"/>
          <a:stretch/>
        </p:blipFill>
        <p:spPr>
          <a:xfrm>
            <a:off x="112555" y="3829289"/>
            <a:ext cx="402752" cy="403356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5377" name="図 15376">
            <a:extLst>
              <a:ext uri="{FF2B5EF4-FFF2-40B4-BE49-F238E27FC236}">
                <a16:creationId xmlns:a16="http://schemas.microsoft.com/office/drawing/2014/main" id="{1DB87D9A-3D26-E448-C580-D6C425D9C27C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10248" t="50828" r="-1"/>
          <a:stretch/>
        </p:blipFill>
        <p:spPr>
          <a:xfrm>
            <a:off x="1844503" y="3829289"/>
            <a:ext cx="410052" cy="403356"/>
          </a:xfrm>
          <a:prstGeom prst="rect">
            <a:avLst/>
          </a:prstGeom>
        </p:spPr>
      </p:pic>
      <p:pic>
        <p:nvPicPr>
          <p:cNvPr id="15378" name="図 15377">
            <a:extLst>
              <a:ext uri="{FF2B5EF4-FFF2-40B4-BE49-F238E27FC236}">
                <a16:creationId xmlns:a16="http://schemas.microsoft.com/office/drawing/2014/main" id="{BFC6691D-4FBF-22F0-FD76-8D8817B419AE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0042" t="50828" r="-1"/>
          <a:stretch/>
        </p:blipFill>
        <p:spPr>
          <a:xfrm>
            <a:off x="2279987" y="3829289"/>
            <a:ext cx="410996" cy="403356"/>
          </a:xfrm>
          <a:prstGeom prst="rect">
            <a:avLst/>
          </a:prstGeom>
        </p:spPr>
      </p:pic>
      <p:pic>
        <p:nvPicPr>
          <p:cNvPr id="15379" name="図 15378">
            <a:extLst>
              <a:ext uri="{FF2B5EF4-FFF2-40B4-BE49-F238E27FC236}">
                <a16:creationId xmlns:a16="http://schemas.microsoft.com/office/drawing/2014/main" id="{3D805E3F-132A-E307-DD8E-5513090526A2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11454" t="48293" r="2144" b="2703"/>
          <a:stretch/>
        </p:blipFill>
        <p:spPr>
          <a:xfrm>
            <a:off x="540739" y="3829289"/>
            <a:ext cx="407973" cy="40335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15380" name="正方形/長方形 15379">
            <a:extLst>
              <a:ext uri="{FF2B5EF4-FFF2-40B4-BE49-F238E27FC236}">
                <a16:creationId xmlns:a16="http://schemas.microsoft.com/office/drawing/2014/main" id="{A8C64ABF-EB4A-FE82-2ADC-E572AFD1D3CE}"/>
              </a:ext>
            </a:extLst>
          </p:cNvPr>
          <p:cNvSpPr/>
          <p:nvPr/>
        </p:nvSpPr>
        <p:spPr>
          <a:xfrm>
            <a:off x="-117509" y="4187112"/>
            <a:ext cx="830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ホワイト</a:t>
            </a:r>
          </a:p>
        </p:txBody>
      </p:sp>
      <p:sp>
        <p:nvSpPr>
          <p:cNvPr id="15381" name="正方形/長方形 15380">
            <a:extLst>
              <a:ext uri="{FF2B5EF4-FFF2-40B4-BE49-F238E27FC236}">
                <a16:creationId xmlns:a16="http://schemas.microsoft.com/office/drawing/2014/main" id="{86F9743B-1281-4CCB-2F39-8102F43DCF38}"/>
              </a:ext>
            </a:extLst>
          </p:cNvPr>
          <p:cNvSpPr/>
          <p:nvPr/>
        </p:nvSpPr>
        <p:spPr>
          <a:xfrm>
            <a:off x="336186" y="4187112"/>
            <a:ext cx="8261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アイボリー</a:t>
            </a:r>
          </a:p>
        </p:txBody>
      </p:sp>
      <p:sp>
        <p:nvSpPr>
          <p:cNvPr id="15382" name="正方形/長方形 15381">
            <a:extLst>
              <a:ext uri="{FF2B5EF4-FFF2-40B4-BE49-F238E27FC236}">
                <a16:creationId xmlns:a16="http://schemas.microsoft.com/office/drawing/2014/main" id="{E9827D08-ECC4-4458-8019-447362B6756F}"/>
              </a:ext>
            </a:extLst>
          </p:cNvPr>
          <p:cNvSpPr/>
          <p:nvPr/>
        </p:nvSpPr>
        <p:spPr>
          <a:xfrm>
            <a:off x="810599" y="4187112"/>
            <a:ext cx="7266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オーク</a:t>
            </a:r>
          </a:p>
        </p:txBody>
      </p:sp>
      <p:sp>
        <p:nvSpPr>
          <p:cNvPr id="15383" name="正方形/長方形 15382">
            <a:extLst>
              <a:ext uri="{FF2B5EF4-FFF2-40B4-BE49-F238E27FC236}">
                <a16:creationId xmlns:a16="http://schemas.microsoft.com/office/drawing/2014/main" id="{0E9B61AA-033B-15E2-386A-B0C7DACF7219}"/>
              </a:ext>
            </a:extLst>
          </p:cNvPr>
          <p:cNvSpPr/>
          <p:nvPr/>
        </p:nvSpPr>
        <p:spPr>
          <a:xfrm>
            <a:off x="1200632" y="4187112"/>
            <a:ext cx="8432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チェリー</a:t>
            </a:r>
          </a:p>
        </p:txBody>
      </p:sp>
      <p:sp>
        <p:nvSpPr>
          <p:cNvPr id="15384" name="正方形/長方形 15383">
            <a:extLst>
              <a:ext uri="{FF2B5EF4-FFF2-40B4-BE49-F238E27FC236}">
                <a16:creationId xmlns:a16="http://schemas.microsoft.com/office/drawing/2014/main" id="{76CAE85F-B10A-8EC5-4FAB-9C020B44ECF1}"/>
              </a:ext>
            </a:extLst>
          </p:cNvPr>
          <p:cNvSpPr/>
          <p:nvPr/>
        </p:nvSpPr>
        <p:spPr>
          <a:xfrm>
            <a:off x="1628633" y="4187112"/>
            <a:ext cx="8608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モカ</a:t>
            </a:r>
          </a:p>
        </p:txBody>
      </p:sp>
      <p:sp>
        <p:nvSpPr>
          <p:cNvPr id="15385" name="正方形/長方形 15384">
            <a:extLst>
              <a:ext uri="{FF2B5EF4-FFF2-40B4-BE49-F238E27FC236}">
                <a16:creationId xmlns:a16="http://schemas.microsoft.com/office/drawing/2014/main" id="{AF9B355F-5C2C-6B3F-64EB-E1A3092BBF34}"/>
              </a:ext>
            </a:extLst>
          </p:cNvPr>
          <p:cNvSpPr/>
          <p:nvPr/>
        </p:nvSpPr>
        <p:spPr>
          <a:xfrm>
            <a:off x="2064745" y="4187112"/>
            <a:ext cx="816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ダーク</a:t>
            </a:r>
          </a:p>
        </p:txBody>
      </p:sp>
      <p:pic>
        <p:nvPicPr>
          <p:cNvPr id="15387" name="図 15386" descr="ドアが開いているバスルーム&#10;&#10;中程度の精度で自動的に生成された説明">
            <a:extLst>
              <a:ext uri="{FF2B5EF4-FFF2-40B4-BE49-F238E27FC236}">
                <a16:creationId xmlns:a16="http://schemas.microsoft.com/office/drawing/2014/main" id="{8F53242A-0B47-DDDA-9C45-2D56D51F0884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24160" r="10748"/>
          <a:stretch/>
        </p:blipFill>
        <p:spPr>
          <a:xfrm>
            <a:off x="130688" y="948888"/>
            <a:ext cx="2359097" cy="2562310"/>
          </a:xfrm>
          <a:prstGeom prst="rect">
            <a:avLst/>
          </a:prstGeom>
        </p:spPr>
      </p:pic>
      <p:pic>
        <p:nvPicPr>
          <p:cNvPr id="15389" name="図 15388" descr="部屋に備えているベッドルーム&#10;&#10;中程度の精度で自動的に生成された説明">
            <a:extLst>
              <a:ext uri="{FF2B5EF4-FFF2-40B4-BE49-F238E27FC236}">
                <a16:creationId xmlns:a16="http://schemas.microsoft.com/office/drawing/2014/main" id="{5A80EE34-C4D0-F692-CD3F-A8568EA75AD1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33372" t="361" r="21244" b="54"/>
          <a:stretch/>
        </p:blipFill>
        <p:spPr>
          <a:xfrm>
            <a:off x="2551045" y="942547"/>
            <a:ext cx="1655694" cy="2568651"/>
          </a:xfrm>
          <a:prstGeom prst="rect">
            <a:avLst/>
          </a:prstGeom>
        </p:spPr>
      </p:pic>
      <p:pic>
        <p:nvPicPr>
          <p:cNvPr id="15391" name="図 15390">
            <a:extLst>
              <a:ext uri="{FF2B5EF4-FFF2-40B4-BE49-F238E27FC236}">
                <a16:creationId xmlns:a16="http://schemas.microsoft.com/office/drawing/2014/main" id="{91E19CFB-2DE2-A2F6-5579-DCF74FA6197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70080" y="2830613"/>
            <a:ext cx="1113183" cy="897361"/>
          </a:xfrm>
          <a:prstGeom prst="rect">
            <a:avLst/>
          </a:prstGeom>
        </p:spPr>
      </p:pic>
      <p:pic>
        <p:nvPicPr>
          <p:cNvPr id="15393" name="図 15392">
            <a:extLst>
              <a:ext uri="{FF2B5EF4-FFF2-40B4-BE49-F238E27FC236}">
                <a16:creationId xmlns:a16="http://schemas.microsoft.com/office/drawing/2014/main" id="{E522BFB5-5021-7C61-5CF5-BF71B9C05F5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866" y="6054843"/>
            <a:ext cx="710870" cy="863199"/>
          </a:xfrm>
          <a:prstGeom prst="rect">
            <a:avLst/>
          </a:prstGeom>
        </p:spPr>
      </p:pic>
      <p:pic>
        <p:nvPicPr>
          <p:cNvPr id="15395" name="図 15394">
            <a:extLst>
              <a:ext uri="{FF2B5EF4-FFF2-40B4-BE49-F238E27FC236}">
                <a16:creationId xmlns:a16="http://schemas.microsoft.com/office/drawing/2014/main" id="{B91F4E6F-FACA-0638-4DD9-0FC90077151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39908" y="6051548"/>
            <a:ext cx="713673" cy="869789"/>
          </a:xfrm>
          <a:prstGeom prst="rect">
            <a:avLst/>
          </a:prstGeom>
        </p:spPr>
      </p:pic>
      <p:pic>
        <p:nvPicPr>
          <p:cNvPr id="15397" name="図 15396">
            <a:extLst>
              <a:ext uri="{FF2B5EF4-FFF2-40B4-BE49-F238E27FC236}">
                <a16:creationId xmlns:a16="http://schemas.microsoft.com/office/drawing/2014/main" id="{4BC1A06C-E6D8-9F8F-30FA-F3A761DDC26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64753" y="6053141"/>
            <a:ext cx="713674" cy="866603"/>
          </a:xfrm>
          <a:prstGeom prst="rect">
            <a:avLst/>
          </a:prstGeom>
        </p:spPr>
      </p:pic>
      <p:pic>
        <p:nvPicPr>
          <p:cNvPr id="15399" name="図 15398">
            <a:extLst>
              <a:ext uri="{FF2B5EF4-FFF2-40B4-BE49-F238E27FC236}">
                <a16:creationId xmlns:a16="http://schemas.microsoft.com/office/drawing/2014/main" id="{B2B644E5-FF66-BF06-5B1F-932114A3420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89599" y="6053141"/>
            <a:ext cx="713674" cy="866603"/>
          </a:xfrm>
          <a:prstGeom prst="rect">
            <a:avLst/>
          </a:prstGeom>
        </p:spPr>
      </p:pic>
      <p:pic>
        <p:nvPicPr>
          <p:cNvPr id="15401" name="図 15400">
            <a:extLst>
              <a:ext uri="{FF2B5EF4-FFF2-40B4-BE49-F238E27FC236}">
                <a16:creationId xmlns:a16="http://schemas.microsoft.com/office/drawing/2014/main" id="{6FD54BA1-8348-AE8E-8BD1-DECBEE698A9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14445" y="6053141"/>
            <a:ext cx="713674" cy="866603"/>
          </a:xfrm>
          <a:prstGeom prst="rect">
            <a:avLst/>
          </a:prstGeom>
        </p:spPr>
      </p:pic>
      <p:pic>
        <p:nvPicPr>
          <p:cNvPr id="15403" name="図 15402">
            <a:extLst>
              <a:ext uri="{FF2B5EF4-FFF2-40B4-BE49-F238E27FC236}">
                <a16:creationId xmlns:a16="http://schemas.microsoft.com/office/drawing/2014/main" id="{C855C372-39C1-0BED-95D4-8B1F44CA74E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339291" y="6053141"/>
            <a:ext cx="713674" cy="866603"/>
          </a:xfrm>
          <a:prstGeom prst="rect">
            <a:avLst/>
          </a:prstGeom>
        </p:spPr>
      </p:pic>
      <p:pic>
        <p:nvPicPr>
          <p:cNvPr id="15405" name="図 15404">
            <a:extLst>
              <a:ext uri="{FF2B5EF4-FFF2-40B4-BE49-F238E27FC236}">
                <a16:creationId xmlns:a16="http://schemas.microsoft.com/office/drawing/2014/main" id="{ED3198AA-DA94-16F6-E870-FA2A9000FA4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164137" y="6053141"/>
            <a:ext cx="713674" cy="866603"/>
          </a:xfrm>
          <a:prstGeom prst="rect">
            <a:avLst/>
          </a:prstGeom>
        </p:spPr>
      </p:pic>
      <p:pic>
        <p:nvPicPr>
          <p:cNvPr id="15407" name="図 15406">
            <a:extLst>
              <a:ext uri="{FF2B5EF4-FFF2-40B4-BE49-F238E27FC236}">
                <a16:creationId xmlns:a16="http://schemas.microsoft.com/office/drawing/2014/main" id="{75417957-B614-BB23-DC1D-C37C3F5023D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988983" y="6053141"/>
            <a:ext cx="713674" cy="866603"/>
          </a:xfrm>
          <a:prstGeom prst="rect">
            <a:avLst/>
          </a:prstGeom>
        </p:spPr>
      </p:pic>
      <p:pic>
        <p:nvPicPr>
          <p:cNvPr id="15409" name="図 15408">
            <a:extLst>
              <a:ext uri="{FF2B5EF4-FFF2-40B4-BE49-F238E27FC236}">
                <a16:creationId xmlns:a16="http://schemas.microsoft.com/office/drawing/2014/main" id="{EBA23581-BF75-311F-000A-61C4248B761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813829" y="6051548"/>
            <a:ext cx="713673" cy="869789"/>
          </a:xfrm>
          <a:prstGeom prst="rect">
            <a:avLst/>
          </a:prstGeom>
        </p:spPr>
      </p:pic>
      <p:pic>
        <p:nvPicPr>
          <p:cNvPr id="15411" name="図 15410">
            <a:extLst>
              <a:ext uri="{FF2B5EF4-FFF2-40B4-BE49-F238E27FC236}">
                <a16:creationId xmlns:a16="http://schemas.microsoft.com/office/drawing/2014/main" id="{938A1C1B-468F-3398-A937-6F7C59E470A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38674" y="6053141"/>
            <a:ext cx="713674" cy="866603"/>
          </a:xfrm>
          <a:prstGeom prst="rect">
            <a:avLst/>
          </a:prstGeom>
        </p:spPr>
      </p:pic>
      <p:pic>
        <p:nvPicPr>
          <p:cNvPr id="15413" name="図 15412">
            <a:extLst>
              <a:ext uri="{FF2B5EF4-FFF2-40B4-BE49-F238E27FC236}">
                <a16:creationId xmlns:a16="http://schemas.microsoft.com/office/drawing/2014/main" id="{F8063D78-2CE5-C50A-2BA4-170464B49A6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463524" y="6053141"/>
            <a:ext cx="713674" cy="866603"/>
          </a:xfrm>
          <a:prstGeom prst="rect">
            <a:avLst/>
          </a:prstGeom>
        </p:spPr>
      </p:pic>
      <p:pic>
        <p:nvPicPr>
          <p:cNvPr id="15415" name="図 15414" descr="ドアの前に駐車した自転車&#10;&#10;中程度の精度で自動的に生成された説明">
            <a:extLst>
              <a:ext uri="{FF2B5EF4-FFF2-40B4-BE49-F238E27FC236}">
                <a16:creationId xmlns:a16="http://schemas.microsoft.com/office/drawing/2014/main" id="{B73F937C-953C-5464-40CD-7D6E8282CE41}"/>
              </a:ext>
            </a:extLst>
          </p:cNvPr>
          <p:cNvPicPr>
            <a:picLocks noChangeAspect="1"/>
          </p:cNvPicPr>
          <p:nvPr/>
        </p:nvPicPr>
        <p:blipFill rotWithShape="1">
          <a:blip r:embed="rId36"/>
          <a:srcRect t="46795"/>
          <a:stretch/>
        </p:blipFill>
        <p:spPr>
          <a:xfrm>
            <a:off x="6370080" y="4208185"/>
            <a:ext cx="1189885" cy="1203102"/>
          </a:xfrm>
          <a:prstGeom prst="rect">
            <a:avLst/>
          </a:prstGeom>
        </p:spPr>
      </p:pic>
      <p:pic>
        <p:nvPicPr>
          <p:cNvPr id="15416" name="図 15415" descr="背景パターン&#10;&#10;自動的に生成された説明">
            <a:extLst>
              <a:ext uri="{FF2B5EF4-FFF2-40B4-BE49-F238E27FC236}">
                <a16:creationId xmlns:a16="http://schemas.microsoft.com/office/drawing/2014/main" id="{CA7E1478-7B05-3EA9-A8D8-B6A96632FAD5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l="8067" t="38943" r="1508" b="1144"/>
          <a:stretch/>
        </p:blipFill>
        <p:spPr>
          <a:xfrm>
            <a:off x="1412960" y="3829289"/>
            <a:ext cx="406111" cy="403354"/>
          </a:xfrm>
          <a:prstGeom prst="rect">
            <a:avLst/>
          </a:prstGeom>
        </p:spPr>
      </p:pic>
      <p:pic>
        <p:nvPicPr>
          <p:cNvPr id="15417" name="図 15416" descr="背景パターン&#10;&#10;自動的に生成された説明">
            <a:extLst>
              <a:ext uri="{FF2B5EF4-FFF2-40B4-BE49-F238E27FC236}">
                <a16:creationId xmlns:a16="http://schemas.microsoft.com/office/drawing/2014/main" id="{E4CD731B-3C8B-BD00-7B4C-616C73DA9356}"/>
              </a:ext>
            </a:extLst>
          </p:cNvPr>
          <p:cNvPicPr>
            <a:picLocks noChangeAspect="1"/>
          </p:cNvPicPr>
          <p:nvPr/>
        </p:nvPicPr>
        <p:blipFill rotWithShape="1">
          <a:blip r:embed="rId38"/>
          <a:srcRect l="10348" t="39707" r="1" b="1288"/>
          <a:stretch/>
        </p:blipFill>
        <p:spPr>
          <a:xfrm>
            <a:off x="974144" y="3829289"/>
            <a:ext cx="413384" cy="407840"/>
          </a:xfrm>
          <a:prstGeom prst="rect">
            <a:avLst/>
          </a:prstGeom>
        </p:spPr>
      </p:pic>
      <p:pic>
        <p:nvPicPr>
          <p:cNvPr id="15419" name="図 15418">
            <a:extLst>
              <a:ext uri="{FF2B5EF4-FFF2-40B4-BE49-F238E27FC236}">
                <a16:creationId xmlns:a16="http://schemas.microsoft.com/office/drawing/2014/main" id="{C80A0D32-8772-A217-79DF-30653283B97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03180" y="3793485"/>
            <a:ext cx="443001" cy="769572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2A3B9A5E-62FB-F751-1EE2-97D331C33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SPD99999008206	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D4D87D03-B642-1B0F-C97A-98283168F467}"/>
              </a:ext>
            </a:extLst>
          </p:cNvPr>
          <p:cNvPicPr>
            <a:picLocks noChangeAspect="1"/>
          </p:cNvPicPr>
          <p:nvPr/>
        </p:nvPicPr>
        <p:blipFill rotWithShape="1">
          <a:blip r:embed="rId40"/>
          <a:srcRect l="-1" r="60482" b="2842"/>
          <a:stretch/>
        </p:blipFill>
        <p:spPr>
          <a:xfrm>
            <a:off x="2716415" y="3829289"/>
            <a:ext cx="404005" cy="40400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8405DA89-FF98-F510-DA4F-17176232C78F}"/>
              </a:ext>
            </a:extLst>
          </p:cNvPr>
          <p:cNvPicPr>
            <a:picLocks noChangeAspect="1"/>
          </p:cNvPicPr>
          <p:nvPr/>
        </p:nvPicPr>
        <p:blipFill rotWithShape="1">
          <a:blip r:embed="rId41"/>
          <a:srcRect r="60481" b="2998"/>
          <a:stretch/>
        </p:blipFill>
        <p:spPr>
          <a:xfrm>
            <a:off x="3145851" y="3829289"/>
            <a:ext cx="404005" cy="403355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69067CB-ECF6-8429-B7E4-3422B7C0ADC4}"/>
              </a:ext>
            </a:extLst>
          </p:cNvPr>
          <p:cNvSpPr/>
          <p:nvPr/>
        </p:nvSpPr>
        <p:spPr>
          <a:xfrm>
            <a:off x="2501665" y="4187112"/>
            <a:ext cx="8167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コウノキ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3EFC87D-0C3A-053D-1177-816717FA1819}"/>
              </a:ext>
            </a:extLst>
          </p:cNvPr>
          <p:cNvSpPr/>
          <p:nvPr/>
        </p:nvSpPr>
        <p:spPr>
          <a:xfrm>
            <a:off x="2972481" y="4187112"/>
            <a:ext cx="816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コージー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ライトグレー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0AA071A-8739-C874-B176-70BF72CA8D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8704" y="831712"/>
            <a:ext cx="1215748" cy="144977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BD48384-181A-0815-090A-87B1024458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1540" y="2289604"/>
            <a:ext cx="1218786" cy="14497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BCB2A6E-4DEF-B027-87A1-F1D32F07E7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6550" y="2889947"/>
            <a:ext cx="1346845" cy="117998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EAA9600-52C6-E66E-AB20-F2C85837D6AD}"/>
              </a:ext>
            </a:extLst>
          </p:cNvPr>
          <p:cNvSpPr/>
          <p:nvPr/>
        </p:nvSpPr>
        <p:spPr>
          <a:xfrm>
            <a:off x="-21481" y="56830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●デザイン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7CD4B5F-1EC0-4822-1614-467B784C8FD8}"/>
              </a:ext>
            </a:extLst>
          </p:cNvPr>
          <p:cNvSpPr/>
          <p:nvPr/>
        </p:nvSpPr>
        <p:spPr>
          <a:xfrm>
            <a:off x="4693909" y="870010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■Ｗソフトモーション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984F0ACB-A9E0-3332-40C1-6C62DB89C2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6484" y="1594142"/>
            <a:ext cx="847619" cy="847619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EA03F6D6-81DE-C543-645F-799AAB18F20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299"/>
          <a:stretch/>
        </p:blipFill>
        <p:spPr>
          <a:xfrm>
            <a:off x="6743700" y="1143331"/>
            <a:ext cx="3796090" cy="1204348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858906D-AE91-AF4F-36DF-8182577738AE}"/>
              </a:ext>
            </a:extLst>
          </p:cNvPr>
          <p:cNvSpPr txBox="1"/>
          <p:nvPr/>
        </p:nvSpPr>
        <p:spPr>
          <a:xfrm>
            <a:off x="4867632" y="1108838"/>
            <a:ext cx="19991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閉めるときも開けるときも自動的に本体が減速し、ゆっくりと引き込まれていきます。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DA07F35-6E36-54FB-2123-FCD568A8AD27}"/>
              </a:ext>
            </a:extLst>
          </p:cNvPr>
          <p:cNvSpPr/>
          <p:nvPr/>
        </p:nvSpPr>
        <p:spPr>
          <a:xfrm>
            <a:off x="102936" y="6911011"/>
            <a:ext cx="68244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HAA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BEFDFF7-63CA-2F4F-04BC-2E44A102EB68}"/>
              </a:ext>
            </a:extLst>
          </p:cNvPr>
          <p:cNvSpPr/>
          <p:nvPr/>
        </p:nvSpPr>
        <p:spPr>
          <a:xfrm>
            <a:off x="938045" y="6911011"/>
            <a:ext cx="68877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C63B427-96BE-4939-B08B-744564F2C0A9}"/>
              </a:ext>
            </a:extLst>
          </p:cNvPr>
          <p:cNvSpPr/>
          <p:nvPr/>
        </p:nvSpPr>
        <p:spPr>
          <a:xfrm>
            <a:off x="1779484" y="6911011"/>
            <a:ext cx="675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HHB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767D647-2842-1552-D13D-C2B9EE26B632}"/>
              </a:ext>
            </a:extLst>
          </p:cNvPr>
          <p:cNvSpPr/>
          <p:nvPr/>
        </p:nvSpPr>
        <p:spPr>
          <a:xfrm>
            <a:off x="2607677" y="6911011"/>
            <a:ext cx="6638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HHC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DD463DAB-C45B-B7EF-36A5-CA06619AE709}"/>
              </a:ext>
            </a:extLst>
          </p:cNvPr>
          <p:cNvSpPr/>
          <p:nvPr/>
        </p:nvSpPr>
        <p:spPr>
          <a:xfrm>
            <a:off x="3424152" y="6911011"/>
            <a:ext cx="72641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HHD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9090A02-CD18-DBEB-727D-1B356E7A75FE}"/>
              </a:ext>
            </a:extLst>
          </p:cNvPr>
          <p:cNvSpPr/>
          <p:nvPr/>
        </p:nvSpPr>
        <p:spPr>
          <a:xfrm>
            <a:off x="4303231" y="6911011"/>
            <a:ext cx="63866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HHE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1A3CE03-764D-ED42-857A-7481969BFEBA}"/>
              </a:ext>
            </a:extLst>
          </p:cNvPr>
          <p:cNvSpPr/>
          <p:nvPr/>
        </p:nvSpPr>
        <p:spPr>
          <a:xfrm>
            <a:off x="5094562" y="6911011"/>
            <a:ext cx="6677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HHF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9302C071-C9EB-FEE6-CBB4-97E99A9A7AC3}"/>
              </a:ext>
            </a:extLst>
          </p:cNvPr>
          <p:cNvSpPr/>
          <p:nvPr/>
        </p:nvSpPr>
        <p:spPr>
          <a:xfrm>
            <a:off x="5914998" y="6911011"/>
            <a:ext cx="64816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HHG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7C5CA8E-A06E-ED75-0C35-50F0945F630C}"/>
              </a:ext>
            </a:extLst>
          </p:cNvPr>
          <p:cNvSpPr/>
          <p:nvPr/>
        </p:nvSpPr>
        <p:spPr>
          <a:xfrm>
            <a:off x="6715829" y="6911011"/>
            <a:ext cx="6344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HYE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568387E-A129-F881-3F6B-93CABED24494}"/>
              </a:ext>
            </a:extLst>
          </p:cNvPr>
          <p:cNvSpPr/>
          <p:nvPr/>
        </p:nvSpPr>
        <p:spPr>
          <a:xfrm>
            <a:off x="7502925" y="6911011"/>
            <a:ext cx="6677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HYF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B36FA55F-14BD-1117-4DBD-3A519189EA51}"/>
              </a:ext>
            </a:extLst>
          </p:cNvPr>
          <p:cNvSpPr/>
          <p:nvPr/>
        </p:nvSpPr>
        <p:spPr>
          <a:xfrm>
            <a:off x="8323365" y="6911011"/>
            <a:ext cx="7049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0A6B7F26-5414-61A3-8FD8-2C63F46FD6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7357" y="831712"/>
            <a:ext cx="2515857" cy="290767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66752CEF-118F-B043-EA38-384B672B3073}"/>
              </a:ext>
            </a:extLst>
          </p:cNvPr>
          <p:cNvSpPr/>
          <p:nvPr/>
        </p:nvSpPr>
        <p:spPr>
          <a:xfrm>
            <a:off x="4693909" y="2578589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■スムーズな開閉ができる連動方式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A761C767-3C70-ED8A-2A7A-60D6AA35B171}"/>
              </a:ext>
            </a:extLst>
          </p:cNvPr>
          <p:cNvSpPr/>
          <p:nvPr/>
        </p:nvSpPr>
        <p:spPr>
          <a:xfrm>
            <a:off x="4867632" y="2920788"/>
            <a:ext cx="1932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本体が連動して動くため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開閉がスムーズです。</a:t>
            </a: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15214256-0892-1590-F60C-EF41055FC832}"/>
              </a:ext>
            </a:extLst>
          </p:cNvPr>
          <p:cNvSpPr/>
          <p:nvPr/>
        </p:nvSpPr>
        <p:spPr>
          <a:xfrm>
            <a:off x="4693909" y="4075288"/>
            <a:ext cx="46687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■左右どちらからも開閉でき、介助しやすい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A09715D1-8E84-0FB5-33E2-06F8E3525B5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23791"/>
          <a:stretch/>
        </p:blipFill>
        <p:spPr>
          <a:xfrm>
            <a:off x="4813403" y="4534779"/>
            <a:ext cx="5622409" cy="777641"/>
          </a:xfrm>
          <a:prstGeom prst="rect">
            <a:avLst/>
          </a:prstGeom>
        </p:spPr>
      </p:pic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16D16D0A-4622-2F1B-D8C0-5A631EC8E888}"/>
              </a:ext>
            </a:extLst>
          </p:cNvPr>
          <p:cNvSpPr/>
          <p:nvPr/>
        </p:nvSpPr>
        <p:spPr>
          <a:xfrm>
            <a:off x="5165708" y="5283755"/>
            <a:ext cx="214674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左から車いすを押しながらトイレ内へ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C7B8CBEB-980C-4C93-9B96-E1DAFAD4196C}"/>
              </a:ext>
            </a:extLst>
          </p:cNvPr>
          <p:cNvSpPr/>
          <p:nvPr/>
        </p:nvSpPr>
        <p:spPr>
          <a:xfrm>
            <a:off x="7811245" y="5281094"/>
            <a:ext cx="260840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右側の扉を開けスタッフがトイレ内でサポート</a:t>
            </a: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DECFDB50-D763-9F1D-9B23-2BBF76AC72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49337" y="5539409"/>
            <a:ext cx="1438872" cy="953139"/>
          </a:xfrm>
          <a:prstGeom prst="rect">
            <a:avLst/>
          </a:prstGeom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54DECD2-44B5-459B-2C1D-5F3C33290E6E}"/>
              </a:ext>
            </a:extLst>
          </p:cNvPr>
          <p:cNvSpPr txBox="1"/>
          <p:nvPr/>
        </p:nvSpPr>
        <p:spPr>
          <a:xfrm>
            <a:off x="9263658" y="6521508"/>
            <a:ext cx="1124026" cy="55399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特注寸法範囲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1323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W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2223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1821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2085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6CE2BAB5-16D2-FA9E-F14A-E31EA4DACBD0}"/>
              </a:ext>
            </a:extLst>
          </p:cNvPr>
          <p:cNvCxnSpPr>
            <a:cxnSpLocks/>
          </p:cNvCxnSpPr>
          <p:nvPr/>
        </p:nvCxnSpPr>
        <p:spPr>
          <a:xfrm>
            <a:off x="895254" y="5834762"/>
            <a:ext cx="8190610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図 60">
            <a:extLst>
              <a:ext uri="{FF2B5EF4-FFF2-40B4-BE49-F238E27FC236}">
                <a16:creationId xmlns:a16="http://schemas.microsoft.com/office/drawing/2014/main" id="{D0C6E7A9-5613-279E-3476-66B15DCFBA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43720" y="2838673"/>
            <a:ext cx="771364" cy="1204347"/>
          </a:xfrm>
          <a:prstGeom prst="rect">
            <a:avLst/>
          </a:prstGeom>
        </p:spPr>
      </p:pic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DA337C37-F97F-7F01-CE4B-0D816E1783AA}"/>
              </a:ext>
            </a:extLst>
          </p:cNvPr>
          <p:cNvSpPr txBox="1"/>
          <p:nvPr/>
        </p:nvSpPr>
        <p:spPr>
          <a:xfrm>
            <a:off x="5598950" y="1978768"/>
            <a:ext cx="122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2</a:t>
            </a:r>
            <a:r>
              <a:rPr kumimoji="1"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次元バーコードを</a:t>
            </a:r>
            <a:endParaRPr kumimoji="1" lang="en-US" altLang="ja-JP" sz="8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r>
              <a:rPr kumimoji="1" lang="ja-JP" altLang="en-US" sz="8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読み取ると実際の開閉が確認できます！</a:t>
            </a:r>
          </a:p>
        </p:txBody>
      </p:sp>
      <p:sp>
        <p:nvSpPr>
          <p:cNvPr id="15389" name="Text Box 1039">
            <a:extLst>
              <a:ext uri="{FF2B5EF4-FFF2-40B4-BE49-F238E27FC236}">
                <a16:creationId xmlns:a16="http://schemas.microsoft.com/office/drawing/2014/main" id="{85C7F60C-A7D9-1A43-4C8E-0DDE5268D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5390" name="Text Box 1039">
            <a:extLst>
              <a:ext uri="{FF2B5EF4-FFF2-40B4-BE49-F238E27FC236}">
                <a16:creationId xmlns:a16="http://schemas.microsoft.com/office/drawing/2014/main" id="{2F600286-A336-969B-9B4E-A784DA92B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29" y="335280"/>
            <a:ext cx="7187865" cy="45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ラシッサ</a:t>
            </a:r>
            <a:r>
              <a:rPr lang="en-US" altLang="ja-JP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UD</a:t>
            </a:r>
            <a:r>
              <a:rPr lang="ja-JP" altLang="en-US" sz="28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 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上吊連動方式引違い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3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枚建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(</a:t>
            </a:r>
            <a:r>
              <a:rPr lang="ja-JP" altLang="en-US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高齢者居住施設向け・一般住宅向け</a:t>
            </a:r>
            <a:r>
              <a:rPr lang="en-US" altLang="ja-JP" sz="1400" b="1" kern="12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)</a:t>
            </a:r>
            <a:endParaRPr kumimoji="1" lang="ja-JP" altLang="en-US" sz="14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5391" name="図 15390">
            <a:extLst>
              <a:ext uri="{FF2B5EF4-FFF2-40B4-BE49-F238E27FC236}">
                <a16:creationId xmlns:a16="http://schemas.microsoft.com/office/drawing/2014/main" id="{34ACCEAD-7763-BE3D-3510-4D10C235BEE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8710" y="2934527"/>
            <a:ext cx="1339461" cy="1079769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18EA25-C97D-E1DF-E11D-0681534AFD61}"/>
              </a:ext>
            </a:extLst>
          </p:cNvPr>
          <p:cNvSpPr/>
          <p:nvPr/>
        </p:nvSpPr>
        <p:spPr>
          <a:xfrm>
            <a:off x="8323365" y="6911011"/>
            <a:ext cx="7049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HYG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48D4034-9D76-5AD7-0FA8-06FCC807015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644" y="6006235"/>
            <a:ext cx="770131" cy="93515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F9AB6D4-A0FB-567D-553C-564FBC2ABF0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8557" y="6006235"/>
            <a:ext cx="770131" cy="935159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0B17BA4-9652-120E-0E63-1F35902947F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31470" y="6006235"/>
            <a:ext cx="770131" cy="93515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C665C57-0409-8C66-E8BF-C2A94E0E658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54383" y="6006235"/>
            <a:ext cx="770131" cy="935159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C89E7F1-784A-82B1-0D7D-AA95B185D3A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77296" y="6006235"/>
            <a:ext cx="770131" cy="93515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485EBB3-48B2-CF5A-0F00-058F7DF6493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00209" y="6006235"/>
            <a:ext cx="770131" cy="93515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9B5B944-871E-D81A-8065-C98209E2E0D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23122" y="6012823"/>
            <a:ext cx="770131" cy="935159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A44CBB4-1642-19F9-7046-49A2668B266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846035" y="6006235"/>
            <a:ext cx="770131" cy="93515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746FDD5-4851-FE28-14F4-0C832F0C1A4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668948" y="6004516"/>
            <a:ext cx="770131" cy="938597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3CB47EF-476B-024C-B33E-F0ADF9CC30C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491861" y="6006235"/>
            <a:ext cx="770131" cy="935159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81C1A01D-235B-D3C3-8FD0-8882D098496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14776" y="6006235"/>
            <a:ext cx="770131" cy="935159"/>
          </a:xfrm>
          <a:prstGeom prst="rect">
            <a:avLst/>
          </a:prstGeom>
        </p:spPr>
      </p:pic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5504DDC-4C14-DE97-4E22-FE4573506146}"/>
              </a:ext>
            </a:extLst>
          </p:cNvPr>
          <p:cNvSpPr/>
          <p:nvPr/>
        </p:nvSpPr>
        <p:spPr>
          <a:xfrm>
            <a:off x="-4787" y="4734866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●パネル＆ガラス</a:t>
            </a:r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6326D4D-96A2-F56B-5AF3-C797B4EDF536}"/>
              </a:ext>
            </a:extLst>
          </p:cNvPr>
          <p:cNvCxnSpPr>
            <a:cxnSpLocks/>
          </p:cNvCxnSpPr>
          <p:nvPr/>
        </p:nvCxnSpPr>
        <p:spPr>
          <a:xfrm>
            <a:off x="1365829" y="4873366"/>
            <a:ext cx="3328502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C7141851-B882-F9FF-30AD-9FCE77B75075}"/>
              </a:ext>
            </a:extLst>
          </p:cNvPr>
          <p:cNvSpPr/>
          <p:nvPr/>
        </p:nvSpPr>
        <p:spPr>
          <a:xfrm>
            <a:off x="-66193" y="5409969"/>
            <a:ext cx="9388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アクリル系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パネル</a:t>
            </a:r>
          </a:p>
        </p:txBody>
      </p:sp>
      <p:sp>
        <p:nvSpPr>
          <p:cNvPr id="15360" name="正方形/長方形 15359">
            <a:extLst>
              <a:ext uri="{FF2B5EF4-FFF2-40B4-BE49-F238E27FC236}">
                <a16:creationId xmlns:a16="http://schemas.microsoft.com/office/drawing/2014/main" id="{8D0D04E8-4A1C-8BBD-5CA6-6A11A107B396}"/>
              </a:ext>
            </a:extLst>
          </p:cNvPr>
          <p:cNvSpPr/>
          <p:nvPr/>
        </p:nvSpPr>
        <p:spPr>
          <a:xfrm>
            <a:off x="703099" y="5409969"/>
            <a:ext cx="6636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透明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61" name="正方形/長方形 15360">
            <a:extLst>
              <a:ext uri="{FF2B5EF4-FFF2-40B4-BE49-F238E27FC236}">
                <a16:creationId xmlns:a16="http://schemas.microsoft.com/office/drawing/2014/main" id="{55CDC7AA-020A-0AB4-ED3B-2619ACF49A76}"/>
              </a:ext>
            </a:extLst>
          </p:cNvPr>
          <p:cNvSpPr/>
          <p:nvPr/>
        </p:nvSpPr>
        <p:spPr>
          <a:xfrm>
            <a:off x="1361941" y="5409969"/>
            <a:ext cx="6819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カスミ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62" name="正方形/長方形 15361">
            <a:extLst>
              <a:ext uri="{FF2B5EF4-FFF2-40B4-BE49-F238E27FC236}">
                <a16:creationId xmlns:a16="http://schemas.microsoft.com/office/drawing/2014/main" id="{5D2D4713-B1A4-53D6-BAE5-61C9E3FD3F34}"/>
              </a:ext>
            </a:extLst>
          </p:cNvPr>
          <p:cNvSpPr/>
          <p:nvPr/>
        </p:nvSpPr>
        <p:spPr>
          <a:xfrm>
            <a:off x="2618433" y="5409969"/>
            <a:ext cx="7118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チェッカー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63" name="正方形/長方形 15362">
            <a:extLst>
              <a:ext uri="{FF2B5EF4-FFF2-40B4-BE49-F238E27FC236}">
                <a16:creationId xmlns:a16="http://schemas.microsoft.com/office/drawing/2014/main" id="{04B2B28B-FB5C-16A0-9462-7749C12B5F6A}"/>
              </a:ext>
            </a:extLst>
          </p:cNvPr>
          <p:cNvSpPr/>
          <p:nvPr/>
        </p:nvSpPr>
        <p:spPr>
          <a:xfrm>
            <a:off x="3845115" y="5409969"/>
            <a:ext cx="798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モール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pic>
        <p:nvPicPr>
          <p:cNvPr id="15366" name="図 15365">
            <a:extLst>
              <a:ext uri="{FF2B5EF4-FFF2-40B4-BE49-F238E27FC236}">
                <a16:creationId xmlns:a16="http://schemas.microsoft.com/office/drawing/2014/main" id="{DA053A3A-B851-0AC5-6736-B5E5DB9CF31E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22840"/>
          <a:stretch/>
        </p:blipFill>
        <p:spPr>
          <a:xfrm>
            <a:off x="752822" y="5023612"/>
            <a:ext cx="557551" cy="395850"/>
          </a:xfrm>
          <a:prstGeom prst="rect">
            <a:avLst/>
          </a:prstGeom>
        </p:spPr>
      </p:pic>
      <p:pic>
        <p:nvPicPr>
          <p:cNvPr id="15367" name="図 15366">
            <a:extLst>
              <a:ext uri="{FF2B5EF4-FFF2-40B4-BE49-F238E27FC236}">
                <a16:creationId xmlns:a16="http://schemas.microsoft.com/office/drawing/2014/main" id="{405AC755-B9AC-8CEB-ED39-40DEA90FA3D6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t="11837" r="21561" b="2135"/>
          <a:stretch/>
        </p:blipFill>
        <p:spPr>
          <a:xfrm>
            <a:off x="1396857" y="5023612"/>
            <a:ext cx="562040" cy="395849"/>
          </a:xfrm>
          <a:prstGeom prst="rect">
            <a:avLst/>
          </a:prstGeom>
        </p:spPr>
      </p:pic>
      <p:pic>
        <p:nvPicPr>
          <p:cNvPr id="15370" name="図 15369">
            <a:extLst>
              <a:ext uri="{FF2B5EF4-FFF2-40B4-BE49-F238E27FC236}">
                <a16:creationId xmlns:a16="http://schemas.microsoft.com/office/drawing/2014/main" id="{69742BD9-E013-86C4-AF58-5616C29D9195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t="12318" r="22204" b="10990"/>
          <a:stretch/>
        </p:blipFill>
        <p:spPr>
          <a:xfrm>
            <a:off x="2045381" y="5023612"/>
            <a:ext cx="553784" cy="397043"/>
          </a:xfrm>
          <a:prstGeom prst="rect">
            <a:avLst/>
          </a:prstGeom>
        </p:spPr>
      </p:pic>
      <p:pic>
        <p:nvPicPr>
          <p:cNvPr id="15382" name="図 15381">
            <a:extLst>
              <a:ext uri="{FF2B5EF4-FFF2-40B4-BE49-F238E27FC236}">
                <a16:creationId xmlns:a16="http://schemas.microsoft.com/office/drawing/2014/main" id="{C3D70F5F-4CB2-C0DA-9A9A-87C04BFF3FAA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r="23822" b="24747"/>
          <a:stretch/>
        </p:blipFill>
        <p:spPr>
          <a:xfrm>
            <a:off x="2685649" y="5023612"/>
            <a:ext cx="550983" cy="395849"/>
          </a:xfrm>
          <a:prstGeom prst="rect">
            <a:avLst/>
          </a:prstGeom>
        </p:spPr>
      </p:pic>
      <p:pic>
        <p:nvPicPr>
          <p:cNvPr id="15383" name="図 15382">
            <a:extLst>
              <a:ext uri="{FF2B5EF4-FFF2-40B4-BE49-F238E27FC236}">
                <a16:creationId xmlns:a16="http://schemas.microsoft.com/office/drawing/2014/main" id="{49BE8B2C-CD26-82AC-1A37-C566EE329EC6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t="24442" r="21779" b="-1191"/>
          <a:stretch/>
        </p:blipFill>
        <p:spPr>
          <a:xfrm>
            <a:off x="3323116" y="5023612"/>
            <a:ext cx="558330" cy="398425"/>
          </a:xfrm>
          <a:prstGeom prst="rect">
            <a:avLst/>
          </a:prstGeom>
        </p:spPr>
      </p:pic>
      <p:pic>
        <p:nvPicPr>
          <p:cNvPr id="15384" name="図 15383">
            <a:extLst>
              <a:ext uri="{FF2B5EF4-FFF2-40B4-BE49-F238E27FC236}">
                <a16:creationId xmlns:a16="http://schemas.microsoft.com/office/drawing/2014/main" id="{01C38723-44FF-B8FE-0C09-8150F3F1AFD9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t="22840" r="20487" b="1959"/>
          <a:stretch/>
        </p:blipFill>
        <p:spPr>
          <a:xfrm>
            <a:off x="3967931" y="5023612"/>
            <a:ext cx="563000" cy="387254"/>
          </a:xfrm>
          <a:prstGeom prst="rect">
            <a:avLst/>
          </a:prstGeom>
        </p:spPr>
      </p:pic>
      <p:pic>
        <p:nvPicPr>
          <p:cNvPr id="15385" name="図 15384">
            <a:extLst>
              <a:ext uri="{FF2B5EF4-FFF2-40B4-BE49-F238E27FC236}">
                <a16:creationId xmlns:a16="http://schemas.microsoft.com/office/drawing/2014/main" id="{9544760B-C5E3-1CCE-A8B0-B229B6F8AE05}"/>
              </a:ext>
            </a:extLst>
          </p:cNvPr>
          <p:cNvPicPr>
            <a:picLocks noChangeAspect="1"/>
          </p:cNvPicPr>
          <p:nvPr/>
        </p:nvPicPr>
        <p:blipFill rotWithShape="1">
          <a:blip r:embed="rId32"/>
          <a:srcRect r="3872" b="52142"/>
          <a:stretch/>
        </p:blipFill>
        <p:spPr>
          <a:xfrm>
            <a:off x="112555" y="5023612"/>
            <a:ext cx="553783" cy="395850"/>
          </a:xfrm>
          <a:prstGeom prst="rect">
            <a:avLst/>
          </a:prstGeom>
        </p:spPr>
      </p:pic>
      <p:sp>
        <p:nvSpPr>
          <p:cNvPr id="15386" name="正方形/長方形 15385">
            <a:extLst>
              <a:ext uri="{FF2B5EF4-FFF2-40B4-BE49-F238E27FC236}">
                <a16:creationId xmlns:a16="http://schemas.microsoft.com/office/drawing/2014/main" id="{1065A0E7-2499-13C8-6BE5-AD1102525B5A}"/>
              </a:ext>
            </a:extLst>
          </p:cNvPr>
          <p:cNvSpPr/>
          <p:nvPr/>
        </p:nvSpPr>
        <p:spPr>
          <a:xfrm>
            <a:off x="1946239" y="5409969"/>
            <a:ext cx="795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エッチング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87" name="正方形/長方形 15386">
            <a:extLst>
              <a:ext uri="{FF2B5EF4-FFF2-40B4-BE49-F238E27FC236}">
                <a16:creationId xmlns:a16="http://schemas.microsoft.com/office/drawing/2014/main" id="{CAA876E0-7B87-532E-1CDB-FA631EAEDCD6}"/>
              </a:ext>
            </a:extLst>
          </p:cNvPr>
          <p:cNvSpPr/>
          <p:nvPr/>
        </p:nvSpPr>
        <p:spPr>
          <a:xfrm>
            <a:off x="3184961" y="5409969"/>
            <a:ext cx="907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アンティーク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</a:p>
        </p:txBody>
      </p:sp>
      <p:sp>
        <p:nvSpPr>
          <p:cNvPr id="15392" name="正方形/長方形 15391">
            <a:extLst>
              <a:ext uri="{FF2B5EF4-FFF2-40B4-BE49-F238E27FC236}">
                <a16:creationId xmlns:a16="http://schemas.microsoft.com/office/drawing/2014/main" id="{1947288C-3B73-DC63-C211-8CB359DE2008}"/>
              </a:ext>
            </a:extLst>
          </p:cNvPr>
          <p:cNvSpPr/>
          <p:nvPr/>
        </p:nvSpPr>
        <p:spPr>
          <a:xfrm>
            <a:off x="9238" y="371789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●カラー</a:t>
            </a:r>
          </a:p>
        </p:txBody>
      </p:sp>
      <p:sp>
        <p:nvSpPr>
          <p:cNvPr id="15393" name="正方形/長方形 15392">
            <a:extLst>
              <a:ext uri="{FF2B5EF4-FFF2-40B4-BE49-F238E27FC236}">
                <a16:creationId xmlns:a16="http://schemas.microsoft.com/office/drawing/2014/main" id="{D9B80045-BDB0-2FEC-10DD-F4F09B6C6B3A}"/>
              </a:ext>
            </a:extLst>
          </p:cNvPr>
          <p:cNvSpPr/>
          <p:nvPr/>
        </p:nvSpPr>
        <p:spPr>
          <a:xfrm>
            <a:off x="3539995" y="371789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●ハンドル</a:t>
            </a:r>
          </a:p>
        </p:txBody>
      </p:sp>
      <p:sp>
        <p:nvSpPr>
          <p:cNvPr id="15394" name="正方形/長方形 15393">
            <a:extLst>
              <a:ext uri="{FF2B5EF4-FFF2-40B4-BE49-F238E27FC236}">
                <a16:creationId xmlns:a16="http://schemas.microsoft.com/office/drawing/2014/main" id="{530C1B6E-5D95-FA61-515D-EBF31557863D}"/>
              </a:ext>
            </a:extLst>
          </p:cNvPr>
          <p:cNvSpPr/>
          <p:nvPr/>
        </p:nvSpPr>
        <p:spPr>
          <a:xfrm>
            <a:off x="4174940" y="4408682"/>
            <a:ext cx="7411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両側バー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4B4949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Noto Sans JP" panose="020B0200000000000000" pitchFamily="50" charset="-128"/>
                <a:ea typeface="Noto Sans JP" panose="020B0200000000000000" pitchFamily="50" charset="-128"/>
              </a:rPr>
              <a:t>ハンドル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cxnSp>
        <p:nvCxnSpPr>
          <p:cNvPr id="15395" name="直線コネクタ 15394">
            <a:extLst>
              <a:ext uri="{FF2B5EF4-FFF2-40B4-BE49-F238E27FC236}">
                <a16:creationId xmlns:a16="http://schemas.microsoft.com/office/drawing/2014/main" id="{7B83A746-BF43-43B4-473C-23888FB3302F}"/>
              </a:ext>
            </a:extLst>
          </p:cNvPr>
          <p:cNvCxnSpPr>
            <a:cxnSpLocks/>
            <a:endCxn id="15393" idx="1"/>
          </p:cNvCxnSpPr>
          <p:nvPr/>
        </p:nvCxnSpPr>
        <p:spPr>
          <a:xfrm>
            <a:off x="863170" y="3848763"/>
            <a:ext cx="2676825" cy="7632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96" name="直線コネクタ 15395">
            <a:extLst>
              <a:ext uri="{FF2B5EF4-FFF2-40B4-BE49-F238E27FC236}">
                <a16:creationId xmlns:a16="http://schemas.microsoft.com/office/drawing/2014/main" id="{C645C8B8-F6CA-4336-5587-DB8219E8B58A}"/>
              </a:ext>
            </a:extLst>
          </p:cNvPr>
          <p:cNvCxnSpPr>
            <a:cxnSpLocks/>
          </p:cNvCxnSpPr>
          <p:nvPr/>
        </p:nvCxnSpPr>
        <p:spPr>
          <a:xfrm>
            <a:off x="4415987" y="3880459"/>
            <a:ext cx="227217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97" name="図 15396">
            <a:extLst>
              <a:ext uri="{FF2B5EF4-FFF2-40B4-BE49-F238E27FC236}">
                <a16:creationId xmlns:a16="http://schemas.microsoft.com/office/drawing/2014/main" id="{8BA711C6-A0B3-E2AC-E437-06BF0EF411F8}"/>
              </a:ext>
            </a:extLst>
          </p:cNvPr>
          <p:cNvPicPr>
            <a:picLocks noChangeAspect="1"/>
          </p:cNvPicPr>
          <p:nvPr/>
        </p:nvPicPr>
        <p:blipFill rotWithShape="1">
          <a:blip r:embed="rId33"/>
          <a:srcRect t="50828" r="11846"/>
          <a:stretch/>
        </p:blipFill>
        <p:spPr>
          <a:xfrm>
            <a:off x="112555" y="4021801"/>
            <a:ext cx="402752" cy="403356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5398" name="図 15397">
            <a:extLst>
              <a:ext uri="{FF2B5EF4-FFF2-40B4-BE49-F238E27FC236}">
                <a16:creationId xmlns:a16="http://schemas.microsoft.com/office/drawing/2014/main" id="{4AE929C8-7EEC-7154-5C35-164BB1E594BC}"/>
              </a:ext>
            </a:extLst>
          </p:cNvPr>
          <p:cNvPicPr>
            <a:picLocks noChangeAspect="1"/>
          </p:cNvPicPr>
          <p:nvPr/>
        </p:nvPicPr>
        <p:blipFill rotWithShape="1">
          <a:blip r:embed="rId34"/>
          <a:srcRect l="10248" t="50828" r="-1"/>
          <a:stretch/>
        </p:blipFill>
        <p:spPr>
          <a:xfrm>
            <a:off x="1844503" y="4021801"/>
            <a:ext cx="410052" cy="403356"/>
          </a:xfrm>
          <a:prstGeom prst="rect">
            <a:avLst/>
          </a:prstGeom>
        </p:spPr>
      </p:pic>
      <p:pic>
        <p:nvPicPr>
          <p:cNvPr id="15399" name="図 15398">
            <a:extLst>
              <a:ext uri="{FF2B5EF4-FFF2-40B4-BE49-F238E27FC236}">
                <a16:creationId xmlns:a16="http://schemas.microsoft.com/office/drawing/2014/main" id="{CEC0F67B-AD26-BAEF-0B30-23D27454596F}"/>
              </a:ext>
            </a:extLst>
          </p:cNvPr>
          <p:cNvPicPr>
            <a:picLocks noChangeAspect="1"/>
          </p:cNvPicPr>
          <p:nvPr/>
        </p:nvPicPr>
        <p:blipFill rotWithShape="1">
          <a:blip r:embed="rId35"/>
          <a:srcRect l="10042" t="50828" r="-1"/>
          <a:stretch/>
        </p:blipFill>
        <p:spPr>
          <a:xfrm>
            <a:off x="2279987" y="4021801"/>
            <a:ext cx="410996" cy="403356"/>
          </a:xfrm>
          <a:prstGeom prst="rect">
            <a:avLst/>
          </a:prstGeom>
        </p:spPr>
      </p:pic>
      <p:pic>
        <p:nvPicPr>
          <p:cNvPr id="15412" name="図 15411">
            <a:extLst>
              <a:ext uri="{FF2B5EF4-FFF2-40B4-BE49-F238E27FC236}">
                <a16:creationId xmlns:a16="http://schemas.microsoft.com/office/drawing/2014/main" id="{2ADF2D0D-3CD8-4387-D295-B02E20918432}"/>
              </a:ext>
            </a:extLst>
          </p:cNvPr>
          <p:cNvPicPr>
            <a:picLocks noChangeAspect="1"/>
          </p:cNvPicPr>
          <p:nvPr/>
        </p:nvPicPr>
        <p:blipFill rotWithShape="1">
          <a:blip r:embed="rId36"/>
          <a:srcRect l="11454" t="48293" r="2144" b="2703"/>
          <a:stretch/>
        </p:blipFill>
        <p:spPr>
          <a:xfrm>
            <a:off x="540739" y="4021801"/>
            <a:ext cx="407973" cy="40335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15414" name="正方形/長方形 15413">
            <a:extLst>
              <a:ext uri="{FF2B5EF4-FFF2-40B4-BE49-F238E27FC236}">
                <a16:creationId xmlns:a16="http://schemas.microsoft.com/office/drawing/2014/main" id="{722E0507-B412-566E-6920-9AB2BA671335}"/>
              </a:ext>
            </a:extLst>
          </p:cNvPr>
          <p:cNvSpPr/>
          <p:nvPr/>
        </p:nvSpPr>
        <p:spPr>
          <a:xfrm>
            <a:off x="-117509" y="4379624"/>
            <a:ext cx="830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ホワイト</a:t>
            </a:r>
          </a:p>
        </p:txBody>
      </p:sp>
      <p:sp>
        <p:nvSpPr>
          <p:cNvPr id="15415" name="正方形/長方形 15414">
            <a:extLst>
              <a:ext uri="{FF2B5EF4-FFF2-40B4-BE49-F238E27FC236}">
                <a16:creationId xmlns:a16="http://schemas.microsoft.com/office/drawing/2014/main" id="{C6F6DD85-FB04-B3B9-BDBF-E3A2C05AB938}"/>
              </a:ext>
            </a:extLst>
          </p:cNvPr>
          <p:cNvSpPr/>
          <p:nvPr/>
        </p:nvSpPr>
        <p:spPr>
          <a:xfrm>
            <a:off x="336186" y="4379624"/>
            <a:ext cx="8261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アイボリー</a:t>
            </a:r>
          </a:p>
        </p:txBody>
      </p:sp>
      <p:sp>
        <p:nvSpPr>
          <p:cNvPr id="15416" name="正方形/長方形 15415">
            <a:extLst>
              <a:ext uri="{FF2B5EF4-FFF2-40B4-BE49-F238E27FC236}">
                <a16:creationId xmlns:a16="http://schemas.microsoft.com/office/drawing/2014/main" id="{786952A5-661C-A86D-0A6D-7E3B0BBA16A1}"/>
              </a:ext>
            </a:extLst>
          </p:cNvPr>
          <p:cNvSpPr/>
          <p:nvPr/>
        </p:nvSpPr>
        <p:spPr>
          <a:xfrm>
            <a:off x="810599" y="4379624"/>
            <a:ext cx="7266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オーク</a:t>
            </a:r>
          </a:p>
        </p:txBody>
      </p:sp>
      <p:sp>
        <p:nvSpPr>
          <p:cNvPr id="15417" name="正方形/長方形 15416">
            <a:extLst>
              <a:ext uri="{FF2B5EF4-FFF2-40B4-BE49-F238E27FC236}">
                <a16:creationId xmlns:a16="http://schemas.microsoft.com/office/drawing/2014/main" id="{B3D4C970-85E4-44B7-0B21-194F2D9D987B}"/>
              </a:ext>
            </a:extLst>
          </p:cNvPr>
          <p:cNvSpPr/>
          <p:nvPr/>
        </p:nvSpPr>
        <p:spPr>
          <a:xfrm>
            <a:off x="1200632" y="4379624"/>
            <a:ext cx="8432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チェリー</a:t>
            </a:r>
          </a:p>
        </p:txBody>
      </p:sp>
      <p:sp>
        <p:nvSpPr>
          <p:cNvPr id="15418" name="正方形/長方形 15417">
            <a:extLst>
              <a:ext uri="{FF2B5EF4-FFF2-40B4-BE49-F238E27FC236}">
                <a16:creationId xmlns:a16="http://schemas.microsoft.com/office/drawing/2014/main" id="{30E7D581-F6DE-ABF0-3F2E-3045DEEBC9AD}"/>
              </a:ext>
            </a:extLst>
          </p:cNvPr>
          <p:cNvSpPr/>
          <p:nvPr/>
        </p:nvSpPr>
        <p:spPr>
          <a:xfrm>
            <a:off x="1628633" y="4379624"/>
            <a:ext cx="8608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モカ</a:t>
            </a:r>
          </a:p>
        </p:txBody>
      </p:sp>
      <p:sp>
        <p:nvSpPr>
          <p:cNvPr id="15419" name="正方形/長方形 15418">
            <a:extLst>
              <a:ext uri="{FF2B5EF4-FFF2-40B4-BE49-F238E27FC236}">
                <a16:creationId xmlns:a16="http://schemas.microsoft.com/office/drawing/2014/main" id="{DA319CAF-AEC8-51F3-0A75-9E13C8B41CAD}"/>
              </a:ext>
            </a:extLst>
          </p:cNvPr>
          <p:cNvSpPr/>
          <p:nvPr/>
        </p:nvSpPr>
        <p:spPr>
          <a:xfrm>
            <a:off x="2064745" y="4379624"/>
            <a:ext cx="816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クリエ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ダーク</a:t>
            </a:r>
          </a:p>
        </p:txBody>
      </p:sp>
      <p:pic>
        <p:nvPicPr>
          <p:cNvPr id="15420" name="図 15419" descr="背景パターン&#10;&#10;自動的に生成された説明">
            <a:extLst>
              <a:ext uri="{FF2B5EF4-FFF2-40B4-BE49-F238E27FC236}">
                <a16:creationId xmlns:a16="http://schemas.microsoft.com/office/drawing/2014/main" id="{EEC18F3A-5FC8-7F7B-9391-2D0A88AB986A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l="8067" t="38943" r="1508" b="1144"/>
          <a:stretch/>
        </p:blipFill>
        <p:spPr>
          <a:xfrm>
            <a:off x="1412960" y="4021801"/>
            <a:ext cx="406111" cy="403354"/>
          </a:xfrm>
          <a:prstGeom prst="rect">
            <a:avLst/>
          </a:prstGeom>
        </p:spPr>
      </p:pic>
      <p:pic>
        <p:nvPicPr>
          <p:cNvPr id="15421" name="図 15420" descr="背景パターン&#10;&#10;自動的に生成された説明">
            <a:extLst>
              <a:ext uri="{FF2B5EF4-FFF2-40B4-BE49-F238E27FC236}">
                <a16:creationId xmlns:a16="http://schemas.microsoft.com/office/drawing/2014/main" id="{98F3F6EC-2A7B-5E78-0B55-4DD6AB7F19CC}"/>
              </a:ext>
            </a:extLst>
          </p:cNvPr>
          <p:cNvPicPr>
            <a:picLocks noChangeAspect="1"/>
          </p:cNvPicPr>
          <p:nvPr/>
        </p:nvPicPr>
        <p:blipFill rotWithShape="1">
          <a:blip r:embed="rId38"/>
          <a:srcRect l="10348" t="39707" r="1" b="1288"/>
          <a:stretch/>
        </p:blipFill>
        <p:spPr>
          <a:xfrm>
            <a:off x="974144" y="4021801"/>
            <a:ext cx="413384" cy="407840"/>
          </a:xfrm>
          <a:prstGeom prst="rect">
            <a:avLst/>
          </a:prstGeom>
        </p:spPr>
      </p:pic>
      <p:pic>
        <p:nvPicPr>
          <p:cNvPr id="15422" name="図 15421">
            <a:extLst>
              <a:ext uri="{FF2B5EF4-FFF2-40B4-BE49-F238E27FC236}">
                <a16:creationId xmlns:a16="http://schemas.microsoft.com/office/drawing/2014/main" id="{E4B85A64-CABF-A2C1-E0B2-FA8EB67BCDA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03180" y="3985997"/>
            <a:ext cx="443001" cy="769572"/>
          </a:xfrm>
          <a:prstGeom prst="rect">
            <a:avLst/>
          </a:prstGeom>
        </p:spPr>
      </p:pic>
      <p:pic>
        <p:nvPicPr>
          <p:cNvPr id="15423" name="図 15422">
            <a:extLst>
              <a:ext uri="{FF2B5EF4-FFF2-40B4-BE49-F238E27FC236}">
                <a16:creationId xmlns:a16="http://schemas.microsoft.com/office/drawing/2014/main" id="{20C036DC-4AF6-A10C-8064-34CB554A6293}"/>
              </a:ext>
            </a:extLst>
          </p:cNvPr>
          <p:cNvPicPr>
            <a:picLocks noChangeAspect="1"/>
          </p:cNvPicPr>
          <p:nvPr/>
        </p:nvPicPr>
        <p:blipFill rotWithShape="1">
          <a:blip r:embed="rId40"/>
          <a:srcRect l="-1" r="60482" b="2842"/>
          <a:stretch/>
        </p:blipFill>
        <p:spPr>
          <a:xfrm>
            <a:off x="2716415" y="4021801"/>
            <a:ext cx="404005" cy="404005"/>
          </a:xfrm>
          <a:prstGeom prst="rect">
            <a:avLst/>
          </a:prstGeom>
        </p:spPr>
      </p:pic>
      <p:pic>
        <p:nvPicPr>
          <p:cNvPr id="15424" name="図 15423">
            <a:extLst>
              <a:ext uri="{FF2B5EF4-FFF2-40B4-BE49-F238E27FC236}">
                <a16:creationId xmlns:a16="http://schemas.microsoft.com/office/drawing/2014/main" id="{7982179C-5347-597F-AD72-B79C12BCA10B}"/>
              </a:ext>
            </a:extLst>
          </p:cNvPr>
          <p:cNvPicPr>
            <a:picLocks noChangeAspect="1"/>
          </p:cNvPicPr>
          <p:nvPr/>
        </p:nvPicPr>
        <p:blipFill rotWithShape="1">
          <a:blip r:embed="rId41"/>
          <a:srcRect r="60481" b="2998"/>
          <a:stretch/>
        </p:blipFill>
        <p:spPr>
          <a:xfrm>
            <a:off x="3145851" y="4021801"/>
            <a:ext cx="404005" cy="403355"/>
          </a:xfrm>
          <a:prstGeom prst="rect">
            <a:avLst/>
          </a:prstGeom>
        </p:spPr>
      </p:pic>
      <p:sp>
        <p:nvSpPr>
          <p:cNvPr id="15425" name="正方形/長方形 15424">
            <a:extLst>
              <a:ext uri="{FF2B5EF4-FFF2-40B4-BE49-F238E27FC236}">
                <a16:creationId xmlns:a16="http://schemas.microsoft.com/office/drawing/2014/main" id="{02CEB69D-57F2-955A-50F0-B80B947360F5}"/>
              </a:ext>
            </a:extLst>
          </p:cNvPr>
          <p:cNvSpPr/>
          <p:nvPr/>
        </p:nvSpPr>
        <p:spPr>
          <a:xfrm>
            <a:off x="2501665" y="4379624"/>
            <a:ext cx="81679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コウノキ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426" name="正方形/長方形 15425">
            <a:extLst>
              <a:ext uri="{FF2B5EF4-FFF2-40B4-BE49-F238E27FC236}">
                <a16:creationId xmlns:a16="http://schemas.microsoft.com/office/drawing/2014/main" id="{B64DB23E-B238-C262-A688-29EEC822E9E7}"/>
              </a:ext>
            </a:extLst>
          </p:cNvPr>
          <p:cNvSpPr/>
          <p:nvPr/>
        </p:nvSpPr>
        <p:spPr>
          <a:xfrm>
            <a:off x="2972481" y="4379624"/>
            <a:ext cx="816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コージー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800" spc="-150" dirty="0">
                <a:solidFill>
                  <a:schemeClr val="bg2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ライトグレー</a:t>
            </a:r>
            <a:endParaRPr kumimoji="1" lang="en-US" altLang="ja-JP" sz="800" spc="-150" dirty="0">
              <a:solidFill>
                <a:schemeClr val="bg2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829CF1A7-2351-A16F-F597-90C8AC234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SPD99999008206	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428</Words>
  <Application>Microsoft Office PowerPoint</Application>
  <PresentationFormat>ユーザー設定</PresentationFormat>
  <Paragraphs>139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28</cp:revision>
  <dcterms:created xsi:type="dcterms:W3CDTF">2010-09-29T12:55:25Z</dcterms:created>
  <dcterms:modified xsi:type="dcterms:W3CDTF">2026-02-26T23:49:00Z</dcterms:modified>
</cp:coreProperties>
</file>