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4"/>
  </p:notesMasterIdLst>
  <p:handoutMasterIdLst>
    <p:handoutMasterId r:id="rId5"/>
  </p:handoutMasterIdLst>
  <p:sldIdLst>
    <p:sldId id="318" r:id="rId2"/>
    <p:sldId id="322" r:id="rId3"/>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FF6600"/>
    <a:srgbClr val="0066CC"/>
    <a:srgbClr val="FF99CC"/>
    <a:srgbClr val="FF66CC"/>
    <a:srgbClr val="FF99FF"/>
    <a:srgbClr val="FFCCFF"/>
    <a:srgbClr val="00CC99"/>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 autoAdjust="0"/>
    <p:restoredTop sz="95434" autoAdjust="0"/>
  </p:normalViewPr>
  <p:slideViewPr>
    <p:cSldViewPr snapToGrid="0" showGuides="1">
      <p:cViewPr>
        <p:scale>
          <a:sx n="66" d="100"/>
          <a:sy n="66" d="100"/>
        </p:scale>
        <p:origin x="990" y="4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8/28/2025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6D617CA-1017-2047-8EF2-B3F641E5A6BD}" type="slidenum">
              <a:rPr lang="en-US" altLang="ja-JP" smtClean="0"/>
              <a:pPr>
                <a:defRPr/>
              </a:pPr>
              <a:t>1</a:t>
            </a:fld>
            <a:endParaRPr lang="en-US" altLang="ja-JP"/>
          </a:p>
        </p:txBody>
      </p:sp>
    </p:spTree>
    <p:extLst>
      <p:ext uri="{BB962C8B-B14F-4D97-AF65-F5344CB8AC3E}">
        <p14:creationId xmlns:p14="http://schemas.microsoft.com/office/powerpoint/2010/main" val="89541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6D617CA-1017-2047-8EF2-B3F641E5A6BD}" type="slidenum">
              <a:rPr lang="en-US" altLang="ja-JP" smtClean="0"/>
              <a:pPr>
                <a:defRPr/>
              </a:pPr>
              <a:t>2</a:t>
            </a:fld>
            <a:endParaRPr lang="en-US" altLang="ja-JP"/>
          </a:p>
        </p:txBody>
      </p:sp>
    </p:spTree>
    <p:extLst>
      <p:ext uri="{BB962C8B-B14F-4D97-AF65-F5344CB8AC3E}">
        <p14:creationId xmlns:p14="http://schemas.microsoft.com/office/powerpoint/2010/main" val="15772860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3"/>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emf"/><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jpg"/><Relationship Id="rId7" Type="http://schemas.openxmlformats.org/officeDocument/2006/relationships/image" Target="../media/image18.png"/><Relationship Id="rId12" Type="http://schemas.openxmlformats.org/officeDocument/2006/relationships/image" Target="../media/image23.emf"/><Relationship Id="rId17" Type="http://schemas.openxmlformats.org/officeDocument/2006/relationships/image" Target="../media/image28.emf"/><Relationship Id="rId25" Type="http://schemas.openxmlformats.org/officeDocument/2006/relationships/image" Target="../media/image36.png"/><Relationship Id="rId2" Type="http://schemas.openxmlformats.org/officeDocument/2006/relationships/notesSlide" Target="../notesSlides/notesSlide1.xml"/><Relationship Id="rId16" Type="http://schemas.openxmlformats.org/officeDocument/2006/relationships/image" Target="../media/image27.emf"/><Relationship Id="rId20" Type="http://schemas.openxmlformats.org/officeDocument/2006/relationships/image" Target="../media/image31.png"/><Relationship Id="rId1" Type="http://schemas.openxmlformats.org/officeDocument/2006/relationships/slideLayout" Target="../slideLayouts/slideLayout3.xml"/><Relationship Id="rId6" Type="http://schemas.openxmlformats.org/officeDocument/2006/relationships/image" Target="../media/image17.png"/><Relationship Id="rId11" Type="http://schemas.openxmlformats.org/officeDocument/2006/relationships/image" Target="../media/image22.emf"/><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emf"/><Relationship Id="rId23" Type="http://schemas.openxmlformats.org/officeDocument/2006/relationships/image" Target="../media/image34.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emf"/><Relationship Id="rId22" Type="http://schemas.openxmlformats.org/officeDocument/2006/relationships/image" Target="../media/image33.png"/></Relationships>
</file>

<file path=ppt/slides/_rels/slide2.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18" Type="http://schemas.openxmlformats.org/officeDocument/2006/relationships/image" Target="../media/image52.emf"/><Relationship Id="rId26" Type="http://schemas.openxmlformats.org/officeDocument/2006/relationships/image" Target="../media/image60.png"/><Relationship Id="rId39" Type="http://schemas.openxmlformats.org/officeDocument/2006/relationships/image" Target="../media/image73.png"/><Relationship Id="rId3" Type="http://schemas.openxmlformats.org/officeDocument/2006/relationships/image" Target="../media/image15.png"/><Relationship Id="rId21" Type="http://schemas.openxmlformats.org/officeDocument/2006/relationships/image" Target="../media/image55.emf"/><Relationship Id="rId34" Type="http://schemas.openxmlformats.org/officeDocument/2006/relationships/image" Target="../media/image68.png"/><Relationship Id="rId42" Type="http://schemas.openxmlformats.org/officeDocument/2006/relationships/image" Target="../media/image76.jp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51.emf"/><Relationship Id="rId25" Type="http://schemas.openxmlformats.org/officeDocument/2006/relationships/image" Target="../media/image59.png"/><Relationship Id="rId33" Type="http://schemas.openxmlformats.org/officeDocument/2006/relationships/image" Target="../media/image67.png"/><Relationship Id="rId38" Type="http://schemas.openxmlformats.org/officeDocument/2006/relationships/image" Target="../media/image72.png"/><Relationship Id="rId2" Type="http://schemas.openxmlformats.org/officeDocument/2006/relationships/notesSlide" Target="../notesSlides/notesSlide2.xml"/><Relationship Id="rId16" Type="http://schemas.openxmlformats.org/officeDocument/2006/relationships/image" Target="../media/image50.emf"/><Relationship Id="rId20" Type="http://schemas.openxmlformats.org/officeDocument/2006/relationships/image" Target="../media/image54.emf"/><Relationship Id="rId29" Type="http://schemas.openxmlformats.org/officeDocument/2006/relationships/image" Target="../media/image63.png"/><Relationship Id="rId41" Type="http://schemas.openxmlformats.org/officeDocument/2006/relationships/image" Target="../media/image75.png"/><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image" Target="../media/image45.png"/><Relationship Id="rId24" Type="http://schemas.openxmlformats.org/officeDocument/2006/relationships/image" Target="../media/image58.png"/><Relationship Id="rId32" Type="http://schemas.openxmlformats.org/officeDocument/2006/relationships/image" Target="../media/image66.png"/><Relationship Id="rId37" Type="http://schemas.openxmlformats.org/officeDocument/2006/relationships/image" Target="../media/image71.png"/><Relationship Id="rId40" Type="http://schemas.openxmlformats.org/officeDocument/2006/relationships/image" Target="../media/image74.png"/><Relationship Id="rId45" Type="http://schemas.openxmlformats.org/officeDocument/2006/relationships/image" Target="../media/image79.png"/><Relationship Id="rId5" Type="http://schemas.openxmlformats.org/officeDocument/2006/relationships/image" Target="../media/image39.png"/><Relationship Id="rId15" Type="http://schemas.openxmlformats.org/officeDocument/2006/relationships/image" Target="../media/image49.emf"/><Relationship Id="rId23" Type="http://schemas.openxmlformats.org/officeDocument/2006/relationships/image" Target="../media/image57.png"/><Relationship Id="rId28" Type="http://schemas.openxmlformats.org/officeDocument/2006/relationships/image" Target="../media/image62.png"/><Relationship Id="rId36" Type="http://schemas.openxmlformats.org/officeDocument/2006/relationships/image" Target="../media/image70.png"/><Relationship Id="rId10" Type="http://schemas.openxmlformats.org/officeDocument/2006/relationships/image" Target="../media/image44.png"/><Relationship Id="rId19" Type="http://schemas.openxmlformats.org/officeDocument/2006/relationships/image" Target="../media/image53.emf"/><Relationship Id="rId31" Type="http://schemas.openxmlformats.org/officeDocument/2006/relationships/image" Target="../media/image65.png"/><Relationship Id="rId44" Type="http://schemas.openxmlformats.org/officeDocument/2006/relationships/image" Target="../media/image78.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emf"/><Relationship Id="rId22" Type="http://schemas.openxmlformats.org/officeDocument/2006/relationships/image" Target="../media/image56.png"/><Relationship Id="rId27" Type="http://schemas.openxmlformats.org/officeDocument/2006/relationships/image" Target="../media/image61.png"/><Relationship Id="rId30" Type="http://schemas.openxmlformats.org/officeDocument/2006/relationships/image" Target="../media/image64.png"/><Relationship Id="rId35" Type="http://schemas.openxmlformats.org/officeDocument/2006/relationships/image" Target="../media/image69.png"/><Relationship Id="rId43" Type="http://schemas.openxmlformats.org/officeDocument/2006/relationships/image" Target="../media/image7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Google Shape;67;p9"/>
          <p:cNvSpPr txBox="1"/>
          <p:nvPr/>
        </p:nvSpPr>
        <p:spPr>
          <a:xfrm>
            <a:off x="64440" y="6104317"/>
            <a:ext cx="3376608" cy="830956"/>
          </a:xfrm>
          <a:prstGeom prst="rect">
            <a:avLst/>
          </a:prstGeom>
          <a:noFill/>
          <a:ln>
            <a:noFill/>
          </a:ln>
        </p:spPr>
        <p:txBody>
          <a:bodyPr spcFirstLastPara="1" wrap="square" lIns="91425" tIns="45700" rIns="91425" bIns="45700" anchor="t" anchorCtr="0">
            <a:spAutoFit/>
          </a:bodyPr>
          <a:lstStyle/>
          <a:p>
            <a:pPr algn="ct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リジェーロ</a:t>
            </a:r>
            <a:r>
              <a:rPr lang="en-US" altLang="ja-JP" sz="2400" b="1" dirty="0">
                <a:solidFill>
                  <a:schemeClr val="tx1">
                    <a:lumMod val="75000"/>
                    <a:lumOff val="25000"/>
                  </a:schemeClr>
                </a:solidFill>
                <a:latin typeface="游ゴシック" panose="020B0400000000000000" pitchFamily="50" charset="-128"/>
                <a:ea typeface="游ゴシック" panose="020B0400000000000000" pitchFamily="50" charset="-128"/>
              </a:rPr>
              <a:t>α</a:t>
            </a:r>
            <a:endParaRPr lang="ja-JP" altLang="en-US" sz="24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a:spcBef>
                <a:spcPct val="0"/>
              </a:spcBef>
              <a:buNone/>
            </a:pP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リジェーロ</a:t>
            </a:r>
            <a:r>
              <a:rPr lang="en-US" altLang="ja-JP" sz="2400" b="1" dirty="0">
                <a:solidFill>
                  <a:schemeClr val="tx1">
                    <a:lumMod val="75000"/>
                    <a:lumOff val="25000"/>
                  </a:schemeClr>
                </a:solidFill>
                <a:latin typeface="游ゴシック" panose="020B0400000000000000" pitchFamily="50" charset="-128"/>
                <a:ea typeface="游ゴシック" panose="020B0400000000000000" pitchFamily="50" charset="-128"/>
              </a:rPr>
              <a:t>α</a:t>
            </a: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防火戸</a:t>
            </a:r>
          </a:p>
        </p:txBody>
      </p:sp>
      <p:sp>
        <p:nvSpPr>
          <p:cNvPr id="244" name="正方形/長方形 243"/>
          <p:cNvSpPr>
            <a:spLocks/>
          </p:cNvSpPr>
          <p:nvPr/>
        </p:nvSpPr>
        <p:spPr>
          <a:xfrm>
            <a:off x="229060" y="5481296"/>
            <a:ext cx="3036132" cy="523220"/>
          </a:xfrm>
          <a:prstGeom prst="rect">
            <a:avLst/>
          </a:prstGeom>
        </p:spPr>
        <p:txBody>
          <a:bodyPr vert="horz" wrap="square">
            <a:spAutoFit/>
          </a:bodyPr>
          <a:lstStyle/>
          <a:p>
            <a:pPr algn="ctr"/>
            <a: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アパートドアに求められる</a:t>
            </a:r>
            <a:b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br>
            <a: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すべての価値を。</a:t>
            </a:r>
          </a:p>
        </p:txBody>
      </p:sp>
      <p:pic>
        <p:nvPicPr>
          <p:cNvPr id="114" name="図 113"/>
          <p:cNvPicPr>
            <a:picLocks noChangeAspect="1"/>
          </p:cNvPicPr>
          <p:nvPr/>
        </p:nvPicPr>
        <p:blipFill rotWithShape="1">
          <a:blip r:embed="rId3"/>
          <a:srcRect l="-1" t="15863" r="31477" b="2878"/>
          <a:stretch/>
        </p:blipFill>
        <p:spPr>
          <a:xfrm>
            <a:off x="2420" y="827459"/>
            <a:ext cx="3424068" cy="4427829"/>
          </a:xfrm>
          <a:prstGeom prst="rect">
            <a:avLst/>
          </a:prstGeom>
        </p:spPr>
      </p:pic>
      <p:sp>
        <p:nvSpPr>
          <p:cNvPr id="10" name="Text Box 1039">
            <a:extLst>
              <a:ext uri="{FF2B5EF4-FFF2-40B4-BE49-F238E27FC236}">
                <a16:creationId xmlns:a16="http://schemas.microsoft.com/office/drawing/2014/main" id="{32600199-1371-3E45-8D6F-307F8D44336E}"/>
              </a:ext>
            </a:extLst>
          </p:cNvPr>
          <p:cNvSpPr txBox="1">
            <a:spLocks noChangeArrowheads="1"/>
          </p:cNvSpPr>
          <p:nvPr/>
        </p:nvSpPr>
        <p:spPr bwMode="auto">
          <a:xfrm>
            <a:off x="174625" y="501650"/>
            <a:ext cx="10772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ts val="125"/>
              </a:spcBef>
              <a:buNone/>
            </a:pPr>
            <a:r>
              <a:rPr lang="ja-JP" altLang="ja-JP" sz="1400" b="1" dirty="0">
                <a:solidFill>
                  <a:srgbClr val="FFFFFF"/>
                </a:solidFill>
                <a:latin typeface="游ゴシック" panose="020B0400000000000000" pitchFamily="50" charset="-128"/>
                <a:ea typeface="游ゴシック" panose="020B0400000000000000" pitchFamily="50" charset="-128"/>
              </a:rPr>
              <a:t>アパートドア</a:t>
            </a:r>
            <a:endParaRPr lang="ja-JP" altLang="ja-JP" sz="1400" b="1" dirty="0">
              <a:latin typeface="游ゴシック" panose="020B0400000000000000" pitchFamily="50" charset="-128"/>
              <a:ea typeface="游ゴシック" panose="020B0400000000000000" pitchFamily="50" charset="-128"/>
            </a:endParaRPr>
          </a:p>
        </p:txBody>
      </p:sp>
      <p:sp>
        <p:nvSpPr>
          <p:cNvPr id="11" name="Text Box 1039">
            <a:extLst>
              <a:ext uri="{FF2B5EF4-FFF2-40B4-BE49-F238E27FC236}">
                <a16:creationId xmlns:a16="http://schemas.microsoft.com/office/drawing/2014/main" id="{4DEBED48-5F61-3C4F-B4E7-0806A9DF74E6}"/>
              </a:ext>
            </a:extLst>
          </p:cNvPr>
          <p:cNvSpPr txBox="1">
            <a:spLocks noChangeArrowheads="1"/>
          </p:cNvSpPr>
          <p:nvPr/>
        </p:nvSpPr>
        <p:spPr bwMode="auto">
          <a:xfrm>
            <a:off x="1640020" y="405620"/>
            <a:ext cx="4514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防火戸</a:t>
            </a:r>
          </a:p>
        </p:txBody>
      </p:sp>
      <p:sp>
        <p:nvSpPr>
          <p:cNvPr id="14" name="Rectangle 9">
            <a:extLst>
              <a:ext uri="{FF2B5EF4-FFF2-40B4-BE49-F238E27FC236}">
                <a16:creationId xmlns:a16="http://schemas.microsoft.com/office/drawing/2014/main" id="{87E0D685-7968-1B43-9DB2-6BA9B6510139}"/>
              </a:ext>
            </a:extLst>
          </p:cNvPr>
          <p:cNvSpPr>
            <a:spLocks noChangeArrowheads="1"/>
          </p:cNvSpPr>
          <p:nvPr/>
        </p:nvSpPr>
        <p:spPr bwMode="auto">
          <a:xfrm>
            <a:off x="2433638" y="7310438"/>
            <a:ext cx="1260475" cy="184666"/>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SPD_ent_24_017</a:t>
            </a:r>
          </a:p>
          <a:p>
            <a:pPr eaLnBrk="1" hangingPunct="1">
              <a:spcBef>
                <a:spcPct val="0"/>
              </a:spcBef>
              <a:buFontTx/>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2025.09.2</a:t>
            </a:r>
            <a:r>
              <a:rPr lang="ja-JP" altLang="en-US" sz="600" dirty="0">
                <a:solidFill>
                  <a:schemeClr val="tx1">
                    <a:lumMod val="75000"/>
                    <a:lumOff val="25000"/>
                  </a:schemeClr>
                </a:solidFill>
                <a:latin typeface="Yu Gothic" panose="020B0400000000000000" pitchFamily="34" charset="-128"/>
                <a:ea typeface="Yu Gothic" panose="020B0400000000000000" pitchFamily="34" charset="-128"/>
              </a:rPr>
              <a:t>発行</a:t>
            </a:r>
          </a:p>
        </p:txBody>
      </p:sp>
      <p:pic>
        <p:nvPicPr>
          <p:cNvPr id="2" name="図 1"/>
          <p:cNvPicPr>
            <a:picLocks noChangeAspect="1"/>
          </p:cNvPicPr>
          <p:nvPr/>
        </p:nvPicPr>
        <p:blipFill>
          <a:blip r:embed="rId4"/>
          <a:stretch>
            <a:fillRect/>
          </a:stretch>
        </p:blipFill>
        <p:spPr>
          <a:xfrm>
            <a:off x="1282088" y="7209931"/>
            <a:ext cx="1011532" cy="292277"/>
          </a:xfrm>
          <a:prstGeom prst="rect">
            <a:avLst/>
          </a:prstGeom>
        </p:spPr>
      </p:pic>
      <p:sp>
        <p:nvSpPr>
          <p:cNvPr id="83" name="Google Shape;63;p9"/>
          <p:cNvSpPr txBox="1"/>
          <p:nvPr/>
        </p:nvSpPr>
        <p:spPr>
          <a:xfrm>
            <a:off x="5211145" y="3104771"/>
            <a:ext cx="1786638"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en-US" altLang="ja-JP" sz="1000" b="1" dirty="0" err="1">
                <a:solidFill>
                  <a:schemeClr val="tx1">
                    <a:lumMod val="75000"/>
                    <a:lumOff val="25000"/>
                  </a:schemeClr>
                </a:solidFill>
                <a:latin typeface="游ゴシック" panose="020B0400000000000000" pitchFamily="50" charset="-128"/>
                <a:ea typeface="游ゴシック" panose="020B0400000000000000" pitchFamily="50" charset="-128"/>
              </a:rPr>
              <a:t>ed</a:t>
            </a:r>
            <a:r>
              <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ロック</a:t>
            </a:r>
            <a:r>
              <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rPr>
              <a:t>PLUS</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01" name="Text Box 1039"/>
          <p:cNvSpPr txBox="1">
            <a:spLocks noChangeArrowheads="1"/>
          </p:cNvSpPr>
          <p:nvPr/>
        </p:nvSpPr>
        <p:spPr bwMode="white">
          <a:xfrm>
            <a:off x="3676010" y="168308"/>
            <a:ext cx="14239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900" b="1" dirty="0">
                <a:solidFill>
                  <a:schemeClr val="bg1"/>
                </a:solidFill>
                <a:latin typeface="游ゴシック" panose="020B0400000000000000" pitchFamily="50" charset="-128"/>
                <a:ea typeface="游ゴシック" panose="020B0400000000000000" pitchFamily="50" charset="-128"/>
              </a:rPr>
              <a:t>国土交通大臣認定 防火設備</a:t>
            </a:r>
          </a:p>
        </p:txBody>
      </p:sp>
      <p:sp>
        <p:nvSpPr>
          <p:cNvPr id="26" name="正方形/長方形 25"/>
          <p:cNvSpPr/>
          <p:nvPr/>
        </p:nvSpPr>
        <p:spPr>
          <a:xfrm>
            <a:off x="3403984" y="803444"/>
            <a:ext cx="1663549"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暮らしやすく</a:t>
            </a:r>
          </a:p>
        </p:txBody>
      </p:sp>
      <p:sp>
        <p:nvSpPr>
          <p:cNvPr id="104" name="正方形/長方形 103"/>
          <p:cNvSpPr/>
          <p:nvPr/>
        </p:nvSpPr>
        <p:spPr>
          <a:xfrm>
            <a:off x="3404736" y="1184769"/>
            <a:ext cx="1809849" cy="24076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防犯性の高いシリンダー</a:t>
            </a:r>
          </a:p>
        </p:txBody>
      </p:sp>
      <p:sp>
        <p:nvSpPr>
          <p:cNvPr id="106" name="テキスト ボックス 105"/>
          <p:cNvSpPr txBox="1"/>
          <p:nvPr/>
        </p:nvSpPr>
        <p:spPr>
          <a:xfrm>
            <a:off x="3507571" y="1476391"/>
            <a:ext cx="1530916"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シリンダー内部がカギを破られにくい構造です。</a:t>
            </a:r>
          </a:p>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ロック仕様と</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ロック仕様をご用意。</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カギは上下の向きを気にせず差し込めるリバーシブル仕様です。</a:t>
            </a:r>
          </a:p>
        </p:txBody>
      </p:sp>
      <p:pic>
        <p:nvPicPr>
          <p:cNvPr id="28" name="図 27"/>
          <p:cNvPicPr>
            <a:picLocks noChangeAspect="1"/>
          </p:cNvPicPr>
          <p:nvPr/>
        </p:nvPicPr>
        <p:blipFill>
          <a:blip r:embed="rId5"/>
          <a:stretch>
            <a:fillRect/>
          </a:stretch>
        </p:blipFill>
        <p:spPr>
          <a:xfrm>
            <a:off x="3533021" y="2072415"/>
            <a:ext cx="412019" cy="406215"/>
          </a:xfrm>
          <a:prstGeom prst="rect">
            <a:avLst/>
          </a:prstGeom>
        </p:spPr>
      </p:pic>
      <p:pic>
        <p:nvPicPr>
          <p:cNvPr id="31" name="図 30"/>
          <p:cNvPicPr>
            <a:picLocks noChangeAspect="1"/>
          </p:cNvPicPr>
          <p:nvPr/>
        </p:nvPicPr>
        <p:blipFill>
          <a:blip r:embed="rId6"/>
          <a:stretch>
            <a:fillRect/>
          </a:stretch>
        </p:blipFill>
        <p:spPr>
          <a:xfrm>
            <a:off x="4380277" y="2070619"/>
            <a:ext cx="400317" cy="406036"/>
          </a:xfrm>
          <a:prstGeom prst="rect">
            <a:avLst/>
          </a:prstGeom>
        </p:spPr>
      </p:pic>
      <p:sp>
        <p:nvSpPr>
          <p:cNvPr id="64" name="正方形/長方形 63"/>
          <p:cNvSpPr/>
          <p:nvPr/>
        </p:nvSpPr>
        <p:spPr>
          <a:xfrm>
            <a:off x="3697207" y="2503665"/>
            <a:ext cx="514885"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WNキー</a:t>
            </a:r>
          </a:p>
        </p:txBody>
      </p:sp>
      <p:sp>
        <p:nvSpPr>
          <p:cNvPr id="65" name="正方形/長方形 64"/>
          <p:cNvSpPr/>
          <p:nvPr/>
        </p:nvSpPr>
        <p:spPr>
          <a:xfrm>
            <a:off x="4533960" y="2497152"/>
            <a:ext cx="498855" cy="200055"/>
          </a:xfrm>
          <a:prstGeom prst="rect">
            <a:avLst/>
          </a:prstGeom>
        </p:spPr>
        <p:txBody>
          <a:bodyPr wrap="none">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DN</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キー</a:t>
            </a:r>
          </a:p>
        </p:txBody>
      </p:sp>
      <p:cxnSp>
        <p:nvCxnSpPr>
          <p:cNvPr id="68" name="直線コネクタ 67"/>
          <p:cNvCxnSpPr>
            <a:cxnSpLocks/>
          </p:cNvCxnSpPr>
          <p:nvPr/>
        </p:nvCxnSpPr>
        <p:spPr>
          <a:xfrm>
            <a:off x="5213627" y="1212434"/>
            <a:ext cx="9851" cy="1598227"/>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10" name="正方形/長方形 109"/>
          <p:cNvSpPr/>
          <p:nvPr/>
        </p:nvSpPr>
        <p:spPr>
          <a:xfrm>
            <a:off x="5223478" y="1194186"/>
            <a:ext cx="1517247" cy="22121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鎌付デッドボルト</a:t>
            </a:r>
          </a:p>
        </p:txBody>
      </p:sp>
      <p:sp>
        <p:nvSpPr>
          <p:cNvPr id="155" name="テキスト ボックス 154"/>
          <p:cNvSpPr txBox="1"/>
          <p:nvPr/>
        </p:nvSpPr>
        <p:spPr>
          <a:xfrm>
            <a:off x="5326969" y="1496291"/>
            <a:ext cx="802671" cy="861774"/>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ドア本体と枠のかみ合わせを強固にし、こじ破りに強さを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発揮。</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ロック仕様は</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カ所、</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ロック仕様は</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カ所取り付けられています。</a:t>
            </a:r>
          </a:p>
        </p:txBody>
      </p:sp>
      <p:pic>
        <p:nvPicPr>
          <p:cNvPr id="72" name="図 71"/>
          <p:cNvPicPr>
            <a:picLocks noChangeAspect="1"/>
          </p:cNvPicPr>
          <p:nvPr/>
        </p:nvPicPr>
        <p:blipFill>
          <a:blip r:embed="rId7"/>
          <a:stretch>
            <a:fillRect/>
          </a:stretch>
        </p:blipFill>
        <p:spPr>
          <a:xfrm>
            <a:off x="6238910" y="1483424"/>
            <a:ext cx="432954" cy="1135298"/>
          </a:xfrm>
          <a:prstGeom prst="rect">
            <a:avLst/>
          </a:prstGeom>
        </p:spPr>
      </p:pic>
      <p:cxnSp>
        <p:nvCxnSpPr>
          <p:cNvPr id="156" name="直線コネクタ 155"/>
          <p:cNvCxnSpPr>
            <a:cxnSpLocks/>
          </p:cNvCxnSpPr>
          <p:nvPr/>
        </p:nvCxnSpPr>
        <p:spPr>
          <a:xfrm>
            <a:off x="6794681" y="1221006"/>
            <a:ext cx="0" cy="1589655"/>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57" name="正方形/長方形 156"/>
          <p:cNvSpPr/>
          <p:nvPr/>
        </p:nvSpPr>
        <p:spPr>
          <a:xfrm>
            <a:off x="8635526" y="1383900"/>
            <a:ext cx="1620186" cy="23446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指をはさんでも</a:t>
            </a:r>
            <a:endPar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ケガをしにくい安心構造</a:t>
            </a:r>
          </a:p>
          <a:p>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159" name="テキスト ボックス 158"/>
          <p:cNvSpPr txBox="1"/>
          <p:nvPr/>
        </p:nvSpPr>
        <p:spPr>
          <a:xfrm>
            <a:off x="8741210" y="1658905"/>
            <a:ext cx="1171905" cy="969496"/>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室外吊元側のドア本体と枠のすき間を</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ｍｍ確保しました。室内側は、ドア本体と枠のすき間を</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13.5mm</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確保し、分厚いパッキンを吊元部、戸先部に装着。それにより、気密性を確保するとともに、万一指をはさんでもケガをしにくい構造になっています。</a:t>
            </a:r>
          </a:p>
        </p:txBody>
      </p:sp>
      <p:sp>
        <p:nvSpPr>
          <p:cNvPr id="160" name="正方形/長方形 159"/>
          <p:cNvSpPr/>
          <p:nvPr/>
        </p:nvSpPr>
        <p:spPr>
          <a:xfrm>
            <a:off x="3397569" y="2760049"/>
            <a:ext cx="1663549" cy="30917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管理しやすく</a:t>
            </a:r>
          </a:p>
        </p:txBody>
      </p:sp>
      <p:cxnSp>
        <p:nvCxnSpPr>
          <p:cNvPr id="171" name="直線コネクタ 170"/>
          <p:cNvCxnSpPr>
            <a:cxnSpLocks/>
          </p:cNvCxnSpPr>
          <p:nvPr/>
        </p:nvCxnSpPr>
        <p:spPr>
          <a:xfrm>
            <a:off x="8634663" y="1237830"/>
            <a:ext cx="0" cy="1572831"/>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72" name="正方形/長方形 171"/>
          <p:cNvSpPr/>
          <p:nvPr/>
        </p:nvSpPr>
        <p:spPr>
          <a:xfrm>
            <a:off x="6815537" y="1213887"/>
            <a:ext cx="1744658" cy="24689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ふた付ドアスコープ</a:t>
            </a:r>
          </a:p>
        </p:txBody>
      </p:sp>
      <p:sp>
        <p:nvSpPr>
          <p:cNvPr id="173" name="テキスト ボックス 172"/>
          <p:cNvSpPr txBox="1"/>
          <p:nvPr/>
        </p:nvSpPr>
        <p:spPr>
          <a:xfrm>
            <a:off x="6908619" y="1498338"/>
            <a:ext cx="928708" cy="861774"/>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ドアを開けずに来訪者の確認ができるドアスコープを標準装備しています。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また、室内の明かり漏れから在宅状況がさとられない「ふた付」仕様になっています。</a:t>
            </a:r>
          </a:p>
        </p:txBody>
      </p:sp>
      <p:pic>
        <p:nvPicPr>
          <p:cNvPr id="178" name="図 177"/>
          <p:cNvPicPr>
            <a:picLocks noChangeAspect="1"/>
          </p:cNvPicPr>
          <p:nvPr/>
        </p:nvPicPr>
        <p:blipFill rotWithShape="1">
          <a:blip r:embed="rId8"/>
          <a:srcRect t="8022"/>
          <a:stretch/>
        </p:blipFill>
        <p:spPr>
          <a:xfrm>
            <a:off x="7975599" y="1479729"/>
            <a:ext cx="505295" cy="520764"/>
          </a:xfrm>
          <a:prstGeom prst="rect">
            <a:avLst/>
          </a:prstGeom>
        </p:spPr>
      </p:pic>
      <p:pic>
        <p:nvPicPr>
          <p:cNvPr id="179" name="図 178"/>
          <p:cNvPicPr>
            <a:picLocks noChangeAspect="1"/>
          </p:cNvPicPr>
          <p:nvPr/>
        </p:nvPicPr>
        <p:blipFill>
          <a:blip r:embed="rId9"/>
          <a:stretch>
            <a:fillRect/>
          </a:stretch>
        </p:blipFill>
        <p:spPr>
          <a:xfrm>
            <a:off x="7969362" y="2147964"/>
            <a:ext cx="513058" cy="481352"/>
          </a:xfrm>
          <a:prstGeom prst="rect">
            <a:avLst/>
          </a:prstGeom>
        </p:spPr>
      </p:pic>
      <p:sp>
        <p:nvSpPr>
          <p:cNvPr id="176" name="正方形/長方形 175"/>
          <p:cNvSpPr/>
          <p:nvPr/>
        </p:nvSpPr>
        <p:spPr>
          <a:xfrm>
            <a:off x="7998906" y="1980780"/>
            <a:ext cx="453970"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181" name="正方形/長方形 180"/>
          <p:cNvSpPr/>
          <p:nvPr/>
        </p:nvSpPr>
        <p:spPr>
          <a:xfrm>
            <a:off x="8021959" y="2610606"/>
            <a:ext cx="453970"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203" name="正方形/長方形 202"/>
          <p:cNvSpPr/>
          <p:nvPr/>
        </p:nvSpPr>
        <p:spPr>
          <a:xfrm>
            <a:off x="3435337" y="4793938"/>
            <a:ext cx="1663549"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施工しやすく</a:t>
            </a:r>
          </a:p>
        </p:txBody>
      </p:sp>
      <p:sp>
        <p:nvSpPr>
          <p:cNvPr id="208" name="正方形/長方形 207"/>
          <p:cNvSpPr/>
          <p:nvPr/>
        </p:nvSpPr>
        <p:spPr>
          <a:xfrm>
            <a:off x="6802810" y="5128920"/>
            <a:ext cx="948991"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下枠フィン</a:t>
            </a:r>
          </a:p>
        </p:txBody>
      </p:sp>
      <p:sp>
        <p:nvSpPr>
          <p:cNvPr id="209" name="テキスト ボックス 208"/>
          <p:cNvSpPr txBox="1"/>
          <p:nvPr/>
        </p:nvSpPr>
        <p:spPr>
          <a:xfrm>
            <a:off x="6892287" y="5396695"/>
            <a:ext cx="1683023" cy="538609"/>
          </a:xfrm>
          <a:prstGeom prst="rect">
            <a:avLst/>
          </a:prstGeom>
          <a:noFill/>
        </p:spPr>
        <p:txBody>
          <a:bodyPr wrap="square" lIns="0" tIns="0" rIns="0" bIns="0" rtlCol="0">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階納まり時の下枠位置を決めやすい</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ように、下枠フィンを追加。施工性が</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向上しました。</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また、フィンが不要な場合にはフィンをカットできるように、</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V</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溝を設けています。</a:t>
            </a:r>
          </a:p>
        </p:txBody>
      </p:sp>
      <p:pic>
        <p:nvPicPr>
          <p:cNvPr id="210" name="図 209"/>
          <p:cNvPicPr>
            <a:picLocks noChangeAspect="1"/>
          </p:cNvPicPr>
          <p:nvPr/>
        </p:nvPicPr>
        <p:blipFill>
          <a:blip r:embed="rId10"/>
          <a:stretch>
            <a:fillRect/>
          </a:stretch>
        </p:blipFill>
        <p:spPr>
          <a:xfrm>
            <a:off x="7151367" y="6092342"/>
            <a:ext cx="1037925" cy="833548"/>
          </a:xfrm>
          <a:prstGeom prst="rect">
            <a:avLst/>
          </a:prstGeom>
        </p:spPr>
      </p:pic>
      <p:cxnSp>
        <p:nvCxnSpPr>
          <p:cNvPr id="212" name="直線コネクタ 211"/>
          <p:cNvCxnSpPr/>
          <p:nvPr/>
        </p:nvCxnSpPr>
        <p:spPr>
          <a:xfrm>
            <a:off x="5213545" y="5173044"/>
            <a:ext cx="0" cy="1909339"/>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2" name="直線コネクタ 221"/>
          <p:cNvCxnSpPr/>
          <p:nvPr/>
        </p:nvCxnSpPr>
        <p:spPr>
          <a:xfrm>
            <a:off x="6787863" y="5154740"/>
            <a:ext cx="0" cy="1891141"/>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17" name="Google Shape;62;p9"/>
          <p:cNvSpPr txBox="1"/>
          <p:nvPr/>
        </p:nvSpPr>
        <p:spPr>
          <a:xfrm>
            <a:off x="6768813" y="436212"/>
            <a:ext cx="1025922"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2000"/>
              <a:buFont typeface="Arial"/>
              <a:buNone/>
            </a:pPr>
            <a:r>
              <a:rPr lang="ja-JP" sz="2000" b="1" i="0" u="none" strike="noStrike" cap="none" dirty="0">
                <a:solidFill>
                  <a:srgbClr val="FFFFFF"/>
                </a:solidFill>
                <a:latin typeface="游ゴシック" panose="020B0400000000000000" pitchFamily="50" charset="-128"/>
                <a:ea typeface="游ゴシック" panose="020B0400000000000000" pitchFamily="50" charset="-128"/>
                <a:cs typeface="Arial"/>
                <a:sym typeface="Arial"/>
              </a:rPr>
              <a:t>商品特長</a:t>
            </a:r>
            <a:endParaRPr sz="2000" b="1" i="0" u="none" strike="noStrike" cap="none" dirty="0">
              <a:solidFill>
                <a:srgbClr val="000000"/>
              </a:solidFill>
              <a:latin typeface="游ゴシック" panose="020B0400000000000000" pitchFamily="50" charset="-128"/>
              <a:ea typeface="游ゴシック" panose="020B0400000000000000" pitchFamily="50" charset="-128"/>
              <a:cs typeface="Arial"/>
              <a:sym typeface="Arial"/>
            </a:endParaRPr>
          </a:p>
        </p:txBody>
      </p:sp>
      <p:cxnSp>
        <p:nvCxnSpPr>
          <p:cNvPr id="4" name="直線コネクタ 3"/>
          <p:cNvCxnSpPr/>
          <p:nvPr/>
        </p:nvCxnSpPr>
        <p:spPr>
          <a:xfrm>
            <a:off x="3457191" y="1136851"/>
            <a:ext cx="7151866" cy="18288"/>
          </a:xfrm>
          <a:prstGeom prst="line">
            <a:avLst/>
          </a:prstGeom>
          <a:ln>
            <a:solidFill>
              <a:srgbClr val="E6E6E6"/>
            </a:solidFill>
          </a:ln>
        </p:spPr>
        <p:style>
          <a:lnRef idx="1">
            <a:schemeClr val="accent4"/>
          </a:lnRef>
          <a:fillRef idx="0">
            <a:schemeClr val="accent4"/>
          </a:fillRef>
          <a:effectRef idx="0">
            <a:schemeClr val="accent4"/>
          </a:effectRef>
          <a:fontRef idx="minor">
            <a:schemeClr val="tx1"/>
          </a:fontRef>
        </p:style>
      </p:cxnSp>
      <p:cxnSp>
        <p:nvCxnSpPr>
          <p:cNvPr id="121" name="直線コネクタ 120"/>
          <p:cNvCxnSpPr/>
          <p:nvPr/>
        </p:nvCxnSpPr>
        <p:spPr>
          <a:xfrm flipV="1">
            <a:off x="3442677" y="3088274"/>
            <a:ext cx="7151866" cy="8518"/>
          </a:xfrm>
          <a:prstGeom prst="line">
            <a:avLst/>
          </a:prstGeom>
          <a:ln>
            <a:solidFill>
              <a:srgbClr val="E6E6E6"/>
            </a:solidFill>
          </a:ln>
        </p:spPr>
        <p:style>
          <a:lnRef idx="1">
            <a:schemeClr val="accent2"/>
          </a:lnRef>
          <a:fillRef idx="0">
            <a:schemeClr val="accent2"/>
          </a:fillRef>
          <a:effectRef idx="0">
            <a:schemeClr val="accent2"/>
          </a:effectRef>
          <a:fontRef idx="minor">
            <a:schemeClr val="tx1"/>
          </a:fontRef>
        </p:style>
      </p:cxnSp>
      <p:cxnSp>
        <p:nvCxnSpPr>
          <p:cNvPr id="122" name="直線コネクタ 121"/>
          <p:cNvCxnSpPr>
            <a:cxnSpLocks/>
          </p:cNvCxnSpPr>
          <p:nvPr/>
        </p:nvCxnSpPr>
        <p:spPr>
          <a:xfrm flipV="1">
            <a:off x="3463986" y="5124146"/>
            <a:ext cx="7145071" cy="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7" name="テキスト ボックス 126"/>
          <p:cNvSpPr txBox="1"/>
          <p:nvPr/>
        </p:nvSpPr>
        <p:spPr>
          <a:xfrm>
            <a:off x="5301687" y="3366273"/>
            <a:ext cx="3313536" cy="323165"/>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タッチパネルへのテンキー操作（暗証番号の入力）とハンドル操作で扉を施解錠</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できます。電池を使用するため配線工事が不要。カギ紛失・複製のトラブルもなく、セキュリティを高めながら管理コストの削減に大きな力を発揮します。</a:t>
            </a:r>
          </a:p>
        </p:txBody>
      </p:sp>
      <p:sp>
        <p:nvSpPr>
          <p:cNvPr id="128" name="Google Shape;74;p9"/>
          <p:cNvSpPr txBox="1"/>
          <p:nvPr/>
        </p:nvSpPr>
        <p:spPr>
          <a:xfrm>
            <a:off x="5244537" y="3708563"/>
            <a:ext cx="978235"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a:t>
            </a:r>
            <a:r>
              <a:rPr lang="ja-JP" altLang="en-US" sz="800" b="1" dirty="0" err="1">
                <a:solidFill>
                  <a:schemeClr val="tx1">
                    <a:lumMod val="75000"/>
                    <a:lumOff val="25000"/>
                  </a:schemeClr>
                </a:solidFill>
                <a:latin typeface="游ゴシック" panose="020B0400000000000000" pitchFamily="50" charset="-128"/>
                <a:ea typeface="游ゴシック" panose="020B0400000000000000" pitchFamily="50" charset="-128"/>
                <a:sym typeface="Arial"/>
              </a:rPr>
              <a:t>つの</a:t>
            </a: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認証方法</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29" name="図 128"/>
          <p:cNvPicPr>
            <a:picLocks noChangeAspect="1"/>
          </p:cNvPicPr>
          <p:nvPr/>
        </p:nvPicPr>
        <p:blipFill>
          <a:blip r:embed="rId11"/>
          <a:stretch>
            <a:fillRect/>
          </a:stretch>
        </p:blipFill>
        <p:spPr>
          <a:xfrm>
            <a:off x="7386128" y="3790080"/>
            <a:ext cx="451039" cy="827892"/>
          </a:xfrm>
          <a:prstGeom prst="rect">
            <a:avLst/>
          </a:prstGeom>
        </p:spPr>
      </p:pic>
      <p:pic>
        <p:nvPicPr>
          <p:cNvPr id="133" name="図 132"/>
          <p:cNvPicPr>
            <a:picLocks noChangeAspect="1"/>
          </p:cNvPicPr>
          <p:nvPr/>
        </p:nvPicPr>
        <p:blipFill>
          <a:blip r:embed="rId12"/>
          <a:stretch>
            <a:fillRect/>
          </a:stretch>
        </p:blipFill>
        <p:spPr>
          <a:xfrm>
            <a:off x="8001870" y="3790079"/>
            <a:ext cx="454296" cy="833871"/>
          </a:xfrm>
          <a:prstGeom prst="rect">
            <a:avLst/>
          </a:prstGeom>
        </p:spPr>
      </p:pic>
      <p:sp>
        <p:nvSpPr>
          <p:cNvPr id="134" name="テキスト ボックス 133"/>
          <p:cNvSpPr txBox="1"/>
          <p:nvPr/>
        </p:nvSpPr>
        <p:spPr>
          <a:xfrm>
            <a:off x="7424163" y="4643796"/>
            <a:ext cx="390144" cy="123111"/>
          </a:xfrm>
          <a:prstGeom prst="rect">
            <a:avLst/>
          </a:prstGeom>
          <a:noFill/>
        </p:spPr>
        <p:txBody>
          <a:bodyPr wrap="square" lIns="0" tIns="0" rIns="0" bIns="0" rtlCol="0">
            <a:spAutoFit/>
          </a:bodyPr>
          <a:lstStyle/>
          <a:p>
            <a:pPr algn="ctr"/>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135" name="テキスト ボックス 134"/>
          <p:cNvSpPr txBox="1"/>
          <p:nvPr/>
        </p:nvSpPr>
        <p:spPr>
          <a:xfrm>
            <a:off x="7912697" y="4632904"/>
            <a:ext cx="546056" cy="123111"/>
          </a:xfrm>
          <a:prstGeom prst="rect">
            <a:avLst/>
          </a:prstGeom>
          <a:noFill/>
        </p:spPr>
        <p:txBody>
          <a:bodyPr wrap="square" lIns="0" tIns="0" rIns="0" bIns="0" rtlCol="0">
            <a:spAutoFit/>
          </a:bodyPr>
          <a:lstStyle/>
          <a:p>
            <a:pPr algn="ctr"/>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pic>
        <p:nvPicPr>
          <p:cNvPr id="136" name="図 135"/>
          <p:cNvPicPr>
            <a:picLocks noChangeAspect="1"/>
          </p:cNvPicPr>
          <p:nvPr/>
        </p:nvPicPr>
        <p:blipFill>
          <a:blip r:embed="rId13"/>
          <a:stretch>
            <a:fillRect/>
          </a:stretch>
        </p:blipFill>
        <p:spPr>
          <a:xfrm>
            <a:off x="5447813" y="4157438"/>
            <a:ext cx="457310" cy="654763"/>
          </a:xfrm>
          <a:prstGeom prst="rect">
            <a:avLst/>
          </a:prstGeom>
        </p:spPr>
      </p:pic>
      <p:pic>
        <p:nvPicPr>
          <p:cNvPr id="137" name="図 136"/>
          <p:cNvPicPr>
            <a:picLocks noChangeAspect="1"/>
          </p:cNvPicPr>
          <p:nvPr/>
        </p:nvPicPr>
        <p:blipFill>
          <a:blip r:embed="rId14"/>
          <a:stretch>
            <a:fillRect/>
          </a:stretch>
        </p:blipFill>
        <p:spPr>
          <a:xfrm>
            <a:off x="6084475" y="4164046"/>
            <a:ext cx="464633" cy="665251"/>
          </a:xfrm>
          <a:prstGeom prst="rect">
            <a:avLst/>
          </a:prstGeom>
        </p:spPr>
      </p:pic>
      <p:pic>
        <p:nvPicPr>
          <p:cNvPr id="138" name="図 137"/>
          <p:cNvPicPr>
            <a:picLocks noChangeAspect="1"/>
          </p:cNvPicPr>
          <p:nvPr/>
        </p:nvPicPr>
        <p:blipFill>
          <a:blip r:embed="rId15"/>
          <a:stretch>
            <a:fillRect/>
          </a:stretch>
        </p:blipFill>
        <p:spPr>
          <a:xfrm>
            <a:off x="6747362" y="4153364"/>
            <a:ext cx="472870" cy="673240"/>
          </a:xfrm>
          <a:prstGeom prst="rect">
            <a:avLst/>
          </a:prstGeom>
        </p:spPr>
      </p:pic>
      <p:sp>
        <p:nvSpPr>
          <p:cNvPr id="139" name="Google Shape;74;p9"/>
          <p:cNvSpPr txBox="1"/>
          <p:nvPr/>
        </p:nvSpPr>
        <p:spPr>
          <a:xfrm>
            <a:off x="5315733" y="3943419"/>
            <a:ext cx="606963" cy="2000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暗証番号</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0" name="Google Shape;74;p9"/>
          <p:cNvSpPr txBox="1"/>
          <p:nvPr/>
        </p:nvSpPr>
        <p:spPr>
          <a:xfrm>
            <a:off x="5962082" y="3936684"/>
            <a:ext cx="574688" cy="2000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IC</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カード</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1" name="Google Shape;74;p9"/>
          <p:cNvSpPr txBox="1"/>
          <p:nvPr/>
        </p:nvSpPr>
        <p:spPr>
          <a:xfrm>
            <a:off x="6619643" y="3846365"/>
            <a:ext cx="599415" cy="323125"/>
          </a:xfrm>
          <a:prstGeom prst="rect">
            <a:avLst/>
          </a:prstGeom>
          <a:noFill/>
          <a:ln>
            <a:noFill/>
          </a:ln>
        </p:spPr>
        <p:txBody>
          <a:bodyPr spcFirstLastPara="1" wrap="square" lIns="91425" tIns="45700" rIns="91425" bIns="45700" anchor="t" anchorCtr="0">
            <a:spAutoFit/>
          </a:bodyPr>
          <a:lstStyle/>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おサイフ</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ケータイ</a:t>
            </a:r>
            <a:r>
              <a:rPr lang="en-US" altLang="ja-JP" sz="800" baseline="30000" dirty="0">
                <a:solidFill>
                  <a:schemeClr val="tx1">
                    <a:lumMod val="75000"/>
                    <a:lumOff val="25000"/>
                  </a:schemeClr>
                </a:solidFill>
                <a:latin typeface="游ゴシック" panose="020B0400000000000000" pitchFamily="50" charset="-128"/>
                <a:ea typeface="游ゴシック" panose="020B0400000000000000" pitchFamily="50" charset="-128"/>
              </a:rPr>
              <a:t>®</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2" name="正方形/長方形 141"/>
          <p:cNvSpPr/>
          <p:nvPr/>
        </p:nvSpPr>
        <p:spPr>
          <a:xfrm>
            <a:off x="3470314" y="5154740"/>
            <a:ext cx="1419713"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アングル一体枠</a:t>
            </a:r>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145" name="テキスト ボックス 144"/>
          <p:cNvSpPr txBox="1"/>
          <p:nvPr/>
        </p:nvSpPr>
        <p:spPr>
          <a:xfrm>
            <a:off x="3571619" y="5409936"/>
            <a:ext cx="1538489"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室内額縁を固定するアングルと枠を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一体にすることで、枠の吊り込みや</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額縁の仕上げ後に、再度アングルを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取り付ける手間を省くことができ、</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納まりもさらに美しく仕上がります。</a:t>
            </a:r>
          </a:p>
        </p:txBody>
      </p:sp>
      <p:pic>
        <p:nvPicPr>
          <p:cNvPr id="225" name="図 224"/>
          <p:cNvPicPr>
            <a:picLocks noChangeAspect="1"/>
          </p:cNvPicPr>
          <p:nvPr/>
        </p:nvPicPr>
        <p:blipFill>
          <a:blip r:embed="rId16"/>
          <a:stretch>
            <a:fillRect/>
          </a:stretch>
        </p:blipFill>
        <p:spPr>
          <a:xfrm>
            <a:off x="3548643" y="6201773"/>
            <a:ext cx="739545" cy="508790"/>
          </a:xfrm>
          <a:prstGeom prst="rect">
            <a:avLst/>
          </a:prstGeom>
        </p:spPr>
      </p:pic>
      <p:pic>
        <p:nvPicPr>
          <p:cNvPr id="226" name="図 225"/>
          <p:cNvPicPr>
            <a:picLocks noChangeAspect="1"/>
          </p:cNvPicPr>
          <p:nvPr/>
        </p:nvPicPr>
        <p:blipFill>
          <a:blip r:embed="rId17"/>
          <a:stretch>
            <a:fillRect/>
          </a:stretch>
        </p:blipFill>
        <p:spPr>
          <a:xfrm>
            <a:off x="4360873" y="6203959"/>
            <a:ext cx="739545" cy="508790"/>
          </a:xfrm>
          <a:prstGeom prst="rect">
            <a:avLst/>
          </a:prstGeom>
        </p:spPr>
      </p:pic>
      <p:sp>
        <p:nvSpPr>
          <p:cNvPr id="96" name="テキスト ボックス 95"/>
          <p:cNvSpPr txBox="1"/>
          <p:nvPr/>
        </p:nvSpPr>
        <p:spPr>
          <a:xfrm>
            <a:off x="3613452" y="6833371"/>
            <a:ext cx="782040" cy="123111"/>
          </a:xfrm>
          <a:prstGeom prst="rect">
            <a:avLst/>
          </a:prstGeom>
          <a:noFill/>
        </p:spPr>
        <p:txBody>
          <a:bodyPr wrap="square" lIns="0" tIns="0" rIns="0" bIns="0" rtlCol="0">
            <a:spAutoFit/>
          </a:bodyPr>
          <a:lstStyle/>
          <a:p>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アングル付枠</a:t>
            </a:r>
          </a:p>
        </p:txBody>
      </p:sp>
      <p:sp>
        <p:nvSpPr>
          <p:cNvPr id="97" name="テキスト ボックス 96"/>
          <p:cNvSpPr txBox="1"/>
          <p:nvPr/>
        </p:nvSpPr>
        <p:spPr>
          <a:xfrm>
            <a:off x="4502517" y="6833371"/>
            <a:ext cx="782040" cy="123111"/>
          </a:xfrm>
          <a:prstGeom prst="rect">
            <a:avLst/>
          </a:prstGeom>
          <a:noFill/>
        </p:spPr>
        <p:txBody>
          <a:bodyPr wrap="square" lIns="0" tIns="0" rIns="0" bIns="0" rtlCol="0">
            <a:spAutoFit/>
          </a:bodyPr>
          <a:lstStyle/>
          <a:p>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アングル無枠</a:t>
            </a:r>
          </a:p>
        </p:txBody>
      </p:sp>
      <p:cxnSp>
        <p:nvCxnSpPr>
          <p:cNvPr id="98" name="直線コネクタ 97"/>
          <p:cNvCxnSpPr/>
          <p:nvPr/>
        </p:nvCxnSpPr>
        <p:spPr>
          <a:xfrm>
            <a:off x="8641528" y="3160403"/>
            <a:ext cx="1618" cy="1740549"/>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pic>
        <p:nvPicPr>
          <p:cNvPr id="5" name="図 4"/>
          <p:cNvPicPr>
            <a:picLocks noChangeAspect="1"/>
          </p:cNvPicPr>
          <p:nvPr/>
        </p:nvPicPr>
        <p:blipFill>
          <a:blip r:embed="rId18"/>
          <a:stretch>
            <a:fillRect/>
          </a:stretch>
        </p:blipFill>
        <p:spPr>
          <a:xfrm>
            <a:off x="9061341" y="4035124"/>
            <a:ext cx="1048593" cy="726667"/>
          </a:xfrm>
          <a:prstGeom prst="rect">
            <a:avLst/>
          </a:prstGeom>
        </p:spPr>
      </p:pic>
      <p:sp>
        <p:nvSpPr>
          <p:cNvPr id="102" name="Google Shape;63;p9"/>
          <p:cNvSpPr txBox="1"/>
          <p:nvPr/>
        </p:nvSpPr>
        <p:spPr>
          <a:xfrm>
            <a:off x="8662391" y="3123506"/>
            <a:ext cx="1322720"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チェンジキー</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03" name="テキスト ボックス 102"/>
          <p:cNvSpPr txBox="1"/>
          <p:nvPr/>
        </p:nvSpPr>
        <p:spPr>
          <a:xfrm>
            <a:off x="8758637" y="3359617"/>
            <a:ext cx="1591451"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物件ごとに設定する専用のチェンジキーを用いることで、シリンダー交換なしでカギの変更ができるため、入退居時のシリンダー交換費用を減らすことができます。</a:t>
            </a:r>
          </a:p>
        </p:txBody>
      </p:sp>
      <p:sp>
        <p:nvSpPr>
          <p:cNvPr id="146" name="Google Shape;63;p9">
            <a:extLst>
              <a:ext uri="{FF2B5EF4-FFF2-40B4-BE49-F238E27FC236}">
                <a16:creationId xmlns:a16="http://schemas.microsoft.com/office/drawing/2014/main" id="{5D4934B7-C39A-44C5-B497-5E394F0A7D51}"/>
              </a:ext>
            </a:extLst>
          </p:cNvPr>
          <p:cNvSpPr txBox="1"/>
          <p:nvPr/>
        </p:nvSpPr>
        <p:spPr>
          <a:xfrm>
            <a:off x="3405820" y="3118784"/>
            <a:ext cx="1385899"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カザスプラス</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cxnSp>
        <p:nvCxnSpPr>
          <p:cNvPr id="74" name="直線コネクタ 73">
            <a:extLst>
              <a:ext uri="{FF2B5EF4-FFF2-40B4-BE49-F238E27FC236}">
                <a16:creationId xmlns:a16="http://schemas.microsoft.com/office/drawing/2014/main" id="{4223DC7E-AC5E-4AD1-9D73-6D80207DFB17}"/>
              </a:ext>
            </a:extLst>
          </p:cNvPr>
          <p:cNvCxnSpPr>
            <a:cxnSpLocks/>
          </p:cNvCxnSpPr>
          <p:nvPr/>
        </p:nvCxnSpPr>
        <p:spPr>
          <a:xfrm>
            <a:off x="5209557" y="3151330"/>
            <a:ext cx="0" cy="1749622"/>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75" name="テキスト ボックス 74">
            <a:extLst>
              <a:ext uri="{FF2B5EF4-FFF2-40B4-BE49-F238E27FC236}">
                <a16:creationId xmlns:a16="http://schemas.microsoft.com/office/drawing/2014/main" id="{A2C88A50-8CCA-4C38-9DEE-110217301BD2}"/>
              </a:ext>
            </a:extLst>
          </p:cNvPr>
          <p:cNvSpPr txBox="1"/>
          <p:nvPr/>
        </p:nvSpPr>
        <p:spPr>
          <a:xfrm>
            <a:off x="3498418" y="3374853"/>
            <a:ext cx="1685342" cy="323165"/>
          </a:xfrm>
          <a:prstGeom prst="rect">
            <a:avLst/>
          </a:prstGeom>
          <a:noFill/>
        </p:spPr>
        <p:txBody>
          <a:bodyPr wrap="square" lIns="0" tIns="0" rIns="0" bIns="0" rtlCol="0">
            <a:spAutoFit/>
          </a:bodyPr>
          <a:lstStyle/>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おサイフケータイ</a:t>
            </a:r>
            <a:r>
              <a:rPr lang="en-US" altLang="ja-JP" sz="800" baseline="300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対応機種やカードを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カギとして活用可能。ボタンを押して、</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lvl="0">
              <a:buClr>
                <a:srgbClr val="000000"/>
              </a:buClr>
              <a:buSzPts val="800"/>
            </a:pP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かざす</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だけで施解錠できます。</a:t>
            </a:r>
            <a:endPar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7" name="図 6">
            <a:extLst>
              <a:ext uri="{FF2B5EF4-FFF2-40B4-BE49-F238E27FC236}">
                <a16:creationId xmlns:a16="http://schemas.microsoft.com/office/drawing/2014/main" id="{7D82394F-0748-4D87-BC9B-9BED7E35FF7A}"/>
              </a:ext>
            </a:extLst>
          </p:cNvPr>
          <p:cNvPicPr>
            <a:picLocks noChangeAspect="1"/>
          </p:cNvPicPr>
          <p:nvPr/>
        </p:nvPicPr>
        <p:blipFill>
          <a:blip r:embed="rId19"/>
          <a:stretch>
            <a:fillRect/>
          </a:stretch>
        </p:blipFill>
        <p:spPr>
          <a:xfrm>
            <a:off x="3581228" y="4029035"/>
            <a:ext cx="753126" cy="648646"/>
          </a:xfrm>
          <a:prstGeom prst="rect">
            <a:avLst/>
          </a:prstGeom>
        </p:spPr>
      </p:pic>
      <p:pic>
        <p:nvPicPr>
          <p:cNvPr id="8" name="図 7">
            <a:extLst>
              <a:ext uri="{FF2B5EF4-FFF2-40B4-BE49-F238E27FC236}">
                <a16:creationId xmlns:a16="http://schemas.microsoft.com/office/drawing/2014/main" id="{906C09F9-F070-478B-ABA3-B9082700C651}"/>
              </a:ext>
            </a:extLst>
          </p:cNvPr>
          <p:cNvPicPr>
            <a:picLocks noChangeAspect="1"/>
          </p:cNvPicPr>
          <p:nvPr/>
        </p:nvPicPr>
        <p:blipFill>
          <a:blip r:embed="rId20"/>
          <a:stretch>
            <a:fillRect/>
          </a:stretch>
        </p:blipFill>
        <p:spPr>
          <a:xfrm>
            <a:off x="4380667" y="4044683"/>
            <a:ext cx="705765" cy="607286"/>
          </a:xfrm>
          <a:prstGeom prst="rect">
            <a:avLst/>
          </a:prstGeom>
        </p:spPr>
      </p:pic>
      <p:sp>
        <p:nvSpPr>
          <p:cNvPr id="80" name="Google Shape;74;p9">
            <a:extLst>
              <a:ext uri="{FF2B5EF4-FFF2-40B4-BE49-F238E27FC236}">
                <a16:creationId xmlns:a16="http://schemas.microsoft.com/office/drawing/2014/main" id="{48B276D9-A4FC-40DE-851C-8979F01FF7D2}"/>
              </a:ext>
            </a:extLst>
          </p:cNvPr>
          <p:cNvSpPr txBox="1"/>
          <p:nvPr/>
        </p:nvSpPr>
        <p:spPr>
          <a:xfrm>
            <a:off x="3516235" y="3845536"/>
            <a:ext cx="753126" cy="1846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ボタンを押して、</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81" name="Google Shape;74;p9">
            <a:extLst>
              <a:ext uri="{FF2B5EF4-FFF2-40B4-BE49-F238E27FC236}">
                <a16:creationId xmlns:a16="http://schemas.microsoft.com/office/drawing/2014/main" id="{6099525B-95D4-4FA9-96CE-BA812C8210E0}"/>
              </a:ext>
            </a:extLst>
          </p:cNvPr>
          <p:cNvSpPr txBox="1"/>
          <p:nvPr/>
        </p:nvSpPr>
        <p:spPr>
          <a:xfrm>
            <a:off x="4253760" y="3836818"/>
            <a:ext cx="908172" cy="1846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かざすだけで施解錠</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9" name="二等辺三角形 8">
            <a:extLst>
              <a:ext uri="{FF2B5EF4-FFF2-40B4-BE49-F238E27FC236}">
                <a16:creationId xmlns:a16="http://schemas.microsoft.com/office/drawing/2014/main" id="{A679EFF9-2097-4AF5-9754-C40FAC55B663}"/>
              </a:ext>
            </a:extLst>
          </p:cNvPr>
          <p:cNvSpPr/>
          <p:nvPr/>
        </p:nvSpPr>
        <p:spPr>
          <a:xfrm rot="5400000">
            <a:off x="4265649" y="4277802"/>
            <a:ext cx="102498" cy="58965"/>
          </a:xfrm>
          <a:prstGeom prst="triangle">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6" name="図 15" descr="ダイアグラム&#10;&#10;自動的に生成された説明">
            <a:extLst>
              <a:ext uri="{FF2B5EF4-FFF2-40B4-BE49-F238E27FC236}">
                <a16:creationId xmlns:a16="http://schemas.microsoft.com/office/drawing/2014/main" id="{46611110-4748-4E92-A176-4BE227AB56CA}"/>
              </a:ext>
            </a:extLst>
          </p:cNvPr>
          <p:cNvPicPr>
            <a:picLocks noChangeAspect="1"/>
          </p:cNvPicPr>
          <p:nvPr/>
        </p:nvPicPr>
        <p:blipFill>
          <a:blip r:embed="rId21"/>
          <a:stretch>
            <a:fillRect/>
          </a:stretch>
        </p:blipFill>
        <p:spPr>
          <a:xfrm>
            <a:off x="8718504" y="6015071"/>
            <a:ext cx="1903654" cy="941412"/>
          </a:xfrm>
          <a:prstGeom prst="rect">
            <a:avLst/>
          </a:prstGeom>
        </p:spPr>
      </p:pic>
      <p:sp>
        <p:nvSpPr>
          <p:cNvPr id="86" name="正方形/長方形 85">
            <a:extLst>
              <a:ext uri="{FF2B5EF4-FFF2-40B4-BE49-F238E27FC236}">
                <a16:creationId xmlns:a16="http://schemas.microsoft.com/office/drawing/2014/main" id="{13AB2C07-07BA-4170-BA40-A95C25ED539A}"/>
              </a:ext>
            </a:extLst>
          </p:cNvPr>
          <p:cNvSpPr/>
          <p:nvPr/>
        </p:nvSpPr>
        <p:spPr>
          <a:xfrm>
            <a:off x="8618442" y="5149514"/>
            <a:ext cx="1862240"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立ち上がり枠・フラット枠</a:t>
            </a:r>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87" name="テキスト ボックス 86">
            <a:extLst>
              <a:ext uri="{FF2B5EF4-FFF2-40B4-BE49-F238E27FC236}">
                <a16:creationId xmlns:a16="http://schemas.microsoft.com/office/drawing/2014/main" id="{264A8782-00D0-4179-BCF4-7C868CBB95FC}"/>
              </a:ext>
            </a:extLst>
          </p:cNvPr>
          <p:cNvSpPr txBox="1"/>
          <p:nvPr/>
        </p:nvSpPr>
        <p:spPr>
          <a:xfrm>
            <a:off x="8725065" y="5395797"/>
            <a:ext cx="1919123" cy="538609"/>
          </a:xfrm>
          <a:prstGeom prst="rect">
            <a:avLst/>
          </a:prstGeom>
          <a:noFill/>
        </p:spPr>
        <p:txBody>
          <a:bodyPr wrap="square" lIns="0" tIns="0" rIns="0" bIns="0" rtlCol="0">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k3</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仕様には「立ち上がり枠」と「フラット枠」、</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k4</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k6</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仕様には「フラット枠」を設定しています。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立ち上がり枠は降雪時にドアが開かなくなるなどのトラブルを防ぎます。</a:t>
            </a:r>
          </a:p>
        </p:txBody>
      </p:sp>
      <p:cxnSp>
        <p:nvCxnSpPr>
          <p:cNvPr id="88" name="直線コネクタ 87">
            <a:extLst>
              <a:ext uri="{FF2B5EF4-FFF2-40B4-BE49-F238E27FC236}">
                <a16:creationId xmlns:a16="http://schemas.microsoft.com/office/drawing/2014/main" id="{4A9459EB-E1E4-4A63-8296-73A80C7FE24A}"/>
              </a:ext>
            </a:extLst>
          </p:cNvPr>
          <p:cNvCxnSpPr>
            <a:cxnSpLocks/>
          </p:cNvCxnSpPr>
          <p:nvPr/>
        </p:nvCxnSpPr>
        <p:spPr>
          <a:xfrm>
            <a:off x="8641528" y="5173044"/>
            <a:ext cx="0" cy="1872837"/>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89" name="正方形/長方形 88">
            <a:extLst>
              <a:ext uri="{FF2B5EF4-FFF2-40B4-BE49-F238E27FC236}">
                <a16:creationId xmlns:a16="http://schemas.microsoft.com/office/drawing/2014/main" id="{6A877BC7-24D5-49D2-9080-C63BEBAE7FB6}"/>
              </a:ext>
            </a:extLst>
          </p:cNvPr>
          <p:cNvSpPr/>
          <p:nvPr/>
        </p:nvSpPr>
        <p:spPr>
          <a:xfrm>
            <a:off x="5243563" y="5152905"/>
            <a:ext cx="1002178"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下枠巾木</a:t>
            </a:r>
          </a:p>
        </p:txBody>
      </p:sp>
      <p:pic>
        <p:nvPicPr>
          <p:cNvPr id="17" name="図 16">
            <a:extLst>
              <a:ext uri="{FF2B5EF4-FFF2-40B4-BE49-F238E27FC236}">
                <a16:creationId xmlns:a16="http://schemas.microsoft.com/office/drawing/2014/main" id="{E0F4CE49-87AF-42F8-950D-28A2B32DD7D8}"/>
              </a:ext>
            </a:extLst>
          </p:cNvPr>
          <p:cNvPicPr>
            <a:picLocks noChangeAspect="1"/>
          </p:cNvPicPr>
          <p:nvPr/>
        </p:nvPicPr>
        <p:blipFill>
          <a:blip r:embed="rId22"/>
          <a:stretch>
            <a:fillRect/>
          </a:stretch>
        </p:blipFill>
        <p:spPr>
          <a:xfrm>
            <a:off x="5516549" y="6038959"/>
            <a:ext cx="1027474" cy="683116"/>
          </a:xfrm>
          <a:prstGeom prst="rect">
            <a:avLst/>
          </a:prstGeom>
        </p:spPr>
      </p:pic>
      <p:sp>
        <p:nvSpPr>
          <p:cNvPr id="91" name="テキスト ボックス 90">
            <a:extLst>
              <a:ext uri="{FF2B5EF4-FFF2-40B4-BE49-F238E27FC236}">
                <a16:creationId xmlns:a16="http://schemas.microsoft.com/office/drawing/2014/main" id="{AD06B2B6-1F8B-48E5-B4F4-59D0AE7AE885}"/>
              </a:ext>
            </a:extLst>
          </p:cNvPr>
          <p:cNvSpPr txBox="1"/>
          <p:nvPr/>
        </p:nvSpPr>
        <p:spPr>
          <a:xfrm>
            <a:off x="5319556" y="5398053"/>
            <a:ext cx="1439732" cy="507831"/>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下枠の立ち上がりを大きくする際に見栄えを整えます。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rPr>
              <a:t>立ち上がり枠のときにお選び</a:t>
            </a:r>
            <a:endPar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rPr>
              <a:t>いただけます。</a:t>
            </a:r>
          </a:p>
        </p:txBody>
      </p:sp>
      <p:pic>
        <p:nvPicPr>
          <p:cNvPr id="23" name="図 22">
            <a:extLst>
              <a:ext uri="{FF2B5EF4-FFF2-40B4-BE49-F238E27FC236}">
                <a16:creationId xmlns:a16="http://schemas.microsoft.com/office/drawing/2014/main" id="{225FA90A-1791-4C01-8E87-00423BCFB71B}"/>
              </a:ext>
            </a:extLst>
          </p:cNvPr>
          <p:cNvPicPr>
            <a:picLocks noChangeAspect="1"/>
          </p:cNvPicPr>
          <p:nvPr/>
        </p:nvPicPr>
        <p:blipFill>
          <a:blip r:embed="rId23"/>
          <a:stretch>
            <a:fillRect/>
          </a:stretch>
        </p:blipFill>
        <p:spPr>
          <a:xfrm>
            <a:off x="9961570" y="1651258"/>
            <a:ext cx="561758" cy="616981"/>
          </a:xfrm>
          <a:prstGeom prst="rect">
            <a:avLst/>
          </a:prstGeom>
        </p:spPr>
      </p:pic>
      <p:pic>
        <p:nvPicPr>
          <p:cNvPr id="24" name="図 23">
            <a:extLst>
              <a:ext uri="{FF2B5EF4-FFF2-40B4-BE49-F238E27FC236}">
                <a16:creationId xmlns:a16="http://schemas.microsoft.com/office/drawing/2014/main" id="{D861C120-136A-4B6B-9754-27F8E67C5C7F}"/>
              </a:ext>
            </a:extLst>
          </p:cNvPr>
          <p:cNvPicPr>
            <a:picLocks noChangeAspect="1"/>
          </p:cNvPicPr>
          <p:nvPr/>
        </p:nvPicPr>
        <p:blipFill>
          <a:blip r:embed="rId24"/>
          <a:stretch>
            <a:fillRect/>
          </a:stretch>
        </p:blipFill>
        <p:spPr>
          <a:xfrm>
            <a:off x="9961570" y="2241265"/>
            <a:ext cx="561754" cy="632962"/>
          </a:xfrm>
          <a:prstGeom prst="rect">
            <a:avLst/>
          </a:prstGeom>
        </p:spPr>
      </p:pic>
      <p:sp>
        <p:nvSpPr>
          <p:cNvPr id="105" name="Google Shape;74;p9">
            <a:extLst>
              <a:ext uri="{FF2B5EF4-FFF2-40B4-BE49-F238E27FC236}">
                <a16:creationId xmlns:a16="http://schemas.microsoft.com/office/drawing/2014/main" id="{684AD1BE-F271-4FD8-8361-E65C19479CBE}"/>
              </a:ext>
            </a:extLst>
          </p:cNvPr>
          <p:cNvSpPr txBox="1"/>
          <p:nvPr/>
        </p:nvSpPr>
        <p:spPr>
          <a:xfrm>
            <a:off x="7557573" y="4725003"/>
            <a:ext cx="1140710"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室内側はハンドル形状が</a:t>
            </a:r>
            <a:endPar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marL="0" marR="0" lvl="0" indent="0" algn="l" rtl="0">
              <a:lnSpc>
                <a:spcPct val="100000"/>
              </a:lnSpc>
              <a:spcBef>
                <a:spcPts val="0"/>
              </a:spcBef>
              <a:spcAft>
                <a:spcPts val="0"/>
              </a:spcAft>
              <a:buClr>
                <a:srgbClr val="000000"/>
              </a:buClr>
              <a:buSzPts val="800"/>
              <a:buFont typeface="Arial"/>
              <a:buNone/>
            </a:pP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異なります。</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229" name="図 228">
            <a:extLst>
              <a:ext uri="{FF2B5EF4-FFF2-40B4-BE49-F238E27FC236}">
                <a16:creationId xmlns:a16="http://schemas.microsoft.com/office/drawing/2014/main" id="{4331702F-1E20-4524-836A-00198E602B43}"/>
              </a:ext>
            </a:extLst>
          </p:cNvPr>
          <p:cNvPicPr>
            <a:picLocks noChangeAspect="1"/>
          </p:cNvPicPr>
          <p:nvPr/>
        </p:nvPicPr>
        <p:blipFill>
          <a:blip r:embed="rId25"/>
          <a:stretch>
            <a:fillRect/>
          </a:stretch>
        </p:blipFill>
        <p:spPr>
          <a:xfrm>
            <a:off x="3984931" y="2188730"/>
            <a:ext cx="349423" cy="234957"/>
          </a:xfrm>
          <a:prstGeom prst="rect">
            <a:avLst/>
          </a:prstGeom>
        </p:spPr>
      </p:pic>
      <p:pic>
        <p:nvPicPr>
          <p:cNvPr id="230" name="図 229">
            <a:extLst>
              <a:ext uri="{FF2B5EF4-FFF2-40B4-BE49-F238E27FC236}">
                <a16:creationId xmlns:a16="http://schemas.microsoft.com/office/drawing/2014/main" id="{180E6FFC-6CA9-4C9C-AB7F-1B36D945EE5F}"/>
              </a:ext>
            </a:extLst>
          </p:cNvPr>
          <p:cNvPicPr>
            <a:picLocks noChangeAspect="1"/>
          </p:cNvPicPr>
          <p:nvPr/>
        </p:nvPicPr>
        <p:blipFill>
          <a:blip r:embed="rId26"/>
          <a:stretch>
            <a:fillRect/>
          </a:stretch>
        </p:blipFill>
        <p:spPr>
          <a:xfrm>
            <a:off x="4787278" y="2176111"/>
            <a:ext cx="392772" cy="276271"/>
          </a:xfrm>
          <a:prstGeom prst="rect">
            <a:avLst/>
          </a:prstGeom>
        </p:spPr>
      </p:pic>
    </p:spTree>
    <p:extLst>
      <p:ext uri="{BB962C8B-B14F-4D97-AF65-F5344CB8AC3E}">
        <p14:creationId xmlns:p14="http://schemas.microsoft.com/office/powerpoint/2010/main" val="3295507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Google Shape;118;p10">
            <a:extLst>
              <a:ext uri="{FF2B5EF4-FFF2-40B4-BE49-F238E27FC236}">
                <a16:creationId xmlns:a16="http://schemas.microsoft.com/office/drawing/2014/main" id="{E44710F7-D24E-4626-8BCB-A218AB10B4C7}"/>
              </a:ext>
            </a:extLst>
          </p:cNvPr>
          <p:cNvSpPr/>
          <p:nvPr/>
        </p:nvSpPr>
        <p:spPr>
          <a:xfrm>
            <a:off x="129879" y="884923"/>
            <a:ext cx="10277610" cy="301286"/>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 name="Google Shape;118;p10">
            <a:extLst>
              <a:ext uri="{FF2B5EF4-FFF2-40B4-BE49-F238E27FC236}">
                <a16:creationId xmlns:a16="http://schemas.microsoft.com/office/drawing/2014/main" id="{E44710F7-D24E-4626-8BCB-A218AB10B4C7}"/>
              </a:ext>
            </a:extLst>
          </p:cNvPr>
          <p:cNvSpPr/>
          <p:nvPr/>
        </p:nvSpPr>
        <p:spPr>
          <a:xfrm>
            <a:off x="167658" y="3943781"/>
            <a:ext cx="2265980" cy="307427"/>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7" name="正方形/長方形 66"/>
          <p:cNvSpPr/>
          <p:nvPr/>
        </p:nvSpPr>
        <p:spPr>
          <a:xfrm>
            <a:off x="2656890" y="5563747"/>
            <a:ext cx="3358371" cy="261610"/>
          </a:xfrm>
          <a:prstGeom prst="rect">
            <a:avLst/>
          </a:prstGeom>
          <a:solidFill>
            <a:schemeClr val="bg1">
              <a:lumMod val="65000"/>
            </a:schemeClr>
          </a:solidFill>
        </p:spPr>
        <p:txBody>
          <a:bodyPr wrap="square">
            <a:spAutoFit/>
          </a:bodyPr>
          <a:lstStyle/>
          <a:p>
            <a:r>
              <a:rPr lang="ja-JP" altLang="en-US" sz="1100" b="1" dirty="0">
                <a:solidFill>
                  <a:schemeClr val="bg1"/>
                </a:solidFill>
                <a:latin typeface="游ゴシック" panose="020B0400000000000000" pitchFamily="50" charset="-128"/>
                <a:ea typeface="游ゴシック" panose="020B0400000000000000" pitchFamily="50" charset="-128"/>
              </a:rPr>
              <a:t>バーハンドル</a:t>
            </a:r>
          </a:p>
        </p:txBody>
      </p:sp>
      <p:sp>
        <p:nvSpPr>
          <p:cNvPr id="14" name="Rectangle 9">
            <a:extLst>
              <a:ext uri="{FF2B5EF4-FFF2-40B4-BE49-F238E27FC236}">
                <a16:creationId xmlns:a16="http://schemas.microsoft.com/office/drawing/2014/main" id="{87E0D685-7968-1B43-9DB2-6BA9B6510139}"/>
              </a:ext>
            </a:extLst>
          </p:cNvPr>
          <p:cNvSpPr>
            <a:spLocks noChangeArrowheads="1"/>
          </p:cNvSpPr>
          <p:nvPr/>
        </p:nvSpPr>
        <p:spPr bwMode="auto">
          <a:xfrm>
            <a:off x="2433638" y="7310438"/>
            <a:ext cx="1260475" cy="184150"/>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SPD_ent_24_018</a:t>
            </a:r>
          </a:p>
          <a:p>
            <a:pPr>
              <a:spcBef>
                <a:spcPct val="0"/>
              </a:spcBef>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2025.09.2</a:t>
            </a:r>
            <a:r>
              <a:rPr lang="ja-JP" altLang="en-US" sz="600" dirty="0">
                <a:solidFill>
                  <a:schemeClr val="tx1">
                    <a:lumMod val="75000"/>
                    <a:lumOff val="25000"/>
                  </a:schemeClr>
                </a:solidFill>
                <a:latin typeface="Yu Gothic" panose="020B0400000000000000" pitchFamily="34" charset="-128"/>
                <a:ea typeface="Yu Gothic" panose="020B0400000000000000" pitchFamily="34" charset="-128"/>
              </a:rPr>
              <a:t>発行</a:t>
            </a:r>
          </a:p>
        </p:txBody>
      </p:sp>
      <p:pic>
        <p:nvPicPr>
          <p:cNvPr id="2" name="図 1"/>
          <p:cNvPicPr>
            <a:picLocks noChangeAspect="1"/>
          </p:cNvPicPr>
          <p:nvPr/>
        </p:nvPicPr>
        <p:blipFill>
          <a:blip r:embed="rId3"/>
          <a:stretch>
            <a:fillRect/>
          </a:stretch>
        </p:blipFill>
        <p:spPr>
          <a:xfrm>
            <a:off x="1282088" y="7209931"/>
            <a:ext cx="1011532" cy="292277"/>
          </a:xfrm>
          <a:prstGeom prst="rect">
            <a:avLst/>
          </a:prstGeom>
        </p:spPr>
      </p:pic>
      <p:sp>
        <p:nvSpPr>
          <p:cNvPr id="150" name="Google Shape;124;p10">
            <a:extLst>
              <a:ext uri="{FF2B5EF4-FFF2-40B4-BE49-F238E27FC236}">
                <a16:creationId xmlns:a16="http://schemas.microsoft.com/office/drawing/2014/main" id="{966E4757-70B5-4742-B232-19C26E8D3B25}"/>
              </a:ext>
            </a:extLst>
          </p:cNvPr>
          <p:cNvSpPr txBox="1"/>
          <p:nvPr/>
        </p:nvSpPr>
        <p:spPr>
          <a:xfrm>
            <a:off x="470254" y="3421661"/>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25" name="Text Box 1039">
            <a:extLst>
              <a:ext uri="{FF2B5EF4-FFF2-40B4-BE49-F238E27FC236}">
                <a16:creationId xmlns:a16="http://schemas.microsoft.com/office/drawing/2014/main" id="{32600199-1371-3E45-8D6F-307F8D44336E}"/>
              </a:ext>
            </a:extLst>
          </p:cNvPr>
          <p:cNvSpPr txBox="1">
            <a:spLocks noChangeArrowheads="1"/>
          </p:cNvSpPr>
          <p:nvPr/>
        </p:nvSpPr>
        <p:spPr bwMode="auto">
          <a:xfrm>
            <a:off x="174625" y="501650"/>
            <a:ext cx="10772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ts val="125"/>
              </a:spcBef>
              <a:buNone/>
            </a:pPr>
            <a:r>
              <a:rPr lang="ja-JP" altLang="ja-JP" sz="1400" b="1" dirty="0">
                <a:solidFill>
                  <a:srgbClr val="FFFFFF"/>
                </a:solidFill>
                <a:latin typeface="游ゴシック" panose="020B0400000000000000" pitchFamily="50" charset="-128"/>
                <a:ea typeface="游ゴシック" panose="020B0400000000000000" pitchFamily="50" charset="-128"/>
              </a:rPr>
              <a:t>アパートドア</a:t>
            </a:r>
            <a:endParaRPr lang="ja-JP" altLang="ja-JP" sz="1400" b="1" dirty="0">
              <a:latin typeface="游ゴシック" panose="020B0400000000000000" pitchFamily="50" charset="-128"/>
              <a:ea typeface="游ゴシック" panose="020B0400000000000000" pitchFamily="50" charset="-128"/>
            </a:endParaRPr>
          </a:p>
        </p:txBody>
      </p:sp>
      <p:sp>
        <p:nvSpPr>
          <p:cNvPr id="26" name="Text Box 1039">
            <a:extLst>
              <a:ext uri="{FF2B5EF4-FFF2-40B4-BE49-F238E27FC236}">
                <a16:creationId xmlns:a16="http://schemas.microsoft.com/office/drawing/2014/main" id="{4DEBED48-5F61-3C4F-B4E7-0806A9DF74E6}"/>
              </a:ext>
            </a:extLst>
          </p:cNvPr>
          <p:cNvSpPr txBox="1">
            <a:spLocks noChangeArrowheads="1"/>
          </p:cNvSpPr>
          <p:nvPr/>
        </p:nvSpPr>
        <p:spPr bwMode="auto">
          <a:xfrm>
            <a:off x="1640020" y="405620"/>
            <a:ext cx="4514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防火戸</a:t>
            </a:r>
          </a:p>
        </p:txBody>
      </p:sp>
      <p:sp>
        <p:nvSpPr>
          <p:cNvPr id="28" name="Google Shape;62;p9"/>
          <p:cNvSpPr txBox="1"/>
          <p:nvPr/>
        </p:nvSpPr>
        <p:spPr>
          <a:xfrm>
            <a:off x="6351190" y="465792"/>
            <a:ext cx="2824850" cy="276999"/>
          </a:xfrm>
          <a:prstGeom prst="rect">
            <a:avLst/>
          </a:prstGeom>
          <a:noFill/>
          <a:ln>
            <a:noFill/>
          </a:ln>
        </p:spPr>
        <p:txBody>
          <a:bodyPr spcFirstLastPara="1" wrap="square" lIns="0" tIns="0" rIns="0" bIns="0" anchor="t" anchorCtr="0">
            <a:spAutoFit/>
          </a:bodyPr>
          <a:lstStyle/>
          <a:p>
            <a:pPr lvl="0">
              <a:buClr>
                <a:srgbClr val="FFFFFF"/>
              </a:buClr>
              <a:buSzPts val="2000"/>
            </a:pPr>
            <a:r>
              <a:rPr lang="ja-JP" altLang="en-US" b="1" dirty="0">
                <a:solidFill>
                  <a:schemeClr val="bg1"/>
                </a:solidFill>
                <a:latin typeface="游ゴシック" panose="020B0400000000000000" pitchFamily="50" charset="-128"/>
                <a:ea typeface="游ゴシック" panose="020B0400000000000000" pitchFamily="50" charset="-128"/>
                <a:cs typeface="Arial"/>
                <a:sym typeface="Arial"/>
              </a:rPr>
              <a:t>デザイン一覧</a:t>
            </a:r>
          </a:p>
        </p:txBody>
      </p:sp>
      <p:sp>
        <p:nvSpPr>
          <p:cNvPr id="29" name="Text Box 1039"/>
          <p:cNvSpPr txBox="1">
            <a:spLocks noChangeArrowheads="1"/>
          </p:cNvSpPr>
          <p:nvPr/>
        </p:nvSpPr>
        <p:spPr bwMode="white">
          <a:xfrm>
            <a:off x="3676010" y="168308"/>
            <a:ext cx="14239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900" b="1" dirty="0">
                <a:solidFill>
                  <a:schemeClr val="bg1"/>
                </a:solidFill>
                <a:latin typeface="游ゴシック" panose="020B0400000000000000" pitchFamily="50" charset="-128"/>
                <a:ea typeface="游ゴシック" panose="020B0400000000000000" pitchFamily="50" charset="-128"/>
              </a:rPr>
              <a:t>国土交通大臣認定 防火設備</a:t>
            </a:r>
          </a:p>
        </p:txBody>
      </p:sp>
      <p:sp>
        <p:nvSpPr>
          <p:cNvPr id="3" name="正方形/長方形 2"/>
          <p:cNvSpPr/>
          <p:nvPr/>
        </p:nvSpPr>
        <p:spPr>
          <a:xfrm>
            <a:off x="134209" y="915107"/>
            <a:ext cx="5881052"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採光部なし   </a:t>
            </a:r>
            <a:r>
              <a:rPr lang="ja-JP" altLang="en-US" sz="1400" dirty="0"/>
              <a:t>　</a:t>
            </a:r>
          </a:p>
        </p:txBody>
      </p:sp>
      <p:sp>
        <p:nvSpPr>
          <p:cNvPr id="33" name="Google Shape;124;p10">
            <a:extLst>
              <a:ext uri="{FF2B5EF4-FFF2-40B4-BE49-F238E27FC236}">
                <a16:creationId xmlns:a16="http://schemas.microsoft.com/office/drawing/2014/main" id="{966E4757-70B5-4742-B232-19C26E8D3B25}"/>
              </a:ext>
            </a:extLst>
          </p:cNvPr>
          <p:cNvSpPr txBox="1"/>
          <p:nvPr/>
        </p:nvSpPr>
        <p:spPr>
          <a:xfrm>
            <a:off x="1644114" y="341764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36" name="Google Shape;124;p10">
            <a:extLst>
              <a:ext uri="{FF2B5EF4-FFF2-40B4-BE49-F238E27FC236}">
                <a16:creationId xmlns:a16="http://schemas.microsoft.com/office/drawing/2014/main" id="{966E4757-70B5-4742-B232-19C26E8D3B25}"/>
              </a:ext>
            </a:extLst>
          </p:cNvPr>
          <p:cNvSpPr txBox="1"/>
          <p:nvPr/>
        </p:nvSpPr>
        <p:spPr>
          <a:xfrm>
            <a:off x="3966247" y="3436905"/>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14</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39" name="Google Shape;124;p10">
            <a:extLst>
              <a:ext uri="{FF2B5EF4-FFF2-40B4-BE49-F238E27FC236}">
                <a16:creationId xmlns:a16="http://schemas.microsoft.com/office/drawing/2014/main" id="{966E4757-70B5-4742-B232-19C26E8D3B25}"/>
              </a:ext>
            </a:extLst>
          </p:cNvPr>
          <p:cNvSpPr txBox="1"/>
          <p:nvPr/>
        </p:nvSpPr>
        <p:spPr>
          <a:xfrm>
            <a:off x="5124372" y="3437849"/>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15</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2" name="Google Shape;124;p10">
            <a:extLst>
              <a:ext uri="{FF2B5EF4-FFF2-40B4-BE49-F238E27FC236}">
                <a16:creationId xmlns:a16="http://schemas.microsoft.com/office/drawing/2014/main" id="{966E4757-70B5-4742-B232-19C26E8D3B25}"/>
              </a:ext>
            </a:extLst>
          </p:cNvPr>
          <p:cNvSpPr txBox="1"/>
          <p:nvPr/>
        </p:nvSpPr>
        <p:spPr>
          <a:xfrm>
            <a:off x="6296144" y="3427168"/>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16</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5" name="Google Shape;124;p10">
            <a:extLst>
              <a:ext uri="{FF2B5EF4-FFF2-40B4-BE49-F238E27FC236}">
                <a16:creationId xmlns:a16="http://schemas.microsoft.com/office/drawing/2014/main" id="{966E4757-70B5-4742-B232-19C26E8D3B25}"/>
              </a:ext>
            </a:extLst>
          </p:cNvPr>
          <p:cNvSpPr txBox="1"/>
          <p:nvPr/>
        </p:nvSpPr>
        <p:spPr>
          <a:xfrm>
            <a:off x="7454597" y="343669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8" name="Google Shape;124;p10">
            <a:extLst>
              <a:ext uri="{FF2B5EF4-FFF2-40B4-BE49-F238E27FC236}">
                <a16:creationId xmlns:a16="http://schemas.microsoft.com/office/drawing/2014/main" id="{966E4757-70B5-4742-B232-19C26E8D3B25}"/>
              </a:ext>
            </a:extLst>
          </p:cNvPr>
          <p:cNvSpPr txBox="1"/>
          <p:nvPr/>
        </p:nvSpPr>
        <p:spPr>
          <a:xfrm>
            <a:off x="9812268" y="3444152"/>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23</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1" name="Google Shape;124;p10">
            <a:extLst>
              <a:ext uri="{FF2B5EF4-FFF2-40B4-BE49-F238E27FC236}">
                <a16:creationId xmlns:a16="http://schemas.microsoft.com/office/drawing/2014/main" id="{966E4757-70B5-4742-B232-19C26E8D3B25}"/>
              </a:ext>
            </a:extLst>
          </p:cNvPr>
          <p:cNvSpPr txBox="1"/>
          <p:nvPr/>
        </p:nvSpPr>
        <p:spPr>
          <a:xfrm>
            <a:off x="2820281" y="3424136"/>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13</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4" name="Google Shape;124;p10">
            <a:extLst>
              <a:ext uri="{FF2B5EF4-FFF2-40B4-BE49-F238E27FC236}">
                <a16:creationId xmlns:a16="http://schemas.microsoft.com/office/drawing/2014/main" id="{966E4757-70B5-4742-B232-19C26E8D3B25}"/>
              </a:ext>
            </a:extLst>
          </p:cNvPr>
          <p:cNvSpPr txBox="1"/>
          <p:nvPr/>
        </p:nvSpPr>
        <p:spPr>
          <a:xfrm>
            <a:off x="8656981" y="343669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6" name="正方形/長方形 55"/>
          <p:cNvSpPr/>
          <p:nvPr/>
        </p:nvSpPr>
        <p:spPr>
          <a:xfrm>
            <a:off x="174625" y="3947000"/>
            <a:ext cx="1124222"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採光部あり</a:t>
            </a:r>
          </a:p>
        </p:txBody>
      </p:sp>
      <p:sp>
        <p:nvSpPr>
          <p:cNvPr id="58" name="Google Shape;124;p10">
            <a:extLst>
              <a:ext uri="{FF2B5EF4-FFF2-40B4-BE49-F238E27FC236}">
                <a16:creationId xmlns:a16="http://schemas.microsoft.com/office/drawing/2014/main" id="{966E4757-70B5-4742-B232-19C26E8D3B25}"/>
              </a:ext>
            </a:extLst>
          </p:cNvPr>
          <p:cNvSpPr txBox="1"/>
          <p:nvPr/>
        </p:nvSpPr>
        <p:spPr>
          <a:xfrm>
            <a:off x="1657471" y="653786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61" name="Google Shape;124;p10">
            <a:extLst>
              <a:ext uri="{FF2B5EF4-FFF2-40B4-BE49-F238E27FC236}">
                <a16:creationId xmlns:a16="http://schemas.microsoft.com/office/drawing/2014/main" id="{966E4757-70B5-4742-B232-19C26E8D3B25}"/>
              </a:ext>
            </a:extLst>
          </p:cNvPr>
          <p:cNvSpPr txBox="1"/>
          <p:nvPr/>
        </p:nvSpPr>
        <p:spPr>
          <a:xfrm>
            <a:off x="507321" y="6539700"/>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63" name="正方形/長方形 62"/>
          <p:cNvSpPr/>
          <p:nvPr/>
        </p:nvSpPr>
        <p:spPr>
          <a:xfrm>
            <a:off x="2625332" y="3788945"/>
            <a:ext cx="3077275"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■ハンドルバリエーション</a:t>
            </a:r>
          </a:p>
        </p:txBody>
      </p:sp>
      <p:sp>
        <p:nvSpPr>
          <p:cNvPr id="64" name="正方形/長方形 63"/>
          <p:cNvSpPr/>
          <p:nvPr/>
        </p:nvSpPr>
        <p:spPr>
          <a:xfrm>
            <a:off x="2625334" y="4080316"/>
            <a:ext cx="3389928" cy="261610"/>
          </a:xfrm>
          <a:prstGeom prst="rect">
            <a:avLst/>
          </a:prstGeom>
          <a:solidFill>
            <a:schemeClr val="bg1">
              <a:lumMod val="65000"/>
            </a:schemeClr>
          </a:solidFill>
        </p:spPr>
        <p:txBody>
          <a:bodyPr wrap="square">
            <a:spAutoFit/>
          </a:bodyPr>
          <a:lstStyle/>
          <a:p>
            <a:r>
              <a:rPr lang="ja-JP" altLang="en-US" sz="1100" b="1" dirty="0">
                <a:solidFill>
                  <a:schemeClr val="bg1"/>
                </a:solidFill>
                <a:latin typeface="游ゴシック" panose="020B0400000000000000" pitchFamily="50" charset="-128"/>
                <a:ea typeface="游ゴシック" panose="020B0400000000000000" pitchFamily="50" charset="-128"/>
              </a:rPr>
              <a:t>レバーハンドル</a:t>
            </a:r>
          </a:p>
        </p:txBody>
      </p:sp>
      <p:sp>
        <p:nvSpPr>
          <p:cNvPr id="15" name="正方形/長方形 14"/>
          <p:cNvSpPr/>
          <p:nvPr/>
        </p:nvSpPr>
        <p:spPr>
          <a:xfrm>
            <a:off x="4230965" y="4108769"/>
            <a:ext cx="917239" cy="200055"/>
          </a:xfrm>
          <a:prstGeom prst="rect">
            <a:avLst/>
          </a:prstGeom>
          <a:ln>
            <a:solidFill>
              <a:schemeClr val="bg1"/>
            </a:solidFill>
          </a:ln>
        </p:spPr>
        <p:txBody>
          <a:bodyPr wrap="none" anchor="ctr">
            <a:spAutoFit/>
          </a:bodyPr>
          <a:lstStyle/>
          <a:p>
            <a:pPr algn="ctr"/>
            <a:r>
              <a:rPr lang="ja-JP" altLang="en-US" sz="700" dirty="0">
                <a:solidFill>
                  <a:schemeClr val="bg1"/>
                </a:solidFill>
                <a:latin typeface="游ゴシック" panose="020B0400000000000000" pitchFamily="50" charset="-128"/>
                <a:ea typeface="游ゴシック" panose="020B0400000000000000" pitchFamily="50" charset="-128"/>
              </a:rPr>
              <a:t>2ロック / 1ロック</a:t>
            </a:r>
          </a:p>
        </p:txBody>
      </p:sp>
      <p:sp>
        <p:nvSpPr>
          <p:cNvPr id="69" name="正方形/長方形 68"/>
          <p:cNvSpPr/>
          <p:nvPr/>
        </p:nvSpPr>
        <p:spPr>
          <a:xfrm>
            <a:off x="8760815" y="1980385"/>
            <a:ext cx="526106" cy="200055"/>
          </a:xfrm>
          <a:prstGeom prst="rect">
            <a:avLst/>
          </a:prstGeom>
          <a:ln>
            <a:solidFill>
              <a:schemeClr val="bg1"/>
            </a:solidFill>
          </a:ln>
        </p:spPr>
        <p:txBody>
          <a:bodyPr wrap="none">
            <a:spAutoFit/>
          </a:bodyPr>
          <a:lstStyle/>
          <a:p>
            <a:r>
              <a:rPr lang="ja-JP" altLang="en-US" sz="700" dirty="0">
                <a:solidFill>
                  <a:schemeClr val="bg1"/>
                </a:solidFill>
              </a:rPr>
              <a:t>2ロック </a:t>
            </a:r>
          </a:p>
        </p:txBody>
      </p:sp>
      <p:pic>
        <p:nvPicPr>
          <p:cNvPr id="4" name="図 3"/>
          <p:cNvPicPr>
            <a:picLocks noChangeAspect="1"/>
          </p:cNvPicPr>
          <p:nvPr/>
        </p:nvPicPr>
        <p:blipFill rotWithShape="1">
          <a:blip r:embed="rId4"/>
          <a:srcRect t="955"/>
          <a:stretch/>
        </p:blipFill>
        <p:spPr>
          <a:xfrm>
            <a:off x="1395543" y="1352129"/>
            <a:ext cx="870226" cy="2006875"/>
          </a:xfrm>
          <a:prstGeom prst="rect">
            <a:avLst/>
          </a:prstGeom>
        </p:spPr>
      </p:pic>
      <p:pic>
        <p:nvPicPr>
          <p:cNvPr id="5" name="図 4"/>
          <p:cNvPicPr>
            <a:picLocks noChangeAspect="1"/>
          </p:cNvPicPr>
          <p:nvPr/>
        </p:nvPicPr>
        <p:blipFill rotWithShape="1">
          <a:blip r:embed="rId5"/>
          <a:srcRect l="-1" t="1097" r="893" b="404"/>
          <a:stretch/>
        </p:blipFill>
        <p:spPr>
          <a:xfrm>
            <a:off x="3733713" y="1353639"/>
            <a:ext cx="859116" cy="2034686"/>
          </a:xfrm>
          <a:prstGeom prst="rect">
            <a:avLst/>
          </a:prstGeom>
        </p:spPr>
      </p:pic>
      <p:pic>
        <p:nvPicPr>
          <p:cNvPr id="6" name="図 5"/>
          <p:cNvPicPr>
            <a:picLocks noChangeAspect="1"/>
          </p:cNvPicPr>
          <p:nvPr/>
        </p:nvPicPr>
        <p:blipFill rotWithShape="1">
          <a:blip r:embed="rId6"/>
          <a:srcRect l="1005" t="955" r="887"/>
          <a:stretch/>
        </p:blipFill>
        <p:spPr>
          <a:xfrm>
            <a:off x="4894511" y="1348875"/>
            <a:ext cx="858272" cy="2038027"/>
          </a:xfrm>
          <a:prstGeom prst="rect">
            <a:avLst/>
          </a:prstGeom>
        </p:spPr>
      </p:pic>
      <p:pic>
        <p:nvPicPr>
          <p:cNvPr id="7" name="図 6"/>
          <p:cNvPicPr>
            <a:picLocks noChangeAspect="1"/>
          </p:cNvPicPr>
          <p:nvPr/>
        </p:nvPicPr>
        <p:blipFill rotWithShape="1">
          <a:blip r:embed="rId7"/>
          <a:srcRect l="1049" t="1180" r="1743"/>
          <a:stretch/>
        </p:blipFill>
        <p:spPr>
          <a:xfrm>
            <a:off x="6054984" y="1347623"/>
            <a:ext cx="872378" cy="2039279"/>
          </a:xfrm>
          <a:prstGeom prst="rect">
            <a:avLst/>
          </a:prstGeom>
        </p:spPr>
      </p:pic>
      <p:pic>
        <p:nvPicPr>
          <p:cNvPr id="10" name="図 9"/>
          <p:cNvPicPr>
            <a:picLocks noChangeAspect="1"/>
          </p:cNvPicPr>
          <p:nvPr/>
        </p:nvPicPr>
        <p:blipFill rotWithShape="1">
          <a:blip r:embed="rId8"/>
          <a:srcRect l="1569" t="955" r="527" b="705"/>
          <a:stretch/>
        </p:blipFill>
        <p:spPr>
          <a:xfrm>
            <a:off x="1386815" y="4471917"/>
            <a:ext cx="865242" cy="2015831"/>
          </a:xfrm>
          <a:prstGeom prst="rect">
            <a:avLst/>
          </a:prstGeom>
        </p:spPr>
      </p:pic>
      <p:pic>
        <p:nvPicPr>
          <p:cNvPr id="11" name="図 10"/>
          <p:cNvPicPr>
            <a:picLocks noChangeAspect="1"/>
          </p:cNvPicPr>
          <p:nvPr/>
        </p:nvPicPr>
        <p:blipFill rotWithShape="1">
          <a:blip r:embed="rId9"/>
          <a:srcRect l="875" t="658" r="1917"/>
          <a:stretch/>
        </p:blipFill>
        <p:spPr>
          <a:xfrm>
            <a:off x="236253" y="4461407"/>
            <a:ext cx="867326" cy="2015317"/>
          </a:xfrm>
          <a:prstGeom prst="rect">
            <a:avLst/>
          </a:prstGeom>
        </p:spPr>
      </p:pic>
      <p:pic>
        <p:nvPicPr>
          <p:cNvPr id="12" name="図 11"/>
          <p:cNvPicPr>
            <a:picLocks noChangeAspect="1"/>
          </p:cNvPicPr>
          <p:nvPr/>
        </p:nvPicPr>
        <p:blipFill rotWithShape="1">
          <a:blip r:embed="rId10"/>
          <a:srcRect l="697" t="1030" r="2076"/>
          <a:stretch/>
        </p:blipFill>
        <p:spPr>
          <a:xfrm>
            <a:off x="7219992" y="1352041"/>
            <a:ext cx="876625" cy="2038026"/>
          </a:xfrm>
          <a:prstGeom prst="rect">
            <a:avLst/>
          </a:prstGeom>
        </p:spPr>
      </p:pic>
      <p:pic>
        <p:nvPicPr>
          <p:cNvPr id="16" name="図 15"/>
          <p:cNvPicPr>
            <a:picLocks noChangeAspect="1"/>
          </p:cNvPicPr>
          <p:nvPr/>
        </p:nvPicPr>
        <p:blipFill rotWithShape="1">
          <a:blip r:embed="rId11"/>
          <a:srcRect l="1222" t="855" r="1569" b="1"/>
          <a:stretch/>
        </p:blipFill>
        <p:spPr>
          <a:xfrm>
            <a:off x="9544101" y="1351706"/>
            <a:ext cx="858588" cy="2031113"/>
          </a:xfrm>
          <a:prstGeom prst="rect">
            <a:avLst/>
          </a:prstGeom>
        </p:spPr>
      </p:pic>
      <p:pic>
        <p:nvPicPr>
          <p:cNvPr id="17" name="図 16"/>
          <p:cNvPicPr>
            <a:picLocks noChangeAspect="1"/>
          </p:cNvPicPr>
          <p:nvPr/>
        </p:nvPicPr>
        <p:blipFill rotWithShape="1">
          <a:blip r:embed="rId12"/>
          <a:srcRect t="810" b="1"/>
          <a:stretch/>
        </p:blipFill>
        <p:spPr>
          <a:xfrm>
            <a:off x="2557852" y="1341731"/>
            <a:ext cx="862631" cy="2017273"/>
          </a:xfrm>
          <a:prstGeom prst="rect">
            <a:avLst/>
          </a:prstGeom>
        </p:spPr>
      </p:pic>
      <p:pic>
        <p:nvPicPr>
          <p:cNvPr id="18" name="図 17"/>
          <p:cNvPicPr>
            <a:picLocks noChangeAspect="1"/>
          </p:cNvPicPr>
          <p:nvPr/>
        </p:nvPicPr>
        <p:blipFill rotWithShape="1">
          <a:blip r:embed="rId13"/>
          <a:srcRect t="955" r="1248"/>
          <a:stretch/>
        </p:blipFill>
        <p:spPr>
          <a:xfrm>
            <a:off x="8388610" y="1351055"/>
            <a:ext cx="858588" cy="2039853"/>
          </a:xfrm>
          <a:prstGeom prst="rect">
            <a:avLst/>
          </a:prstGeom>
        </p:spPr>
      </p:pic>
      <p:sp>
        <p:nvSpPr>
          <p:cNvPr id="68" name="正方形/長方形 67"/>
          <p:cNvSpPr/>
          <p:nvPr/>
        </p:nvSpPr>
        <p:spPr>
          <a:xfrm>
            <a:off x="4037644" y="5596724"/>
            <a:ext cx="502061" cy="200055"/>
          </a:xfrm>
          <a:prstGeom prst="rect">
            <a:avLst/>
          </a:prstGeom>
          <a:ln>
            <a:solidFill>
              <a:schemeClr val="bg1"/>
            </a:solidFill>
          </a:ln>
        </p:spPr>
        <p:txBody>
          <a:bodyPr wrap="none" anchor="ctr">
            <a:spAutoFit/>
          </a:bodyPr>
          <a:lstStyle/>
          <a:p>
            <a:r>
              <a:rPr lang="ja-JP" altLang="en-US" sz="700" dirty="0">
                <a:solidFill>
                  <a:schemeClr val="bg1"/>
                </a:solidFill>
                <a:latin typeface="游ゴシック" panose="020B0400000000000000" pitchFamily="50" charset="-128"/>
                <a:ea typeface="游ゴシック" panose="020B0400000000000000" pitchFamily="50" charset="-128"/>
              </a:rPr>
              <a:t>2ロック</a:t>
            </a:r>
          </a:p>
        </p:txBody>
      </p:sp>
      <p:pic>
        <p:nvPicPr>
          <p:cNvPr id="20" name="図 19"/>
          <p:cNvPicPr>
            <a:picLocks noChangeAspect="1"/>
          </p:cNvPicPr>
          <p:nvPr/>
        </p:nvPicPr>
        <p:blipFill>
          <a:blip r:embed="rId14"/>
          <a:stretch>
            <a:fillRect/>
          </a:stretch>
        </p:blipFill>
        <p:spPr>
          <a:xfrm>
            <a:off x="2843500" y="4626041"/>
            <a:ext cx="834702" cy="398174"/>
          </a:xfrm>
          <a:prstGeom prst="rect">
            <a:avLst/>
          </a:prstGeom>
        </p:spPr>
      </p:pic>
      <p:sp>
        <p:nvSpPr>
          <p:cNvPr id="21" name="正方形/長方形 20"/>
          <p:cNvSpPr/>
          <p:nvPr/>
        </p:nvSpPr>
        <p:spPr>
          <a:xfrm>
            <a:off x="2625332" y="4376067"/>
            <a:ext cx="1125112"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59" name="正方形/長方形 58"/>
          <p:cNvSpPr/>
          <p:nvPr/>
        </p:nvSpPr>
        <p:spPr>
          <a:xfrm>
            <a:off x="3757259" y="4376067"/>
            <a:ext cx="1132753"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62" name="正方形/長方形 61"/>
          <p:cNvSpPr/>
          <p:nvPr/>
        </p:nvSpPr>
        <p:spPr>
          <a:xfrm>
            <a:off x="4886668" y="4376067"/>
            <a:ext cx="1124220"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2" name="図 21"/>
          <p:cNvPicPr>
            <a:picLocks noChangeAspect="1"/>
          </p:cNvPicPr>
          <p:nvPr/>
        </p:nvPicPr>
        <p:blipFill>
          <a:blip r:embed="rId15"/>
          <a:stretch>
            <a:fillRect/>
          </a:stretch>
        </p:blipFill>
        <p:spPr>
          <a:xfrm>
            <a:off x="2837944" y="4942896"/>
            <a:ext cx="834702" cy="398174"/>
          </a:xfrm>
          <a:prstGeom prst="rect">
            <a:avLst/>
          </a:prstGeom>
        </p:spPr>
      </p:pic>
      <p:pic>
        <p:nvPicPr>
          <p:cNvPr id="23" name="図 22"/>
          <p:cNvPicPr>
            <a:picLocks noChangeAspect="1"/>
          </p:cNvPicPr>
          <p:nvPr/>
        </p:nvPicPr>
        <p:blipFill>
          <a:blip r:embed="rId16"/>
          <a:stretch>
            <a:fillRect/>
          </a:stretch>
        </p:blipFill>
        <p:spPr>
          <a:xfrm>
            <a:off x="4012358" y="4626040"/>
            <a:ext cx="834702" cy="398174"/>
          </a:xfrm>
          <a:prstGeom prst="rect">
            <a:avLst/>
          </a:prstGeom>
        </p:spPr>
      </p:pic>
      <p:pic>
        <p:nvPicPr>
          <p:cNvPr id="24" name="図 23"/>
          <p:cNvPicPr>
            <a:picLocks noChangeAspect="1"/>
          </p:cNvPicPr>
          <p:nvPr/>
        </p:nvPicPr>
        <p:blipFill>
          <a:blip r:embed="rId15"/>
          <a:stretch>
            <a:fillRect/>
          </a:stretch>
        </p:blipFill>
        <p:spPr>
          <a:xfrm>
            <a:off x="4012358" y="4958081"/>
            <a:ext cx="834702" cy="398174"/>
          </a:xfrm>
          <a:prstGeom prst="rect">
            <a:avLst/>
          </a:prstGeom>
        </p:spPr>
      </p:pic>
      <p:pic>
        <p:nvPicPr>
          <p:cNvPr id="30" name="図 29"/>
          <p:cNvPicPr>
            <a:picLocks noChangeAspect="1"/>
          </p:cNvPicPr>
          <p:nvPr/>
        </p:nvPicPr>
        <p:blipFill>
          <a:blip r:embed="rId17"/>
          <a:stretch>
            <a:fillRect/>
          </a:stretch>
        </p:blipFill>
        <p:spPr>
          <a:xfrm>
            <a:off x="5089785" y="4647407"/>
            <a:ext cx="834702" cy="398174"/>
          </a:xfrm>
          <a:prstGeom prst="rect">
            <a:avLst/>
          </a:prstGeom>
        </p:spPr>
      </p:pic>
      <p:pic>
        <p:nvPicPr>
          <p:cNvPr id="31" name="図 30"/>
          <p:cNvPicPr>
            <a:picLocks noChangeAspect="1"/>
          </p:cNvPicPr>
          <p:nvPr/>
        </p:nvPicPr>
        <p:blipFill>
          <a:blip r:embed="rId15"/>
          <a:stretch>
            <a:fillRect/>
          </a:stretch>
        </p:blipFill>
        <p:spPr>
          <a:xfrm>
            <a:off x="5074923" y="4957973"/>
            <a:ext cx="834702" cy="398174"/>
          </a:xfrm>
          <a:prstGeom prst="rect">
            <a:avLst/>
          </a:prstGeom>
        </p:spPr>
      </p:pic>
      <p:pic>
        <p:nvPicPr>
          <p:cNvPr id="34" name="図 33"/>
          <p:cNvPicPr>
            <a:picLocks noChangeAspect="1"/>
          </p:cNvPicPr>
          <p:nvPr/>
        </p:nvPicPr>
        <p:blipFill>
          <a:blip r:embed="rId18"/>
          <a:stretch>
            <a:fillRect/>
          </a:stretch>
        </p:blipFill>
        <p:spPr>
          <a:xfrm>
            <a:off x="2992570" y="5999551"/>
            <a:ext cx="389507" cy="1096127"/>
          </a:xfrm>
          <a:prstGeom prst="rect">
            <a:avLst/>
          </a:prstGeom>
        </p:spPr>
      </p:pic>
      <p:pic>
        <p:nvPicPr>
          <p:cNvPr id="37" name="図 36"/>
          <p:cNvPicPr>
            <a:picLocks noChangeAspect="1"/>
          </p:cNvPicPr>
          <p:nvPr/>
        </p:nvPicPr>
        <p:blipFill>
          <a:blip r:embed="rId19"/>
          <a:stretch>
            <a:fillRect/>
          </a:stretch>
        </p:blipFill>
        <p:spPr>
          <a:xfrm>
            <a:off x="3402146" y="5999551"/>
            <a:ext cx="445151" cy="1096127"/>
          </a:xfrm>
          <a:prstGeom prst="rect">
            <a:avLst/>
          </a:prstGeom>
        </p:spPr>
      </p:pic>
      <p:pic>
        <p:nvPicPr>
          <p:cNvPr id="40" name="図 39"/>
          <p:cNvPicPr>
            <a:picLocks noChangeAspect="1"/>
          </p:cNvPicPr>
          <p:nvPr/>
        </p:nvPicPr>
        <p:blipFill>
          <a:blip r:embed="rId20"/>
          <a:stretch>
            <a:fillRect/>
          </a:stretch>
        </p:blipFill>
        <p:spPr>
          <a:xfrm>
            <a:off x="4676899" y="5999281"/>
            <a:ext cx="435941" cy="1073448"/>
          </a:xfrm>
          <a:prstGeom prst="rect">
            <a:avLst/>
          </a:prstGeom>
        </p:spPr>
      </p:pic>
      <p:pic>
        <p:nvPicPr>
          <p:cNvPr id="43" name="図 42"/>
          <p:cNvPicPr>
            <a:picLocks noChangeAspect="1"/>
          </p:cNvPicPr>
          <p:nvPr/>
        </p:nvPicPr>
        <p:blipFill>
          <a:blip r:embed="rId21"/>
          <a:stretch>
            <a:fillRect/>
          </a:stretch>
        </p:blipFill>
        <p:spPr>
          <a:xfrm>
            <a:off x="5058844" y="5982598"/>
            <a:ext cx="447200" cy="1101173"/>
          </a:xfrm>
          <a:prstGeom prst="rect">
            <a:avLst/>
          </a:prstGeom>
        </p:spPr>
      </p:pic>
      <p:sp>
        <p:nvSpPr>
          <p:cNvPr id="70" name="正方形/長方形 69"/>
          <p:cNvSpPr/>
          <p:nvPr/>
        </p:nvSpPr>
        <p:spPr>
          <a:xfrm>
            <a:off x="2662223" y="5856754"/>
            <a:ext cx="1649463" cy="123838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71" name="正方形/長方形 70"/>
          <p:cNvSpPr/>
          <p:nvPr/>
        </p:nvSpPr>
        <p:spPr>
          <a:xfrm>
            <a:off x="4311156" y="5857024"/>
            <a:ext cx="1699362" cy="123838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6" name="テキスト ボックス 45"/>
          <p:cNvSpPr txBox="1"/>
          <p:nvPr/>
        </p:nvSpPr>
        <p:spPr>
          <a:xfrm>
            <a:off x="2573323" y="4405388"/>
            <a:ext cx="1201009"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LAA </a:t>
            </a:r>
            <a:r>
              <a:rPr lang="ja-JP" altLang="en-US" sz="1050" dirty="0">
                <a:latin typeface="游ゴシック" panose="020B0400000000000000" pitchFamily="50" charset="-128"/>
                <a:ea typeface="游ゴシック" panose="020B0400000000000000" pitchFamily="50" charset="-128"/>
              </a:rPr>
              <a:t>型シルバー</a:t>
            </a:r>
          </a:p>
        </p:txBody>
      </p:sp>
      <p:sp>
        <p:nvSpPr>
          <p:cNvPr id="72" name="テキスト ボックス 71"/>
          <p:cNvSpPr txBox="1"/>
          <p:nvPr/>
        </p:nvSpPr>
        <p:spPr>
          <a:xfrm>
            <a:off x="2683511" y="4805438"/>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3" name="テキスト ボックス 72"/>
          <p:cNvSpPr txBox="1"/>
          <p:nvPr/>
        </p:nvSpPr>
        <p:spPr>
          <a:xfrm>
            <a:off x="2708149" y="5259639"/>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4" name="テキスト ボックス 73"/>
          <p:cNvSpPr txBox="1"/>
          <p:nvPr/>
        </p:nvSpPr>
        <p:spPr>
          <a:xfrm>
            <a:off x="3842892" y="4802995"/>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5" name="テキスト ボックス 74"/>
          <p:cNvSpPr txBox="1"/>
          <p:nvPr/>
        </p:nvSpPr>
        <p:spPr>
          <a:xfrm>
            <a:off x="3867530" y="5257196"/>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6" name="テキスト ボックス 75"/>
          <p:cNvSpPr txBox="1"/>
          <p:nvPr/>
        </p:nvSpPr>
        <p:spPr>
          <a:xfrm>
            <a:off x="4988927" y="4802995"/>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7" name="テキスト ボックス 76"/>
          <p:cNvSpPr txBox="1"/>
          <p:nvPr/>
        </p:nvSpPr>
        <p:spPr>
          <a:xfrm>
            <a:off x="5013565" y="5257196"/>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8" name="テキスト ボックス 77"/>
          <p:cNvSpPr txBox="1"/>
          <p:nvPr/>
        </p:nvSpPr>
        <p:spPr>
          <a:xfrm>
            <a:off x="3551436" y="4408644"/>
            <a:ext cx="1596768"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LBB </a:t>
            </a:r>
            <a:r>
              <a:rPr lang="ja-JP" altLang="en-US" sz="1050" dirty="0">
                <a:latin typeface="游ゴシック" panose="020B0400000000000000" pitchFamily="50" charset="-128"/>
                <a:ea typeface="游ゴシック" panose="020B0400000000000000" pitchFamily="50" charset="-128"/>
              </a:rPr>
              <a:t>型シルバー</a:t>
            </a:r>
          </a:p>
        </p:txBody>
      </p:sp>
      <p:sp>
        <p:nvSpPr>
          <p:cNvPr id="79" name="テキスト ボックス 78"/>
          <p:cNvSpPr txBox="1"/>
          <p:nvPr/>
        </p:nvSpPr>
        <p:spPr>
          <a:xfrm>
            <a:off x="4674168" y="4401512"/>
            <a:ext cx="1580684"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LCC </a:t>
            </a:r>
            <a:r>
              <a:rPr lang="ja-JP" altLang="en-US" sz="1050" dirty="0">
                <a:latin typeface="游ゴシック" panose="020B0400000000000000" pitchFamily="50" charset="-128"/>
                <a:ea typeface="游ゴシック" panose="020B0400000000000000" pitchFamily="50" charset="-128"/>
              </a:rPr>
              <a:t>型シルバー</a:t>
            </a:r>
          </a:p>
        </p:txBody>
      </p:sp>
      <p:sp>
        <p:nvSpPr>
          <p:cNvPr id="80" name="テキスト ボックス 79"/>
          <p:cNvSpPr txBox="1"/>
          <p:nvPr/>
        </p:nvSpPr>
        <p:spPr>
          <a:xfrm>
            <a:off x="2732677" y="6469367"/>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81" name="テキスト ボックス 80"/>
          <p:cNvSpPr txBox="1"/>
          <p:nvPr/>
        </p:nvSpPr>
        <p:spPr>
          <a:xfrm>
            <a:off x="3718699" y="6521023"/>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83" name="テキスト ボックス 82"/>
          <p:cNvSpPr txBox="1"/>
          <p:nvPr/>
        </p:nvSpPr>
        <p:spPr>
          <a:xfrm>
            <a:off x="4405255" y="6546232"/>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84" name="テキスト ボックス 83"/>
          <p:cNvSpPr txBox="1"/>
          <p:nvPr/>
        </p:nvSpPr>
        <p:spPr>
          <a:xfrm>
            <a:off x="5490261" y="6482986"/>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85" name="テキスト ボックス 84"/>
          <p:cNvSpPr txBox="1"/>
          <p:nvPr/>
        </p:nvSpPr>
        <p:spPr>
          <a:xfrm>
            <a:off x="2683511" y="5880629"/>
            <a:ext cx="1542255" cy="161583"/>
          </a:xfrm>
          <a:prstGeom prst="rect">
            <a:avLst/>
          </a:prstGeom>
          <a:noFill/>
        </p:spPr>
        <p:txBody>
          <a:bodyPr wrap="square" lIns="0" tIns="0" rIns="0" bIns="0" rtlCol="0">
            <a:spAutoFit/>
          </a:bodyPr>
          <a:lstStyle/>
          <a:p>
            <a:pPr algn="ctr"/>
            <a:r>
              <a:rPr lang="en-US" altLang="ja-JP" sz="1050" dirty="0">
                <a:solidFill>
                  <a:schemeClr val="tx1">
                    <a:lumMod val="75000"/>
                    <a:lumOff val="25000"/>
                  </a:schemeClr>
                </a:solidFill>
                <a:latin typeface="游ゴシック" panose="020B0400000000000000" pitchFamily="50" charset="-128"/>
                <a:ea typeface="游ゴシック" panose="020B0400000000000000" pitchFamily="50" charset="-128"/>
              </a:rPr>
              <a:t>PAA </a:t>
            </a:r>
            <a:r>
              <a:rPr lang="ja-JP" altLang="en-US" sz="1050" dirty="0">
                <a:solidFill>
                  <a:schemeClr val="tx1">
                    <a:lumMod val="75000"/>
                    <a:lumOff val="25000"/>
                  </a:schemeClr>
                </a:solidFill>
                <a:latin typeface="游ゴシック" panose="020B0400000000000000" pitchFamily="50" charset="-128"/>
                <a:ea typeface="游ゴシック" panose="020B0400000000000000" pitchFamily="50" charset="-128"/>
              </a:rPr>
              <a:t>型シャイングレー</a:t>
            </a:r>
          </a:p>
        </p:txBody>
      </p:sp>
      <p:sp>
        <p:nvSpPr>
          <p:cNvPr id="86" name="テキスト ボックス 85"/>
          <p:cNvSpPr txBox="1"/>
          <p:nvPr/>
        </p:nvSpPr>
        <p:spPr>
          <a:xfrm>
            <a:off x="4307132" y="5880358"/>
            <a:ext cx="1600789" cy="161583"/>
          </a:xfrm>
          <a:prstGeom prst="rect">
            <a:avLst/>
          </a:prstGeom>
          <a:noFill/>
        </p:spPr>
        <p:txBody>
          <a:bodyPr wrap="square" lIns="0" tIns="0" rIns="0" bIns="0" rtlCol="0">
            <a:spAutoFit/>
          </a:bodyPr>
          <a:lstStyle/>
          <a:p>
            <a:pPr algn="ctr"/>
            <a:r>
              <a:rPr lang="en-US" altLang="ja-JP" sz="1050" dirty="0">
                <a:solidFill>
                  <a:schemeClr val="tx1">
                    <a:lumMod val="75000"/>
                    <a:lumOff val="25000"/>
                  </a:schemeClr>
                </a:solidFill>
                <a:latin typeface="游ゴシック" panose="020B0400000000000000" pitchFamily="50" charset="-128"/>
                <a:ea typeface="游ゴシック" panose="020B0400000000000000" pitchFamily="50" charset="-128"/>
              </a:rPr>
              <a:t>PBB </a:t>
            </a:r>
            <a:r>
              <a:rPr lang="ja-JP" altLang="en-US" sz="1050" dirty="0">
                <a:solidFill>
                  <a:schemeClr val="tx1">
                    <a:lumMod val="75000"/>
                    <a:lumOff val="25000"/>
                  </a:schemeClr>
                </a:solidFill>
                <a:latin typeface="游ゴシック" panose="020B0400000000000000" pitchFamily="50" charset="-128"/>
                <a:ea typeface="游ゴシック" panose="020B0400000000000000" pitchFamily="50" charset="-128"/>
              </a:rPr>
              <a:t>型シルバー</a:t>
            </a:r>
          </a:p>
        </p:txBody>
      </p:sp>
      <p:sp>
        <p:nvSpPr>
          <p:cNvPr id="82" name="Google Shape;104;p9">
            <a:extLst>
              <a:ext uri="{FF2B5EF4-FFF2-40B4-BE49-F238E27FC236}">
                <a16:creationId xmlns:a16="http://schemas.microsoft.com/office/drawing/2014/main" id="{9D86CD0C-4D26-4F17-A871-C962A41D6C91}"/>
              </a:ext>
            </a:extLst>
          </p:cNvPr>
          <p:cNvSpPr txBox="1"/>
          <p:nvPr/>
        </p:nvSpPr>
        <p:spPr>
          <a:xfrm>
            <a:off x="6188020" y="4080144"/>
            <a:ext cx="1819349" cy="200014"/>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TW" altLang="en-US"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a:t>
            </a:r>
            <a:r>
              <a:rPr lang="en-US" altLang="zh-TW"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外観</a:t>
            </a:r>
            <a:r>
              <a:rPr lang="en-US" altLang="ja-JP"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zh-TW" altLang="en-US"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色</a:t>
            </a:r>
            <a:r>
              <a:rPr lang="en-US" altLang="ja-JP"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遮熱鋼板</a:t>
            </a:r>
            <a:r>
              <a:rPr lang="en-US" altLang="ja-JP"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87" name="図 86">
            <a:extLst>
              <a:ext uri="{FF2B5EF4-FFF2-40B4-BE49-F238E27FC236}">
                <a16:creationId xmlns:a16="http://schemas.microsoft.com/office/drawing/2014/main" id="{6C3BB5DB-7E7F-449B-9B4F-351057D99555}"/>
              </a:ext>
            </a:extLst>
          </p:cNvPr>
          <p:cNvPicPr>
            <a:picLocks noChangeAspect="1"/>
          </p:cNvPicPr>
          <p:nvPr/>
        </p:nvPicPr>
        <p:blipFill>
          <a:blip r:embed="rId22"/>
          <a:stretch>
            <a:fillRect/>
          </a:stretch>
        </p:blipFill>
        <p:spPr>
          <a:xfrm flipV="1">
            <a:off x="6271545" y="5195626"/>
            <a:ext cx="446617" cy="345947"/>
          </a:xfrm>
          <a:prstGeom prst="rect">
            <a:avLst/>
          </a:prstGeom>
        </p:spPr>
      </p:pic>
      <p:pic>
        <p:nvPicPr>
          <p:cNvPr id="88" name="図 87">
            <a:extLst>
              <a:ext uri="{FF2B5EF4-FFF2-40B4-BE49-F238E27FC236}">
                <a16:creationId xmlns:a16="http://schemas.microsoft.com/office/drawing/2014/main" id="{87359048-2CAB-4449-AE87-2EE1211E6F00}"/>
              </a:ext>
            </a:extLst>
          </p:cNvPr>
          <p:cNvPicPr>
            <a:picLocks noChangeAspect="1"/>
          </p:cNvPicPr>
          <p:nvPr/>
        </p:nvPicPr>
        <p:blipFill>
          <a:blip r:embed="rId23"/>
          <a:stretch>
            <a:fillRect/>
          </a:stretch>
        </p:blipFill>
        <p:spPr>
          <a:xfrm>
            <a:off x="6863004" y="5191814"/>
            <a:ext cx="458588" cy="348043"/>
          </a:xfrm>
          <a:prstGeom prst="rect">
            <a:avLst/>
          </a:prstGeom>
        </p:spPr>
      </p:pic>
      <p:pic>
        <p:nvPicPr>
          <p:cNvPr id="89" name="図 88">
            <a:extLst>
              <a:ext uri="{FF2B5EF4-FFF2-40B4-BE49-F238E27FC236}">
                <a16:creationId xmlns:a16="http://schemas.microsoft.com/office/drawing/2014/main" id="{B7E91AEE-0B34-42B8-90C1-C965973FB6F2}"/>
              </a:ext>
            </a:extLst>
          </p:cNvPr>
          <p:cNvPicPr>
            <a:picLocks noChangeAspect="1"/>
          </p:cNvPicPr>
          <p:nvPr/>
        </p:nvPicPr>
        <p:blipFill>
          <a:blip r:embed="rId24"/>
          <a:stretch>
            <a:fillRect/>
          </a:stretch>
        </p:blipFill>
        <p:spPr>
          <a:xfrm>
            <a:off x="7481857" y="5193529"/>
            <a:ext cx="437181" cy="348044"/>
          </a:xfrm>
          <a:prstGeom prst="rect">
            <a:avLst/>
          </a:prstGeom>
        </p:spPr>
      </p:pic>
      <p:pic>
        <p:nvPicPr>
          <p:cNvPr id="90" name="図 89">
            <a:extLst>
              <a:ext uri="{FF2B5EF4-FFF2-40B4-BE49-F238E27FC236}">
                <a16:creationId xmlns:a16="http://schemas.microsoft.com/office/drawing/2014/main" id="{B9222695-0B29-408D-9DB7-4DF5A6D52F53}"/>
              </a:ext>
            </a:extLst>
          </p:cNvPr>
          <p:cNvPicPr>
            <a:picLocks noChangeAspect="1"/>
          </p:cNvPicPr>
          <p:nvPr/>
        </p:nvPicPr>
        <p:blipFill>
          <a:blip r:embed="rId25"/>
          <a:stretch>
            <a:fillRect/>
          </a:stretch>
        </p:blipFill>
        <p:spPr>
          <a:xfrm>
            <a:off x="8073233" y="5191814"/>
            <a:ext cx="430363" cy="349759"/>
          </a:xfrm>
          <a:prstGeom prst="rect">
            <a:avLst/>
          </a:prstGeom>
        </p:spPr>
      </p:pic>
      <p:pic>
        <p:nvPicPr>
          <p:cNvPr id="91" name="図 90">
            <a:extLst>
              <a:ext uri="{FF2B5EF4-FFF2-40B4-BE49-F238E27FC236}">
                <a16:creationId xmlns:a16="http://schemas.microsoft.com/office/drawing/2014/main" id="{CAD026A3-79DD-4C7A-A5E3-A24F54D4D187}"/>
              </a:ext>
            </a:extLst>
          </p:cNvPr>
          <p:cNvPicPr>
            <a:picLocks noChangeAspect="1"/>
          </p:cNvPicPr>
          <p:nvPr/>
        </p:nvPicPr>
        <p:blipFill>
          <a:blip r:embed="rId26"/>
          <a:stretch>
            <a:fillRect/>
          </a:stretch>
        </p:blipFill>
        <p:spPr>
          <a:xfrm>
            <a:off x="8673858" y="5191838"/>
            <a:ext cx="438825" cy="347829"/>
          </a:xfrm>
          <a:prstGeom prst="rect">
            <a:avLst/>
          </a:prstGeom>
        </p:spPr>
      </p:pic>
      <p:pic>
        <p:nvPicPr>
          <p:cNvPr id="92" name="図 91">
            <a:extLst>
              <a:ext uri="{FF2B5EF4-FFF2-40B4-BE49-F238E27FC236}">
                <a16:creationId xmlns:a16="http://schemas.microsoft.com/office/drawing/2014/main" id="{AD9E948D-94B1-4DF2-BA30-2464BA4C7825}"/>
              </a:ext>
            </a:extLst>
          </p:cNvPr>
          <p:cNvPicPr>
            <a:picLocks noChangeAspect="1"/>
          </p:cNvPicPr>
          <p:nvPr/>
        </p:nvPicPr>
        <p:blipFill>
          <a:blip r:embed="rId27"/>
          <a:stretch>
            <a:fillRect/>
          </a:stretch>
        </p:blipFill>
        <p:spPr>
          <a:xfrm>
            <a:off x="9899851" y="5191814"/>
            <a:ext cx="444358" cy="349758"/>
          </a:xfrm>
          <a:prstGeom prst="rect">
            <a:avLst/>
          </a:prstGeom>
        </p:spPr>
      </p:pic>
      <p:pic>
        <p:nvPicPr>
          <p:cNvPr id="93" name="図 92">
            <a:extLst>
              <a:ext uri="{FF2B5EF4-FFF2-40B4-BE49-F238E27FC236}">
                <a16:creationId xmlns:a16="http://schemas.microsoft.com/office/drawing/2014/main" id="{0582E25F-0028-4038-B8B4-4BFC9CC7B251}"/>
              </a:ext>
            </a:extLst>
          </p:cNvPr>
          <p:cNvPicPr>
            <a:picLocks noChangeAspect="1"/>
          </p:cNvPicPr>
          <p:nvPr/>
        </p:nvPicPr>
        <p:blipFill>
          <a:blip r:embed="rId28"/>
          <a:stretch>
            <a:fillRect/>
          </a:stretch>
        </p:blipFill>
        <p:spPr>
          <a:xfrm>
            <a:off x="6265322" y="5789596"/>
            <a:ext cx="452840" cy="352413"/>
          </a:xfrm>
          <a:prstGeom prst="rect">
            <a:avLst/>
          </a:prstGeom>
        </p:spPr>
      </p:pic>
      <p:pic>
        <p:nvPicPr>
          <p:cNvPr id="94" name="図 93">
            <a:extLst>
              <a:ext uri="{FF2B5EF4-FFF2-40B4-BE49-F238E27FC236}">
                <a16:creationId xmlns:a16="http://schemas.microsoft.com/office/drawing/2014/main" id="{8EEAF7B3-F9DA-4492-A3E3-035D226F699D}"/>
              </a:ext>
            </a:extLst>
          </p:cNvPr>
          <p:cNvPicPr>
            <a:picLocks noChangeAspect="1"/>
          </p:cNvPicPr>
          <p:nvPr/>
        </p:nvPicPr>
        <p:blipFill>
          <a:blip r:embed="rId29"/>
          <a:stretch>
            <a:fillRect/>
          </a:stretch>
        </p:blipFill>
        <p:spPr>
          <a:xfrm>
            <a:off x="6866973" y="5794714"/>
            <a:ext cx="452644" cy="354835"/>
          </a:xfrm>
          <a:prstGeom prst="rect">
            <a:avLst/>
          </a:prstGeom>
        </p:spPr>
      </p:pic>
      <p:pic>
        <p:nvPicPr>
          <p:cNvPr id="95" name="図 94">
            <a:extLst>
              <a:ext uri="{FF2B5EF4-FFF2-40B4-BE49-F238E27FC236}">
                <a16:creationId xmlns:a16="http://schemas.microsoft.com/office/drawing/2014/main" id="{D33E0D3C-85C3-44A4-B64F-1B9D68E8D44F}"/>
              </a:ext>
            </a:extLst>
          </p:cNvPr>
          <p:cNvPicPr>
            <a:picLocks noChangeAspect="1"/>
          </p:cNvPicPr>
          <p:nvPr/>
        </p:nvPicPr>
        <p:blipFill>
          <a:blip r:embed="rId30"/>
          <a:stretch>
            <a:fillRect/>
          </a:stretch>
        </p:blipFill>
        <p:spPr>
          <a:xfrm>
            <a:off x="7476049" y="5790693"/>
            <a:ext cx="440300" cy="345921"/>
          </a:xfrm>
          <a:prstGeom prst="rect">
            <a:avLst/>
          </a:prstGeom>
        </p:spPr>
      </p:pic>
      <p:pic>
        <p:nvPicPr>
          <p:cNvPr id="96" name="図 95">
            <a:extLst>
              <a:ext uri="{FF2B5EF4-FFF2-40B4-BE49-F238E27FC236}">
                <a16:creationId xmlns:a16="http://schemas.microsoft.com/office/drawing/2014/main" id="{B3102108-C0A5-4239-B905-F74137BA7C80}"/>
              </a:ext>
            </a:extLst>
          </p:cNvPr>
          <p:cNvPicPr>
            <a:picLocks noChangeAspect="1"/>
          </p:cNvPicPr>
          <p:nvPr/>
        </p:nvPicPr>
        <p:blipFill>
          <a:blip r:embed="rId31"/>
          <a:stretch>
            <a:fillRect/>
          </a:stretch>
        </p:blipFill>
        <p:spPr>
          <a:xfrm>
            <a:off x="8070894" y="5789596"/>
            <a:ext cx="431965" cy="348383"/>
          </a:xfrm>
          <a:prstGeom prst="rect">
            <a:avLst/>
          </a:prstGeom>
        </p:spPr>
      </p:pic>
      <p:pic>
        <p:nvPicPr>
          <p:cNvPr id="97" name="図 96">
            <a:extLst>
              <a:ext uri="{FF2B5EF4-FFF2-40B4-BE49-F238E27FC236}">
                <a16:creationId xmlns:a16="http://schemas.microsoft.com/office/drawing/2014/main" id="{A358E1B5-AACC-41B4-A477-0BA9D725AFD0}"/>
              </a:ext>
            </a:extLst>
          </p:cNvPr>
          <p:cNvPicPr>
            <a:picLocks noChangeAspect="1"/>
          </p:cNvPicPr>
          <p:nvPr/>
        </p:nvPicPr>
        <p:blipFill>
          <a:blip r:embed="rId32"/>
          <a:stretch>
            <a:fillRect/>
          </a:stretch>
        </p:blipFill>
        <p:spPr>
          <a:xfrm>
            <a:off x="8672383" y="5781517"/>
            <a:ext cx="440300" cy="345921"/>
          </a:xfrm>
          <a:prstGeom prst="rect">
            <a:avLst/>
          </a:prstGeom>
        </p:spPr>
      </p:pic>
      <p:pic>
        <p:nvPicPr>
          <p:cNvPr id="98" name="図 97">
            <a:extLst>
              <a:ext uri="{FF2B5EF4-FFF2-40B4-BE49-F238E27FC236}">
                <a16:creationId xmlns:a16="http://schemas.microsoft.com/office/drawing/2014/main" id="{8B00814D-0FD8-456F-8CF9-37E0BBC08EF6}"/>
              </a:ext>
            </a:extLst>
          </p:cNvPr>
          <p:cNvPicPr>
            <a:picLocks noChangeAspect="1"/>
          </p:cNvPicPr>
          <p:nvPr/>
        </p:nvPicPr>
        <p:blipFill>
          <a:blip r:embed="rId33"/>
          <a:stretch>
            <a:fillRect/>
          </a:stretch>
        </p:blipFill>
        <p:spPr>
          <a:xfrm>
            <a:off x="9284826" y="5781517"/>
            <a:ext cx="453719" cy="349324"/>
          </a:xfrm>
          <a:prstGeom prst="rect">
            <a:avLst/>
          </a:prstGeom>
        </p:spPr>
      </p:pic>
      <p:pic>
        <p:nvPicPr>
          <p:cNvPr id="99" name="図 98">
            <a:extLst>
              <a:ext uri="{FF2B5EF4-FFF2-40B4-BE49-F238E27FC236}">
                <a16:creationId xmlns:a16="http://schemas.microsoft.com/office/drawing/2014/main" id="{77DB98FF-E82B-4B4E-A7D3-595796104B52}"/>
              </a:ext>
            </a:extLst>
          </p:cNvPr>
          <p:cNvPicPr>
            <a:picLocks noChangeAspect="1"/>
          </p:cNvPicPr>
          <p:nvPr/>
        </p:nvPicPr>
        <p:blipFill>
          <a:blip r:embed="rId34"/>
          <a:stretch>
            <a:fillRect/>
          </a:stretch>
        </p:blipFill>
        <p:spPr>
          <a:xfrm>
            <a:off x="9901243" y="5784754"/>
            <a:ext cx="440300" cy="351860"/>
          </a:xfrm>
          <a:prstGeom prst="rect">
            <a:avLst/>
          </a:prstGeom>
        </p:spPr>
      </p:pic>
      <p:sp>
        <p:nvSpPr>
          <p:cNvPr id="100" name="Google Shape;104;p9">
            <a:extLst>
              <a:ext uri="{FF2B5EF4-FFF2-40B4-BE49-F238E27FC236}">
                <a16:creationId xmlns:a16="http://schemas.microsoft.com/office/drawing/2014/main" id="{FB1819BC-3217-444C-B1B5-DC31F630BFF7}"/>
              </a:ext>
            </a:extLst>
          </p:cNvPr>
          <p:cNvSpPr txBox="1"/>
          <p:nvPr/>
        </p:nvSpPr>
        <p:spPr>
          <a:xfrm>
            <a:off x="6175570" y="6367353"/>
            <a:ext cx="1338478" cy="200014"/>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ja-JP" altLang="en-US"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本体アクセントパネル色</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1" name="図 100">
            <a:extLst>
              <a:ext uri="{FF2B5EF4-FFF2-40B4-BE49-F238E27FC236}">
                <a16:creationId xmlns:a16="http://schemas.microsoft.com/office/drawing/2014/main" id="{FF08207C-EE9B-4E22-8E63-9D408AF4C8E6}"/>
              </a:ext>
            </a:extLst>
          </p:cNvPr>
          <p:cNvPicPr>
            <a:picLocks noChangeAspect="1"/>
          </p:cNvPicPr>
          <p:nvPr/>
        </p:nvPicPr>
        <p:blipFill>
          <a:blip r:embed="rId35"/>
          <a:stretch>
            <a:fillRect/>
          </a:stretch>
        </p:blipFill>
        <p:spPr>
          <a:xfrm>
            <a:off x="6274217" y="6557807"/>
            <a:ext cx="457780" cy="338739"/>
          </a:xfrm>
          <a:prstGeom prst="rect">
            <a:avLst/>
          </a:prstGeom>
        </p:spPr>
      </p:pic>
      <p:pic>
        <p:nvPicPr>
          <p:cNvPr id="102" name="図 101">
            <a:extLst>
              <a:ext uri="{FF2B5EF4-FFF2-40B4-BE49-F238E27FC236}">
                <a16:creationId xmlns:a16="http://schemas.microsoft.com/office/drawing/2014/main" id="{EE385BFB-F5D8-4D95-942F-059DF21CF7BC}"/>
              </a:ext>
            </a:extLst>
          </p:cNvPr>
          <p:cNvPicPr>
            <a:picLocks noChangeAspect="1"/>
          </p:cNvPicPr>
          <p:nvPr/>
        </p:nvPicPr>
        <p:blipFill>
          <a:blip r:embed="rId36"/>
          <a:stretch>
            <a:fillRect/>
          </a:stretch>
        </p:blipFill>
        <p:spPr>
          <a:xfrm>
            <a:off x="6924955" y="6554750"/>
            <a:ext cx="471631" cy="338739"/>
          </a:xfrm>
          <a:prstGeom prst="rect">
            <a:avLst/>
          </a:prstGeom>
        </p:spPr>
      </p:pic>
      <p:sp>
        <p:nvSpPr>
          <p:cNvPr id="103" name="Google Shape;104;p9">
            <a:extLst>
              <a:ext uri="{FF2B5EF4-FFF2-40B4-BE49-F238E27FC236}">
                <a16:creationId xmlns:a16="http://schemas.microsoft.com/office/drawing/2014/main" id="{D1DF36F9-1466-4E3D-B290-75B412E525BB}"/>
              </a:ext>
            </a:extLst>
          </p:cNvPr>
          <p:cNvSpPr txBox="1"/>
          <p:nvPr/>
        </p:nvSpPr>
        <p:spPr>
          <a:xfrm>
            <a:off x="7676115" y="6355106"/>
            <a:ext cx="1089423" cy="200014"/>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CN" altLang="en-US"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本体（内観）色</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4" name="図 103">
            <a:extLst>
              <a:ext uri="{FF2B5EF4-FFF2-40B4-BE49-F238E27FC236}">
                <a16:creationId xmlns:a16="http://schemas.microsoft.com/office/drawing/2014/main" id="{7B6A6620-C532-413D-B72C-C4268358C85A}"/>
              </a:ext>
            </a:extLst>
          </p:cNvPr>
          <p:cNvPicPr>
            <a:picLocks noChangeAspect="1"/>
          </p:cNvPicPr>
          <p:nvPr/>
        </p:nvPicPr>
        <p:blipFill>
          <a:blip r:embed="rId37"/>
          <a:stretch>
            <a:fillRect/>
          </a:stretch>
        </p:blipFill>
        <p:spPr>
          <a:xfrm>
            <a:off x="7777850" y="6548896"/>
            <a:ext cx="470368" cy="349154"/>
          </a:xfrm>
          <a:prstGeom prst="rect">
            <a:avLst/>
          </a:prstGeom>
          <a:ln w="3175">
            <a:solidFill>
              <a:schemeClr val="dk1"/>
            </a:solidFill>
          </a:ln>
        </p:spPr>
      </p:pic>
      <p:sp>
        <p:nvSpPr>
          <p:cNvPr id="105" name="Google Shape;104;p9">
            <a:extLst>
              <a:ext uri="{FF2B5EF4-FFF2-40B4-BE49-F238E27FC236}">
                <a16:creationId xmlns:a16="http://schemas.microsoft.com/office/drawing/2014/main" id="{0EDB67C6-5F2F-4125-A6B1-2F13F34FB4F5}"/>
              </a:ext>
            </a:extLst>
          </p:cNvPr>
          <p:cNvSpPr txBox="1"/>
          <p:nvPr/>
        </p:nvSpPr>
        <p:spPr>
          <a:xfrm>
            <a:off x="8552934" y="6359700"/>
            <a:ext cx="394931" cy="200014"/>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CN" altLang="en-US" sz="7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枠色</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6" name="図 105">
            <a:extLst>
              <a:ext uri="{FF2B5EF4-FFF2-40B4-BE49-F238E27FC236}">
                <a16:creationId xmlns:a16="http://schemas.microsoft.com/office/drawing/2014/main" id="{AA722E01-059E-4133-86A4-7481D0E05FBA}"/>
              </a:ext>
            </a:extLst>
          </p:cNvPr>
          <p:cNvPicPr>
            <a:picLocks noChangeAspect="1"/>
          </p:cNvPicPr>
          <p:nvPr/>
        </p:nvPicPr>
        <p:blipFill>
          <a:blip r:embed="rId38"/>
          <a:stretch>
            <a:fillRect/>
          </a:stretch>
        </p:blipFill>
        <p:spPr>
          <a:xfrm>
            <a:off x="8634297" y="6541198"/>
            <a:ext cx="446198" cy="356851"/>
          </a:xfrm>
          <a:prstGeom prst="rect">
            <a:avLst/>
          </a:prstGeom>
        </p:spPr>
      </p:pic>
      <p:pic>
        <p:nvPicPr>
          <p:cNvPr id="107" name="図 106">
            <a:extLst>
              <a:ext uri="{FF2B5EF4-FFF2-40B4-BE49-F238E27FC236}">
                <a16:creationId xmlns:a16="http://schemas.microsoft.com/office/drawing/2014/main" id="{FB9E605E-83DC-4A75-BEF7-50B612F1D4E9}"/>
              </a:ext>
            </a:extLst>
          </p:cNvPr>
          <p:cNvPicPr>
            <a:picLocks noChangeAspect="1"/>
          </p:cNvPicPr>
          <p:nvPr/>
        </p:nvPicPr>
        <p:blipFill>
          <a:blip r:embed="rId39"/>
          <a:stretch>
            <a:fillRect/>
          </a:stretch>
        </p:blipFill>
        <p:spPr>
          <a:xfrm>
            <a:off x="9284826" y="6541198"/>
            <a:ext cx="442514" cy="356851"/>
          </a:xfrm>
          <a:prstGeom prst="rect">
            <a:avLst/>
          </a:prstGeom>
        </p:spPr>
      </p:pic>
      <p:pic>
        <p:nvPicPr>
          <p:cNvPr id="108" name="図 107">
            <a:extLst>
              <a:ext uri="{FF2B5EF4-FFF2-40B4-BE49-F238E27FC236}">
                <a16:creationId xmlns:a16="http://schemas.microsoft.com/office/drawing/2014/main" id="{17D31288-1E3F-4F7F-B0DE-FB61CAA975C7}"/>
              </a:ext>
            </a:extLst>
          </p:cNvPr>
          <p:cNvPicPr>
            <a:picLocks noChangeAspect="1"/>
          </p:cNvPicPr>
          <p:nvPr/>
        </p:nvPicPr>
        <p:blipFill>
          <a:blip r:embed="rId40"/>
          <a:stretch>
            <a:fillRect/>
          </a:stretch>
        </p:blipFill>
        <p:spPr>
          <a:xfrm>
            <a:off x="9902518" y="6533447"/>
            <a:ext cx="442515" cy="363794"/>
          </a:xfrm>
          <a:prstGeom prst="rect">
            <a:avLst/>
          </a:prstGeom>
        </p:spPr>
      </p:pic>
      <p:sp>
        <p:nvSpPr>
          <p:cNvPr id="109" name="正方形/長方形 108">
            <a:extLst>
              <a:ext uri="{FF2B5EF4-FFF2-40B4-BE49-F238E27FC236}">
                <a16:creationId xmlns:a16="http://schemas.microsoft.com/office/drawing/2014/main" id="{C63173C5-A8C2-4BA7-A2DD-A05607D6D89A}"/>
              </a:ext>
            </a:extLst>
          </p:cNvPr>
          <p:cNvSpPr/>
          <p:nvPr/>
        </p:nvSpPr>
        <p:spPr>
          <a:xfrm>
            <a:off x="6076054" y="3726352"/>
            <a:ext cx="916522"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buClr>
                <a:srgbClr val="000000"/>
              </a:buClr>
              <a:buSzPts val="1000"/>
            </a:pPr>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sym typeface="Arial"/>
              </a:rPr>
              <a:t>■カラー</a:t>
            </a:r>
          </a:p>
        </p:txBody>
      </p:sp>
      <p:pic>
        <p:nvPicPr>
          <p:cNvPr id="110" name="図 109">
            <a:extLst>
              <a:ext uri="{FF2B5EF4-FFF2-40B4-BE49-F238E27FC236}">
                <a16:creationId xmlns:a16="http://schemas.microsoft.com/office/drawing/2014/main" id="{B70D3981-B521-4B62-98A1-701B4F8B6F2F}"/>
              </a:ext>
            </a:extLst>
          </p:cNvPr>
          <p:cNvPicPr>
            <a:picLocks noChangeAspect="1"/>
          </p:cNvPicPr>
          <p:nvPr/>
        </p:nvPicPr>
        <p:blipFill>
          <a:blip r:embed="rId41"/>
          <a:stretch>
            <a:fillRect/>
          </a:stretch>
        </p:blipFill>
        <p:spPr>
          <a:xfrm>
            <a:off x="9286822" y="5191838"/>
            <a:ext cx="440517" cy="347829"/>
          </a:xfrm>
          <a:prstGeom prst="rect">
            <a:avLst/>
          </a:prstGeom>
        </p:spPr>
      </p:pic>
      <p:cxnSp>
        <p:nvCxnSpPr>
          <p:cNvPr id="111" name="直線コネクタ 110">
            <a:extLst>
              <a:ext uri="{FF2B5EF4-FFF2-40B4-BE49-F238E27FC236}">
                <a16:creationId xmlns:a16="http://schemas.microsoft.com/office/drawing/2014/main" id="{25EF2157-3BC1-4195-81B5-327564C852E5}"/>
              </a:ext>
            </a:extLst>
          </p:cNvPr>
          <p:cNvCxnSpPr>
            <a:cxnSpLocks/>
          </p:cNvCxnSpPr>
          <p:nvPr/>
        </p:nvCxnSpPr>
        <p:spPr>
          <a:xfrm>
            <a:off x="6269861" y="4050369"/>
            <a:ext cx="4132828" cy="2748"/>
          </a:xfrm>
          <a:prstGeom prst="line">
            <a:avLst/>
          </a:prstGeom>
          <a:ln>
            <a:solidFill>
              <a:schemeClr val="tx1">
                <a:lumMod val="50000"/>
                <a:lumOff val="50000"/>
              </a:schemeClr>
            </a:solidFill>
          </a:ln>
        </p:spPr>
        <p:style>
          <a:lnRef idx="1">
            <a:schemeClr val="accent5"/>
          </a:lnRef>
          <a:fillRef idx="0">
            <a:schemeClr val="accent5"/>
          </a:fillRef>
          <a:effectRef idx="0">
            <a:schemeClr val="accent5"/>
          </a:effectRef>
          <a:fontRef idx="minor">
            <a:schemeClr val="tx1"/>
          </a:fontRef>
        </p:style>
      </p:cxnSp>
      <p:cxnSp>
        <p:nvCxnSpPr>
          <p:cNvPr id="112" name="直線コネクタ 111">
            <a:extLst>
              <a:ext uri="{FF2B5EF4-FFF2-40B4-BE49-F238E27FC236}">
                <a16:creationId xmlns:a16="http://schemas.microsoft.com/office/drawing/2014/main" id="{66E02410-5CE5-4B3E-AD9D-567F5F04E096}"/>
              </a:ext>
            </a:extLst>
          </p:cNvPr>
          <p:cNvCxnSpPr>
            <a:cxnSpLocks/>
          </p:cNvCxnSpPr>
          <p:nvPr/>
        </p:nvCxnSpPr>
        <p:spPr>
          <a:xfrm flipV="1">
            <a:off x="2573323" y="4051412"/>
            <a:ext cx="3502731" cy="1383"/>
          </a:xfrm>
          <a:prstGeom prst="line">
            <a:avLst/>
          </a:prstGeom>
          <a:ln>
            <a:solidFill>
              <a:schemeClr val="tx1">
                <a:lumMod val="50000"/>
                <a:lumOff val="50000"/>
              </a:schemeClr>
            </a:solidFill>
          </a:ln>
        </p:spPr>
        <p:style>
          <a:lnRef idx="1">
            <a:schemeClr val="accent5"/>
          </a:lnRef>
          <a:fillRef idx="0">
            <a:schemeClr val="accent5"/>
          </a:fillRef>
          <a:effectRef idx="0">
            <a:schemeClr val="accent5"/>
          </a:effectRef>
          <a:fontRef idx="minor">
            <a:schemeClr val="tx1"/>
          </a:fontRef>
        </p:style>
      </p:cxnSp>
      <p:sp>
        <p:nvSpPr>
          <p:cNvPr id="113" name="Google Shape;104;p9">
            <a:extLst>
              <a:ext uri="{FF2B5EF4-FFF2-40B4-BE49-F238E27FC236}">
                <a16:creationId xmlns:a16="http://schemas.microsoft.com/office/drawing/2014/main" id="{560BA926-5D47-4901-A067-D22FD4B27AD2}"/>
              </a:ext>
            </a:extLst>
          </p:cNvPr>
          <p:cNvSpPr txBox="1"/>
          <p:nvPr/>
        </p:nvSpPr>
        <p:spPr>
          <a:xfrm>
            <a:off x="6143517" y="5532394"/>
            <a:ext cx="698858"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エクリュ</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アイボリー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4" name="Google Shape;104;p9">
            <a:extLst>
              <a:ext uri="{FF2B5EF4-FFF2-40B4-BE49-F238E27FC236}">
                <a16:creationId xmlns:a16="http://schemas.microsoft.com/office/drawing/2014/main" id="{6ABF990C-585E-4792-BFDD-34924D748779}"/>
              </a:ext>
            </a:extLst>
          </p:cNvPr>
          <p:cNvSpPr txBox="1"/>
          <p:nvPr/>
        </p:nvSpPr>
        <p:spPr>
          <a:xfrm>
            <a:off x="6765949" y="5539221"/>
            <a:ext cx="647392"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リーフ</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グリーン</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5" name="Google Shape;104;p9">
            <a:extLst>
              <a:ext uri="{FF2B5EF4-FFF2-40B4-BE49-F238E27FC236}">
                <a16:creationId xmlns:a16="http://schemas.microsoft.com/office/drawing/2014/main" id="{8E73A18B-8D0A-4EB8-89B6-C42300C22CCA}"/>
              </a:ext>
            </a:extLst>
          </p:cNvPr>
          <p:cNvSpPr txBox="1"/>
          <p:nvPr/>
        </p:nvSpPr>
        <p:spPr>
          <a:xfrm>
            <a:off x="7294105" y="5532933"/>
            <a:ext cx="814688"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グレイッシュ</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オーク</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6" name="Google Shape;104;p9">
            <a:extLst>
              <a:ext uri="{FF2B5EF4-FFF2-40B4-BE49-F238E27FC236}">
                <a16:creationId xmlns:a16="http://schemas.microsoft.com/office/drawing/2014/main" id="{E1EA267D-4DA1-4F35-90FE-6F7F1117360F}"/>
              </a:ext>
            </a:extLst>
          </p:cNvPr>
          <p:cNvSpPr txBox="1"/>
          <p:nvPr/>
        </p:nvSpPr>
        <p:spPr>
          <a:xfrm>
            <a:off x="8028283" y="5531567"/>
            <a:ext cx="520264"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ラスク</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7" name="Google Shape;104;p9">
            <a:extLst>
              <a:ext uri="{FF2B5EF4-FFF2-40B4-BE49-F238E27FC236}">
                <a16:creationId xmlns:a16="http://schemas.microsoft.com/office/drawing/2014/main" id="{B41653C5-74DB-4C2E-A30C-91FC82801CB3}"/>
              </a:ext>
            </a:extLst>
          </p:cNvPr>
          <p:cNvSpPr txBox="1"/>
          <p:nvPr/>
        </p:nvSpPr>
        <p:spPr>
          <a:xfrm>
            <a:off x="8489069" y="5540014"/>
            <a:ext cx="814688"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ハンドダウンチェリー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8" name="Google Shape;104;p9">
            <a:extLst>
              <a:ext uri="{FF2B5EF4-FFF2-40B4-BE49-F238E27FC236}">
                <a16:creationId xmlns:a16="http://schemas.microsoft.com/office/drawing/2014/main" id="{7B293FAA-2D58-4858-BE6A-F91D001268FC}"/>
              </a:ext>
            </a:extLst>
          </p:cNvPr>
          <p:cNvSpPr txBox="1"/>
          <p:nvPr/>
        </p:nvSpPr>
        <p:spPr>
          <a:xfrm>
            <a:off x="9255732" y="5540014"/>
            <a:ext cx="520264"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モカ</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9" name="Google Shape;104;p9">
            <a:extLst>
              <a:ext uri="{FF2B5EF4-FFF2-40B4-BE49-F238E27FC236}">
                <a16:creationId xmlns:a16="http://schemas.microsoft.com/office/drawing/2014/main" id="{CA261773-132C-4471-84DB-8C089B8985D0}"/>
              </a:ext>
            </a:extLst>
          </p:cNvPr>
          <p:cNvSpPr txBox="1"/>
          <p:nvPr/>
        </p:nvSpPr>
        <p:spPr>
          <a:xfrm>
            <a:off x="9864607" y="5540398"/>
            <a:ext cx="520264"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ダーク</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0" name="Google Shape;104;p9">
            <a:extLst>
              <a:ext uri="{FF2B5EF4-FFF2-40B4-BE49-F238E27FC236}">
                <a16:creationId xmlns:a16="http://schemas.microsoft.com/office/drawing/2014/main" id="{479FF7E7-932D-4380-AE35-92330F0C1419}"/>
              </a:ext>
            </a:extLst>
          </p:cNvPr>
          <p:cNvSpPr txBox="1"/>
          <p:nvPr/>
        </p:nvSpPr>
        <p:spPr>
          <a:xfrm>
            <a:off x="6239129" y="6149549"/>
            <a:ext cx="520264"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トリノ</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パイン</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1" name="Google Shape;104;p9">
            <a:extLst>
              <a:ext uri="{FF2B5EF4-FFF2-40B4-BE49-F238E27FC236}">
                <a16:creationId xmlns:a16="http://schemas.microsoft.com/office/drawing/2014/main" id="{BFF4FFCD-D7EC-41DB-8E98-A4DAC0B161E4}"/>
              </a:ext>
            </a:extLst>
          </p:cNvPr>
          <p:cNvSpPr txBox="1"/>
          <p:nvPr/>
        </p:nvSpPr>
        <p:spPr>
          <a:xfrm>
            <a:off x="6838519" y="6147564"/>
            <a:ext cx="520264" cy="2000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ブルー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2" name="Google Shape;104;p9">
            <a:extLst>
              <a:ext uri="{FF2B5EF4-FFF2-40B4-BE49-F238E27FC236}">
                <a16:creationId xmlns:a16="http://schemas.microsoft.com/office/drawing/2014/main" id="{44C784D1-98CC-4184-8452-F6E950F33BF2}"/>
              </a:ext>
            </a:extLst>
          </p:cNvPr>
          <p:cNvSpPr txBox="1"/>
          <p:nvPr/>
        </p:nvSpPr>
        <p:spPr>
          <a:xfrm>
            <a:off x="7441094" y="6139270"/>
            <a:ext cx="520264" cy="2000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レッド</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3" name="Google Shape;104;p9">
            <a:extLst>
              <a:ext uri="{FF2B5EF4-FFF2-40B4-BE49-F238E27FC236}">
                <a16:creationId xmlns:a16="http://schemas.microsoft.com/office/drawing/2014/main" id="{45D11B78-A3D5-404D-9EEB-ED1736783AA3}"/>
              </a:ext>
            </a:extLst>
          </p:cNvPr>
          <p:cNvSpPr txBox="1"/>
          <p:nvPr/>
        </p:nvSpPr>
        <p:spPr>
          <a:xfrm>
            <a:off x="7972104" y="6143460"/>
            <a:ext cx="629308" cy="2000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4" name="Google Shape;104;p9">
            <a:extLst>
              <a:ext uri="{FF2B5EF4-FFF2-40B4-BE49-F238E27FC236}">
                <a16:creationId xmlns:a16="http://schemas.microsoft.com/office/drawing/2014/main" id="{133FAEDC-3944-4084-BBF6-4727D1F0D0FA}"/>
              </a:ext>
            </a:extLst>
          </p:cNvPr>
          <p:cNvSpPr txBox="1"/>
          <p:nvPr/>
        </p:nvSpPr>
        <p:spPr>
          <a:xfrm>
            <a:off x="8644721" y="6132072"/>
            <a:ext cx="499703"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ライトグレー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5" name="Google Shape;104;p9">
            <a:extLst>
              <a:ext uri="{FF2B5EF4-FFF2-40B4-BE49-F238E27FC236}">
                <a16:creationId xmlns:a16="http://schemas.microsoft.com/office/drawing/2014/main" id="{32A212B6-E976-4D2D-B289-88F3178C79B1}"/>
              </a:ext>
            </a:extLst>
          </p:cNvPr>
          <p:cNvSpPr txBox="1"/>
          <p:nvPr/>
        </p:nvSpPr>
        <p:spPr>
          <a:xfrm>
            <a:off x="9253904" y="6134391"/>
            <a:ext cx="520264"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ミッドグレー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6" name="Google Shape;104;p9">
            <a:extLst>
              <a:ext uri="{FF2B5EF4-FFF2-40B4-BE49-F238E27FC236}">
                <a16:creationId xmlns:a16="http://schemas.microsoft.com/office/drawing/2014/main" id="{F9EFC32B-357D-46FA-A7E8-EA677CBCCE60}"/>
              </a:ext>
            </a:extLst>
          </p:cNvPr>
          <p:cNvSpPr txBox="1"/>
          <p:nvPr/>
        </p:nvSpPr>
        <p:spPr>
          <a:xfrm>
            <a:off x="9831427" y="6140187"/>
            <a:ext cx="589793"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マット</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7" name="Google Shape;104;p9">
            <a:extLst>
              <a:ext uri="{FF2B5EF4-FFF2-40B4-BE49-F238E27FC236}">
                <a16:creationId xmlns:a16="http://schemas.microsoft.com/office/drawing/2014/main" id="{7C67B187-89A1-423F-AA04-71D1A2BD8666}"/>
              </a:ext>
            </a:extLst>
          </p:cNvPr>
          <p:cNvSpPr txBox="1"/>
          <p:nvPr/>
        </p:nvSpPr>
        <p:spPr>
          <a:xfrm>
            <a:off x="6125868" y="6897116"/>
            <a:ext cx="749059"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ヘアライン</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8" name="Google Shape;104;p9">
            <a:extLst>
              <a:ext uri="{FF2B5EF4-FFF2-40B4-BE49-F238E27FC236}">
                <a16:creationId xmlns:a16="http://schemas.microsoft.com/office/drawing/2014/main" id="{30567DA5-163A-45DF-8EFE-AA9093103C46}"/>
              </a:ext>
            </a:extLst>
          </p:cNvPr>
          <p:cNvSpPr txBox="1"/>
          <p:nvPr/>
        </p:nvSpPr>
        <p:spPr>
          <a:xfrm>
            <a:off x="6792296" y="6888987"/>
            <a:ext cx="749059"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ヘアライン</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9" name="Google Shape;104;p9">
            <a:extLst>
              <a:ext uri="{FF2B5EF4-FFF2-40B4-BE49-F238E27FC236}">
                <a16:creationId xmlns:a16="http://schemas.microsoft.com/office/drawing/2014/main" id="{47F435E5-5022-4424-AB55-9DA65656EAE5}"/>
              </a:ext>
            </a:extLst>
          </p:cNvPr>
          <p:cNvSpPr txBox="1"/>
          <p:nvPr/>
        </p:nvSpPr>
        <p:spPr>
          <a:xfrm>
            <a:off x="7643992" y="6901808"/>
            <a:ext cx="749059"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ナチュラル</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ホワイト</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0" name="Google Shape;104;p9">
            <a:extLst>
              <a:ext uri="{FF2B5EF4-FFF2-40B4-BE49-F238E27FC236}">
                <a16:creationId xmlns:a16="http://schemas.microsoft.com/office/drawing/2014/main" id="{735D9FF5-596B-4804-AFE0-5A6AB20D0B7F}"/>
              </a:ext>
            </a:extLst>
          </p:cNvPr>
          <p:cNvSpPr txBox="1"/>
          <p:nvPr/>
        </p:nvSpPr>
        <p:spPr>
          <a:xfrm>
            <a:off x="8495239" y="6896392"/>
            <a:ext cx="749059"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ナチュラル</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1" name="Google Shape;104;p9">
            <a:extLst>
              <a:ext uri="{FF2B5EF4-FFF2-40B4-BE49-F238E27FC236}">
                <a16:creationId xmlns:a16="http://schemas.microsoft.com/office/drawing/2014/main" id="{E8D11C7F-C06D-4A7C-9291-CB5984EF203A}"/>
              </a:ext>
            </a:extLst>
          </p:cNvPr>
          <p:cNvSpPr txBox="1"/>
          <p:nvPr/>
        </p:nvSpPr>
        <p:spPr>
          <a:xfrm>
            <a:off x="9142641" y="6897116"/>
            <a:ext cx="749059"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シャイン</a:t>
            </a:r>
            <a:endParaRPr lang="en-US" altLang="ja-JP"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グレー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2" name="Google Shape;104;p9">
            <a:extLst>
              <a:ext uri="{FF2B5EF4-FFF2-40B4-BE49-F238E27FC236}">
                <a16:creationId xmlns:a16="http://schemas.microsoft.com/office/drawing/2014/main" id="{A251ABB5-F296-4D58-AAFF-4A01571DFB39}"/>
              </a:ext>
            </a:extLst>
          </p:cNvPr>
          <p:cNvSpPr txBox="1"/>
          <p:nvPr/>
        </p:nvSpPr>
        <p:spPr>
          <a:xfrm>
            <a:off x="9819743" y="6906740"/>
            <a:ext cx="648148" cy="2000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3" name="図 12">
            <a:extLst>
              <a:ext uri="{FF2B5EF4-FFF2-40B4-BE49-F238E27FC236}">
                <a16:creationId xmlns:a16="http://schemas.microsoft.com/office/drawing/2014/main" id="{03A661A5-EE34-4732-BA8E-F23CBC1EBCFD}"/>
              </a:ext>
            </a:extLst>
          </p:cNvPr>
          <p:cNvPicPr>
            <a:picLocks noChangeAspect="1"/>
          </p:cNvPicPr>
          <p:nvPr/>
        </p:nvPicPr>
        <p:blipFill>
          <a:blip r:embed="rId42"/>
          <a:stretch>
            <a:fillRect/>
          </a:stretch>
        </p:blipFill>
        <p:spPr>
          <a:xfrm>
            <a:off x="249205" y="1341731"/>
            <a:ext cx="848750" cy="2006875"/>
          </a:xfrm>
          <a:prstGeom prst="rect">
            <a:avLst/>
          </a:prstGeom>
        </p:spPr>
      </p:pic>
      <p:pic>
        <p:nvPicPr>
          <p:cNvPr id="19" name="図 18">
            <a:extLst>
              <a:ext uri="{FF2B5EF4-FFF2-40B4-BE49-F238E27FC236}">
                <a16:creationId xmlns:a16="http://schemas.microsoft.com/office/drawing/2014/main" id="{EA2515FC-AB06-4A21-ABC1-63F5B3B34228}"/>
              </a:ext>
            </a:extLst>
          </p:cNvPr>
          <p:cNvPicPr>
            <a:picLocks noChangeAspect="1"/>
          </p:cNvPicPr>
          <p:nvPr/>
        </p:nvPicPr>
        <p:blipFill>
          <a:blip r:embed="rId43"/>
          <a:stretch>
            <a:fillRect/>
          </a:stretch>
        </p:blipFill>
        <p:spPr>
          <a:xfrm>
            <a:off x="7479166" y="4404283"/>
            <a:ext cx="437182" cy="338373"/>
          </a:xfrm>
          <a:prstGeom prst="rect">
            <a:avLst/>
          </a:prstGeom>
        </p:spPr>
      </p:pic>
      <p:pic>
        <p:nvPicPr>
          <p:cNvPr id="27" name="図 26">
            <a:extLst>
              <a:ext uri="{FF2B5EF4-FFF2-40B4-BE49-F238E27FC236}">
                <a16:creationId xmlns:a16="http://schemas.microsoft.com/office/drawing/2014/main" id="{18EB2F7A-D995-4156-B509-59655BC0C6C4}"/>
              </a:ext>
            </a:extLst>
          </p:cNvPr>
          <p:cNvPicPr>
            <a:picLocks noChangeAspect="1"/>
          </p:cNvPicPr>
          <p:nvPr/>
        </p:nvPicPr>
        <p:blipFill>
          <a:blip r:embed="rId44"/>
          <a:stretch>
            <a:fillRect/>
          </a:stretch>
        </p:blipFill>
        <p:spPr>
          <a:xfrm>
            <a:off x="6866353" y="4401239"/>
            <a:ext cx="439603" cy="339963"/>
          </a:xfrm>
          <a:prstGeom prst="rect">
            <a:avLst/>
          </a:prstGeom>
        </p:spPr>
      </p:pic>
      <p:pic>
        <p:nvPicPr>
          <p:cNvPr id="32" name="図 31">
            <a:extLst>
              <a:ext uri="{FF2B5EF4-FFF2-40B4-BE49-F238E27FC236}">
                <a16:creationId xmlns:a16="http://schemas.microsoft.com/office/drawing/2014/main" id="{500F227C-F3FB-4579-A540-C3D548366AE7}"/>
              </a:ext>
            </a:extLst>
          </p:cNvPr>
          <p:cNvPicPr>
            <a:picLocks noChangeAspect="1"/>
          </p:cNvPicPr>
          <p:nvPr/>
        </p:nvPicPr>
        <p:blipFill>
          <a:blip r:embed="rId45"/>
          <a:stretch>
            <a:fillRect/>
          </a:stretch>
        </p:blipFill>
        <p:spPr>
          <a:xfrm>
            <a:off x="6260540" y="4401452"/>
            <a:ext cx="446617" cy="344061"/>
          </a:xfrm>
          <a:prstGeom prst="rect">
            <a:avLst/>
          </a:prstGeom>
        </p:spPr>
      </p:pic>
      <p:sp>
        <p:nvSpPr>
          <p:cNvPr id="133" name="Google Shape;104;p9">
            <a:extLst>
              <a:ext uri="{FF2B5EF4-FFF2-40B4-BE49-F238E27FC236}">
                <a16:creationId xmlns:a16="http://schemas.microsoft.com/office/drawing/2014/main" id="{B86EC422-614D-4F0E-AF3E-0B3C6E530059}"/>
              </a:ext>
            </a:extLst>
          </p:cNvPr>
          <p:cNvSpPr txBox="1"/>
          <p:nvPr/>
        </p:nvSpPr>
        <p:spPr>
          <a:xfrm>
            <a:off x="6134607" y="4737466"/>
            <a:ext cx="698858" cy="271829"/>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カンブリア</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4" name="Google Shape;104;p9">
            <a:extLst>
              <a:ext uri="{FF2B5EF4-FFF2-40B4-BE49-F238E27FC236}">
                <a16:creationId xmlns:a16="http://schemas.microsoft.com/office/drawing/2014/main" id="{2A5D4967-E719-4075-9F21-F905A8B7DC47}"/>
              </a:ext>
            </a:extLst>
          </p:cNvPr>
          <p:cNvSpPr txBox="1"/>
          <p:nvPr/>
        </p:nvSpPr>
        <p:spPr>
          <a:xfrm>
            <a:off x="6737367" y="4736772"/>
            <a:ext cx="698858" cy="361597"/>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オキサイド</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lang="en-US" altLang="ja-JP"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アイアン</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5" name="Google Shape;104;p9">
            <a:extLst>
              <a:ext uri="{FF2B5EF4-FFF2-40B4-BE49-F238E27FC236}">
                <a16:creationId xmlns:a16="http://schemas.microsoft.com/office/drawing/2014/main" id="{8CCF85CC-4640-41A1-9425-3ACD48E45461}"/>
              </a:ext>
            </a:extLst>
          </p:cNvPr>
          <p:cNvSpPr txBox="1"/>
          <p:nvPr/>
        </p:nvSpPr>
        <p:spPr>
          <a:xfrm>
            <a:off x="7351226" y="4735605"/>
            <a:ext cx="698858" cy="361597"/>
          </a:xfrm>
          <a:prstGeom prst="rect">
            <a:avLst/>
          </a:prstGeom>
          <a:noFill/>
          <a:ln>
            <a:noFill/>
          </a:ln>
        </p:spPr>
        <p:txBody>
          <a:bodyPr spcFirstLastPara="1" wrap="square" lIns="91425" tIns="45700" rIns="91425" bIns="45700" anchor="t" anchorCtr="0">
            <a:spAutoFit/>
          </a:bodyPr>
          <a:lstStyle/>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ダーク</a:t>
            </a:r>
            <a:endParaRPr lang="en-US" altLang="ja-JP"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lnSpc>
                <a:spcPts val="700"/>
              </a:lnSpc>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横木目</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6" name="Google Shape;104;p9">
            <a:extLst>
              <a:ext uri="{FF2B5EF4-FFF2-40B4-BE49-F238E27FC236}">
                <a16:creationId xmlns:a16="http://schemas.microsoft.com/office/drawing/2014/main" id="{3CEF05B3-0EA0-4D67-BB84-C396C4E6512D}"/>
              </a:ext>
            </a:extLst>
          </p:cNvPr>
          <p:cNvSpPr txBox="1"/>
          <p:nvPr/>
        </p:nvSpPr>
        <p:spPr>
          <a:xfrm>
            <a:off x="6127058" y="4215495"/>
            <a:ext cx="876706" cy="2000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セレクトカラー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cxnSp>
        <p:nvCxnSpPr>
          <p:cNvPr id="137" name="直線コネクタ 136">
            <a:extLst>
              <a:ext uri="{FF2B5EF4-FFF2-40B4-BE49-F238E27FC236}">
                <a16:creationId xmlns:a16="http://schemas.microsoft.com/office/drawing/2014/main" id="{6BDF197E-32F6-4B44-A21F-BFFBA8E2B10A}"/>
              </a:ext>
            </a:extLst>
          </p:cNvPr>
          <p:cNvCxnSpPr>
            <a:cxnSpLocks/>
          </p:cNvCxnSpPr>
          <p:nvPr/>
        </p:nvCxnSpPr>
        <p:spPr>
          <a:xfrm>
            <a:off x="6924955" y="4308824"/>
            <a:ext cx="1103328" cy="0"/>
          </a:xfrm>
          <a:prstGeom prst="line">
            <a:avLst/>
          </a:prstGeom>
          <a:ln w="6350">
            <a:solidFill>
              <a:schemeClr val="tx1">
                <a:lumMod val="50000"/>
                <a:lumOff val="50000"/>
              </a:schemeClr>
            </a:solidFill>
          </a:ln>
        </p:spPr>
        <p:style>
          <a:lnRef idx="1">
            <a:schemeClr val="accent5"/>
          </a:lnRef>
          <a:fillRef idx="0">
            <a:schemeClr val="accent5"/>
          </a:fillRef>
          <a:effectRef idx="0">
            <a:schemeClr val="accent5"/>
          </a:effectRef>
          <a:fontRef idx="minor">
            <a:schemeClr val="tx1"/>
          </a:fontRef>
        </p:style>
      </p:cxnSp>
      <p:sp>
        <p:nvSpPr>
          <p:cNvPr id="138" name="Google Shape;104;p9">
            <a:extLst>
              <a:ext uri="{FF2B5EF4-FFF2-40B4-BE49-F238E27FC236}">
                <a16:creationId xmlns:a16="http://schemas.microsoft.com/office/drawing/2014/main" id="{6D1B58A2-D400-4FAE-9AF4-07C600D46CD9}"/>
              </a:ext>
            </a:extLst>
          </p:cNvPr>
          <p:cNvSpPr txBox="1"/>
          <p:nvPr/>
        </p:nvSpPr>
        <p:spPr>
          <a:xfrm>
            <a:off x="6168618" y="5008757"/>
            <a:ext cx="916190" cy="2000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ベーシックカラー</a:t>
            </a:r>
            <a:endParaRPr sz="7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cxnSp>
        <p:nvCxnSpPr>
          <p:cNvPr id="139" name="直線コネクタ 138">
            <a:extLst>
              <a:ext uri="{FF2B5EF4-FFF2-40B4-BE49-F238E27FC236}">
                <a16:creationId xmlns:a16="http://schemas.microsoft.com/office/drawing/2014/main" id="{4CAECFFD-F5D3-4740-8FF0-CBFA6274D1DA}"/>
              </a:ext>
            </a:extLst>
          </p:cNvPr>
          <p:cNvCxnSpPr>
            <a:cxnSpLocks/>
          </p:cNvCxnSpPr>
          <p:nvPr/>
        </p:nvCxnSpPr>
        <p:spPr>
          <a:xfrm>
            <a:off x="7045605" y="5102086"/>
            <a:ext cx="3295938" cy="0"/>
          </a:xfrm>
          <a:prstGeom prst="line">
            <a:avLst/>
          </a:prstGeom>
          <a:ln w="6350">
            <a:solidFill>
              <a:schemeClr val="tx1">
                <a:lumMod val="50000"/>
                <a:lumOff val="50000"/>
              </a:schemeClr>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4182111194"/>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12765</TotalTime>
  <Words>735</Words>
  <Application>Microsoft Office PowerPoint</Application>
  <PresentationFormat>ユーザー設定</PresentationFormat>
  <Paragraphs>161</Paragraphs>
  <Slides>2</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游ゴシック</vt:lpstr>
      <vt:lpstr>游ゴシック</vt:lpstr>
      <vt:lpstr>游ゴシック Medium</vt:lpstr>
      <vt:lpstr>Arial</vt:lpstr>
      <vt:lpstr>Calibri</vt:lpstr>
      <vt:lpstr>Segoe UI</vt:lpstr>
      <vt:lpstr>Times New Roman</vt:lpstr>
      <vt:lpstr>LIXILテーマ</vt:lpstr>
      <vt:lpstr>PowerPoint プレゼンテーション</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武田 真弓(Mayumi Takeda)</cp:lastModifiedBy>
  <cp:revision>679</cp:revision>
  <cp:lastPrinted>2021-12-20T06:25:45Z</cp:lastPrinted>
  <dcterms:created xsi:type="dcterms:W3CDTF">2010-09-29T12:55:25Z</dcterms:created>
  <dcterms:modified xsi:type="dcterms:W3CDTF">2025-08-28T03:14:03Z</dcterms:modified>
</cp:coreProperties>
</file>