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
  </p:notesMasterIdLst>
  <p:sldIdLst>
    <p:sldId id="300" r:id="rId2"/>
  </p:sldIdLst>
  <p:sldSz cx="10691813" cy="7559675"/>
  <p:notesSz cx="6807200" cy="9939338"/>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 roundtripDataSignature="AMtx7mgrH53d+zB2naGERbbD/Hg9igPkA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151" autoAdjust="0"/>
  </p:normalViewPr>
  <p:slideViewPr>
    <p:cSldViewPr snapToGrid="0">
      <p:cViewPr>
        <p:scale>
          <a:sx n="150" d="100"/>
          <a:sy n="150" d="100"/>
        </p:scale>
        <p:origin x="1050" y="-4176"/>
      </p:cViewPr>
      <p:guideLst/>
    </p:cSldViewPr>
  </p:slideViewPr>
  <p:notesTextViewPr>
    <p:cViewPr>
      <p:scale>
        <a:sx n="75" d="100"/>
        <a:sy n="7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notesMaster" Target="notesMasters/notesMaster1.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customschemas.google.com/relationships/presentationmetadata" Target="metadata"/><Relationship Id="rId10" Type="http://schemas.openxmlformats.org/officeDocument/2006/relationships/tableStyles" Target="tableStyles.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9575" cy="4968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57625" y="0"/>
            <a:ext cx="2949575" cy="4968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68350" y="746125"/>
            <a:ext cx="5270500" cy="3725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908050" y="4721225"/>
            <a:ext cx="4991100" cy="4471988"/>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1pPr>
            <a:lvl2pPr marL="914400" marR="0" lvl="1"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2pPr>
            <a:lvl3pPr marL="1371600" marR="0" lvl="2"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3pPr>
            <a:lvl4pPr marL="1828800" marR="0" lvl="3"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4pPr>
            <a:lvl5pPr marL="2286000" marR="0" lvl="4"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306"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306"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306"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306"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442450"/>
            <a:ext cx="2949575" cy="496888"/>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57625" y="9442450"/>
            <a:ext cx="2949575" cy="496888"/>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ja-JP"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a:extLst>
              <a:ext uri="{FF2B5EF4-FFF2-40B4-BE49-F238E27FC236}">
                <a16:creationId xmlns:a16="http://schemas.microsoft.com/office/drawing/2014/main" id="{81F634BD-34C5-0E41-A150-6652D74C73BC}"/>
              </a:ext>
            </a:extLst>
          </p:cNvPr>
          <p:cNvSpPr>
            <a:spLocks noGrp="1" noRot="1" noChangeAspect="1" noChangeArrowheads="1" noTextEdit="1"/>
          </p:cNvSpPr>
          <p:nvPr>
            <p:ph type="sldImg"/>
          </p:nvPr>
        </p:nvSpPr>
        <p:spPr>
          <a:ln/>
        </p:spPr>
      </p:sp>
      <p:sp>
        <p:nvSpPr>
          <p:cNvPr id="19458" name="Rectangle 3">
            <a:extLst>
              <a:ext uri="{FF2B5EF4-FFF2-40B4-BE49-F238E27FC236}">
                <a16:creationId xmlns:a16="http://schemas.microsoft.com/office/drawing/2014/main" id="{90BD24CB-D239-1A49-9F38-E082F1969144}"/>
              </a:ext>
            </a:extLst>
          </p:cNvPr>
          <p:cNvSpPr>
            <a:spLocks noGrp="1" noChangeArrowheads="1"/>
          </p:cNvSpPr>
          <p:nvPr>
            <p:ph type="body" idx="1"/>
          </p:nvPr>
        </p:nvSpPr>
        <p:spPr>
          <a:ln/>
        </p:spPr>
        <p:txBody>
          <a:bodyPr/>
          <a:lstStyle/>
          <a:p>
            <a:pPr defTabSz="496012" eaLnBrk="1" hangingPunct="1">
              <a:defRPr/>
            </a:pPr>
            <a:endParaRPr lang="ja-JP" altLang="en-US" sz="1306">
              <a:latin typeface="Calibri" panose="020F0502020204030204" pitchFamily="34" charset="0"/>
              <a:ea typeface="ＭＳ Ｐゴシック" panose="020B0600070205080204"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A-1:LIXIL">
  <p:cSld name="A-1:LIXIL">
    <p:spTree>
      <p:nvGrpSpPr>
        <p:cNvPr id="1" name="Shape 10"/>
        <p:cNvGrpSpPr/>
        <p:nvPr/>
      </p:nvGrpSpPr>
      <p:grpSpPr>
        <a:xfrm>
          <a:off x="0" y="0"/>
          <a:ext cx="0" cy="0"/>
          <a:chOff x="0" y="0"/>
          <a:chExt cx="0" cy="0"/>
        </a:xfrm>
      </p:grpSpPr>
      <p:pic>
        <p:nvPicPr>
          <p:cNvPr id="11" name="Google Shape;11;p14"/>
          <p:cNvPicPr preferRelativeResize="0"/>
          <p:nvPr/>
        </p:nvPicPr>
        <p:blipFill rotWithShape="1">
          <a:blip r:embed="rId2">
            <a:alphaModFix/>
          </a:blip>
          <a:srcRect/>
          <a:stretch/>
        </p:blipFill>
        <p:spPr>
          <a:xfrm>
            <a:off x="0" y="0"/>
            <a:ext cx="10691813" cy="825500"/>
          </a:xfrm>
          <a:prstGeom prst="rect">
            <a:avLst/>
          </a:prstGeom>
          <a:noFill/>
          <a:ln>
            <a:noFill/>
          </a:ln>
        </p:spPr>
      </p:pic>
      <p:cxnSp>
        <p:nvCxnSpPr>
          <p:cNvPr id="12" name="Google Shape;12;p14"/>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13" name="Google Shape;13;p14"/>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※仕様・価格は予告なく変更する場合がありますので、ご了承ください。</a:t>
            </a:r>
            <a:endParaRPr/>
          </a:p>
        </p:txBody>
      </p:sp>
      <p:pic>
        <p:nvPicPr>
          <p:cNvPr id="14" name="Google Shape;14;p14"/>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15" name="Google Shape;15;p14"/>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4:TOSTEM（帯なし）">
  <p:cSld name="C-4:TOSTEM（帯なし）">
    <p:spTree>
      <p:nvGrpSpPr>
        <p:cNvPr id="1" name="Shape 69"/>
        <p:cNvGrpSpPr/>
        <p:nvPr/>
      </p:nvGrpSpPr>
      <p:grpSpPr>
        <a:xfrm>
          <a:off x="0" y="0"/>
          <a:ext cx="0" cy="0"/>
          <a:chOff x="0" y="0"/>
          <a:chExt cx="0" cy="0"/>
        </a:xfrm>
      </p:grpSpPr>
      <p:pic>
        <p:nvPicPr>
          <p:cNvPr id="70" name="Google Shape;70;p24"/>
          <p:cNvPicPr preferRelativeResize="0"/>
          <p:nvPr/>
        </p:nvPicPr>
        <p:blipFill rotWithShape="1">
          <a:blip r:embed="rId2">
            <a:alphaModFix/>
          </a:blip>
          <a:srcRect/>
          <a:stretch/>
        </p:blipFill>
        <p:spPr>
          <a:xfrm>
            <a:off x="9915525" y="138113"/>
            <a:ext cx="601663" cy="125412"/>
          </a:xfrm>
          <a:prstGeom prst="rect">
            <a:avLst/>
          </a:prstGeom>
          <a:noFill/>
          <a:ln>
            <a:noFill/>
          </a:ln>
        </p:spPr>
      </p:pic>
      <p:cxnSp>
        <p:nvCxnSpPr>
          <p:cNvPr id="71" name="Google Shape;71;p24"/>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72" name="Google Shape;72;p24"/>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73" name="Google Shape;73;p24"/>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74" name="Google Shape;74;p24"/>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5:INTERIO（帯なし）">
  <p:cSld name="C-5:INTERIO（帯なし）">
    <p:spTree>
      <p:nvGrpSpPr>
        <p:cNvPr id="1" name="Shape 75"/>
        <p:cNvGrpSpPr/>
        <p:nvPr/>
      </p:nvGrpSpPr>
      <p:grpSpPr>
        <a:xfrm>
          <a:off x="0" y="0"/>
          <a:ext cx="0" cy="0"/>
          <a:chOff x="0" y="0"/>
          <a:chExt cx="0" cy="0"/>
        </a:xfrm>
      </p:grpSpPr>
      <p:pic>
        <p:nvPicPr>
          <p:cNvPr id="76" name="Google Shape;76;p25"/>
          <p:cNvPicPr preferRelativeResize="0"/>
          <p:nvPr/>
        </p:nvPicPr>
        <p:blipFill rotWithShape="1">
          <a:blip r:embed="rId2">
            <a:alphaModFix/>
          </a:blip>
          <a:srcRect/>
          <a:stretch/>
        </p:blipFill>
        <p:spPr>
          <a:xfrm>
            <a:off x="9942513" y="130175"/>
            <a:ext cx="574675" cy="138113"/>
          </a:xfrm>
          <a:prstGeom prst="rect">
            <a:avLst/>
          </a:prstGeom>
          <a:noFill/>
          <a:ln>
            <a:noFill/>
          </a:ln>
        </p:spPr>
      </p:pic>
      <p:cxnSp>
        <p:nvCxnSpPr>
          <p:cNvPr id="77" name="Google Shape;77;p25"/>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78" name="Google Shape;78;p25"/>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79" name="Google Shape;79;p25"/>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80" name="Google Shape;80;p25"/>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A-2:INAX">
  <p:cSld name="A-2:INAX">
    <p:spTree>
      <p:nvGrpSpPr>
        <p:cNvPr id="1" name="Shape 16"/>
        <p:cNvGrpSpPr/>
        <p:nvPr/>
      </p:nvGrpSpPr>
      <p:grpSpPr>
        <a:xfrm>
          <a:off x="0" y="0"/>
          <a:ext cx="0" cy="0"/>
          <a:chOff x="0" y="0"/>
          <a:chExt cx="0" cy="0"/>
        </a:xfrm>
      </p:grpSpPr>
      <p:pic>
        <p:nvPicPr>
          <p:cNvPr id="17" name="Google Shape;17;p15"/>
          <p:cNvPicPr preferRelativeResize="0"/>
          <p:nvPr/>
        </p:nvPicPr>
        <p:blipFill rotWithShape="1">
          <a:blip r:embed="rId2">
            <a:alphaModFix/>
          </a:blip>
          <a:srcRect/>
          <a:stretch/>
        </p:blipFill>
        <p:spPr>
          <a:xfrm>
            <a:off x="0" y="0"/>
            <a:ext cx="10691813" cy="825500"/>
          </a:xfrm>
          <a:prstGeom prst="rect">
            <a:avLst/>
          </a:prstGeom>
          <a:noFill/>
          <a:ln>
            <a:noFill/>
          </a:ln>
        </p:spPr>
      </p:pic>
      <p:cxnSp>
        <p:nvCxnSpPr>
          <p:cNvPr id="18" name="Google Shape;18;p15"/>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19" name="Google Shape;19;p15"/>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20" name="Google Shape;20;p15"/>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21" name="Google Shape;21;p15"/>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A-3:EXSIOR">
  <p:cSld name="A-3:EXSIOR">
    <p:spTree>
      <p:nvGrpSpPr>
        <p:cNvPr id="1" name="Shape 22"/>
        <p:cNvGrpSpPr/>
        <p:nvPr/>
      </p:nvGrpSpPr>
      <p:grpSpPr>
        <a:xfrm>
          <a:off x="0" y="0"/>
          <a:ext cx="0" cy="0"/>
          <a:chOff x="0" y="0"/>
          <a:chExt cx="0" cy="0"/>
        </a:xfrm>
      </p:grpSpPr>
      <p:pic>
        <p:nvPicPr>
          <p:cNvPr id="23" name="Google Shape;23;p16"/>
          <p:cNvPicPr preferRelativeResize="0"/>
          <p:nvPr/>
        </p:nvPicPr>
        <p:blipFill rotWithShape="1">
          <a:blip r:embed="rId2">
            <a:alphaModFix/>
          </a:blip>
          <a:srcRect/>
          <a:stretch/>
        </p:blipFill>
        <p:spPr>
          <a:xfrm>
            <a:off x="0" y="0"/>
            <a:ext cx="10691813" cy="825500"/>
          </a:xfrm>
          <a:prstGeom prst="rect">
            <a:avLst/>
          </a:prstGeom>
          <a:noFill/>
          <a:ln>
            <a:noFill/>
          </a:ln>
        </p:spPr>
      </p:pic>
      <p:cxnSp>
        <p:nvCxnSpPr>
          <p:cNvPr id="24" name="Google Shape;24;p16"/>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25" name="Google Shape;25;p16"/>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26" name="Google Shape;26;p16"/>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27" name="Google Shape;27;p16"/>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A-4:TOSTEM">
  <p:cSld name="A-4:TOSTEM">
    <p:spTree>
      <p:nvGrpSpPr>
        <p:cNvPr id="1" name="Shape 28"/>
        <p:cNvGrpSpPr/>
        <p:nvPr/>
      </p:nvGrpSpPr>
      <p:grpSpPr>
        <a:xfrm>
          <a:off x="0" y="0"/>
          <a:ext cx="0" cy="0"/>
          <a:chOff x="0" y="0"/>
          <a:chExt cx="0" cy="0"/>
        </a:xfrm>
      </p:grpSpPr>
      <p:pic>
        <p:nvPicPr>
          <p:cNvPr id="29" name="Google Shape;29;p17"/>
          <p:cNvPicPr preferRelativeResize="0"/>
          <p:nvPr/>
        </p:nvPicPr>
        <p:blipFill rotWithShape="1">
          <a:blip r:embed="rId2">
            <a:alphaModFix/>
          </a:blip>
          <a:srcRect/>
          <a:stretch/>
        </p:blipFill>
        <p:spPr>
          <a:xfrm>
            <a:off x="0" y="0"/>
            <a:ext cx="10691813" cy="825500"/>
          </a:xfrm>
          <a:prstGeom prst="rect">
            <a:avLst/>
          </a:prstGeom>
          <a:noFill/>
          <a:ln>
            <a:noFill/>
          </a:ln>
        </p:spPr>
      </p:pic>
      <p:cxnSp>
        <p:nvCxnSpPr>
          <p:cNvPr id="30" name="Google Shape;30;p17"/>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31" name="Google Shape;31;p17"/>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32" name="Google Shape;32;p17"/>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33" name="Google Shape;33;p17"/>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A-5:INTERIO">
  <p:cSld name="A-5:INTERIO">
    <p:spTree>
      <p:nvGrpSpPr>
        <p:cNvPr id="1" name="Shape 34"/>
        <p:cNvGrpSpPr/>
        <p:nvPr/>
      </p:nvGrpSpPr>
      <p:grpSpPr>
        <a:xfrm>
          <a:off x="0" y="0"/>
          <a:ext cx="0" cy="0"/>
          <a:chOff x="0" y="0"/>
          <a:chExt cx="0" cy="0"/>
        </a:xfrm>
      </p:grpSpPr>
      <p:pic>
        <p:nvPicPr>
          <p:cNvPr id="35" name="Google Shape;35;p18"/>
          <p:cNvPicPr preferRelativeResize="0"/>
          <p:nvPr/>
        </p:nvPicPr>
        <p:blipFill rotWithShape="1">
          <a:blip r:embed="rId2">
            <a:alphaModFix/>
          </a:blip>
          <a:srcRect/>
          <a:stretch/>
        </p:blipFill>
        <p:spPr>
          <a:xfrm>
            <a:off x="0" y="0"/>
            <a:ext cx="10691813" cy="825500"/>
          </a:xfrm>
          <a:prstGeom prst="rect">
            <a:avLst/>
          </a:prstGeom>
          <a:noFill/>
          <a:ln>
            <a:noFill/>
          </a:ln>
        </p:spPr>
      </p:pic>
      <p:cxnSp>
        <p:nvCxnSpPr>
          <p:cNvPr id="36" name="Google Shape;36;p18"/>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37" name="Google Shape;37;p18"/>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38" name="Google Shape;38;p18"/>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39" name="Google Shape;39;p18"/>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1:エコファーストなし">
  <p:cSld name="B-1:エコファーストなし">
    <p:spTree>
      <p:nvGrpSpPr>
        <p:cNvPr id="1" name="Shape 40"/>
        <p:cNvGrpSpPr/>
        <p:nvPr/>
      </p:nvGrpSpPr>
      <p:grpSpPr>
        <a:xfrm>
          <a:off x="0" y="0"/>
          <a:ext cx="0" cy="0"/>
          <a:chOff x="0" y="0"/>
          <a:chExt cx="0" cy="0"/>
        </a:xfrm>
      </p:grpSpPr>
      <p:cxnSp>
        <p:nvCxnSpPr>
          <p:cNvPr id="41" name="Google Shape;41;p19"/>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42" name="Google Shape;42;p19"/>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43" name="Google Shape;43;p19"/>
          <p:cNvPicPr preferRelativeResize="0"/>
          <p:nvPr/>
        </p:nvPicPr>
        <p:blipFill rotWithShape="1">
          <a:blip r:embed="rId2">
            <a:alphaModFix/>
          </a:blip>
          <a:srcRect/>
          <a:stretch/>
        </p:blipFill>
        <p:spPr>
          <a:xfrm>
            <a:off x="9258300" y="7275060"/>
            <a:ext cx="1260475" cy="153987"/>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2:長期保証サービス有り">
  <p:cSld name="B-2:長期保証サービス有り">
    <p:spTree>
      <p:nvGrpSpPr>
        <p:cNvPr id="1" name="Shape 44"/>
        <p:cNvGrpSpPr/>
        <p:nvPr/>
      </p:nvGrpSpPr>
      <p:grpSpPr>
        <a:xfrm>
          <a:off x="0" y="0"/>
          <a:ext cx="0" cy="0"/>
          <a:chOff x="0" y="0"/>
          <a:chExt cx="0" cy="0"/>
        </a:xfrm>
      </p:grpSpPr>
      <p:sp>
        <p:nvSpPr>
          <p:cNvPr id="45" name="Google Shape;45;p20"/>
          <p:cNvSpPr/>
          <p:nvPr/>
        </p:nvSpPr>
        <p:spPr>
          <a:xfrm>
            <a:off x="1331913" y="7423150"/>
            <a:ext cx="923925" cy="77788"/>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詳細はWEBをご確認ください</a:t>
            </a:r>
            <a:endParaRPr sz="500">
              <a:solidFill>
                <a:schemeClr val="dk2"/>
              </a:solidFill>
              <a:latin typeface="Arial"/>
              <a:ea typeface="Arial"/>
              <a:cs typeface="Arial"/>
              <a:sym typeface="Arial"/>
            </a:endParaRPr>
          </a:p>
        </p:txBody>
      </p:sp>
      <p:pic>
        <p:nvPicPr>
          <p:cNvPr id="46" name="Google Shape;46;p20"/>
          <p:cNvPicPr preferRelativeResize="0"/>
          <p:nvPr/>
        </p:nvPicPr>
        <p:blipFill rotWithShape="1">
          <a:blip r:embed="rId2">
            <a:alphaModFix/>
          </a:blip>
          <a:srcRect/>
          <a:stretch/>
        </p:blipFill>
        <p:spPr>
          <a:xfrm>
            <a:off x="1331913" y="7209972"/>
            <a:ext cx="923925" cy="206375"/>
          </a:xfrm>
          <a:prstGeom prst="rect">
            <a:avLst/>
          </a:prstGeom>
          <a:noFill/>
          <a:ln>
            <a:noFill/>
          </a:ln>
        </p:spPr>
      </p:pic>
      <p:cxnSp>
        <p:nvCxnSpPr>
          <p:cNvPr id="47" name="Google Shape;47;p20"/>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48" name="Google Shape;48;p20"/>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49" name="Google Shape;49;p20"/>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50" name="Google Shape;50;p20"/>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2:INAX（帯なし）">
  <p:cSld name="C-2:INAX（帯なし）">
    <p:spTree>
      <p:nvGrpSpPr>
        <p:cNvPr id="1" name="Shape 57"/>
        <p:cNvGrpSpPr/>
        <p:nvPr/>
      </p:nvGrpSpPr>
      <p:grpSpPr>
        <a:xfrm>
          <a:off x="0" y="0"/>
          <a:ext cx="0" cy="0"/>
          <a:chOff x="0" y="0"/>
          <a:chExt cx="0" cy="0"/>
        </a:xfrm>
      </p:grpSpPr>
      <p:pic>
        <p:nvPicPr>
          <p:cNvPr id="58" name="Google Shape;58;p22"/>
          <p:cNvPicPr preferRelativeResize="0"/>
          <p:nvPr/>
        </p:nvPicPr>
        <p:blipFill rotWithShape="1">
          <a:blip r:embed="rId2">
            <a:alphaModFix/>
          </a:blip>
          <a:srcRect/>
          <a:stretch/>
        </p:blipFill>
        <p:spPr>
          <a:xfrm>
            <a:off x="10101263" y="141288"/>
            <a:ext cx="417512" cy="125412"/>
          </a:xfrm>
          <a:prstGeom prst="rect">
            <a:avLst/>
          </a:prstGeom>
          <a:noFill/>
          <a:ln>
            <a:noFill/>
          </a:ln>
        </p:spPr>
      </p:pic>
      <p:cxnSp>
        <p:nvCxnSpPr>
          <p:cNvPr id="59" name="Google Shape;59;p22"/>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60" name="Google Shape;60;p22"/>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61" name="Google Shape;61;p22"/>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62" name="Google Shape;62;p22"/>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3:EXSIOR（帯なし）">
  <p:cSld name="C-3:EXSIOR（帯なし）">
    <p:spTree>
      <p:nvGrpSpPr>
        <p:cNvPr id="1" name="Shape 63"/>
        <p:cNvGrpSpPr/>
        <p:nvPr/>
      </p:nvGrpSpPr>
      <p:grpSpPr>
        <a:xfrm>
          <a:off x="0" y="0"/>
          <a:ext cx="0" cy="0"/>
          <a:chOff x="0" y="0"/>
          <a:chExt cx="0" cy="0"/>
        </a:xfrm>
      </p:grpSpPr>
      <p:pic>
        <p:nvPicPr>
          <p:cNvPr id="64" name="Google Shape;64;p23"/>
          <p:cNvPicPr preferRelativeResize="0"/>
          <p:nvPr/>
        </p:nvPicPr>
        <p:blipFill rotWithShape="1">
          <a:blip r:embed="rId2">
            <a:alphaModFix/>
          </a:blip>
          <a:srcRect/>
          <a:stretch/>
        </p:blipFill>
        <p:spPr>
          <a:xfrm>
            <a:off x="9983788" y="100013"/>
            <a:ext cx="533400" cy="173037"/>
          </a:xfrm>
          <a:prstGeom prst="rect">
            <a:avLst/>
          </a:prstGeom>
          <a:noFill/>
          <a:ln>
            <a:noFill/>
          </a:ln>
        </p:spPr>
      </p:pic>
      <p:cxnSp>
        <p:nvCxnSpPr>
          <p:cNvPr id="65" name="Google Shape;65;p23"/>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66" name="Google Shape;66;p23"/>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67" name="Google Shape;67;p23"/>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68" name="Google Shape;68;p23"/>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7" r:id="rId8"/>
    <p:sldLayoutId id="2147483658" r:id="rId9"/>
    <p:sldLayoutId id="2147483659" r:id="rId10"/>
    <p:sldLayoutId id="214748366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18" Type="http://schemas.openxmlformats.org/officeDocument/2006/relationships/image" Target="../media/image28.png"/><Relationship Id="rId26" Type="http://schemas.openxmlformats.org/officeDocument/2006/relationships/image" Target="../media/image36.png"/><Relationship Id="rId3" Type="http://schemas.openxmlformats.org/officeDocument/2006/relationships/image" Target="../media/image13.png"/><Relationship Id="rId21" Type="http://schemas.openxmlformats.org/officeDocument/2006/relationships/image" Target="../media/image31.png"/><Relationship Id="rId34" Type="http://schemas.openxmlformats.org/officeDocument/2006/relationships/image" Target="../media/image44.emf"/><Relationship Id="rId7" Type="http://schemas.openxmlformats.org/officeDocument/2006/relationships/image" Target="../media/image17.png"/><Relationship Id="rId12" Type="http://schemas.openxmlformats.org/officeDocument/2006/relationships/image" Target="../media/image22.png"/><Relationship Id="rId17" Type="http://schemas.openxmlformats.org/officeDocument/2006/relationships/image" Target="../media/image27.png"/><Relationship Id="rId25" Type="http://schemas.openxmlformats.org/officeDocument/2006/relationships/image" Target="../media/image35.png"/><Relationship Id="rId33" Type="http://schemas.openxmlformats.org/officeDocument/2006/relationships/image" Target="../media/image43.emf"/><Relationship Id="rId2" Type="http://schemas.openxmlformats.org/officeDocument/2006/relationships/notesSlide" Target="../notesSlides/notesSlide1.xml"/><Relationship Id="rId16" Type="http://schemas.openxmlformats.org/officeDocument/2006/relationships/image" Target="../media/image26.png"/><Relationship Id="rId20" Type="http://schemas.openxmlformats.org/officeDocument/2006/relationships/image" Target="../media/image30.png"/><Relationship Id="rId29" Type="http://schemas.openxmlformats.org/officeDocument/2006/relationships/image" Target="../media/image39.emf"/><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21.png"/><Relationship Id="rId24" Type="http://schemas.openxmlformats.org/officeDocument/2006/relationships/image" Target="../media/image34.emf"/><Relationship Id="rId32" Type="http://schemas.openxmlformats.org/officeDocument/2006/relationships/image" Target="../media/image42.jpeg"/><Relationship Id="rId5" Type="http://schemas.openxmlformats.org/officeDocument/2006/relationships/image" Target="../media/image15.png"/><Relationship Id="rId15" Type="http://schemas.openxmlformats.org/officeDocument/2006/relationships/image" Target="../media/image25.png"/><Relationship Id="rId23" Type="http://schemas.openxmlformats.org/officeDocument/2006/relationships/image" Target="../media/image33.png"/><Relationship Id="rId28" Type="http://schemas.openxmlformats.org/officeDocument/2006/relationships/image" Target="../media/image38.emf"/><Relationship Id="rId10" Type="http://schemas.openxmlformats.org/officeDocument/2006/relationships/image" Target="../media/image20.png"/><Relationship Id="rId19" Type="http://schemas.openxmlformats.org/officeDocument/2006/relationships/image" Target="../media/image29.png"/><Relationship Id="rId31" Type="http://schemas.openxmlformats.org/officeDocument/2006/relationships/image" Target="../media/image41.jpe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24.png"/><Relationship Id="rId22" Type="http://schemas.openxmlformats.org/officeDocument/2006/relationships/image" Target="../media/image32.emf"/><Relationship Id="rId27" Type="http://schemas.openxmlformats.org/officeDocument/2006/relationships/image" Target="../media/image37.emf"/><Relationship Id="rId30" Type="http://schemas.openxmlformats.org/officeDocument/2006/relationships/image" Target="../media/image4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正方形/長方形 40">
            <a:extLst>
              <a:ext uri="{FF2B5EF4-FFF2-40B4-BE49-F238E27FC236}">
                <a16:creationId xmlns:a16="http://schemas.microsoft.com/office/drawing/2014/main" id="{C718F8AF-0BDF-8A48-84BE-06F36289C052}"/>
              </a:ext>
            </a:extLst>
          </p:cNvPr>
          <p:cNvSpPr/>
          <p:nvPr/>
        </p:nvSpPr>
        <p:spPr>
          <a:xfrm rot="10800000" flipH="1" flipV="1">
            <a:off x="15511463" y="2589213"/>
            <a:ext cx="231775" cy="819150"/>
          </a:xfrm>
          <a:prstGeom prst="rect">
            <a:avLst/>
          </a:prstGeom>
          <a:solidFill>
            <a:srgbClr val="E15B29"/>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sz="1175"/>
          </a:p>
        </p:txBody>
      </p:sp>
      <p:sp>
        <p:nvSpPr>
          <p:cNvPr id="15365" name="Text Box 1039">
            <a:extLst>
              <a:ext uri="{FF2B5EF4-FFF2-40B4-BE49-F238E27FC236}">
                <a16:creationId xmlns:a16="http://schemas.microsoft.com/office/drawing/2014/main" id="{5305156E-DA42-0A4C-A104-833CCADA6DEE}"/>
              </a:ext>
            </a:extLst>
          </p:cNvPr>
          <p:cNvSpPr txBox="1">
            <a:spLocks noChangeArrowheads="1"/>
          </p:cNvSpPr>
          <p:nvPr/>
        </p:nvSpPr>
        <p:spPr bwMode="auto">
          <a:xfrm>
            <a:off x="7956550" y="128588"/>
            <a:ext cx="1154113" cy="13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algn="r" eaLnBrk="1" hangingPunct="1">
              <a:spcBef>
                <a:spcPct val="0"/>
              </a:spcBef>
              <a:buFontTx/>
              <a:buNone/>
            </a:pPr>
            <a:r>
              <a:rPr lang="ja-JP" altLang="en-US" sz="900" b="1">
                <a:solidFill>
                  <a:schemeClr val="bg1"/>
                </a:solidFill>
                <a:latin typeface="Noto Sans JP" panose="020B0200000000000000" pitchFamily="50" charset="-128"/>
                <a:ea typeface="Noto Sans JP" panose="020B0200000000000000" pitchFamily="50" charset="-128"/>
              </a:rPr>
              <a:t>□□□□□■■■■■</a:t>
            </a:r>
          </a:p>
        </p:txBody>
      </p:sp>
      <p:sp>
        <p:nvSpPr>
          <p:cNvPr id="15366" name="Text Box 1039">
            <a:extLst>
              <a:ext uri="{FF2B5EF4-FFF2-40B4-BE49-F238E27FC236}">
                <a16:creationId xmlns:a16="http://schemas.microsoft.com/office/drawing/2014/main" id="{0B886D4C-5C70-0E46-A6D5-BFBE1A200F96}"/>
              </a:ext>
            </a:extLst>
          </p:cNvPr>
          <p:cNvSpPr txBox="1">
            <a:spLocks noChangeArrowheads="1"/>
          </p:cNvSpPr>
          <p:nvPr/>
        </p:nvSpPr>
        <p:spPr bwMode="auto">
          <a:xfrm>
            <a:off x="174625" y="525129"/>
            <a:ext cx="125675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1400" b="1" dirty="0">
                <a:solidFill>
                  <a:schemeClr val="bg1"/>
                </a:solidFill>
                <a:latin typeface="Noto Sans JP" panose="020B0200000000000000" pitchFamily="50" charset="-128"/>
                <a:ea typeface="Noto Sans JP" panose="020B0200000000000000" pitchFamily="50" charset="-128"/>
              </a:rPr>
              <a:t>インテリア建材</a:t>
            </a:r>
          </a:p>
        </p:txBody>
      </p:sp>
      <p:sp>
        <p:nvSpPr>
          <p:cNvPr id="15367" name="Text Box 1039">
            <a:extLst>
              <a:ext uri="{FF2B5EF4-FFF2-40B4-BE49-F238E27FC236}">
                <a16:creationId xmlns:a16="http://schemas.microsoft.com/office/drawing/2014/main" id="{5D426F98-4E66-5E4D-9EA2-51DAEB00D750}"/>
              </a:ext>
            </a:extLst>
          </p:cNvPr>
          <p:cNvSpPr txBox="1">
            <a:spLocks noChangeArrowheads="1"/>
          </p:cNvSpPr>
          <p:nvPr/>
        </p:nvSpPr>
        <p:spPr bwMode="auto">
          <a:xfrm>
            <a:off x="1518429" y="335280"/>
            <a:ext cx="7782580" cy="76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0" fontAlgn="base" hangingPunct="0">
              <a:lnSpc>
                <a:spcPct val="110000"/>
              </a:lnSpc>
              <a:spcBef>
                <a:spcPct val="0"/>
              </a:spcBef>
              <a:spcAft>
                <a:spcPct val="0"/>
              </a:spcAft>
              <a:buClrTx/>
              <a:buNone/>
              <a:defRPr/>
            </a:pPr>
            <a:r>
              <a:rPr lang="ja-JP" altLang="en-US" sz="2800" b="1" kern="1200" dirty="0">
                <a:solidFill>
                  <a:schemeClr val="bg1"/>
                </a:solidFill>
                <a:latin typeface="Noto Sans JP" panose="020B0200000000000000" pitchFamily="50" charset="-128"/>
                <a:ea typeface="Noto Sans JP" panose="020B0200000000000000" pitchFamily="50" charset="-128"/>
              </a:rPr>
              <a:t>ラシッサ</a:t>
            </a:r>
            <a:r>
              <a:rPr lang="en-US" altLang="ja-JP" sz="2800" b="1" kern="1200" dirty="0">
                <a:solidFill>
                  <a:schemeClr val="bg1"/>
                </a:solidFill>
                <a:latin typeface="Noto Sans JP" panose="020B0200000000000000" pitchFamily="50" charset="-128"/>
                <a:ea typeface="Noto Sans JP" panose="020B0200000000000000" pitchFamily="50" charset="-128"/>
              </a:rPr>
              <a:t>UD</a:t>
            </a:r>
            <a:r>
              <a:rPr lang="ja-JP" altLang="en-US" sz="2800" b="1" kern="1200" dirty="0">
                <a:solidFill>
                  <a:schemeClr val="bg1"/>
                </a:solidFill>
                <a:latin typeface="Noto Sans JP" panose="020B0200000000000000" pitchFamily="50" charset="-128"/>
                <a:ea typeface="Noto Sans JP" panose="020B0200000000000000" pitchFamily="50" charset="-128"/>
              </a:rPr>
              <a:t> </a:t>
            </a:r>
            <a:r>
              <a:rPr lang="ja-JP" altLang="en-US" sz="1400" b="1" kern="1200" dirty="0">
                <a:solidFill>
                  <a:schemeClr val="bg1"/>
                </a:solidFill>
                <a:latin typeface="Noto Sans JP" panose="020B0200000000000000" pitchFamily="50" charset="-128"/>
                <a:ea typeface="Noto Sans JP" panose="020B0200000000000000" pitchFamily="50" charset="-128"/>
              </a:rPr>
              <a:t>アウトセット方式 連動折れドア</a:t>
            </a:r>
            <a:r>
              <a:rPr lang="en-US" altLang="ja-JP" sz="1400" b="1" kern="1200" dirty="0">
                <a:solidFill>
                  <a:schemeClr val="bg1"/>
                </a:solidFill>
                <a:latin typeface="Noto Sans JP" panose="020B0200000000000000" pitchFamily="50" charset="-128"/>
                <a:ea typeface="Noto Sans JP" panose="020B0200000000000000" pitchFamily="50" charset="-128"/>
              </a:rPr>
              <a:t>(</a:t>
            </a:r>
            <a:r>
              <a:rPr lang="ja-JP" altLang="en-US" sz="1400" b="1" kern="1200" dirty="0">
                <a:solidFill>
                  <a:schemeClr val="bg1"/>
                </a:solidFill>
                <a:latin typeface="Noto Sans JP" panose="020B0200000000000000" pitchFamily="50" charset="-128"/>
                <a:ea typeface="Noto Sans JP" panose="020B0200000000000000" pitchFamily="50" charset="-128"/>
              </a:rPr>
              <a:t>高齢者居住施設向け・一般住宅向け</a:t>
            </a:r>
            <a:r>
              <a:rPr lang="en-US" altLang="ja-JP" sz="1400" b="1" kern="1200" dirty="0">
                <a:solidFill>
                  <a:schemeClr val="bg1"/>
                </a:solidFill>
                <a:latin typeface="Noto Sans JP" panose="020B0200000000000000" pitchFamily="50" charset="-128"/>
                <a:ea typeface="Noto Sans JP" panose="020B0200000000000000" pitchFamily="50" charset="-128"/>
              </a:rPr>
              <a:t>)</a:t>
            </a:r>
            <a:endParaRPr kumimoji="1" lang="ja-JP" altLang="en-US" sz="1400" dirty="0">
              <a:latin typeface="Noto Sans JP" panose="020B0200000000000000" pitchFamily="50" charset="-128"/>
              <a:ea typeface="Noto Sans JP" panose="020B0200000000000000" pitchFamily="50" charset="-128"/>
            </a:endParaRPr>
          </a:p>
          <a:p>
            <a:pPr lvl="0" eaLnBrk="0" fontAlgn="base" hangingPunct="0">
              <a:lnSpc>
                <a:spcPct val="110000"/>
              </a:lnSpc>
              <a:spcBef>
                <a:spcPct val="0"/>
              </a:spcBef>
              <a:spcAft>
                <a:spcPct val="0"/>
              </a:spcAft>
              <a:buClrTx/>
              <a:buNone/>
              <a:defRPr/>
            </a:pPr>
            <a:r>
              <a:rPr lang="ja-JP" altLang="en-US" sz="1800" b="1" kern="1200" dirty="0">
                <a:solidFill>
                  <a:schemeClr val="bg1"/>
                </a:solidFill>
                <a:latin typeface="Noto Sans JP" panose="020B0200000000000000" pitchFamily="50" charset="-128"/>
                <a:ea typeface="Noto Sans JP" panose="020B0200000000000000" pitchFamily="50" charset="-128"/>
              </a:rPr>
              <a:t>）</a:t>
            </a:r>
            <a:endParaRPr lang="en-US" altLang="ja-JP" sz="1800" b="1" kern="1200" dirty="0">
              <a:solidFill>
                <a:schemeClr val="bg1"/>
              </a:solidFill>
              <a:latin typeface="Noto Sans JP" panose="020B0200000000000000" pitchFamily="50" charset="-128"/>
              <a:ea typeface="Noto Sans JP" panose="020B0200000000000000" pitchFamily="50" charset="-128"/>
            </a:endParaRPr>
          </a:p>
        </p:txBody>
      </p:sp>
      <p:sp>
        <p:nvSpPr>
          <p:cNvPr id="13" name="正方形/長方形 12">
            <a:extLst>
              <a:ext uri="{FF2B5EF4-FFF2-40B4-BE49-F238E27FC236}">
                <a16:creationId xmlns:a16="http://schemas.microsoft.com/office/drawing/2014/main" id="{7A8974C9-868E-A945-8CEF-985817BF30F7}"/>
              </a:ext>
            </a:extLst>
          </p:cNvPr>
          <p:cNvSpPr/>
          <p:nvPr/>
        </p:nvSpPr>
        <p:spPr>
          <a:xfrm>
            <a:off x="-1525587" y="0"/>
            <a:ext cx="1331277" cy="785813"/>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altLang="ja-JP" sz="1600" b="1">
                <a:solidFill>
                  <a:schemeClr val="tx1"/>
                </a:solidFill>
                <a:latin typeface="Yu Gothic" panose="020B0400000000000000" pitchFamily="34" charset="-128"/>
                <a:ea typeface="Yu Gothic" panose="020B0400000000000000" pitchFamily="34" charset="-128"/>
              </a:rPr>
              <a:t>A-1:LIXIL</a:t>
            </a:r>
            <a:endParaRPr lang="ja-JP" altLang="en-US" sz="1600" b="1">
              <a:solidFill>
                <a:schemeClr val="tx1"/>
              </a:solidFill>
              <a:latin typeface="Yu Gothic" panose="020B0400000000000000" pitchFamily="34" charset="-128"/>
              <a:ea typeface="Yu Gothic" panose="020B0400000000000000" pitchFamily="34" charset="-128"/>
            </a:endParaRPr>
          </a:p>
        </p:txBody>
      </p:sp>
      <p:sp>
        <p:nvSpPr>
          <p:cNvPr id="24" name="Text Box 1039">
            <a:extLst>
              <a:ext uri="{FF2B5EF4-FFF2-40B4-BE49-F238E27FC236}">
                <a16:creationId xmlns:a16="http://schemas.microsoft.com/office/drawing/2014/main" id="{53152343-5209-5247-9115-DAF3839F1496}"/>
              </a:ext>
            </a:extLst>
          </p:cNvPr>
          <p:cNvSpPr txBox="1">
            <a:spLocks noChangeArrowheads="1"/>
          </p:cNvSpPr>
          <p:nvPr/>
        </p:nvSpPr>
        <p:spPr bwMode="auto">
          <a:xfrm>
            <a:off x="174625" y="100013"/>
            <a:ext cx="14112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1100" b="1" dirty="0">
                <a:solidFill>
                  <a:schemeClr val="bg1"/>
                </a:solidFill>
                <a:latin typeface="Noto Sans JP" panose="020B0200000000000000" pitchFamily="50" charset="-128"/>
                <a:ea typeface="Noto Sans JP" panose="020B0200000000000000" pitchFamily="50" charset="-128"/>
              </a:rPr>
              <a:t>□□□□□■■■■■</a:t>
            </a:r>
          </a:p>
        </p:txBody>
      </p:sp>
      <p:sp>
        <p:nvSpPr>
          <p:cNvPr id="7" name="正方形/長方形 6">
            <a:extLst>
              <a:ext uri="{FF2B5EF4-FFF2-40B4-BE49-F238E27FC236}">
                <a16:creationId xmlns:a16="http://schemas.microsoft.com/office/drawing/2014/main" id="{F7C09E09-4923-6849-9DC0-C805F44E22FE}"/>
              </a:ext>
            </a:extLst>
          </p:cNvPr>
          <p:cNvSpPr/>
          <p:nvPr/>
        </p:nvSpPr>
        <p:spPr>
          <a:xfrm>
            <a:off x="0" y="-1537322"/>
            <a:ext cx="6743700" cy="1314374"/>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8" name="テキスト ボックス 7">
            <a:extLst>
              <a:ext uri="{FF2B5EF4-FFF2-40B4-BE49-F238E27FC236}">
                <a16:creationId xmlns:a16="http://schemas.microsoft.com/office/drawing/2014/main" id="{C1C3A836-0976-A64C-B16F-45305A7EBD1F}"/>
              </a:ext>
            </a:extLst>
          </p:cNvPr>
          <p:cNvSpPr txBox="1"/>
          <p:nvPr/>
        </p:nvSpPr>
        <p:spPr>
          <a:xfrm>
            <a:off x="4217355" y="-1316229"/>
            <a:ext cx="2430683" cy="954107"/>
          </a:xfrm>
          <a:prstGeom prst="rect">
            <a:avLst/>
          </a:prstGeom>
          <a:noFill/>
        </p:spPr>
        <p:txBody>
          <a:bodyPr wrap="square" rtlCol="0">
            <a:spAutoFit/>
          </a:bodyPr>
          <a:lstStyle/>
          <a:p>
            <a:r>
              <a:rPr kumimoji="1" lang="ja-JP" altLang="en-US" sz="1400">
                <a:latin typeface="Yu Gothic" panose="020B0400000000000000" pitchFamily="34" charset="-128"/>
                <a:ea typeface="Yu Gothic" panose="020B0400000000000000" pitchFamily="34" charset="-128"/>
              </a:rPr>
              <a:t>←</a:t>
            </a:r>
            <a:endParaRPr kumimoji="1" lang="en-US" altLang="ja-JP" sz="1400">
              <a:latin typeface="Yu Gothic" panose="020B0400000000000000" pitchFamily="34" charset="-128"/>
              <a:ea typeface="Yu Gothic" panose="020B0400000000000000" pitchFamily="34" charset="-128"/>
            </a:endParaRPr>
          </a:p>
          <a:p>
            <a:r>
              <a:rPr kumimoji="1" lang="en-US" altLang="ja-JP" sz="1400">
                <a:latin typeface="Yu Gothic" panose="020B0400000000000000" pitchFamily="34" charset="-128"/>
                <a:ea typeface="Yu Gothic" panose="020B0400000000000000" pitchFamily="34" charset="-128"/>
              </a:rPr>
              <a:t>RICHELLE</a:t>
            </a:r>
            <a:r>
              <a:rPr kumimoji="1" lang="ja-JP" altLang="en-US" sz="1400">
                <a:latin typeface="Yu Gothic" panose="020B0400000000000000" pitchFamily="34" charset="-128"/>
                <a:ea typeface="Yu Gothic" panose="020B0400000000000000" pitchFamily="34" charset="-128"/>
              </a:rPr>
              <a:t>、</a:t>
            </a:r>
            <a:r>
              <a:rPr kumimoji="1" lang="en-US" altLang="ja-JP" sz="1400">
                <a:latin typeface="Yu Gothic" panose="020B0400000000000000" pitchFamily="34" charset="-128"/>
                <a:ea typeface="Yu Gothic" panose="020B0400000000000000" pitchFamily="34" charset="-128"/>
              </a:rPr>
              <a:t>SPAGE</a:t>
            </a:r>
            <a:r>
              <a:rPr kumimoji="1" lang="ja-JP" altLang="en-US" sz="1400">
                <a:latin typeface="Yu Gothic" panose="020B0400000000000000" pitchFamily="34" charset="-128"/>
                <a:ea typeface="Yu Gothic" panose="020B0400000000000000" pitchFamily="34" charset="-128"/>
              </a:rPr>
              <a:t>に限り、商品名にロゴ使用可。</a:t>
            </a:r>
            <a:endParaRPr kumimoji="1" lang="en-US" altLang="ja-JP" sz="1400">
              <a:latin typeface="Yu Gothic" panose="020B0400000000000000" pitchFamily="34" charset="-128"/>
              <a:ea typeface="Yu Gothic" panose="020B0400000000000000" pitchFamily="34" charset="-128"/>
            </a:endParaRPr>
          </a:p>
          <a:p>
            <a:r>
              <a:rPr kumimoji="1" lang="en-US" altLang="ja-JP" sz="1400">
                <a:solidFill>
                  <a:srgbClr val="D95000"/>
                </a:solidFill>
                <a:latin typeface="Yu Gothic" panose="020B0400000000000000" pitchFamily="34" charset="-128"/>
                <a:ea typeface="Yu Gothic" panose="020B0400000000000000" pitchFamily="34" charset="-128"/>
              </a:rPr>
              <a:t>※</a:t>
            </a:r>
            <a:r>
              <a:rPr kumimoji="1" lang="ja-JP" altLang="en-US" sz="1400">
                <a:solidFill>
                  <a:srgbClr val="D95000"/>
                </a:solidFill>
                <a:latin typeface="Yu Gothic" panose="020B0400000000000000" pitchFamily="34" charset="-128"/>
                <a:ea typeface="Yu Gothic" panose="020B0400000000000000" pitchFamily="34" charset="-128"/>
              </a:rPr>
              <a:t>サイズ変更不可</a:t>
            </a:r>
            <a:endParaRPr kumimoji="1" lang="en-US" altLang="ja-JP" sz="1400">
              <a:solidFill>
                <a:srgbClr val="D95000"/>
              </a:solidFill>
              <a:latin typeface="Yu Gothic" panose="020B0400000000000000" pitchFamily="34" charset="-128"/>
              <a:ea typeface="Yu Gothic" panose="020B0400000000000000" pitchFamily="34" charset="-128"/>
            </a:endParaRPr>
          </a:p>
        </p:txBody>
      </p:sp>
      <p:pic>
        <p:nvPicPr>
          <p:cNvPr id="18" name="図 17">
            <a:extLst>
              <a:ext uri="{FF2B5EF4-FFF2-40B4-BE49-F238E27FC236}">
                <a16:creationId xmlns:a16="http://schemas.microsoft.com/office/drawing/2014/main" id="{CEA7FDF2-509E-D640-BA9C-AAFBDC6D8184}"/>
              </a:ext>
            </a:extLst>
          </p:cNvPr>
          <p:cNvPicPr>
            <a:picLocks noChangeAspect="1"/>
          </p:cNvPicPr>
          <p:nvPr/>
        </p:nvPicPr>
        <p:blipFill>
          <a:blip r:embed="rId3"/>
          <a:stretch>
            <a:fillRect/>
          </a:stretch>
        </p:blipFill>
        <p:spPr>
          <a:xfrm>
            <a:off x="1813789" y="-978818"/>
            <a:ext cx="1827954" cy="720000"/>
          </a:xfrm>
          <a:prstGeom prst="rect">
            <a:avLst/>
          </a:prstGeom>
        </p:spPr>
      </p:pic>
      <p:sp>
        <p:nvSpPr>
          <p:cNvPr id="19" name="Text Box 1039">
            <a:extLst>
              <a:ext uri="{FF2B5EF4-FFF2-40B4-BE49-F238E27FC236}">
                <a16:creationId xmlns:a16="http://schemas.microsoft.com/office/drawing/2014/main" id="{672CEE98-B33C-5A4E-BEC5-A58DCFAF748E}"/>
              </a:ext>
            </a:extLst>
          </p:cNvPr>
          <p:cNvSpPr txBox="1">
            <a:spLocks noChangeArrowheads="1"/>
          </p:cNvSpPr>
          <p:nvPr/>
        </p:nvSpPr>
        <p:spPr bwMode="auto">
          <a:xfrm>
            <a:off x="174625" y="-645730"/>
            <a:ext cx="166712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1400" b="1">
                <a:solidFill>
                  <a:schemeClr val="bg1"/>
                </a:solidFill>
                <a:latin typeface="Yu Gothic" panose="020B0400000000000000" pitchFamily="34" charset="-128"/>
                <a:ea typeface="Yu Gothic" panose="020B0400000000000000" pitchFamily="34" charset="-128"/>
              </a:rPr>
              <a:t>システムバスルーム </a:t>
            </a:r>
          </a:p>
        </p:txBody>
      </p:sp>
      <p:pic>
        <p:nvPicPr>
          <p:cNvPr id="22" name="図 21">
            <a:extLst>
              <a:ext uri="{FF2B5EF4-FFF2-40B4-BE49-F238E27FC236}">
                <a16:creationId xmlns:a16="http://schemas.microsoft.com/office/drawing/2014/main" id="{626324B6-8641-EF47-A1C4-D59A733D816E}"/>
              </a:ext>
            </a:extLst>
          </p:cNvPr>
          <p:cNvPicPr>
            <a:picLocks noChangeAspect="1"/>
          </p:cNvPicPr>
          <p:nvPr/>
        </p:nvPicPr>
        <p:blipFill>
          <a:blip r:embed="rId4"/>
          <a:stretch>
            <a:fillRect/>
          </a:stretch>
        </p:blipFill>
        <p:spPr>
          <a:xfrm>
            <a:off x="1865345" y="-1319626"/>
            <a:ext cx="2148007" cy="288000"/>
          </a:xfrm>
          <a:prstGeom prst="rect">
            <a:avLst/>
          </a:prstGeom>
        </p:spPr>
      </p:pic>
      <p:sp>
        <p:nvSpPr>
          <p:cNvPr id="23" name="Text Box 1039">
            <a:extLst>
              <a:ext uri="{FF2B5EF4-FFF2-40B4-BE49-F238E27FC236}">
                <a16:creationId xmlns:a16="http://schemas.microsoft.com/office/drawing/2014/main" id="{E6732C8D-6A54-AB47-8FDA-70981FEAB5BC}"/>
              </a:ext>
            </a:extLst>
          </p:cNvPr>
          <p:cNvSpPr txBox="1">
            <a:spLocks noChangeArrowheads="1"/>
          </p:cNvSpPr>
          <p:nvPr/>
        </p:nvSpPr>
        <p:spPr bwMode="auto">
          <a:xfrm>
            <a:off x="174625" y="-1207070"/>
            <a:ext cx="143629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1400" b="1">
                <a:solidFill>
                  <a:schemeClr val="bg1"/>
                </a:solidFill>
                <a:latin typeface="Yu Gothic" panose="020B0400000000000000" pitchFamily="34" charset="-128"/>
                <a:ea typeface="Yu Gothic" panose="020B0400000000000000" pitchFamily="34" charset="-128"/>
              </a:rPr>
              <a:t>システムキッチン</a:t>
            </a:r>
          </a:p>
        </p:txBody>
      </p:sp>
      <p:sp>
        <p:nvSpPr>
          <p:cNvPr id="16" name="正方形/長方形 11">
            <a:extLst>
              <a:ext uri="{FF2B5EF4-FFF2-40B4-BE49-F238E27FC236}">
                <a16:creationId xmlns:a16="http://schemas.microsoft.com/office/drawing/2014/main" id="{5E86A849-502D-4C0B-9601-3F718BDB5719}"/>
              </a:ext>
            </a:extLst>
          </p:cNvPr>
          <p:cNvSpPr>
            <a:spLocks noChangeArrowheads="1"/>
          </p:cNvSpPr>
          <p:nvPr/>
        </p:nvSpPr>
        <p:spPr bwMode="auto">
          <a:xfrm>
            <a:off x="174625" y="1257104"/>
            <a:ext cx="10582536" cy="524472"/>
          </a:xfrm>
          <a:prstGeom prst="rect">
            <a:avLst/>
          </a:prstGeom>
          <a:noFill/>
          <a:ln>
            <a:noFill/>
          </a:ln>
        </p:spPr>
        <p:txBody>
          <a:bodyPr wrap="square" lIns="0" tIns="0" rIns="0" bIns="0" anchor="ctr">
            <a:no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10000"/>
              </a:lnSpc>
              <a:spcBef>
                <a:spcPct val="0"/>
              </a:spcBef>
              <a:spcAft>
                <a:spcPct val="0"/>
              </a:spcAft>
              <a:buClrTx/>
              <a:buSzTx/>
              <a:buFontTx/>
              <a:buNone/>
              <a:tabLst/>
              <a:defRPr/>
            </a:pPr>
            <a:endParaRPr kumimoji="1" lang="en-US" altLang="ja-JP" sz="1600" b="0" i="0" u="none" strike="noStrike" kern="1200" cap="none" spc="0" normalizeH="0" baseline="0" noProof="0" dirty="0">
              <a:ln>
                <a:noFill/>
              </a:ln>
              <a:effectLst/>
              <a:uLnTx/>
              <a:uFillTx/>
              <a:latin typeface="Noto Sans JP" panose="020B0200000000000000" pitchFamily="50" charset="-128"/>
              <a:ea typeface="Noto Sans JP" panose="020B0200000000000000" pitchFamily="50" charset="-128"/>
            </a:endParaRPr>
          </a:p>
        </p:txBody>
      </p:sp>
      <p:sp>
        <p:nvSpPr>
          <p:cNvPr id="17" name="正方形/長方形 103">
            <a:extLst>
              <a:ext uri="{FF2B5EF4-FFF2-40B4-BE49-F238E27FC236}">
                <a16:creationId xmlns:a16="http://schemas.microsoft.com/office/drawing/2014/main" id="{C5ED94B2-FC55-43C0-80CD-506BD272EE9E}"/>
              </a:ext>
            </a:extLst>
          </p:cNvPr>
          <p:cNvSpPr>
            <a:spLocks noChangeArrowheads="1"/>
          </p:cNvSpPr>
          <p:nvPr/>
        </p:nvSpPr>
        <p:spPr bwMode="auto">
          <a:xfrm>
            <a:off x="5183487" y="1386796"/>
            <a:ext cx="5102225" cy="124586"/>
          </a:xfrm>
          <a:prstGeom prst="rect">
            <a:avLst/>
          </a:prstGeom>
          <a:noFill/>
          <a:ln>
            <a:noFill/>
          </a:ln>
        </p:spPr>
        <p:txBody>
          <a:bodyPr lIns="0" tIns="0" rIns="0" bIns="0">
            <a:spAutoFit/>
          </a:bodyPr>
          <a:lstStyle/>
          <a:p>
            <a:pPr algn="just">
              <a:lnSpc>
                <a:spcPts val="1000"/>
              </a:lnSpc>
              <a:defRPr/>
            </a:pPr>
            <a:r>
              <a:rPr lang="ja-JP" altLang="en-US" sz="800" spc="10" dirty="0">
                <a:solidFill>
                  <a:srgbClr val="535353"/>
                </a:solidFill>
                <a:latin typeface="Noto Sans JP" panose="020B0200000000000000" pitchFamily="50" charset="-128"/>
                <a:ea typeface="Noto Sans JP" panose="020B0200000000000000" pitchFamily="50" charset="-128"/>
              </a:rPr>
              <a:t>一般のドアに比べて、一歩下がる動作がなく、立ち位置の移動が少ない為、高齢者の方に特におすすめです。</a:t>
            </a:r>
            <a:endParaRPr lang="en-US" altLang="ja-JP" sz="800" spc="10" dirty="0">
              <a:solidFill>
                <a:srgbClr val="535353"/>
              </a:solidFill>
              <a:latin typeface="Noto Sans JP" panose="020B0200000000000000" pitchFamily="50" charset="-128"/>
              <a:ea typeface="Noto Sans JP" panose="020B0200000000000000" pitchFamily="50" charset="-128"/>
            </a:endParaRPr>
          </a:p>
        </p:txBody>
      </p:sp>
      <p:sp>
        <p:nvSpPr>
          <p:cNvPr id="20" name="正方形/長方形 103">
            <a:extLst>
              <a:ext uri="{FF2B5EF4-FFF2-40B4-BE49-F238E27FC236}">
                <a16:creationId xmlns:a16="http://schemas.microsoft.com/office/drawing/2014/main" id="{726C2716-A2CD-4BF7-A1F3-DB67BA9E8FB0}"/>
              </a:ext>
            </a:extLst>
          </p:cNvPr>
          <p:cNvSpPr>
            <a:spLocks noChangeArrowheads="1"/>
          </p:cNvSpPr>
          <p:nvPr/>
        </p:nvSpPr>
        <p:spPr bwMode="auto">
          <a:xfrm>
            <a:off x="5167612" y="3300660"/>
            <a:ext cx="4433887" cy="275268"/>
          </a:xfrm>
          <a:prstGeom prst="rect">
            <a:avLst/>
          </a:prstGeom>
          <a:noFill/>
          <a:ln>
            <a:noFill/>
          </a:ln>
        </p:spPr>
        <p:txBody>
          <a:bodyPr lIns="0" tIns="0" rIns="0" bIns="0">
            <a:spAutoFit/>
          </a:bodyPr>
          <a:lstStyle/>
          <a:p>
            <a:pPr algn="just">
              <a:lnSpc>
                <a:spcPts val="1100"/>
              </a:lnSpc>
              <a:defRPr/>
            </a:pPr>
            <a:r>
              <a:rPr lang="ja-JP" altLang="en-US" sz="800" spc="10" dirty="0">
                <a:solidFill>
                  <a:srgbClr val="535353"/>
                </a:solidFill>
                <a:latin typeface="Noto Sans JP" panose="020B0200000000000000" pitchFamily="50" charset="-128"/>
                <a:ea typeface="Noto Sans JP" panose="020B0200000000000000" pitchFamily="50" charset="-128"/>
              </a:rPr>
              <a:t>デザイン性のある折れ戸がなく諦めていた方、ドア同士の干渉を解決したい方などへ</a:t>
            </a:r>
            <a:endParaRPr lang="en-US" altLang="ja-JP" sz="800" spc="10" dirty="0">
              <a:solidFill>
                <a:srgbClr val="535353"/>
              </a:solidFill>
              <a:latin typeface="Noto Sans JP" panose="020B0200000000000000" pitchFamily="50" charset="-128"/>
              <a:ea typeface="Noto Sans JP" panose="020B0200000000000000" pitchFamily="50" charset="-128"/>
            </a:endParaRPr>
          </a:p>
          <a:p>
            <a:pPr algn="just">
              <a:lnSpc>
                <a:spcPts val="1100"/>
              </a:lnSpc>
              <a:defRPr/>
            </a:pPr>
            <a:r>
              <a:rPr lang="ja-JP" altLang="en-US" sz="800" spc="10" dirty="0">
                <a:solidFill>
                  <a:srgbClr val="535353"/>
                </a:solidFill>
                <a:latin typeface="Noto Sans JP" panose="020B0200000000000000" pitchFamily="50" charset="-128"/>
                <a:ea typeface="Noto Sans JP" panose="020B0200000000000000" pitchFamily="50" charset="-128"/>
              </a:rPr>
              <a:t>狭い廊下や階段そばのドア設置等、開閉スペースが小さい連動中折れドアが解決します。</a:t>
            </a:r>
          </a:p>
        </p:txBody>
      </p:sp>
      <p:sp>
        <p:nvSpPr>
          <p:cNvPr id="21" name="object 14">
            <a:extLst>
              <a:ext uri="{FF2B5EF4-FFF2-40B4-BE49-F238E27FC236}">
                <a16:creationId xmlns:a16="http://schemas.microsoft.com/office/drawing/2014/main" id="{50E870DC-C74F-43A3-87B7-D778EFDE212E}"/>
              </a:ext>
            </a:extLst>
          </p:cNvPr>
          <p:cNvSpPr>
            <a:spLocks/>
          </p:cNvSpPr>
          <p:nvPr/>
        </p:nvSpPr>
        <p:spPr bwMode="auto">
          <a:xfrm>
            <a:off x="5113637" y="1324255"/>
            <a:ext cx="5381625" cy="58737"/>
          </a:xfrm>
          <a:custGeom>
            <a:avLst/>
            <a:gdLst>
              <a:gd name="T0" fmla="*/ 0 w 8280400"/>
              <a:gd name="T1" fmla="*/ 0 h 45719"/>
              <a:gd name="T2" fmla="*/ 1 w 8280400"/>
              <a:gd name="T3" fmla="*/ 0 h 45719"/>
              <a:gd name="T4" fmla="*/ 0 60000 65536"/>
              <a:gd name="T5" fmla="*/ 0 60000 65536"/>
              <a:gd name="T6" fmla="*/ 0 w 8280400"/>
              <a:gd name="T7" fmla="*/ 0 h 45719"/>
              <a:gd name="T8" fmla="*/ 8280400 w 8280400"/>
              <a:gd name="T9" fmla="*/ 0 h 45719"/>
            </a:gdLst>
            <a:ahLst/>
            <a:cxnLst>
              <a:cxn ang="T4">
                <a:pos x="T0" y="T1"/>
              </a:cxn>
              <a:cxn ang="T5">
                <a:pos x="T2" y="T3"/>
              </a:cxn>
            </a:cxnLst>
            <a:rect l="T6" t="T7" r="T8" b="T9"/>
            <a:pathLst>
              <a:path w="8280400" h="45719">
                <a:moveTo>
                  <a:pt x="0" y="0"/>
                </a:moveTo>
                <a:lnTo>
                  <a:pt x="8280006" y="0"/>
                </a:lnTo>
              </a:path>
            </a:pathLst>
          </a:custGeom>
          <a:noFill/>
          <a:ln w="12700">
            <a:solidFill>
              <a:srgbClr val="828283"/>
            </a:solidFill>
            <a:prstDash val="sysDot"/>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ja-JP" altLang="en-US">
              <a:latin typeface="Noto Sans JP" panose="020B0200000000000000" pitchFamily="50" charset="-128"/>
              <a:ea typeface="Noto Sans JP" panose="020B0200000000000000" pitchFamily="50" charset="-128"/>
            </a:endParaRPr>
          </a:p>
        </p:txBody>
      </p:sp>
      <p:sp>
        <p:nvSpPr>
          <p:cNvPr id="25" name="object 79">
            <a:extLst>
              <a:ext uri="{FF2B5EF4-FFF2-40B4-BE49-F238E27FC236}">
                <a16:creationId xmlns:a16="http://schemas.microsoft.com/office/drawing/2014/main" id="{A396F45C-3CD5-4F13-872E-11C271E93D3E}"/>
              </a:ext>
            </a:extLst>
          </p:cNvPr>
          <p:cNvSpPr txBox="1">
            <a:spLocks noChangeArrowheads="1"/>
          </p:cNvSpPr>
          <p:nvPr/>
        </p:nvSpPr>
        <p:spPr bwMode="auto">
          <a:xfrm>
            <a:off x="5183487" y="2852836"/>
            <a:ext cx="4995862" cy="430212"/>
          </a:xfrm>
          <a:prstGeom prst="rect">
            <a:avLst/>
          </a:prstGeom>
          <a:noFill/>
          <a:ln>
            <a:noFill/>
          </a:ln>
        </p:spPr>
        <p:txBody>
          <a:bodyPr lIns="0" tIns="0" rIns="0" bIns="0">
            <a:spAutoFit/>
          </a:bodyPr>
          <a:lstStyle>
            <a:lvl1pPr marL="7938">
              <a:spcBef>
                <a:spcPct val="20000"/>
              </a:spcBef>
              <a:defRPr>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defRPr>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defRPr>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defRPr>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defRPr>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defRPr/>
            </a:pPr>
            <a:r>
              <a:rPr lang="en-US" altLang="ja-JP" sz="2800" dirty="0">
                <a:solidFill>
                  <a:schemeClr val="tx1">
                    <a:lumMod val="75000"/>
                    <a:lumOff val="25000"/>
                  </a:schemeClr>
                </a:solidFill>
                <a:latin typeface="Noto Sans JP" panose="020B0200000000000000" pitchFamily="50" charset="-128"/>
                <a:ea typeface="Noto Sans JP" panose="020B0200000000000000" pitchFamily="50" charset="-128"/>
              </a:rPr>
              <a:t>02</a:t>
            </a:r>
            <a:r>
              <a:rPr lang="ja-JP" altLang="en-US" sz="2800" dirty="0">
                <a:solidFill>
                  <a:schemeClr val="tx1">
                    <a:lumMod val="75000"/>
                    <a:lumOff val="25000"/>
                  </a:schemeClr>
                </a:solidFill>
                <a:latin typeface="Noto Sans JP" panose="020B0200000000000000" pitchFamily="50" charset="-128"/>
                <a:ea typeface="Noto Sans JP" panose="020B0200000000000000" pitchFamily="50" charset="-128"/>
              </a:rPr>
              <a:t> </a:t>
            </a:r>
            <a:r>
              <a:rPr lang="ja-JP" altLang="en-US" sz="1600" dirty="0">
                <a:solidFill>
                  <a:schemeClr val="tx1">
                    <a:lumMod val="75000"/>
                    <a:lumOff val="25000"/>
                  </a:schemeClr>
                </a:solidFill>
                <a:latin typeface="Noto Sans JP" panose="020B0200000000000000" pitchFamily="50" charset="-128"/>
                <a:ea typeface="Noto Sans JP" panose="020B0200000000000000" pitchFamily="50" charset="-128"/>
              </a:rPr>
              <a:t>デザインもしっかり。スペース取れない場所へ</a:t>
            </a:r>
            <a:endParaRPr lang="ja-JP" altLang="en-US" sz="1600" dirty="0">
              <a:solidFill>
                <a:schemeClr val="tx1">
                  <a:lumMod val="75000"/>
                  <a:lumOff val="25000"/>
                </a:schemeClr>
              </a:solidFill>
              <a:latin typeface="Noto Sans JP" panose="020B0200000000000000" pitchFamily="50" charset="-128"/>
              <a:ea typeface="Noto Sans JP" panose="020B0200000000000000" pitchFamily="50" charset="-128"/>
              <a:cs typeface="KozMinPro-Heavy" pitchFamily="18" charset="-128"/>
            </a:endParaRPr>
          </a:p>
        </p:txBody>
      </p:sp>
      <p:sp>
        <p:nvSpPr>
          <p:cNvPr id="26" name="object 14">
            <a:extLst>
              <a:ext uri="{FF2B5EF4-FFF2-40B4-BE49-F238E27FC236}">
                <a16:creationId xmlns:a16="http://schemas.microsoft.com/office/drawing/2014/main" id="{8167AB8E-B602-4255-95AD-A6EE877F4AC2}"/>
              </a:ext>
            </a:extLst>
          </p:cNvPr>
          <p:cNvSpPr>
            <a:spLocks/>
          </p:cNvSpPr>
          <p:nvPr/>
        </p:nvSpPr>
        <p:spPr bwMode="auto">
          <a:xfrm>
            <a:off x="5113637" y="3238598"/>
            <a:ext cx="5424487" cy="55563"/>
          </a:xfrm>
          <a:custGeom>
            <a:avLst/>
            <a:gdLst>
              <a:gd name="T0" fmla="*/ 0 w 8280400"/>
              <a:gd name="T1" fmla="*/ 0 h 65324"/>
              <a:gd name="T2" fmla="*/ 1 w 8280400"/>
              <a:gd name="T3" fmla="*/ 0 h 65324"/>
              <a:gd name="T4" fmla="*/ 0 60000 65536"/>
              <a:gd name="T5" fmla="*/ 0 60000 65536"/>
              <a:gd name="T6" fmla="*/ 0 w 8280400"/>
              <a:gd name="T7" fmla="*/ 0 h 65324"/>
              <a:gd name="T8" fmla="*/ 8280400 w 8280400"/>
              <a:gd name="T9" fmla="*/ 0 h 65324"/>
            </a:gdLst>
            <a:ahLst/>
            <a:cxnLst>
              <a:cxn ang="T4">
                <a:pos x="T0" y="T1"/>
              </a:cxn>
              <a:cxn ang="T5">
                <a:pos x="T2" y="T3"/>
              </a:cxn>
            </a:cxnLst>
            <a:rect l="T6" t="T7" r="T8" b="T9"/>
            <a:pathLst>
              <a:path w="8280400" h="65324">
                <a:moveTo>
                  <a:pt x="0" y="0"/>
                </a:moveTo>
                <a:lnTo>
                  <a:pt x="8280006" y="0"/>
                </a:lnTo>
              </a:path>
            </a:pathLst>
          </a:custGeom>
          <a:noFill/>
          <a:ln w="12700">
            <a:solidFill>
              <a:srgbClr val="828283"/>
            </a:solidFill>
            <a:prstDash val="sysDot"/>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ja-JP" altLang="en-US">
              <a:latin typeface="Noto Sans JP" panose="020B0200000000000000" pitchFamily="50" charset="-128"/>
              <a:ea typeface="Noto Sans JP" panose="020B0200000000000000" pitchFamily="50" charset="-128"/>
            </a:endParaRPr>
          </a:p>
        </p:txBody>
      </p:sp>
      <p:sp>
        <p:nvSpPr>
          <p:cNvPr id="27" name="object 79">
            <a:extLst>
              <a:ext uri="{FF2B5EF4-FFF2-40B4-BE49-F238E27FC236}">
                <a16:creationId xmlns:a16="http://schemas.microsoft.com/office/drawing/2014/main" id="{33736D6D-B258-4F0B-A8F9-83B0BEA09B15}"/>
              </a:ext>
            </a:extLst>
          </p:cNvPr>
          <p:cNvSpPr txBox="1">
            <a:spLocks noChangeArrowheads="1"/>
          </p:cNvSpPr>
          <p:nvPr/>
        </p:nvSpPr>
        <p:spPr bwMode="auto">
          <a:xfrm>
            <a:off x="5170787" y="905155"/>
            <a:ext cx="5353050" cy="431800"/>
          </a:xfrm>
          <a:prstGeom prst="rect">
            <a:avLst/>
          </a:prstGeom>
          <a:noFill/>
          <a:ln>
            <a:noFill/>
          </a:ln>
        </p:spPr>
        <p:txBody>
          <a:bodyPr lIns="0" tIns="0" rIns="0" bIns="0">
            <a:spAutoFit/>
          </a:bodyPr>
          <a:lstStyle>
            <a:lvl1pPr marL="7938">
              <a:spcBef>
                <a:spcPct val="20000"/>
              </a:spcBef>
              <a:defRPr>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defRPr>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defRPr>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defRPr>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defRPr>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defRPr/>
            </a:pPr>
            <a:r>
              <a:rPr lang="en-US" altLang="ja-JP" sz="2800" dirty="0">
                <a:solidFill>
                  <a:schemeClr val="tx1">
                    <a:lumMod val="75000"/>
                    <a:lumOff val="25000"/>
                  </a:schemeClr>
                </a:solidFill>
                <a:latin typeface="Noto Sans JP" panose="020B0200000000000000" pitchFamily="50" charset="-128"/>
                <a:ea typeface="Noto Sans JP" panose="020B0200000000000000" pitchFamily="50" charset="-128"/>
              </a:rPr>
              <a:t>01</a:t>
            </a:r>
            <a:r>
              <a:rPr lang="ja-JP" altLang="en-US" sz="2800" dirty="0">
                <a:solidFill>
                  <a:schemeClr val="tx1">
                    <a:lumMod val="75000"/>
                    <a:lumOff val="25000"/>
                  </a:schemeClr>
                </a:solidFill>
                <a:latin typeface="Noto Sans JP" panose="020B0200000000000000" pitchFamily="50" charset="-128"/>
                <a:ea typeface="Noto Sans JP" panose="020B0200000000000000" pitchFamily="50" charset="-128"/>
              </a:rPr>
              <a:t> </a:t>
            </a:r>
            <a:r>
              <a:rPr lang="ja-JP" altLang="en-US" sz="1600" dirty="0">
                <a:solidFill>
                  <a:schemeClr val="tx1">
                    <a:lumMod val="75000"/>
                    <a:lumOff val="25000"/>
                  </a:schemeClr>
                </a:solidFill>
                <a:latin typeface="Noto Sans JP" panose="020B0200000000000000" pitchFamily="50" charset="-128"/>
                <a:ea typeface="Noto Sans JP" panose="020B0200000000000000" pitchFamily="50" charset="-128"/>
              </a:rPr>
              <a:t>高齢者のお住まいや将来の高齢化対策として  </a:t>
            </a:r>
            <a:endParaRPr lang="ja-JP" altLang="ja-JP" sz="1600" dirty="0">
              <a:solidFill>
                <a:schemeClr val="tx1">
                  <a:lumMod val="75000"/>
                  <a:lumOff val="25000"/>
                </a:schemeClr>
              </a:solidFill>
              <a:latin typeface="Noto Sans JP" panose="020B0200000000000000" pitchFamily="50" charset="-128"/>
              <a:ea typeface="Noto Sans JP" panose="020B0200000000000000" pitchFamily="50" charset="-128"/>
              <a:cs typeface="KozMinPro-Heavy" pitchFamily="18" charset="-128"/>
            </a:endParaRPr>
          </a:p>
        </p:txBody>
      </p:sp>
      <p:pic>
        <p:nvPicPr>
          <p:cNvPr id="28" name="図 10">
            <a:extLst>
              <a:ext uri="{FF2B5EF4-FFF2-40B4-BE49-F238E27FC236}">
                <a16:creationId xmlns:a16="http://schemas.microsoft.com/office/drawing/2014/main" id="{831DB6D1-C455-42CD-B620-2019F24E440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48699" y="1635405"/>
            <a:ext cx="1100138" cy="1135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図 12">
            <a:extLst>
              <a:ext uri="{FF2B5EF4-FFF2-40B4-BE49-F238E27FC236}">
                <a16:creationId xmlns:a16="http://schemas.microsoft.com/office/drawing/2014/main" id="{F415A1D9-D4FB-4650-AFF0-6F01E2FC124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50474" y="1659217"/>
            <a:ext cx="1027113" cy="105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図 17">
            <a:extLst>
              <a:ext uri="{FF2B5EF4-FFF2-40B4-BE49-F238E27FC236}">
                <a16:creationId xmlns:a16="http://schemas.microsoft.com/office/drawing/2014/main" id="{E2F773D6-595C-46CA-8A6E-C49C4FD6ABF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75562" y="1571905"/>
            <a:ext cx="863600" cy="121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図 18">
            <a:extLst>
              <a:ext uri="{FF2B5EF4-FFF2-40B4-BE49-F238E27FC236}">
                <a16:creationId xmlns:a16="http://schemas.microsoft.com/office/drawing/2014/main" id="{FB65E999-3169-4F01-A585-35AABAD6E31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16937" y="4213472"/>
            <a:ext cx="103028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図 20">
            <a:extLst>
              <a:ext uri="{FF2B5EF4-FFF2-40B4-BE49-F238E27FC236}">
                <a16:creationId xmlns:a16="http://schemas.microsoft.com/office/drawing/2014/main" id="{FF65BBC2-7105-42F9-9021-49E878FCE1A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469612" y="4192835"/>
            <a:ext cx="985837"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図 22">
            <a:extLst>
              <a:ext uri="{FF2B5EF4-FFF2-40B4-BE49-F238E27FC236}">
                <a16:creationId xmlns:a16="http://schemas.microsoft.com/office/drawing/2014/main" id="{222312DD-80FE-48A3-B64E-28CDFE00E5C1}"/>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08912" y="3603872"/>
            <a:ext cx="755650"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図 23">
            <a:extLst>
              <a:ext uri="{FF2B5EF4-FFF2-40B4-BE49-F238E27FC236}">
                <a16:creationId xmlns:a16="http://schemas.microsoft.com/office/drawing/2014/main" id="{E10DF372-11B5-403B-B472-4BA7B7F19A6F}"/>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664749" y="3586410"/>
            <a:ext cx="738188" cy="1179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図 3140">
            <a:extLst>
              <a:ext uri="{FF2B5EF4-FFF2-40B4-BE49-F238E27FC236}">
                <a16:creationId xmlns:a16="http://schemas.microsoft.com/office/drawing/2014/main" id="{447DF9FE-6EE0-46B8-B513-5BE550BA9A95}"/>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150149" y="5628046"/>
            <a:ext cx="1541463" cy="103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正方形/長方形 103">
            <a:extLst>
              <a:ext uri="{FF2B5EF4-FFF2-40B4-BE49-F238E27FC236}">
                <a16:creationId xmlns:a16="http://schemas.microsoft.com/office/drawing/2014/main" id="{7D472B57-91B0-44C3-B6CC-C1B1850014FC}"/>
              </a:ext>
            </a:extLst>
          </p:cNvPr>
          <p:cNvSpPr>
            <a:spLocks noChangeArrowheads="1"/>
          </p:cNvSpPr>
          <p:nvPr/>
        </p:nvSpPr>
        <p:spPr bwMode="auto">
          <a:xfrm>
            <a:off x="5172374" y="5303237"/>
            <a:ext cx="5365750" cy="275781"/>
          </a:xfrm>
          <a:prstGeom prst="rect">
            <a:avLst/>
          </a:prstGeom>
          <a:noFill/>
          <a:ln>
            <a:noFill/>
          </a:ln>
        </p:spPr>
        <p:txBody>
          <a:bodyPr wrap="square" lIns="0" tIns="0" rIns="0" bIns="0">
            <a:spAutoFit/>
          </a:bodyPr>
          <a:lstStyle/>
          <a:p>
            <a:pPr algn="just">
              <a:lnSpc>
                <a:spcPts val="1100"/>
              </a:lnSpc>
              <a:defRPr/>
            </a:pPr>
            <a:r>
              <a:rPr lang="ja-JP" altLang="en-US" sz="800" spc="10" dirty="0">
                <a:solidFill>
                  <a:srgbClr val="535353"/>
                </a:solidFill>
                <a:latin typeface="Noto Sans JP" panose="020B0200000000000000" pitchFamily="50" charset="-128"/>
                <a:ea typeface="Noto Sans JP" panose="020B0200000000000000" pitchFamily="50" charset="-128"/>
              </a:rPr>
              <a:t>片引き戸で有効開口が取れない場合も連動折れドアの設置でしっかりとれるケースもあります。</a:t>
            </a:r>
            <a:endParaRPr lang="en-US" altLang="ja-JP" sz="800" spc="10" dirty="0">
              <a:solidFill>
                <a:srgbClr val="535353"/>
              </a:solidFill>
              <a:latin typeface="Noto Sans JP" panose="020B0200000000000000" pitchFamily="50" charset="-128"/>
              <a:ea typeface="Noto Sans JP" panose="020B0200000000000000" pitchFamily="50" charset="-128"/>
            </a:endParaRPr>
          </a:p>
          <a:p>
            <a:pPr algn="just">
              <a:lnSpc>
                <a:spcPts val="1100"/>
              </a:lnSpc>
              <a:defRPr/>
            </a:pPr>
            <a:r>
              <a:rPr lang="ja-JP" altLang="en-US" sz="800" spc="10" dirty="0">
                <a:solidFill>
                  <a:srgbClr val="535353"/>
                </a:solidFill>
                <a:latin typeface="Noto Sans JP" panose="020B0200000000000000" pitchFamily="50" charset="-128"/>
                <a:ea typeface="Noto Sans JP" panose="020B0200000000000000" pitchFamily="50" charset="-128"/>
              </a:rPr>
              <a:t>中折れドアと違いアウトセット方式の為、内側干渉がありません。内部側を有効に活用できるメリットがあります。</a:t>
            </a:r>
          </a:p>
        </p:txBody>
      </p:sp>
      <p:sp>
        <p:nvSpPr>
          <p:cNvPr id="38" name="object 79">
            <a:extLst>
              <a:ext uri="{FF2B5EF4-FFF2-40B4-BE49-F238E27FC236}">
                <a16:creationId xmlns:a16="http://schemas.microsoft.com/office/drawing/2014/main" id="{46417133-162F-4536-BE18-3564909A6551}"/>
              </a:ext>
            </a:extLst>
          </p:cNvPr>
          <p:cNvSpPr txBox="1">
            <a:spLocks noChangeArrowheads="1"/>
          </p:cNvSpPr>
          <p:nvPr/>
        </p:nvSpPr>
        <p:spPr bwMode="auto">
          <a:xfrm>
            <a:off x="5188249" y="4864459"/>
            <a:ext cx="5540375" cy="431800"/>
          </a:xfrm>
          <a:prstGeom prst="rect">
            <a:avLst/>
          </a:prstGeom>
          <a:noFill/>
          <a:ln>
            <a:noFill/>
          </a:ln>
        </p:spPr>
        <p:txBody>
          <a:bodyPr lIns="0" tIns="0" rIns="0" bIns="0">
            <a:spAutoFit/>
          </a:bodyPr>
          <a:lstStyle>
            <a:lvl1pPr marL="7938">
              <a:spcBef>
                <a:spcPct val="20000"/>
              </a:spcBef>
              <a:defRPr>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defRPr>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defRPr>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defRPr>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defRPr>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defRPr/>
            </a:pPr>
            <a:r>
              <a:rPr lang="en-US" altLang="ja-JP" sz="2800" dirty="0">
                <a:solidFill>
                  <a:schemeClr val="tx1">
                    <a:lumMod val="75000"/>
                    <a:lumOff val="25000"/>
                  </a:schemeClr>
                </a:solidFill>
                <a:latin typeface="Noto Sans JP" panose="020B0200000000000000" pitchFamily="50" charset="-128"/>
                <a:ea typeface="Noto Sans JP" panose="020B0200000000000000" pitchFamily="50" charset="-128"/>
              </a:rPr>
              <a:t>03</a:t>
            </a:r>
            <a:r>
              <a:rPr lang="ja-JP" altLang="en-US" sz="2800" dirty="0">
                <a:solidFill>
                  <a:schemeClr val="tx1">
                    <a:lumMod val="75000"/>
                    <a:lumOff val="25000"/>
                  </a:schemeClr>
                </a:solidFill>
                <a:latin typeface="Noto Sans JP" panose="020B0200000000000000" pitchFamily="50" charset="-128"/>
                <a:ea typeface="Noto Sans JP" panose="020B0200000000000000" pitchFamily="50" charset="-128"/>
              </a:rPr>
              <a:t> </a:t>
            </a:r>
            <a:r>
              <a:rPr lang="ja-JP" altLang="en-US" sz="1600" dirty="0">
                <a:solidFill>
                  <a:schemeClr val="tx1">
                    <a:lumMod val="75000"/>
                    <a:lumOff val="25000"/>
                  </a:schemeClr>
                </a:solidFill>
                <a:latin typeface="Noto Sans JP" panose="020B0200000000000000" pitchFamily="50" charset="-128"/>
                <a:ea typeface="Noto Sans JP" panose="020B0200000000000000" pitchFamily="50" charset="-128"/>
              </a:rPr>
              <a:t>片引き戸や中折れドアとは違ったメリットあり</a:t>
            </a:r>
            <a:endParaRPr lang="ja-JP" altLang="en-US" sz="1600" dirty="0">
              <a:solidFill>
                <a:schemeClr val="tx1">
                  <a:lumMod val="75000"/>
                  <a:lumOff val="25000"/>
                </a:schemeClr>
              </a:solidFill>
              <a:latin typeface="Noto Sans JP" panose="020B0200000000000000" pitchFamily="50" charset="-128"/>
              <a:ea typeface="Noto Sans JP" panose="020B0200000000000000" pitchFamily="50" charset="-128"/>
              <a:cs typeface="KozMinPro-Heavy" pitchFamily="18" charset="-128"/>
            </a:endParaRPr>
          </a:p>
        </p:txBody>
      </p:sp>
      <p:sp>
        <p:nvSpPr>
          <p:cNvPr id="39" name="object 14">
            <a:extLst>
              <a:ext uri="{FF2B5EF4-FFF2-40B4-BE49-F238E27FC236}">
                <a16:creationId xmlns:a16="http://schemas.microsoft.com/office/drawing/2014/main" id="{ECDD91F9-D768-48CA-B282-1F3701597E0D}"/>
              </a:ext>
            </a:extLst>
          </p:cNvPr>
          <p:cNvSpPr>
            <a:spLocks/>
          </p:cNvSpPr>
          <p:nvPr/>
        </p:nvSpPr>
        <p:spPr bwMode="auto">
          <a:xfrm>
            <a:off x="5102524" y="5251809"/>
            <a:ext cx="5424488" cy="55562"/>
          </a:xfrm>
          <a:custGeom>
            <a:avLst/>
            <a:gdLst>
              <a:gd name="T0" fmla="*/ 0 w 8280400"/>
              <a:gd name="T1" fmla="*/ 0 h 65324"/>
              <a:gd name="T2" fmla="*/ 1 w 8280400"/>
              <a:gd name="T3" fmla="*/ 0 h 65324"/>
              <a:gd name="T4" fmla="*/ 0 60000 65536"/>
              <a:gd name="T5" fmla="*/ 0 60000 65536"/>
              <a:gd name="T6" fmla="*/ 0 w 8280400"/>
              <a:gd name="T7" fmla="*/ 0 h 65324"/>
              <a:gd name="T8" fmla="*/ 8280400 w 8280400"/>
              <a:gd name="T9" fmla="*/ 0 h 65324"/>
            </a:gdLst>
            <a:ahLst/>
            <a:cxnLst>
              <a:cxn ang="T4">
                <a:pos x="T0" y="T1"/>
              </a:cxn>
              <a:cxn ang="T5">
                <a:pos x="T2" y="T3"/>
              </a:cxn>
            </a:cxnLst>
            <a:rect l="T6" t="T7" r="T8" b="T9"/>
            <a:pathLst>
              <a:path w="8280400" h="65324">
                <a:moveTo>
                  <a:pt x="0" y="0"/>
                </a:moveTo>
                <a:lnTo>
                  <a:pt x="8280006" y="0"/>
                </a:lnTo>
              </a:path>
            </a:pathLst>
          </a:custGeom>
          <a:noFill/>
          <a:ln w="12700">
            <a:solidFill>
              <a:srgbClr val="828283"/>
            </a:solidFill>
            <a:prstDash val="sysDot"/>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ja-JP" altLang="en-US">
              <a:latin typeface="Noto Sans JP" panose="020B0200000000000000" pitchFamily="50" charset="-128"/>
              <a:ea typeface="Noto Sans JP" panose="020B0200000000000000" pitchFamily="50" charset="-128"/>
            </a:endParaRPr>
          </a:p>
        </p:txBody>
      </p:sp>
      <p:sp>
        <p:nvSpPr>
          <p:cNvPr id="40" name="二等辺三角形 39">
            <a:extLst>
              <a:ext uri="{FF2B5EF4-FFF2-40B4-BE49-F238E27FC236}">
                <a16:creationId xmlns:a16="http://schemas.microsoft.com/office/drawing/2014/main" id="{9D543433-1652-48AF-8018-629CEF1308BA}"/>
              </a:ext>
            </a:extLst>
          </p:cNvPr>
          <p:cNvSpPr/>
          <p:nvPr/>
        </p:nvSpPr>
        <p:spPr>
          <a:xfrm rot="5400000">
            <a:off x="7297243" y="2315649"/>
            <a:ext cx="365125" cy="153987"/>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latin typeface="Noto Sans JP" panose="020B0200000000000000" pitchFamily="50" charset="-128"/>
              <a:ea typeface="Noto Sans JP" panose="020B0200000000000000" pitchFamily="50" charset="-128"/>
            </a:endParaRPr>
          </a:p>
        </p:txBody>
      </p:sp>
      <p:sp>
        <p:nvSpPr>
          <p:cNvPr id="42" name="二等辺三角形 41">
            <a:extLst>
              <a:ext uri="{FF2B5EF4-FFF2-40B4-BE49-F238E27FC236}">
                <a16:creationId xmlns:a16="http://schemas.microsoft.com/office/drawing/2014/main" id="{86C2D90C-4CBD-446F-8BDF-28519DDC6806}"/>
              </a:ext>
            </a:extLst>
          </p:cNvPr>
          <p:cNvSpPr/>
          <p:nvPr/>
        </p:nvSpPr>
        <p:spPr>
          <a:xfrm rot="5400000">
            <a:off x="7333755" y="4136479"/>
            <a:ext cx="365125" cy="153988"/>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latin typeface="Noto Sans JP" panose="020B0200000000000000" pitchFamily="50" charset="-128"/>
              <a:ea typeface="Noto Sans JP" panose="020B0200000000000000" pitchFamily="50" charset="-128"/>
            </a:endParaRPr>
          </a:p>
        </p:txBody>
      </p:sp>
      <p:sp>
        <p:nvSpPr>
          <p:cNvPr id="43" name="二等辺三角形 42">
            <a:extLst>
              <a:ext uri="{FF2B5EF4-FFF2-40B4-BE49-F238E27FC236}">
                <a16:creationId xmlns:a16="http://schemas.microsoft.com/office/drawing/2014/main" id="{956065E2-5B66-4381-84A5-F8EBAC74F2F5}"/>
              </a:ext>
            </a:extLst>
          </p:cNvPr>
          <p:cNvSpPr/>
          <p:nvPr/>
        </p:nvSpPr>
        <p:spPr>
          <a:xfrm rot="20516200">
            <a:off x="9160174" y="3716436"/>
            <a:ext cx="423863" cy="17462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latin typeface="Noto Sans JP" panose="020B0200000000000000" pitchFamily="50" charset="-128"/>
              <a:ea typeface="Noto Sans JP" panose="020B0200000000000000" pitchFamily="50" charset="-128"/>
            </a:endParaRPr>
          </a:p>
        </p:txBody>
      </p:sp>
      <p:sp>
        <p:nvSpPr>
          <p:cNvPr id="44" name="テキスト ボックス 205">
            <a:extLst>
              <a:ext uri="{FF2B5EF4-FFF2-40B4-BE49-F238E27FC236}">
                <a16:creationId xmlns:a16="http://schemas.microsoft.com/office/drawing/2014/main" id="{9D317581-56BA-401B-984A-639558BFEB6E}"/>
              </a:ext>
            </a:extLst>
          </p:cNvPr>
          <p:cNvSpPr txBox="1">
            <a:spLocks noChangeArrowheads="1"/>
          </p:cNvSpPr>
          <p:nvPr/>
        </p:nvSpPr>
        <p:spPr bwMode="auto">
          <a:xfrm rot="20450683">
            <a:off x="9110962" y="1779046"/>
            <a:ext cx="1527175" cy="278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1" hangingPunct="1">
              <a:lnSpc>
                <a:spcPts val="1100"/>
              </a:lnSpc>
            </a:pPr>
            <a:r>
              <a:rPr lang="ja-JP" altLang="en-US" sz="900" b="1">
                <a:solidFill>
                  <a:srgbClr val="003399"/>
                </a:solidFill>
                <a:latin typeface="Noto Sans JP" panose="020B0200000000000000" pitchFamily="50" charset="-128"/>
                <a:ea typeface="Noto Sans JP" panose="020B0200000000000000" pitchFamily="50" charset="-128"/>
                <a:cs typeface="ShinGoPro-Regular"/>
              </a:rPr>
              <a:t>立ち位置の移動が、</a:t>
            </a:r>
            <a:endParaRPr lang="en-US" altLang="ja-JP" sz="900" b="1">
              <a:solidFill>
                <a:srgbClr val="003399"/>
              </a:solidFill>
              <a:latin typeface="Noto Sans JP" panose="020B0200000000000000" pitchFamily="50" charset="-128"/>
              <a:ea typeface="Noto Sans JP" panose="020B0200000000000000" pitchFamily="50" charset="-128"/>
              <a:cs typeface="ShinGoPro-Regular"/>
            </a:endParaRPr>
          </a:p>
          <a:p>
            <a:pPr eaLnBrk="1" hangingPunct="1">
              <a:lnSpc>
                <a:spcPts val="1100"/>
              </a:lnSpc>
            </a:pPr>
            <a:r>
              <a:rPr lang="ja-JP" altLang="en-US" sz="900" b="1">
                <a:solidFill>
                  <a:srgbClr val="003399"/>
                </a:solidFill>
                <a:latin typeface="Noto Sans JP" panose="020B0200000000000000" pitchFamily="50" charset="-128"/>
                <a:ea typeface="Noto Sans JP" panose="020B0200000000000000" pitchFamily="50" charset="-128"/>
                <a:cs typeface="ShinGoPro-Regular"/>
              </a:rPr>
              <a:t>小さいので開閉ラクラク</a:t>
            </a:r>
            <a:endParaRPr lang="en-US" altLang="ja-JP" sz="900" b="1">
              <a:solidFill>
                <a:srgbClr val="003399"/>
              </a:solidFill>
              <a:latin typeface="Noto Sans JP" panose="020B0200000000000000" pitchFamily="50" charset="-128"/>
              <a:ea typeface="Noto Sans JP" panose="020B0200000000000000" pitchFamily="50" charset="-128"/>
              <a:cs typeface="ShinGoPro-Regular"/>
            </a:endParaRPr>
          </a:p>
        </p:txBody>
      </p:sp>
      <p:cxnSp>
        <p:nvCxnSpPr>
          <p:cNvPr id="45" name="直線コネクタ 44">
            <a:extLst>
              <a:ext uri="{FF2B5EF4-FFF2-40B4-BE49-F238E27FC236}">
                <a16:creationId xmlns:a16="http://schemas.microsoft.com/office/drawing/2014/main" id="{BFF0EC4A-D886-4FDE-9158-B8893749E1CE}"/>
              </a:ext>
            </a:extLst>
          </p:cNvPr>
          <p:cNvCxnSpPr>
            <a:cxnSpLocks/>
          </p:cNvCxnSpPr>
          <p:nvPr/>
        </p:nvCxnSpPr>
        <p:spPr>
          <a:xfrm flipV="1">
            <a:off x="9049049" y="1560462"/>
            <a:ext cx="1076325" cy="42862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6" name="直線コネクタ 45">
            <a:extLst>
              <a:ext uri="{FF2B5EF4-FFF2-40B4-BE49-F238E27FC236}">
                <a16:creationId xmlns:a16="http://schemas.microsoft.com/office/drawing/2014/main" id="{AC6E17BB-3FF1-49FE-914F-D77DDBD1FF60}"/>
              </a:ext>
            </a:extLst>
          </p:cNvPr>
          <p:cNvCxnSpPr>
            <a:cxnSpLocks/>
          </p:cNvCxnSpPr>
          <p:nvPr/>
        </p:nvCxnSpPr>
        <p:spPr>
          <a:xfrm flipV="1">
            <a:off x="9118899" y="2112912"/>
            <a:ext cx="1246188" cy="261937"/>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47" name="テキスト ボックス 213">
            <a:extLst>
              <a:ext uri="{FF2B5EF4-FFF2-40B4-BE49-F238E27FC236}">
                <a16:creationId xmlns:a16="http://schemas.microsoft.com/office/drawing/2014/main" id="{8EFA07F6-EAC0-4199-9281-ABD3221FA18C}"/>
              </a:ext>
            </a:extLst>
          </p:cNvPr>
          <p:cNvSpPr txBox="1">
            <a:spLocks noChangeArrowheads="1"/>
          </p:cNvSpPr>
          <p:nvPr/>
        </p:nvSpPr>
        <p:spPr bwMode="auto">
          <a:xfrm rot="20450683">
            <a:off x="9104612" y="3523048"/>
            <a:ext cx="1527175" cy="278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1" hangingPunct="1">
              <a:lnSpc>
                <a:spcPts val="1100"/>
              </a:lnSpc>
            </a:pPr>
            <a:r>
              <a:rPr lang="ja-JP" altLang="en-US" sz="900" b="1" dirty="0">
                <a:solidFill>
                  <a:srgbClr val="003399"/>
                </a:solidFill>
                <a:latin typeface="Noto Sans JP" panose="020B0200000000000000" pitchFamily="50" charset="-128"/>
                <a:ea typeface="Noto Sans JP" panose="020B0200000000000000" pitchFamily="50" charset="-128"/>
                <a:cs typeface="ShinGoPro-Regular"/>
              </a:rPr>
              <a:t>開閉スペースが小さく</a:t>
            </a:r>
            <a:endParaRPr lang="en-US" altLang="ja-JP" sz="900" b="1" dirty="0">
              <a:solidFill>
                <a:srgbClr val="003399"/>
              </a:solidFill>
              <a:latin typeface="Noto Sans JP" panose="020B0200000000000000" pitchFamily="50" charset="-128"/>
              <a:ea typeface="Noto Sans JP" panose="020B0200000000000000" pitchFamily="50" charset="-128"/>
              <a:cs typeface="ShinGoPro-Regular"/>
            </a:endParaRPr>
          </a:p>
          <a:p>
            <a:pPr eaLnBrk="1" hangingPunct="1">
              <a:lnSpc>
                <a:spcPts val="1100"/>
              </a:lnSpc>
            </a:pPr>
            <a:r>
              <a:rPr lang="ja-JP" altLang="en-US" sz="900" b="1" dirty="0">
                <a:solidFill>
                  <a:srgbClr val="003399"/>
                </a:solidFill>
                <a:latin typeface="Noto Sans JP" panose="020B0200000000000000" pitchFamily="50" charset="-128"/>
                <a:ea typeface="Noto Sans JP" panose="020B0200000000000000" pitchFamily="50" charset="-128"/>
                <a:cs typeface="ShinGoPro-Regular"/>
              </a:rPr>
              <a:t>ドアの干渉解消</a:t>
            </a:r>
            <a:endParaRPr lang="en-US" altLang="ja-JP" sz="900" b="1" dirty="0">
              <a:solidFill>
                <a:srgbClr val="003399"/>
              </a:solidFill>
              <a:latin typeface="Noto Sans JP" panose="020B0200000000000000" pitchFamily="50" charset="-128"/>
              <a:ea typeface="Noto Sans JP" panose="020B0200000000000000" pitchFamily="50" charset="-128"/>
              <a:cs typeface="ShinGoPro-Regular"/>
            </a:endParaRPr>
          </a:p>
        </p:txBody>
      </p:sp>
      <p:cxnSp>
        <p:nvCxnSpPr>
          <p:cNvPr id="48" name="直線コネクタ 47">
            <a:extLst>
              <a:ext uri="{FF2B5EF4-FFF2-40B4-BE49-F238E27FC236}">
                <a16:creationId xmlns:a16="http://schemas.microsoft.com/office/drawing/2014/main" id="{D5F98617-8E13-4D95-B203-9FDC298ADB74}"/>
              </a:ext>
            </a:extLst>
          </p:cNvPr>
          <p:cNvCxnSpPr>
            <a:cxnSpLocks/>
          </p:cNvCxnSpPr>
          <p:nvPr/>
        </p:nvCxnSpPr>
        <p:spPr>
          <a:xfrm flipV="1">
            <a:off x="9042699" y="3313509"/>
            <a:ext cx="1090613" cy="43021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9" name="直線コネクタ 48">
            <a:extLst>
              <a:ext uri="{FF2B5EF4-FFF2-40B4-BE49-F238E27FC236}">
                <a16:creationId xmlns:a16="http://schemas.microsoft.com/office/drawing/2014/main" id="{62ABD0B8-D897-4DAF-BADC-A8D5F86D5679}"/>
              </a:ext>
            </a:extLst>
          </p:cNvPr>
          <p:cNvCxnSpPr>
            <a:cxnSpLocks/>
          </p:cNvCxnSpPr>
          <p:nvPr/>
        </p:nvCxnSpPr>
        <p:spPr>
          <a:xfrm flipV="1">
            <a:off x="9112549" y="3867546"/>
            <a:ext cx="1246188" cy="261938"/>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0" name="テキスト ボックス 218">
            <a:extLst>
              <a:ext uri="{FF2B5EF4-FFF2-40B4-BE49-F238E27FC236}">
                <a16:creationId xmlns:a16="http://schemas.microsoft.com/office/drawing/2014/main" id="{74178669-EE06-4B22-9C2F-8034C9B20D94}"/>
              </a:ext>
            </a:extLst>
          </p:cNvPr>
          <p:cNvSpPr txBox="1">
            <a:spLocks noChangeArrowheads="1"/>
          </p:cNvSpPr>
          <p:nvPr/>
        </p:nvSpPr>
        <p:spPr bwMode="auto">
          <a:xfrm rot="20450683">
            <a:off x="9060162" y="5845176"/>
            <a:ext cx="1528762" cy="278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1" hangingPunct="1">
              <a:lnSpc>
                <a:spcPts val="1100"/>
              </a:lnSpc>
            </a:pPr>
            <a:r>
              <a:rPr lang="ja-JP" altLang="en-US" sz="900" b="1" dirty="0">
                <a:solidFill>
                  <a:srgbClr val="003399"/>
                </a:solidFill>
                <a:latin typeface="Noto Sans JP" panose="020B0200000000000000" pitchFamily="50" charset="-128"/>
                <a:ea typeface="Noto Sans JP" panose="020B0200000000000000" pitchFamily="50" charset="-128"/>
                <a:cs typeface="ShinGoPro-Regular"/>
              </a:rPr>
              <a:t>有効開口がしっかりとれる。</a:t>
            </a:r>
            <a:endParaRPr lang="en-US" altLang="ja-JP" sz="900" b="1" dirty="0">
              <a:solidFill>
                <a:srgbClr val="003399"/>
              </a:solidFill>
              <a:latin typeface="Noto Sans JP" panose="020B0200000000000000" pitchFamily="50" charset="-128"/>
              <a:ea typeface="Noto Sans JP" panose="020B0200000000000000" pitchFamily="50" charset="-128"/>
              <a:cs typeface="ShinGoPro-Regular"/>
            </a:endParaRPr>
          </a:p>
          <a:p>
            <a:pPr eaLnBrk="1" hangingPunct="1">
              <a:lnSpc>
                <a:spcPts val="1100"/>
              </a:lnSpc>
            </a:pPr>
            <a:r>
              <a:rPr lang="ja-JP" altLang="en-US" sz="900" b="1" dirty="0">
                <a:solidFill>
                  <a:srgbClr val="003399"/>
                </a:solidFill>
                <a:latin typeface="Noto Sans JP" panose="020B0200000000000000" pitchFamily="50" charset="-128"/>
                <a:ea typeface="Noto Sans JP" panose="020B0200000000000000" pitchFamily="50" charset="-128"/>
                <a:cs typeface="ShinGoPro-Regular"/>
              </a:rPr>
              <a:t>内側もしっかり活用可能。</a:t>
            </a:r>
            <a:endParaRPr lang="en-US" altLang="ja-JP" sz="900" b="1" dirty="0">
              <a:solidFill>
                <a:srgbClr val="003399"/>
              </a:solidFill>
              <a:latin typeface="Noto Sans JP" panose="020B0200000000000000" pitchFamily="50" charset="-128"/>
              <a:ea typeface="Noto Sans JP" panose="020B0200000000000000" pitchFamily="50" charset="-128"/>
              <a:cs typeface="ShinGoPro-Regular"/>
            </a:endParaRPr>
          </a:p>
        </p:txBody>
      </p:sp>
      <p:cxnSp>
        <p:nvCxnSpPr>
          <p:cNvPr id="51" name="直線コネクタ 50">
            <a:extLst>
              <a:ext uri="{FF2B5EF4-FFF2-40B4-BE49-F238E27FC236}">
                <a16:creationId xmlns:a16="http://schemas.microsoft.com/office/drawing/2014/main" id="{E99F6F7D-E2E2-4BDE-A097-8AFC08893190}"/>
              </a:ext>
            </a:extLst>
          </p:cNvPr>
          <p:cNvCxnSpPr>
            <a:cxnSpLocks/>
          </p:cNvCxnSpPr>
          <p:nvPr/>
        </p:nvCxnSpPr>
        <p:spPr>
          <a:xfrm flipV="1">
            <a:off x="9068099" y="5598331"/>
            <a:ext cx="1090613" cy="43021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2" name="直線コネクタ 51">
            <a:extLst>
              <a:ext uri="{FF2B5EF4-FFF2-40B4-BE49-F238E27FC236}">
                <a16:creationId xmlns:a16="http://schemas.microsoft.com/office/drawing/2014/main" id="{71033C59-585B-4B57-9AAB-06BDED1BF6B0}"/>
              </a:ext>
            </a:extLst>
          </p:cNvPr>
          <p:cNvCxnSpPr>
            <a:cxnSpLocks/>
          </p:cNvCxnSpPr>
          <p:nvPr/>
        </p:nvCxnSpPr>
        <p:spPr>
          <a:xfrm flipV="1">
            <a:off x="9137949" y="6152368"/>
            <a:ext cx="1246188" cy="261938"/>
          </a:xfrm>
          <a:prstGeom prst="line">
            <a:avLst/>
          </a:prstGeom>
          <a:ln w="38100"/>
        </p:spPr>
        <p:style>
          <a:lnRef idx="1">
            <a:schemeClr val="accent1"/>
          </a:lnRef>
          <a:fillRef idx="0">
            <a:schemeClr val="accent1"/>
          </a:fillRef>
          <a:effectRef idx="0">
            <a:schemeClr val="accent1"/>
          </a:effectRef>
          <a:fontRef idx="minor">
            <a:schemeClr val="tx1"/>
          </a:fontRef>
        </p:style>
      </p:cxnSp>
      <p:grpSp>
        <p:nvGrpSpPr>
          <p:cNvPr id="53" name="グループ化 63">
            <a:extLst>
              <a:ext uri="{FF2B5EF4-FFF2-40B4-BE49-F238E27FC236}">
                <a16:creationId xmlns:a16="http://schemas.microsoft.com/office/drawing/2014/main" id="{BB5B6716-0EAA-41F6-8B0F-7AB1B6DE754B}"/>
              </a:ext>
            </a:extLst>
          </p:cNvPr>
          <p:cNvGrpSpPr>
            <a:grpSpLocks/>
          </p:cNvGrpSpPr>
          <p:nvPr/>
        </p:nvGrpSpPr>
        <p:grpSpPr bwMode="auto">
          <a:xfrm>
            <a:off x="7061499" y="5882046"/>
            <a:ext cx="1530350" cy="720725"/>
            <a:chOff x="6244195" y="5497705"/>
            <a:chExt cx="1530241" cy="720441"/>
          </a:xfrm>
        </p:grpSpPr>
        <p:pic>
          <p:nvPicPr>
            <p:cNvPr id="54" name="図 3163">
              <a:extLst>
                <a:ext uri="{FF2B5EF4-FFF2-40B4-BE49-F238E27FC236}">
                  <a16:creationId xmlns:a16="http://schemas.microsoft.com/office/drawing/2014/main" id="{FA7C89E9-A3C4-4A89-A226-0DAE8AF8D297}"/>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44195" y="5497705"/>
              <a:ext cx="774547" cy="53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図 3164">
              <a:extLst>
                <a:ext uri="{FF2B5EF4-FFF2-40B4-BE49-F238E27FC236}">
                  <a16:creationId xmlns:a16="http://schemas.microsoft.com/office/drawing/2014/main" id="{70148A7B-608C-4FE1-ABD4-CA4474DC58A6}"/>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412438" y="5752011"/>
              <a:ext cx="354890" cy="389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図 3166">
              <a:extLst>
                <a:ext uri="{FF2B5EF4-FFF2-40B4-BE49-F238E27FC236}">
                  <a16:creationId xmlns:a16="http://schemas.microsoft.com/office/drawing/2014/main" id="{9879BA68-C337-40E2-8D0F-F826D8C5D1CE}"/>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100406" y="5514810"/>
              <a:ext cx="674030" cy="703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7" name="楕円 56">
            <a:extLst>
              <a:ext uri="{FF2B5EF4-FFF2-40B4-BE49-F238E27FC236}">
                <a16:creationId xmlns:a16="http://schemas.microsoft.com/office/drawing/2014/main" id="{A1543E15-A7E0-4533-B57A-DEAD95FDCE46}"/>
              </a:ext>
            </a:extLst>
          </p:cNvPr>
          <p:cNvSpPr/>
          <p:nvPr/>
        </p:nvSpPr>
        <p:spPr>
          <a:xfrm>
            <a:off x="7428212" y="6132871"/>
            <a:ext cx="214312" cy="244475"/>
          </a:xfrm>
          <a:prstGeom prst="ellipse">
            <a:avLst/>
          </a:prstGeom>
          <a:noFill/>
          <a:ln>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latin typeface="Noto Sans JP" panose="020B0200000000000000" pitchFamily="50" charset="-128"/>
              <a:ea typeface="Noto Sans JP" panose="020B0200000000000000" pitchFamily="50" charset="-128"/>
            </a:endParaRPr>
          </a:p>
        </p:txBody>
      </p:sp>
      <p:cxnSp>
        <p:nvCxnSpPr>
          <p:cNvPr id="58" name="直線コネクタ 57">
            <a:extLst>
              <a:ext uri="{FF2B5EF4-FFF2-40B4-BE49-F238E27FC236}">
                <a16:creationId xmlns:a16="http://schemas.microsoft.com/office/drawing/2014/main" id="{A8902DD0-B6EC-4303-884E-40D7FAA1FDEC}"/>
              </a:ext>
            </a:extLst>
          </p:cNvPr>
          <p:cNvCxnSpPr>
            <a:cxnSpLocks/>
          </p:cNvCxnSpPr>
          <p:nvPr/>
        </p:nvCxnSpPr>
        <p:spPr>
          <a:xfrm>
            <a:off x="7602837" y="6369409"/>
            <a:ext cx="115887" cy="24288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9" name="楕円 58">
            <a:extLst>
              <a:ext uri="{FF2B5EF4-FFF2-40B4-BE49-F238E27FC236}">
                <a16:creationId xmlns:a16="http://schemas.microsoft.com/office/drawing/2014/main" id="{C832BC1C-C2B7-4030-8142-FD351DAFF6FE}"/>
              </a:ext>
            </a:extLst>
          </p:cNvPr>
          <p:cNvSpPr/>
          <p:nvPr/>
        </p:nvSpPr>
        <p:spPr>
          <a:xfrm>
            <a:off x="8321974" y="6139221"/>
            <a:ext cx="214313" cy="242888"/>
          </a:xfrm>
          <a:prstGeom prst="ellipse">
            <a:avLst/>
          </a:prstGeom>
          <a:noFill/>
          <a:ln>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latin typeface="Noto Sans JP" panose="020B0200000000000000" pitchFamily="50" charset="-128"/>
              <a:ea typeface="Noto Sans JP" panose="020B0200000000000000" pitchFamily="50" charset="-128"/>
            </a:endParaRPr>
          </a:p>
        </p:txBody>
      </p:sp>
      <p:cxnSp>
        <p:nvCxnSpPr>
          <p:cNvPr id="60" name="直線コネクタ 59">
            <a:extLst>
              <a:ext uri="{FF2B5EF4-FFF2-40B4-BE49-F238E27FC236}">
                <a16:creationId xmlns:a16="http://schemas.microsoft.com/office/drawing/2014/main" id="{16302C14-082C-4C05-84BB-1BEB66893462}"/>
              </a:ext>
            </a:extLst>
          </p:cNvPr>
          <p:cNvCxnSpPr>
            <a:cxnSpLocks/>
          </p:cNvCxnSpPr>
          <p:nvPr/>
        </p:nvCxnSpPr>
        <p:spPr>
          <a:xfrm>
            <a:off x="8496599" y="6375759"/>
            <a:ext cx="95250" cy="20955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1" name="正方形/長方形 103">
            <a:extLst>
              <a:ext uri="{FF2B5EF4-FFF2-40B4-BE49-F238E27FC236}">
                <a16:creationId xmlns:a16="http://schemas.microsoft.com/office/drawing/2014/main" id="{5FDA9EAA-F4E3-4BD8-B134-8D447B728B49}"/>
              </a:ext>
            </a:extLst>
          </p:cNvPr>
          <p:cNvSpPr>
            <a:spLocks noChangeArrowheads="1"/>
          </p:cNvSpPr>
          <p:nvPr/>
        </p:nvSpPr>
        <p:spPr bwMode="auto">
          <a:xfrm>
            <a:off x="5275562" y="5607409"/>
            <a:ext cx="3581400" cy="134204"/>
          </a:xfrm>
          <a:prstGeom prst="rect">
            <a:avLst/>
          </a:prstGeom>
          <a:solidFill>
            <a:schemeClr val="bg1"/>
          </a:solidFill>
          <a:ln>
            <a:noFill/>
          </a:ln>
        </p:spPr>
        <p:txBody>
          <a:bodyPr lIns="0" tIns="0" rIns="0" bIns="0">
            <a:spAutoFit/>
          </a:bodyPr>
          <a:lstStyle/>
          <a:p>
            <a:pPr algn="just">
              <a:lnSpc>
                <a:spcPts val="1100"/>
              </a:lnSpc>
              <a:defRPr/>
            </a:pPr>
            <a:endParaRPr lang="ja-JP" altLang="en-US" sz="800" spc="10" dirty="0">
              <a:solidFill>
                <a:srgbClr val="535353"/>
              </a:solidFill>
              <a:latin typeface="Noto Sans JP" panose="020B0200000000000000" pitchFamily="50" charset="-128"/>
              <a:ea typeface="Noto Sans JP" panose="020B0200000000000000" pitchFamily="50" charset="-128"/>
            </a:endParaRPr>
          </a:p>
        </p:txBody>
      </p:sp>
      <p:sp>
        <p:nvSpPr>
          <p:cNvPr id="62" name="正方形/長方形 103">
            <a:extLst>
              <a:ext uri="{FF2B5EF4-FFF2-40B4-BE49-F238E27FC236}">
                <a16:creationId xmlns:a16="http://schemas.microsoft.com/office/drawing/2014/main" id="{E8132CB0-31F1-428F-8FE7-5CF789DAB11A}"/>
              </a:ext>
            </a:extLst>
          </p:cNvPr>
          <p:cNvSpPr>
            <a:spLocks noChangeArrowheads="1"/>
          </p:cNvSpPr>
          <p:nvPr/>
        </p:nvSpPr>
        <p:spPr bwMode="auto">
          <a:xfrm>
            <a:off x="7240887" y="6644046"/>
            <a:ext cx="801687" cy="134204"/>
          </a:xfrm>
          <a:prstGeom prst="rect">
            <a:avLst/>
          </a:prstGeom>
          <a:solidFill>
            <a:schemeClr val="bg1"/>
          </a:solidFill>
          <a:ln>
            <a:noFill/>
          </a:ln>
        </p:spPr>
        <p:txBody>
          <a:bodyPr lIns="0" tIns="0" rIns="0" bIns="0">
            <a:spAutoFit/>
          </a:bodyPr>
          <a:lstStyle/>
          <a:p>
            <a:pPr algn="just">
              <a:lnSpc>
                <a:spcPts val="1100"/>
              </a:lnSpc>
              <a:defRPr/>
            </a:pPr>
            <a:r>
              <a:rPr lang="ja-JP" altLang="en-US" sz="800" b="1" spc="10" dirty="0">
                <a:solidFill>
                  <a:srgbClr val="535353"/>
                </a:solidFill>
                <a:latin typeface="Noto Sans JP" panose="020B0200000000000000" pitchFamily="50" charset="-128"/>
                <a:ea typeface="Noto Sans JP" panose="020B0200000000000000" pitchFamily="50" charset="-128"/>
              </a:rPr>
              <a:t>内側に</a:t>
            </a:r>
            <a:r>
              <a:rPr lang="ja-JP" altLang="en-US" sz="800" b="1" u="sng" spc="10" dirty="0">
                <a:solidFill>
                  <a:srgbClr val="FF0000"/>
                </a:solidFill>
                <a:latin typeface="Noto Sans JP" panose="020B0200000000000000" pitchFamily="50" charset="-128"/>
                <a:ea typeface="Noto Sans JP" panose="020B0200000000000000" pitchFamily="50" charset="-128"/>
              </a:rPr>
              <a:t>干渉する</a:t>
            </a:r>
          </a:p>
        </p:txBody>
      </p:sp>
      <p:sp>
        <p:nvSpPr>
          <p:cNvPr id="63" name="正方形/長方形 103">
            <a:extLst>
              <a:ext uri="{FF2B5EF4-FFF2-40B4-BE49-F238E27FC236}">
                <a16:creationId xmlns:a16="http://schemas.microsoft.com/office/drawing/2014/main" id="{C62BBBA2-E039-4DC3-A7E3-244791DAD7C1}"/>
              </a:ext>
            </a:extLst>
          </p:cNvPr>
          <p:cNvSpPr>
            <a:spLocks noChangeArrowheads="1"/>
          </p:cNvSpPr>
          <p:nvPr/>
        </p:nvSpPr>
        <p:spPr bwMode="auto">
          <a:xfrm>
            <a:off x="8193387" y="6642459"/>
            <a:ext cx="907762" cy="134204"/>
          </a:xfrm>
          <a:prstGeom prst="rect">
            <a:avLst/>
          </a:prstGeom>
          <a:solidFill>
            <a:schemeClr val="bg1"/>
          </a:solidFill>
          <a:ln>
            <a:noFill/>
          </a:ln>
        </p:spPr>
        <p:txBody>
          <a:bodyPr wrap="square" lIns="0" tIns="0" rIns="0" bIns="0">
            <a:spAutoFit/>
          </a:bodyPr>
          <a:lstStyle/>
          <a:p>
            <a:pPr algn="just">
              <a:lnSpc>
                <a:spcPts val="1100"/>
              </a:lnSpc>
              <a:defRPr/>
            </a:pPr>
            <a:r>
              <a:rPr lang="ja-JP" altLang="en-US" sz="800" b="1" spc="10" dirty="0">
                <a:solidFill>
                  <a:srgbClr val="535353"/>
                </a:solidFill>
                <a:latin typeface="Noto Sans JP" panose="020B0200000000000000" pitchFamily="50" charset="-128"/>
                <a:ea typeface="Noto Sans JP" panose="020B0200000000000000" pitchFamily="50" charset="-128"/>
              </a:rPr>
              <a:t>内側に</a:t>
            </a:r>
            <a:r>
              <a:rPr lang="ja-JP" altLang="en-US" sz="800" b="1" u="sng" spc="10" dirty="0">
                <a:solidFill>
                  <a:schemeClr val="tx2">
                    <a:lumMod val="75000"/>
                  </a:schemeClr>
                </a:solidFill>
                <a:latin typeface="Noto Sans JP" panose="020B0200000000000000" pitchFamily="50" charset="-128"/>
                <a:ea typeface="Noto Sans JP" panose="020B0200000000000000" pitchFamily="50" charset="-128"/>
              </a:rPr>
              <a:t>干渉しない</a:t>
            </a:r>
          </a:p>
        </p:txBody>
      </p:sp>
      <p:sp>
        <p:nvSpPr>
          <p:cNvPr id="64" name="正方形/長方形 103">
            <a:extLst>
              <a:ext uri="{FF2B5EF4-FFF2-40B4-BE49-F238E27FC236}">
                <a16:creationId xmlns:a16="http://schemas.microsoft.com/office/drawing/2014/main" id="{A94C9C87-ED03-4E19-8759-297EE5081899}"/>
              </a:ext>
            </a:extLst>
          </p:cNvPr>
          <p:cNvSpPr>
            <a:spLocks noChangeArrowheads="1"/>
          </p:cNvSpPr>
          <p:nvPr/>
        </p:nvSpPr>
        <p:spPr bwMode="auto">
          <a:xfrm>
            <a:off x="5245399" y="6664684"/>
            <a:ext cx="1624663" cy="134204"/>
          </a:xfrm>
          <a:prstGeom prst="rect">
            <a:avLst/>
          </a:prstGeom>
          <a:solidFill>
            <a:schemeClr val="bg1"/>
          </a:solidFill>
          <a:ln>
            <a:noFill/>
          </a:ln>
        </p:spPr>
        <p:txBody>
          <a:bodyPr wrap="square" lIns="0" tIns="0" rIns="0" bIns="0">
            <a:spAutoFit/>
          </a:bodyPr>
          <a:lstStyle/>
          <a:p>
            <a:pPr algn="just">
              <a:lnSpc>
                <a:spcPts val="1100"/>
              </a:lnSpc>
              <a:defRPr/>
            </a:pPr>
            <a:r>
              <a:rPr lang="ja-JP" altLang="en-US" sz="800" b="1" u="sng" spc="10" dirty="0">
                <a:solidFill>
                  <a:srgbClr val="535353"/>
                </a:solidFill>
                <a:latin typeface="Noto Sans JP" panose="020B0200000000000000" pitchFamily="50" charset="-128"/>
                <a:ea typeface="Noto Sans JP" panose="020B0200000000000000" pitchFamily="50" charset="-128"/>
              </a:rPr>
              <a:t>引戸よりも有効開口取れることも</a:t>
            </a:r>
            <a:endParaRPr lang="ja-JP" altLang="en-US" sz="800" b="1" u="sng" spc="10" dirty="0">
              <a:solidFill>
                <a:srgbClr val="FF0000"/>
              </a:solidFill>
              <a:latin typeface="Noto Sans JP" panose="020B0200000000000000" pitchFamily="50" charset="-128"/>
              <a:ea typeface="Noto Sans JP" panose="020B0200000000000000" pitchFamily="50" charset="-128"/>
            </a:endParaRPr>
          </a:p>
        </p:txBody>
      </p:sp>
      <p:pic>
        <p:nvPicPr>
          <p:cNvPr id="65" name="図 72">
            <a:extLst>
              <a:ext uri="{FF2B5EF4-FFF2-40B4-BE49-F238E27FC236}">
                <a16:creationId xmlns:a16="http://schemas.microsoft.com/office/drawing/2014/main" id="{9925BEC4-20DA-4C9C-AB02-82A0F43AA34C}"/>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342487" y="5650271"/>
            <a:ext cx="487362"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図 73">
            <a:extLst>
              <a:ext uri="{FF2B5EF4-FFF2-40B4-BE49-F238E27FC236}">
                <a16:creationId xmlns:a16="http://schemas.microsoft.com/office/drawing/2014/main" id="{3A440209-6344-492B-A627-BF0653E25219}"/>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464474" y="5612171"/>
            <a:ext cx="200025" cy="10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図 74">
            <a:extLst>
              <a:ext uri="{FF2B5EF4-FFF2-40B4-BE49-F238E27FC236}">
                <a16:creationId xmlns:a16="http://schemas.microsoft.com/office/drawing/2014/main" id="{1DB49C93-8C05-4468-968E-0CF7B08A832B}"/>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069562" y="5634396"/>
            <a:ext cx="360362" cy="9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 name="図 251">
            <a:extLst>
              <a:ext uri="{FF2B5EF4-FFF2-40B4-BE49-F238E27FC236}">
                <a16:creationId xmlns:a16="http://schemas.microsoft.com/office/drawing/2014/main" id="{E2A3BB88-5C38-4AF7-9CBF-92BC12AC52DF}"/>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185199" y="5616934"/>
            <a:ext cx="358775" cy="9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図 75">
            <a:extLst>
              <a:ext uri="{FF2B5EF4-FFF2-40B4-BE49-F238E27FC236}">
                <a16:creationId xmlns:a16="http://schemas.microsoft.com/office/drawing/2014/main" id="{2F5CD338-F2E5-474E-953C-CE84AAF086F2}"/>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113887" y="5775684"/>
            <a:ext cx="700087" cy="8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図 253">
            <a:extLst>
              <a:ext uri="{FF2B5EF4-FFF2-40B4-BE49-F238E27FC236}">
                <a16:creationId xmlns:a16="http://schemas.microsoft.com/office/drawing/2014/main" id="{F987562C-F558-47EA-B445-1F1CC0E73F58}"/>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926687" y="5782034"/>
            <a:ext cx="701675" cy="8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 name="object 83">
            <a:extLst>
              <a:ext uri="{FF2B5EF4-FFF2-40B4-BE49-F238E27FC236}">
                <a16:creationId xmlns:a16="http://schemas.microsoft.com/office/drawing/2014/main" id="{74DE83DC-2CBF-4020-BB37-0FBF0877FC86}"/>
              </a:ext>
            </a:extLst>
          </p:cNvPr>
          <p:cNvSpPr txBox="1">
            <a:spLocks noChangeArrowheads="1"/>
          </p:cNvSpPr>
          <p:nvPr/>
        </p:nvSpPr>
        <p:spPr bwMode="auto">
          <a:xfrm>
            <a:off x="197988" y="985503"/>
            <a:ext cx="4211948" cy="129394"/>
          </a:xfrm>
          <a:prstGeom prst="rect">
            <a:avLst/>
          </a:prstGeom>
          <a:noFill/>
          <a:ln>
            <a:noFill/>
          </a:ln>
        </p:spPr>
        <p:txBody>
          <a:bodyPr wrap="square" lIns="0" tIns="0" rIns="0" bIns="0">
            <a:spAutoFit/>
          </a:bodyPr>
          <a:lstStyle>
            <a:lvl1pPr>
              <a:spcBef>
                <a:spcPct val="20000"/>
              </a:spcBef>
              <a:defRPr>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defRPr>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defRPr>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defRPr>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defRPr>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50" charset="-128"/>
              </a:defRPr>
            </a:lvl9pPr>
          </a:lstStyle>
          <a:p>
            <a:pPr eaLnBrk="1" hangingPunct="1">
              <a:lnSpc>
                <a:spcPts val="900"/>
              </a:lnSpc>
              <a:spcBef>
                <a:spcPct val="0"/>
              </a:spcBef>
              <a:defRPr/>
            </a:pPr>
            <a:r>
              <a:rPr lang="ja-JP" altLang="en-US" sz="1400" b="1" dirty="0">
                <a:solidFill>
                  <a:schemeClr val="tx1">
                    <a:lumMod val="75000"/>
                    <a:lumOff val="25000"/>
                  </a:schemeClr>
                </a:solidFill>
                <a:latin typeface="Noto Sans JP" panose="020B0200000000000000" pitchFamily="50" charset="-128"/>
                <a:ea typeface="Noto Sans JP" panose="020B0200000000000000" pitchFamily="50" charset="-128"/>
              </a:rPr>
              <a:t>機能性とデザイン性をもった連動中折れドア</a:t>
            </a:r>
            <a:endParaRPr lang="en-US" altLang="ja-JP" sz="1400" b="1" dirty="0">
              <a:solidFill>
                <a:schemeClr val="tx1">
                  <a:lumMod val="75000"/>
                  <a:lumOff val="25000"/>
                </a:schemeClr>
              </a:solidFill>
              <a:latin typeface="Noto Sans JP" panose="020B0200000000000000" pitchFamily="50" charset="-128"/>
              <a:ea typeface="Noto Sans JP" panose="020B0200000000000000" pitchFamily="50" charset="-128"/>
            </a:endParaRPr>
          </a:p>
        </p:txBody>
      </p:sp>
      <p:pic>
        <p:nvPicPr>
          <p:cNvPr id="73" name="図 72">
            <a:extLst>
              <a:ext uri="{FF2B5EF4-FFF2-40B4-BE49-F238E27FC236}">
                <a16:creationId xmlns:a16="http://schemas.microsoft.com/office/drawing/2014/main" id="{471C45D2-BEB1-493C-A218-71E307593899}"/>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544644" y="3848559"/>
            <a:ext cx="1576904" cy="816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 name="正方形/長方形 16">
            <a:extLst>
              <a:ext uri="{FF2B5EF4-FFF2-40B4-BE49-F238E27FC236}">
                <a16:creationId xmlns:a16="http://schemas.microsoft.com/office/drawing/2014/main" id="{692230FA-FD6A-4F00-8078-A75BB0139210}"/>
              </a:ext>
            </a:extLst>
          </p:cNvPr>
          <p:cNvSpPr>
            <a:spLocks noChangeArrowheads="1"/>
          </p:cNvSpPr>
          <p:nvPr/>
        </p:nvSpPr>
        <p:spPr bwMode="auto">
          <a:xfrm>
            <a:off x="4346469" y="5630560"/>
            <a:ext cx="800219" cy="338554"/>
          </a:xfrm>
          <a:prstGeom prst="rect">
            <a:avLst/>
          </a:prstGeom>
          <a:noFill/>
          <a:ln>
            <a:noFill/>
          </a:ln>
        </p:spPr>
        <p:txBody>
          <a:bodyPr wrap="non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defRPr/>
            </a:pPr>
            <a:r>
              <a:rPr lang="ja-JP" altLang="en-US" sz="800" dirty="0">
                <a:solidFill>
                  <a:schemeClr val="tx1">
                    <a:lumMod val="75000"/>
                    <a:lumOff val="25000"/>
                  </a:schemeClr>
                </a:solidFill>
                <a:latin typeface="Noto Sans JP" panose="020B0200000000000000" pitchFamily="50" charset="-128"/>
                <a:ea typeface="Noto Sans JP" panose="020B0200000000000000" pitchFamily="50" charset="-128"/>
              </a:rPr>
              <a:t>プッシュプル</a:t>
            </a:r>
            <a:endParaRPr lang="en-US" altLang="ja-JP" sz="800" dirty="0">
              <a:solidFill>
                <a:schemeClr val="tx1">
                  <a:lumMod val="75000"/>
                  <a:lumOff val="25000"/>
                </a:schemeClr>
              </a:solidFill>
              <a:latin typeface="Noto Sans JP" panose="020B0200000000000000" pitchFamily="50" charset="-128"/>
              <a:ea typeface="Noto Sans JP" panose="020B0200000000000000" pitchFamily="50" charset="-128"/>
            </a:endParaRPr>
          </a:p>
          <a:p>
            <a:pPr eaLnBrk="1" hangingPunct="1">
              <a:defRPr/>
            </a:pPr>
            <a:r>
              <a:rPr lang="ja-JP" altLang="en-US" sz="800" dirty="0">
                <a:solidFill>
                  <a:schemeClr val="tx1">
                    <a:lumMod val="75000"/>
                    <a:lumOff val="25000"/>
                  </a:schemeClr>
                </a:solidFill>
                <a:latin typeface="Noto Sans JP" panose="020B0200000000000000" pitchFamily="50" charset="-128"/>
                <a:ea typeface="Noto Sans JP" panose="020B0200000000000000" pitchFamily="50" charset="-128"/>
              </a:rPr>
              <a:t>ハンドル </a:t>
            </a:r>
          </a:p>
        </p:txBody>
      </p:sp>
      <p:sp>
        <p:nvSpPr>
          <p:cNvPr id="77" name="正方形/長方形 53">
            <a:extLst>
              <a:ext uri="{FF2B5EF4-FFF2-40B4-BE49-F238E27FC236}">
                <a16:creationId xmlns:a16="http://schemas.microsoft.com/office/drawing/2014/main" id="{F1DA09D0-10F7-44AF-A2E2-851C52B9F47A}"/>
              </a:ext>
            </a:extLst>
          </p:cNvPr>
          <p:cNvSpPr>
            <a:spLocks noChangeArrowheads="1"/>
          </p:cNvSpPr>
          <p:nvPr/>
        </p:nvSpPr>
        <p:spPr bwMode="auto">
          <a:xfrm>
            <a:off x="80745" y="4994365"/>
            <a:ext cx="800100" cy="276225"/>
          </a:xfrm>
          <a:prstGeom prst="rect">
            <a:avLst/>
          </a:prstGeom>
          <a:noFill/>
          <a:ln>
            <a:noFill/>
          </a:ln>
        </p:spPr>
        <p:txBody>
          <a:bodyPr wrap="non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defRPr/>
            </a:pPr>
            <a:r>
              <a:rPr lang="ja-JP" altLang="en-US" sz="1200" b="1" dirty="0">
                <a:solidFill>
                  <a:schemeClr val="tx1">
                    <a:lumMod val="75000"/>
                    <a:lumOff val="25000"/>
                  </a:schemeClr>
                </a:solidFill>
                <a:latin typeface="Noto Sans JP" panose="020B0200000000000000" pitchFamily="50" charset="-128"/>
                <a:ea typeface="Noto Sans JP" panose="020B0200000000000000" pitchFamily="50" charset="-128"/>
              </a:rPr>
              <a:t>●カラー</a:t>
            </a:r>
          </a:p>
        </p:txBody>
      </p:sp>
      <p:sp>
        <p:nvSpPr>
          <p:cNvPr id="78" name="正方形/長方形 77">
            <a:extLst>
              <a:ext uri="{FF2B5EF4-FFF2-40B4-BE49-F238E27FC236}">
                <a16:creationId xmlns:a16="http://schemas.microsoft.com/office/drawing/2014/main" id="{9DC758DE-D2D2-4350-846F-0C56FC1F6BB8}"/>
              </a:ext>
            </a:extLst>
          </p:cNvPr>
          <p:cNvSpPr>
            <a:spLocks noChangeArrowheads="1"/>
          </p:cNvSpPr>
          <p:nvPr/>
        </p:nvSpPr>
        <p:spPr bwMode="auto">
          <a:xfrm>
            <a:off x="3564036" y="4994365"/>
            <a:ext cx="954087" cy="276225"/>
          </a:xfrm>
          <a:prstGeom prst="rect">
            <a:avLst/>
          </a:prstGeom>
          <a:noFill/>
          <a:ln>
            <a:noFill/>
          </a:ln>
        </p:spPr>
        <p:txBody>
          <a:bodyPr wrap="non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defRPr/>
            </a:pPr>
            <a:r>
              <a:rPr lang="ja-JP" altLang="en-US" sz="1200" b="1" dirty="0">
                <a:solidFill>
                  <a:schemeClr val="tx1">
                    <a:lumMod val="75000"/>
                    <a:lumOff val="25000"/>
                  </a:schemeClr>
                </a:solidFill>
                <a:latin typeface="Noto Sans JP" panose="020B0200000000000000" pitchFamily="50" charset="-128"/>
                <a:ea typeface="Noto Sans JP" panose="020B0200000000000000" pitchFamily="50" charset="-128"/>
              </a:rPr>
              <a:t>●ハンドル</a:t>
            </a:r>
          </a:p>
        </p:txBody>
      </p:sp>
      <p:sp>
        <p:nvSpPr>
          <p:cNvPr id="90" name="正方形/長方形 27">
            <a:extLst>
              <a:ext uri="{FF2B5EF4-FFF2-40B4-BE49-F238E27FC236}">
                <a16:creationId xmlns:a16="http://schemas.microsoft.com/office/drawing/2014/main" id="{50868047-5BEA-420A-BB6A-866DE27F141D}"/>
              </a:ext>
            </a:extLst>
          </p:cNvPr>
          <p:cNvSpPr>
            <a:spLocks noChangeArrowheads="1"/>
          </p:cNvSpPr>
          <p:nvPr/>
        </p:nvSpPr>
        <p:spPr bwMode="auto">
          <a:xfrm>
            <a:off x="140018" y="3797241"/>
            <a:ext cx="3970338" cy="277813"/>
          </a:xfrm>
          <a:prstGeom prst="rect">
            <a:avLst/>
          </a:prstGeom>
          <a:noFill/>
          <a:ln>
            <a:noFill/>
          </a:ln>
        </p:spPr>
        <p:txBody>
          <a:bodyPr>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eaLnBrk="1" hangingPunct="1">
              <a:defRPr/>
            </a:pPr>
            <a:r>
              <a:rPr lang="ja-JP" altLang="en-US" sz="1200" b="1" dirty="0">
                <a:solidFill>
                  <a:schemeClr val="tx1">
                    <a:lumMod val="75000"/>
                    <a:lumOff val="25000"/>
                  </a:schemeClr>
                </a:solidFill>
                <a:latin typeface="Noto Sans JP" panose="020B0200000000000000" pitchFamily="50" charset="-128"/>
                <a:ea typeface="Noto Sans JP" panose="020B0200000000000000" pitchFamily="50" charset="-128"/>
              </a:rPr>
              <a:t>アウトセット方式の</a:t>
            </a:r>
            <a:r>
              <a:rPr lang="en-US" altLang="ja-JP" sz="1200" b="1" dirty="0">
                <a:solidFill>
                  <a:schemeClr val="tx1">
                    <a:lumMod val="75000"/>
                    <a:lumOff val="25000"/>
                  </a:schemeClr>
                </a:solidFill>
                <a:latin typeface="Noto Sans JP" panose="020B0200000000000000" pitchFamily="50" charset="-128"/>
                <a:ea typeface="Noto Sans JP" panose="020B0200000000000000" pitchFamily="50" charset="-128"/>
              </a:rPr>
              <a:t>3</a:t>
            </a:r>
            <a:r>
              <a:rPr lang="ja-JP" altLang="en-US" sz="1200" b="1" dirty="0">
                <a:solidFill>
                  <a:schemeClr val="tx1">
                    <a:lumMod val="75000"/>
                    <a:lumOff val="25000"/>
                  </a:schemeClr>
                </a:solidFill>
                <a:latin typeface="Noto Sans JP" panose="020B0200000000000000" pitchFamily="50" charset="-128"/>
                <a:ea typeface="Noto Sans JP" panose="020B0200000000000000" pitchFamily="50" charset="-128"/>
              </a:rPr>
              <a:t>枚折れ戸</a:t>
            </a:r>
            <a:endParaRPr lang="en-US" altLang="ja-JP" sz="1200" b="1" dirty="0">
              <a:solidFill>
                <a:schemeClr val="tx1">
                  <a:lumMod val="75000"/>
                  <a:lumOff val="25000"/>
                </a:schemeClr>
              </a:solidFill>
              <a:latin typeface="Noto Sans JP" panose="020B0200000000000000" pitchFamily="50" charset="-128"/>
              <a:ea typeface="Noto Sans JP" panose="020B0200000000000000" pitchFamily="50" charset="-128"/>
            </a:endParaRPr>
          </a:p>
        </p:txBody>
      </p:sp>
      <p:sp>
        <p:nvSpPr>
          <p:cNvPr id="91" name="正方形/長方形 103">
            <a:extLst>
              <a:ext uri="{FF2B5EF4-FFF2-40B4-BE49-F238E27FC236}">
                <a16:creationId xmlns:a16="http://schemas.microsoft.com/office/drawing/2014/main" id="{23C4AFF4-8130-4F0C-B11D-7A7BE1E4B834}"/>
              </a:ext>
            </a:extLst>
          </p:cNvPr>
          <p:cNvSpPr>
            <a:spLocks noChangeArrowheads="1"/>
          </p:cNvSpPr>
          <p:nvPr/>
        </p:nvSpPr>
        <p:spPr bwMode="auto">
          <a:xfrm>
            <a:off x="2139732" y="4600139"/>
            <a:ext cx="2706588" cy="416845"/>
          </a:xfrm>
          <a:prstGeom prst="rect">
            <a:avLst/>
          </a:prstGeom>
          <a:noFill/>
          <a:ln>
            <a:noFill/>
          </a:ln>
        </p:spPr>
        <p:txBody>
          <a:bodyPr wrap="square" lIns="0" tIns="0" rIns="0" bIns="0">
            <a:spAutoFit/>
          </a:bodyPr>
          <a:lstStyle/>
          <a:p>
            <a:pPr algn="just">
              <a:lnSpc>
                <a:spcPts val="1100"/>
              </a:lnSpc>
              <a:defRPr/>
            </a:pPr>
            <a:r>
              <a:rPr lang="ja-JP" altLang="en-US" sz="800" spc="10" dirty="0">
                <a:solidFill>
                  <a:srgbClr val="535353"/>
                </a:solidFill>
                <a:latin typeface="Noto Sans JP" panose="020B0200000000000000" pitchFamily="50" charset="-128"/>
                <a:ea typeface="Noto Sans JP" panose="020B0200000000000000" pitchFamily="50" charset="-128"/>
              </a:rPr>
              <a:t>アウトセット方式で三枚に折れるドア。</a:t>
            </a:r>
            <a:endParaRPr lang="en-US" altLang="ja-JP" sz="800" spc="10" dirty="0">
              <a:solidFill>
                <a:srgbClr val="535353"/>
              </a:solidFill>
              <a:latin typeface="Noto Sans JP" panose="020B0200000000000000" pitchFamily="50" charset="-128"/>
              <a:ea typeface="Noto Sans JP" panose="020B0200000000000000" pitchFamily="50" charset="-128"/>
            </a:endParaRPr>
          </a:p>
          <a:p>
            <a:pPr algn="just">
              <a:lnSpc>
                <a:spcPts val="1100"/>
              </a:lnSpc>
              <a:defRPr/>
            </a:pPr>
            <a:r>
              <a:rPr lang="ja-JP" altLang="en-US" sz="800" spc="10" dirty="0">
                <a:solidFill>
                  <a:srgbClr val="535353"/>
                </a:solidFill>
                <a:latin typeface="Noto Sans JP" panose="020B0200000000000000" pitchFamily="50" charset="-128"/>
                <a:ea typeface="Noto Sans JP" panose="020B0200000000000000" pitchFamily="50" charset="-128"/>
              </a:rPr>
              <a:t>外側への必要スペースが小さく、内部には干渉しない為、スペースが取れない場所へおすすめ。</a:t>
            </a:r>
          </a:p>
        </p:txBody>
      </p:sp>
      <p:pic>
        <p:nvPicPr>
          <p:cNvPr id="92" name="図 1">
            <a:extLst>
              <a:ext uri="{FF2B5EF4-FFF2-40B4-BE49-F238E27FC236}">
                <a16:creationId xmlns:a16="http://schemas.microsoft.com/office/drawing/2014/main" id="{E53CE8C9-FCC3-48D3-8166-239981A1B5D7}"/>
              </a:ext>
            </a:extLst>
          </p:cNvPr>
          <p:cNvPicPr>
            <a:picLocks noChangeAspect="1" noChangeArrowheads="1"/>
          </p:cNvPicPr>
          <p:nvPr/>
        </p:nvPicPr>
        <p:blipFill rotWithShape="1">
          <a:blip r:embed="rId21">
            <a:extLst>
              <a:ext uri="{28A0092B-C50C-407E-A947-70E740481C1C}">
                <a14:useLocalDpi xmlns:a14="http://schemas.microsoft.com/office/drawing/2010/main" val="0"/>
              </a:ext>
            </a:extLst>
          </a:blip>
          <a:srcRect r="37616" b="7588"/>
          <a:stretch/>
        </p:blipFill>
        <p:spPr bwMode="auto">
          <a:xfrm>
            <a:off x="386013" y="1150717"/>
            <a:ext cx="2760855" cy="2654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 name="正方形/長方形 75">
            <a:extLst>
              <a:ext uri="{FF2B5EF4-FFF2-40B4-BE49-F238E27FC236}">
                <a16:creationId xmlns:a16="http://schemas.microsoft.com/office/drawing/2014/main" id="{B7C77AE3-96F5-475B-A6AE-C0D376685EA4}"/>
              </a:ext>
            </a:extLst>
          </p:cNvPr>
          <p:cNvSpPr>
            <a:spLocks noChangeArrowheads="1"/>
          </p:cNvSpPr>
          <p:nvPr/>
        </p:nvSpPr>
        <p:spPr bwMode="auto">
          <a:xfrm>
            <a:off x="80745" y="5976697"/>
            <a:ext cx="954087" cy="276225"/>
          </a:xfrm>
          <a:prstGeom prst="rect">
            <a:avLst/>
          </a:prstGeom>
          <a:noFill/>
          <a:ln>
            <a:noFill/>
          </a:ln>
        </p:spPr>
        <p:txBody>
          <a:bodyPr wrap="non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eaLnBrk="1" hangingPunct="1">
              <a:defRPr/>
            </a:pPr>
            <a:r>
              <a:rPr lang="ja-JP" altLang="en-US" sz="1200" b="1" dirty="0">
                <a:solidFill>
                  <a:schemeClr val="tx1">
                    <a:lumMod val="75000"/>
                    <a:lumOff val="25000"/>
                  </a:schemeClr>
                </a:solidFill>
                <a:latin typeface="Noto Sans JP" panose="020B0200000000000000" pitchFamily="50" charset="-128"/>
                <a:ea typeface="Noto Sans JP" panose="020B0200000000000000" pitchFamily="50" charset="-128"/>
              </a:rPr>
              <a:t>●デザイン</a:t>
            </a:r>
          </a:p>
        </p:txBody>
      </p:sp>
      <p:sp>
        <p:nvSpPr>
          <p:cNvPr id="97" name="正方形/長方形 75">
            <a:extLst>
              <a:ext uri="{FF2B5EF4-FFF2-40B4-BE49-F238E27FC236}">
                <a16:creationId xmlns:a16="http://schemas.microsoft.com/office/drawing/2014/main" id="{3170A7AA-F649-4B76-A2EF-20BF90C11DE6}"/>
              </a:ext>
            </a:extLst>
          </p:cNvPr>
          <p:cNvSpPr>
            <a:spLocks noChangeArrowheads="1"/>
          </p:cNvSpPr>
          <p:nvPr/>
        </p:nvSpPr>
        <p:spPr bwMode="auto">
          <a:xfrm>
            <a:off x="1652370" y="5971455"/>
            <a:ext cx="1535998" cy="276999"/>
          </a:xfrm>
          <a:prstGeom prst="rect">
            <a:avLst/>
          </a:prstGeom>
          <a:noFill/>
          <a:ln>
            <a:noFill/>
          </a:ln>
        </p:spPr>
        <p:txBody>
          <a:bodyPr wrap="non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eaLnBrk="1" hangingPunct="1">
              <a:defRPr/>
            </a:pPr>
            <a:r>
              <a:rPr lang="ja-JP" altLang="en-US" sz="1200" b="1" dirty="0">
                <a:solidFill>
                  <a:schemeClr val="tx1">
                    <a:lumMod val="75000"/>
                    <a:lumOff val="25000"/>
                  </a:schemeClr>
                </a:solidFill>
                <a:latin typeface="Noto Sans JP" panose="020B0200000000000000" pitchFamily="50" charset="-128"/>
                <a:ea typeface="Noto Sans JP" panose="020B0200000000000000" pitchFamily="50" charset="-128"/>
              </a:rPr>
              <a:t>●サイズ</a:t>
            </a:r>
            <a:r>
              <a:rPr lang="en-US" altLang="ja-JP" sz="1200" b="1" dirty="0">
                <a:solidFill>
                  <a:schemeClr val="tx1">
                    <a:lumMod val="75000"/>
                    <a:lumOff val="25000"/>
                  </a:schemeClr>
                </a:solidFill>
                <a:latin typeface="Noto Sans JP" panose="020B0200000000000000" pitchFamily="50" charset="-128"/>
                <a:ea typeface="Noto Sans JP" panose="020B0200000000000000" pitchFamily="50" charset="-128"/>
              </a:rPr>
              <a:t>/</a:t>
            </a:r>
            <a:r>
              <a:rPr lang="ja-JP" altLang="en-US" sz="1200" b="1" dirty="0">
                <a:solidFill>
                  <a:schemeClr val="tx1">
                    <a:lumMod val="75000"/>
                    <a:lumOff val="25000"/>
                  </a:schemeClr>
                </a:solidFill>
                <a:latin typeface="Noto Sans JP" panose="020B0200000000000000" pitchFamily="50" charset="-128"/>
                <a:ea typeface="Noto Sans JP" panose="020B0200000000000000" pitchFamily="50" charset="-128"/>
              </a:rPr>
              <a:t>基本寸法</a:t>
            </a:r>
            <a:r>
              <a:rPr lang="en-US" altLang="ja-JP" sz="1200" b="1" dirty="0">
                <a:solidFill>
                  <a:schemeClr val="tx1">
                    <a:lumMod val="75000"/>
                    <a:lumOff val="25000"/>
                  </a:schemeClr>
                </a:solidFill>
                <a:latin typeface="Noto Sans JP" panose="020B0200000000000000" pitchFamily="50" charset="-128"/>
                <a:ea typeface="Noto Sans JP" panose="020B0200000000000000" pitchFamily="50" charset="-128"/>
              </a:rPr>
              <a:t> </a:t>
            </a:r>
            <a:endParaRPr lang="ja-JP" altLang="en-US" sz="1200" b="1" dirty="0">
              <a:solidFill>
                <a:schemeClr val="tx1">
                  <a:lumMod val="75000"/>
                  <a:lumOff val="25000"/>
                </a:schemeClr>
              </a:solidFill>
              <a:latin typeface="Noto Sans JP" panose="020B0200000000000000" pitchFamily="50" charset="-128"/>
              <a:ea typeface="Noto Sans JP" panose="020B0200000000000000" pitchFamily="50" charset="-128"/>
            </a:endParaRPr>
          </a:p>
        </p:txBody>
      </p:sp>
      <p:sp>
        <p:nvSpPr>
          <p:cNvPr id="98" name="正方形/長方形 103">
            <a:extLst>
              <a:ext uri="{FF2B5EF4-FFF2-40B4-BE49-F238E27FC236}">
                <a16:creationId xmlns:a16="http://schemas.microsoft.com/office/drawing/2014/main" id="{6473371E-50C8-44C4-B70F-F2BB95A4F213}"/>
              </a:ext>
            </a:extLst>
          </p:cNvPr>
          <p:cNvSpPr>
            <a:spLocks noChangeArrowheads="1"/>
          </p:cNvSpPr>
          <p:nvPr/>
        </p:nvSpPr>
        <p:spPr bwMode="auto">
          <a:xfrm>
            <a:off x="1874294" y="6880981"/>
            <a:ext cx="3424166" cy="134396"/>
          </a:xfrm>
          <a:prstGeom prst="rect">
            <a:avLst/>
          </a:prstGeom>
          <a:noFill/>
          <a:ln>
            <a:noFill/>
          </a:ln>
        </p:spPr>
        <p:txBody>
          <a:bodyPr wrap="square" lIns="0" tIns="0" rIns="0" bIns="0">
            <a:spAutoFit/>
          </a:bodyPr>
          <a:lstStyle/>
          <a:p>
            <a:pPr algn="just">
              <a:lnSpc>
                <a:spcPts val="1100"/>
              </a:lnSpc>
              <a:defRPr/>
            </a:pPr>
            <a:r>
              <a:rPr lang="ja-JP" altLang="en-US" sz="800" b="1" u="sng" spc="10" dirty="0">
                <a:solidFill>
                  <a:schemeClr val="tx2">
                    <a:lumMod val="75000"/>
                  </a:schemeClr>
                </a:solidFill>
                <a:latin typeface="Noto Sans JP" panose="020B0200000000000000" pitchFamily="50" charset="-128"/>
                <a:ea typeface="Noto Sans JP" panose="020B0200000000000000" pitchFamily="50" charset="-128"/>
              </a:rPr>
              <a:t>選択している仕様が同じなら、特注サイズでも規格サイズと同じ価格</a:t>
            </a:r>
          </a:p>
        </p:txBody>
      </p:sp>
      <p:pic>
        <p:nvPicPr>
          <p:cNvPr id="99" name="図 4">
            <a:extLst>
              <a:ext uri="{FF2B5EF4-FFF2-40B4-BE49-F238E27FC236}">
                <a16:creationId xmlns:a16="http://schemas.microsoft.com/office/drawing/2014/main" id="{9612EBB7-4DCB-415F-BEBC-11F622F0C78E}"/>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865928" y="6247793"/>
            <a:ext cx="2546350"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 name="正方形/長方形 22">
            <a:extLst>
              <a:ext uri="{FF2B5EF4-FFF2-40B4-BE49-F238E27FC236}">
                <a16:creationId xmlns:a16="http://schemas.microsoft.com/office/drawing/2014/main" id="{B4B8E77A-4714-4FCF-82A5-6804D630339F}"/>
              </a:ext>
            </a:extLst>
          </p:cNvPr>
          <p:cNvSpPr>
            <a:spLocks noChangeArrowheads="1"/>
          </p:cNvSpPr>
          <p:nvPr/>
        </p:nvSpPr>
        <p:spPr bwMode="auto">
          <a:xfrm>
            <a:off x="428620" y="6854707"/>
            <a:ext cx="434975" cy="215900"/>
          </a:xfrm>
          <a:prstGeom prst="rect">
            <a:avLst/>
          </a:prstGeom>
          <a:noFill/>
          <a:ln>
            <a:noFill/>
          </a:ln>
        </p:spPr>
        <p:txBody>
          <a:bodyPr>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eaLnBrk="1" hangingPunct="1">
              <a:defRPr/>
            </a:pPr>
            <a:r>
              <a:rPr lang="en-US" altLang="ja-JP" sz="800" dirty="0">
                <a:solidFill>
                  <a:schemeClr val="tx1">
                    <a:lumMod val="75000"/>
                    <a:lumOff val="25000"/>
                  </a:schemeClr>
                </a:solidFill>
                <a:latin typeface="Noto Sans JP" panose="020B0200000000000000" pitchFamily="50" charset="-128"/>
                <a:ea typeface="Noto Sans JP" panose="020B0200000000000000" pitchFamily="50" charset="-128"/>
              </a:rPr>
              <a:t>HAA </a:t>
            </a:r>
            <a:endParaRPr lang="ja-JP" altLang="en-US" dirty="0">
              <a:solidFill>
                <a:schemeClr val="tx1">
                  <a:lumMod val="75000"/>
                  <a:lumOff val="25000"/>
                </a:schemeClr>
              </a:solidFill>
              <a:latin typeface="Noto Sans JP" panose="020B0200000000000000" pitchFamily="50" charset="-128"/>
              <a:ea typeface="Noto Sans JP" panose="020B0200000000000000" pitchFamily="50" charset="-128"/>
            </a:endParaRPr>
          </a:p>
        </p:txBody>
      </p:sp>
      <p:sp>
        <p:nvSpPr>
          <p:cNvPr id="101" name="正方形/長方形 22">
            <a:extLst>
              <a:ext uri="{FF2B5EF4-FFF2-40B4-BE49-F238E27FC236}">
                <a16:creationId xmlns:a16="http://schemas.microsoft.com/office/drawing/2014/main" id="{25F687F6-A439-4A50-AF1E-4DA546E2583C}"/>
              </a:ext>
            </a:extLst>
          </p:cNvPr>
          <p:cNvSpPr>
            <a:spLocks noChangeArrowheads="1"/>
          </p:cNvSpPr>
          <p:nvPr/>
        </p:nvSpPr>
        <p:spPr bwMode="auto">
          <a:xfrm>
            <a:off x="1126006" y="6854707"/>
            <a:ext cx="984272" cy="338554"/>
          </a:xfrm>
          <a:prstGeom prst="rect">
            <a:avLst/>
          </a:prstGeom>
          <a:noFill/>
          <a:ln>
            <a:noFill/>
          </a:ln>
        </p:spPr>
        <p:txBody>
          <a:bodyPr wrap="squar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eaLnBrk="1" hangingPunct="1">
              <a:defRPr/>
            </a:pPr>
            <a:r>
              <a:rPr lang="en-US" altLang="ja-JP" sz="800" dirty="0">
                <a:solidFill>
                  <a:schemeClr val="tx1">
                    <a:lumMod val="75000"/>
                    <a:lumOff val="25000"/>
                  </a:schemeClr>
                </a:solidFill>
                <a:latin typeface="Noto Sans JP" panose="020B0200000000000000" pitchFamily="50" charset="-128"/>
                <a:ea typeface="Noto Sans JP" panose="020B0200000000000000" pitchFamily="50" charset="-128"/>
              </a:rPr>
              <a:t>HAA</a:t>
            </a:r>
          </a:p>
          <a:p>
            <a:pPr eaLnBrk="1" hangingPunct="1">
              <a:defRPr/>
            </a:pPr>
            <a:r>
              <a:rPr lang="en-US" altLang="ja-JP" sz="800" dirty="0">
                <a:solidFill>
                  <a:schemeClr val="tx1">
                    <a:lumMod val="75000"/>
                    <a:lumOff val="25000"/>
                  </a:schemeClr>
                </a:solidFill>
                <a:latin typeface="Noto Sans JP" panose="020B0200000000000000" pitchFamily="50" charset="-128"/>
                <a:ea typeface="Noto Sans JP" panose="020B0200000000000000" pitchFamily="50" charset="-128"/>
              </a:rPr>
              <a:t>(</a:t>
            </a:r>
            <a:r>
              <a:rPr lang="ja-JP" altLang="en-US" sz="800" dirty="0">
                <a:solidFill>
                  <a:schemeClr val="tx1">
                    <a:lumMod val="75000"/>
                    <a:lumOff val="25000"/>
                  </a:schemeClr>
                </a:solidFill>
                <a:latin typeface="Noto Sans JP" panose="020B0200000000000000" pitchFamily="50" charset="-128"/>
                <a:ea typeface="Noto Sans JP" panose="020B0200000000000000" pitchFamily="50" charset="-128"/>
              </a:rPr>
              <a:t>明り取り付</a:t>
            </a:r>
            <a:r>
              <a:rPr lang="en-US" altLang="ja-JP" sz="800" dirty="0">
                <a:solidFill>
                  <a:schemeClr val="tx1">
                    <a:lumMod val="75000"/>
                    <a:lumOff val="25000"/>
                  </a:schemeClr>
                </a:solidFill>
                <a:latin typeface="Noto Sans JP" panose="020B0200000000000000" pitchFamily="50" charset="-128"/>
                <a:ea typeface="Noto Sans JP" panose="020B0200000000000000" pitchFamily="50" charset="-128"/>
              </a:rPr>
              <a:t>) </a:t>
            </a:r>
            <a:endParaRPr lang="ja-JP" altLang="en-US" dirty="0">
              <a:solidFill>
                <a:schemeClr val="tx1">
                  <a:lumMod val="75000"/>
                  <a:lumOff val="25000"/>
                </a:schemeClr>
              </a:solidFill>
              <a:latin typeface="Noto Sans JP" panose="020B0200000000000000" pitchFamily="50" charset="-128"/>
              <a:ea typeface="Noto Sans JP" panose="020B0200000000000000" pitchFamily="50" charset="-128"/>
            </a:endParaRPr>
          </a:p>
        </p:txBody>
      </p:sp>
      <p:pic>
        <p:nvPicPr>
          <p:cNvPr id="2" name="図 1">
            <a:extLst>
              <a:ext uri="{FF2B5EF4-FFF2-40B4-BE49-F238E27FC236}">
                <a16:creationId xmlns:a16="http://schemas.microsoft.com/office/drawing/2014/main" id="{9A2A6C99-C7EE-4842-8246-01F7CE987FB7}"/>
              </a:ext>
            </a:extLst>
          </p:cNvPr>
          <p:cNvPicPr>
            <a:picLocks noChangeAspect="1"/>
          </p:cNvPicPr>
          <p:nvPr/>
        </p:nvPicPr>
        <p:blipFill rotWithShape="1">
          <a:blip r:embed="rId23"/>
          <a:srcRect l="1720" r="1"/>
          <a:stretch/>
        </p:blipFill>
        <p:spPr>
          <a:xfrm>
            <a:off x="364907" y="4051423"/>
            <a:ext cx="1576904" cy="966574"/>
          </a:xfrm>
          <a:prstGeom prst="rect">
            <a:avLst/>
          </a:prstGeom>
        </p:spPr>
      </p:pic>
      <p:pic>
        <p:nvPicPr>
          <p:cNvPr id="3" name="図 2">
            <a:extLst>
              <a:ext uri="{FF2B5EF4-FFF2-40B4-BE49-F238E27FC236}">
                <a16:creationId xmlns:a16="http://schemas.microsoft.com/office/drawing/2014/main" id="{81E9B2CD-1A7E-4C97-A1E9-D51D18AE1C9B}"/>
              </a:ext>
            </a:extLst>
          </p:cNvPr>
          <p:cNvPicPr>
            <a:picLocks noChangeAspect="1"/>
          </p:cNvPicPr>
          <p:nvPr/>
        </p:nvPicPr>
        <p:blipFill rotWithShape="1">
          <a:blip r:embed="rId24"/>
          <a:srcRect l="32832" r="14545" b="10011"/>
          <a:stretch/>
        </p:blipFill>
        <p:spPr>
          <a:xfrm>
            <a:off x="3756071" y="5222305"/>
            <a:ext cx="652240" cy="784572"/>
          </a:xfrm>
          <a:prstGeom prst="rect">
            <a:avLst/>
          </a:prstGeom>
        </p:spPr>
      </p:pic>
      <p:pic>
        <p:nvPicPr>
          <p:cNvPr id="1026" name="Picture 2" descr="連動折れドア_ﾄｲﾚタイプ_木質面材_HAA_明り採り">
            <a:extLst>
              <a:ext uri="{FF2B5EF4-FFF2-40B4-BE49-F238E27FC236}">
                <a16:creationId xmlns:a16="http://schemas.microsoft.com/office/drawing/2014/main" id="{C7B0355C-508E-4ABE-9C6C-D08A289799DE}"/>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876536" y="6202329"/>
            <a:ext cx="308768" cy="91200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連動折れドア_標準タイプ_木質面材_HAA">
            <a:extLst>
              <a:ext uri="{FF2B5EF4-FFF2-40B4-BE49-F238E27FC236}">
                <a16:creationId xmlns:a16="http://schemas.microsoft.com/office/drawing/2014/main" id="{0D887F41-BC5A-440A-9529-FF03F63E42C8}"/>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78420" y="6202329"/>
            <a:ext cx="308768" cy="91200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9">
            <a:extLst>
              <a:ext uri="{FF2B5EF4-FFF2-40B4-BE49-F238E27FC236}">
                <a16:creationId xmlns:a16="http://schemas.microsoft.com/office/drawing/2014/main" id="{4E0DBBAA-B7DE-AAAC-C303-10BF8DF1AB59}"/>
              </a:ext>
            </a:extLst>
          </p:cNvPr>
          <p:cNvSpPr>
            <a:spLocks noChangeArrowheads="1"/>
          </p:cNvSpPr>
          <p:nvPr/>
        </p:nvSpPr>
        <p:spPr bwMode="auto">
          <a:xfrm>
            <a:off x="1433513" y="7310438"/>
            <a:ext cx="1260475" cy="184666"/>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600" dirty="0">
                <a:solidFill>
                  <a:schemeClr val="tx1">
                    <a:lumMod val="50000"/>
                    <a:lumOff val="50000"/>
                  </a:schemeClr>
                </a:solidFill>
                <a:latin typeface="Noto Sans JP" panose="020B0200000000000000" pitchFamily="50" charset="-128"/>
                <a:ea typeface="Noto Sans JP" panose="020B0200000000000000" pitchFamily="50" charset="-128"/>
              </a:rPr>
              <a:t>SPD_int_22_010</a:t>
            </a:r>
          </a:p>
          <a:p>
            <a:pPr>
              <a:spcBef>
                <a:spcPct val="0"/>
              </a:spcBef>
              <a:buNone/>
              <a:defRPr/>
            </a:pPr>
            <a:r>
              <a:rPr lang="en-US" altLang="ja-JP" sz="600" dirty="0">
                <a:solidFill>
                  <a:schemeClr val="tx1">
                    <a:lumMod val="50000"/>
                    <a:lumOff val="50000"/>
                  </a:schemeClr>
                </a:solidFill>
                <a:latin typeface="Noto Sans JP" panose="020B0200000000000000" pitchFamily="50" charset="-128"/>
                <a:ea typeface="Noto Sans JP" panose="020B0200000000000000" pitchFamily="50" charset="-128"/>
              </a:rPr>
              <a:t>2026.03.02</a:t>
            </a:r>
            <a:r>
              <a:rPr lang="ja-JP" altLang="en-US" sz="600" dirty="0">
                <a:solidFill>
                  <a:schemeClr val="tx1">
                    <a:lumMod val="50000"/>
                    <a:lumOff val="50000"/>
                  </a:schemeClr>
                </a:solidFill>
                <a:latin typeface="Noto Sans JP" panose="020B0200000000000000" pitchFamily="50" charset="-128"/>
                <a:ea typeface="Noto Sans JP" panose="020B0200000000000000" pitchFamily="50" charset="-128"/>
              </a:rPr>
              <a:t>発行</a:t>
            </a:r>
          </a:p>
        </p:txBody>
      </p:sp>
      <p:pic>
        <p:nvPicPr>
          <p:cNvPr id="11" name="図 10">
            <a:extLst>
              <a:ext uri="{FF2B5EF4-FFF2-40B4-BE49-F238E27FC236}">
                <a16:creationId xmlns:a16="http://schemas.microsoft.com/office/drawing/2014/main" id="{0BECCD1F-13DE-7C2D-8EB1-9CB691275B32}"/>
              </a:ext>
            </a:extLst>
          </p:cNvPr>
          <p:cNvPicPr>
            <a:picLocks noChangeAspect="1"/>
          </p:cNvPicPr>
          <p:nvPr/>
        </p:nvPicPr>
        <p:blipFill rotWithShape="1">
          <a:blip r:embed="rId27"/>
          <a:srcRect t="50828" r="11846"/>
          <a:stretch/>
        </p:blipFill>
        <p:spPr>
          <a:xfrm>
            <a:off x="164837" y="5280702"/>
            <a:ext cx="402752" cy="403356"/>
          </a:xfrm>
          <a:prstGeom prst="rect">
            <a:avLst/>
          </a:prstGeom>
          <a:ln w="3175">
            <a:solidFill>
              <a:schemeClr val="bg1">
                <a:lumMod val="75000"/>
              </a:schemeClr>
            </a:solidFill>
          </a:ln>
        </p:spPr>
      </p:pic>
      <p:pic>
        <p:nvPicPr>
          <p:cNvPr id="12" name="図 11">
            <a:extLst>
              <a:ext uri="{FF2B5EF4-FFF2-40B4-BE49-F238E27FC236}">
                <a16:creationId xmlns:a16="http://schemas.microsoft.com/office/drawing/2014/main" id="{E5BDED96-CBB0-5DEA-985E-E41462D0467F}"/>
              </a:ext>
            </a:extLst>
          </p:cNvPr>
          <p:cNvPicPr>
            <a:picLocks noChangeAspect="1"/>
          </p:cNvPicPr>
          <p:nvPr/>
        </p:nvPicPr>
        <p:blipFill rotWithShape="1">
          <a:blip r:embed="rId28"/>
          <a:srcRect l="10248" t="50828" r="-1"/>
          <a:stretch/>
        </p:blipFill>
        <p:spPr>
          <a:xfrm>
            <a:off x="1896785" y="5280702"/>
            <a:ext cx="410052" cy="403356"/>
          </a:xfrm>
          <a:prstGeom prst="rect">
            <a:avLst/>
          </a:prstGeom>
        </p:spPr>
      </p:pic>
      <p:pic>
        <p:nvPicPr>
          <p:cNvPr id="14" name="図 13">
            <a:extLst>
              <a:ext uri="{FF2B5EF4-FFF2-40B4-BE49-F238E27FC236}">
                <a16:creationId xmlns:a16="http://schemas.microsoft.com/office/drawing/2014/main" id="{523962E4-8DDB-AD1C-94CD-A78CF599841C}"/>
              </a:ext>
            </a:extLst>
          </p:cNvPr>
          <p:cNvPicPr>
            <a:picLocks noChangeAspect="1"/>
          </p:cNvPicPr>
          <p:nvPr/>
        </p:nvPicPr>
        <p:blipFill rotWithShape="1">
          <a:blip r:embed="rId29"/>
          <a:srcRect l="10042" t="50828" r="-1"/>
          <a:stretch/>
        </p:blipFill>
        <p:spPr>
          <a:xfrm>
            <a:off x="2332269" y="5280702"/>
            <a:ext cx="410996" cy="403356"/>
          </a:xfrm>
          <a:prstGeom prst="rect">
            <a:avLst/>
          </a:prstGeom>
        </p:spPr>
      </p:pic>
      <p:pic>
        <p:nvPicPr>
          <p:cNvPr id="15" name="図 14">
            <a:extLst>
              <a:ext uri="{FF2B5EF4-FFF2-40B4-BE49-F238E27FC236}">
                <a16:creationId xmlns:a16="http://schemas.microsoft.com/office/drawing/2014/main" id="{1448C4BF-8938-C23F-800D-7B2CD4C234D5}"/>
              </a:ext>
            </a:extLst>
          </p:cNvPr>
          <p:cNvPicPr>
            <a:picLocks noChangeAspect="1"/>
          </p:cNvPicPr>
          <p:nvPr/>
        </p:nvPicPr>
        <p:blipFill rotWithShape="1">
          <a:blip r:embed="rId30"/>
          <a:srcRect l="11454" t="48293" r="2144" b="2703"/>
          <a:stretch/>
        </p:blipFill>
        <p:spPr>
          <a:xfrm>
            <a:off x="593021" y="5280702"/>
            <a:ext cx="407973" cy="403359"/>
          </a:xfrm>
          <a:prstGeom prst="rect">
            <a:avLst/>
          </a:prstGeom>
          <a:ln w="3175">
            <a:solidFill>
              <a:schemeClr val="bg1">
                <a:lumMod val="75000"/>
              </a:schemeClr>
            </a:solidFill>
          </a:ln>
        </p:spPr>
      </p:pic>
      <p:sp>
        <p:nvSpPr>
          <p:cNvPr id="34" name="正方形/長方形 33">
            <a:extLst>
              <a:ext uri="{FF2B5EF4-FFF2-40B4-BE49-F238E27FC236}">
                <a16:creationId xmlns:a16="http://schemas.microsoft.com/office/drawing/2014/main" id="{F2A5EAFE-A5B2-E447-DA6A-38296B1E8B7A}"/>
              </a:ext>
            </a:extLst>
          </p:cNvPr>
          <p:cNvSpPr/>
          <p:nvPr/>
        </p:nvSpPr>
        <p:spPr>
          <a:xfrm>
            <a:off x="-65227" y="5638525"/>
            <a:ext cx="830763" cy="338554"/>
          </a:xfrm>
          <a:prstGeom prst="rect">
            <a:avLst/>
          </a:prstGeom>
        </p:spPr>
        <p:txBody>
          <a:bodyPr wrap="square">
            <a:spAutoFit/>
          </a:bodyPr>
          <a:lstStyle/>
          <a:p>
            <a:pPr algn="ctr" defTabSz="914400" eaLnBrk="1" fontAlgn="auto" hangingPunct="1">
              <a:spcBef>
                <a:spcPts val="0"/>
              </a:spcBef>
              <a:spcAft>
                <a:spcPts val="0"/>
              </a:spcAft>
              <a:defRPr/>
            </a:pPr>
            <a:r>
              <a:rPr kumimoji="1" lang="ja-JP" altLang="en-US" sz="800" spc="-150" dirty="0">
                <a:solidFill>
                  <a:schemeClr val="bg2"/>
                </a:solidFill>
                <a:latin typeface="Noto Sans JP" panose="020B0200000000000000" pitchFamily="50" charset="-128"/>
                <a:ea typeface="Noto Sans JP" panose="020B0200000000000000" pitchFamily="50" charset="-128"/>
              </a:rPr>
              <a:t>プレシャス</a:t>
            </a:r>
            <a:endParaRPr kumimoji="1" lang="en-US" altLang="ja-JP" sz="800" spc="-150" dirty="0">
              <a:solidFill>
                <a:schemeClr val="bg2"/>
              </a:solidFill>
              <a:latin typeface="Noto Sans JP" panose="020B0200000000000000" pitchFamily="50" charset="-128"/>
              <a:ea typeface="Noto Sans JP" panose="020B0200000000000000" pitchFamily="50" charset="-128"/>
            </a:endParaRPr>
          </a:p>
          <a:p>
            <a:pPr algn="ctr" defTabSz="914400" eaLnBrk="1" fontAlgn="auto" hangingPunct="1">
              <a:spcBef>
                <a:spcPts val="0"/>
              </a:spcBef>
              <a:spcAft>
                <a:spcPts val="0"/>
              </a:spcAft>
              <a:defRPr/>
            </a:pPr>
            <a:r>
              <a:rPr kumimoji="1" lang="ja-JP" altLang="en-US" sz="800" spc="-150" dirty="0">
                <a:solidFill>
                  <a:schemeClr val="bg2"/>
                </a:solidFill>
                <a:latin typeface="Noto Sans JP" panose="020B0200000000000000" pitchFamily="50" charset="-128"/>
                <a:ea typeface="Noto Sans JP" panose="020B0200000000000000" pitchFamily="50" charset="-128"/>
              </a:rPr>
              <a:t>ホワイト</a:t>
            </a:r>
          </a:p>
        </p:txBody>
      </p:sp>
      <p:sp>
        <p:nvSpPr>
          <p:cNvPr id="72" name="正方形/長方形 71">
            <a:extLst>
              <a:ext uri="{FF2B5EF4-FFF2-40B4-BE49-F238E27FC236}">
                <a16:creationId xmlns:a16="http://schemas.microsoft.com/office/drawing/2014/main" id="{7A405668-4791-6275-DFD0-E2A048A93A0B}"/>
              </a:ext>
            </a:extLst>
          </p:cNvPr>
          <p:cNvSpPr/>
          <p:nvPr/>
        </p:nvSpPr>
        <p:spPr>
          <a:xfrm>
            <a:off x="388468" y="5638525"/>
            <a:ext cx="826133" cy="338554"/>
          </a:xfrm>
          <a:prstGeom prst="rect">
            <a:avLst/>
          </a:prstGeom>
        </p:spPr>
        <p:txBody>
          <a:bodyPr wrap="square">
            <a:spAutoFit/>
          </a:bodyPr>
          <a:lstStyle/>
          <a:p>
            <a:pPr algn="ctr" defTabSz="914400" eaLnBrk="1" fontAlgn="auto" hangingPunct="1">
              <a:spcBef>
                <a:spcPts val="0"/>
              </a:spcBef>
              <a:spcAft>
                <a:spcPts val="0"/>
              </a:spcAft>
              <a:defRPr/>
            </a:pPr>
            <a:r>
              <a:rPr kumimoji="1" lang="ja-JP" altLang="en-US" sz="800" spc="-150" dirty="0">
                <a:solidFill>
                  <a:schemeClr val="bg2"/>
                </a:solidFill>
                <a:latin typeface="Noto Sans JP" panose="020B0200000000000000" pitchFamily="50" charset="-128"/>
                <a:ea typeface="Noto Sans JP" panose="020B0200000000000000" pitchFamily="50" charset="-128"/>
              </a:rPr>
              <a:t>クリエ</a:t>
            </a:r>
            <a:endParaRPr kumimoji="1" lang="en-US" altLang="ja-JP" sz="800" spc="-150" dirty="0">
              <a:solidFill>
                <a:schemeClr val="bg2"/>
              </a:solidFill>
              <a:latin typeface="Noto Sans JP" panose="020B0200000000000000" pitchFamily="50" charset="-128"/>
              <a:ea typeface="Noto Sans JP" panose="020B0200000000000000" pitchFamily="50" charset="-128"/>
            </a:endParaRPr>
          </a:p>
          <a:p>
            <a:pPr algn="ctr" defTabSz="914400" eaLnBrk="1" fontAlgn="auto" hangingPunct="1">
              <a:spcBef>
                <a:spcPts val="0"/>
              </a:spcBef>
              <a:spcAft>
                <a:spcPts val="0"/>
              </a:spcAft>
              <a:defRPr/>
            </a:pPr>
            <a:r>
              <a:rPr kumimoji="1" lang="ja-JP" altLang="en-US" sz="800" spc="-150" dirty="0">
                <a:solidFill>
                  <a:schemeClr val="bg2"/>
                </a:solidFill>
                <a:latin typeface="Noto Sans JP" panose="020B0200000000000000" pitchFamily="50" charset="-128"/>
                <a:ea typeface="Noto Sans JP" panose="020B0200000000000000" pitchFamily="50" charset="-128"/>
              </a:rPr>
              <a:t>アイボリー</a:t>
            </a:r>
          </a:p>
        </p:txBody>
      </p:sp>
      <p:sp>
        <p:nvSpPr>
          <p:cNvPr id="74" name="正方形/長方形 73">
            <a:extLst>
              <a:ext uri="{FF2B5EF4-FFF2-40B4-BE49-F238E27FC236}">
                <a16:creationId xmlns:a16="http://schemas.microsoft.com/office/drawing/2014/main" id="{18057F28-4BA2-F383-AFB5-03824702EE69}"/>
              </a:ext>
            </a:extLst>
          </p:cNvPr>
          <p:cNvSpPr/>
          <p:nvPr/>
        </p:nvSpPr>
        <p:spPr>
          <a:xfrm>
            <a:off x="862881" y="5638525"/>
            <a:ext cx="726628" cy="338554"/>
          </a:xfrm>
          <a:prstGeom prst="rect">
            <a:avLst/>
          </a:prstGeom>
        </p:spPr>
        <p:txBody>
          <a:bodyPr wrap="square">
            <a:spAutoFit/>
          </a:bodyPr>
          <a:lstStyle/>
          <a:p>
            <a:pPr algn="ctr" defTabSz="914400" eaLnBrk="1" fontAlgn="auto" hangingPunct="1">
              <a:spcBef>
                <a:spcPts val="0"/>
              </a:spcBef>
              <a:spcAft>
                <a:spcPts val="0"/>
              </a:spcAft>
              <a:defRPr/>
            </a:pPr>
            <a:r>
              <a:rPr kumimoji="1" lang="ja-JP" altLang="en-US" sz="800" spc="-150" dirty="0">
                <a:solidFill>
                  <a:schemeClr val="bg2"/>
                </a:solidFill>
                <a:latin typeface="Noto Sans JP" panose="020B0200000000000000" pitchFamily="50" charset="-128"/>
                <a:ea typeface="Noto Sans JP" panose="020B0200000000000000" pitchFamily="50" charset="-128"/>
              </a:rPr>
              <a:t>クリエ</a:t>
            </a:r>
            <a:endParaRPr kumimoji="1" lang="en-US" altLang="ja-JP" sz="800" spc="-150" dirty="0">
              <a:solidFill>
                <a:schemeClr val="bg2"/>
              </a:solidFill>
              <a:latin typeface="Noto Sans JP" panose="020B0200000000000000" pitchFamily="50" charset="-128"/>
              <a:ea typeface="Noto Sans JP" panose="020B0200000000000000" pitchFamily="50" charset="-128"/>
            </a:endParaRPr>
          </a:p>
          <a:p>
            <a:pPr algn="ctr" defTabSz="914400" eaLnBrk="1" fontAlgn="auto" hangingPunct="1">
              <a:spcBef>
                <a:spcPts val="0"/>
              </a:spcBef>
              <a:spcAft>
                <a:spcPts val="0"/>
              </a:spcAft>
              <a:defRPr/>
            </a:pPr>
            <a:r>
              <a:rPr kumimoji="1" lang="ja-JP" altLang="en-US" sz="800" spc="-150" dirty="0">
                <a:solidFill>
                  <a:schemeClr val="bg2"/>
                </a:solidFill>
                <a:latin typeface="Noto Sans JP" panose="020B0200000000000000" pitchFamily="50" charset="-128"/>
                <a:ea typeface="Noto Sans JP" panose="020B0200000000000000" pitchFamily="50" charset="-128"/>
              </a:rPr>
              <a:t>オーク</a:t>
            </a:r>
          </a:p>
        </p:txBody>
      </p:sp>
      <p:sp>
        <p:nvSpPr>
          <p:cNvPr id="75" name="正方形/長方形 74">
            <a:extLst>
              <a:ext uri="{FF2B5EF4-FFF2-40B4-BE49-F238E27FC236}">
                <a16:creationId xmlns:a16="http://schemas.microsoft.com/office/drawing/2014/main" id="{25C95EA3-9195-61D1-6BB9-A525208ED8FA}"/>
              </a:ext>
            </a:extLst>
          </p:cNvPr>
          <p:cNvSpPr/>
          <p:nvPr/>
        </p:nvSpPr>
        <p:spPr>
          <a:xfrm>
            <a:off x="1252914" y="5638525"/>
            <a:ext cx="843234" cy="338554"/>
          </a:xfrm>
          <a:prstGeom prst="rect">
            <a:avLst/>
          </a:prstGeom>
        </p:spPr>
        <p:txBody>
          <a:bodyPr wrap="square">
            <a:spAutoFit/>
          </a:bodyPr>
          <a:lstStyle/>
          <a:p>
            <a:pPr algn="ctr" defTabSz="914400" eaLnBrk="1" fontAlgn="auto" hangingPunct="1">
              <a:spcBef>
                <a:spcPts val="0"/>
              </a:spcBef>
              <a:spcAft>
                <a:spcPts val="0"/>
              </a:spcAft>
              <a:defRPr/>
            </a:pPr>
            <a:r>
              <a:rPr kumimoji="1" lang="ja-JP" altLang="en-US" sz="800" spc="-150" dirty="0">
                <a:solidFill>
                  <a:schemeClr val="bg2"/>
                </a:solidFill>
                <a:latin typeface="Noto Sans JP" panose="020B0200000000000000" pitchFamily="50" charset="-128"/>
                <a:ea typeface="Noto Sans JP" panose="020B0200000000000000" pitchFamily="50" charset="-128"/>
              </a:rPr>
              <a:t>クリエ</a:t>
            </a:r>
            <a:endParaRPr kumimoji="1" lang="en-US" altLang="ja-JP" sz="800" spc="-150" dirty="0">
              <a:solidFill>
                <a:schemeClr val="bg2"/>
              </a:solidFill>
              <a:latin typeface="Noto Sans JP" panose="020B0200000000000000" pitchFamily="50" charset="-128"/>
              <a:ea typeface="Noto Sans JP" panose="020B0200000000000000" pitchFamily="50" charset="-128"/>
            </a:endParaRPr>
          </a:p>
          <a:p>
            <a:pPr algn="ctr" defTabSz="914400" eaLnBrk="1" fontAlgn="auto" hangingPunct="1">
              <a:spcBef>
                <a:spcPts val="0"/>
              </a:spcBef>
              <a:spcAft>
                <a:spcPts val="0"/>
              </a:spcAft>
              <a:defRPr/>
            </a:pPr>
            <a:r>
              <a:rPr kumimoji="1" lang="ja-JP" altLang="en-US" sz="800" spc="-150" dirty="0">
                <a:solidFill>
                  <a:schemeClr val="bg2"/>
                </a:solidFill>
                <a:latin typeface="Noto Sans JP" panose="020B0200000000000000" pitchFamily="50" charset="-128"/>
                <a:ea typeface="Noto Sans JP" panose="020B0200000000000000" pitchFamily="50" charset="-128"/>
              </a:rPr>
              <a:t>チェリー</a:t>
            </a:r>
          </a:p>
        </p:txBody>
      </p:sp>
      <p:sp>
        <p:nvSpPr>
          <p:cNvPr id="80" name="正方形/長方形 79">
            <a:extLst>
              <a:ext uri="{FF2B5EF4-FFF2-40B4-BE49-F238E27FC236}">
                <a16:creationId xmlns:a16="http://schemas.microsoft.com/office/drawing/2014/main" id="{B35EEE5D-DF78-2EF0-8D20-7184B40031EA}"/>
              </a:ext>
            </a:extLst>
          </p:cNvPr>
          <p:cNvSpPr/>
          <p:nvPr/>
        </p:nvSpPr>
        <p:spPr>
          <a:xfrm>
            <a:off x="1680915" y="5638525"/>
            <a:ext cx="860861" cy="338554"/>
          </a:xfrm>
          <a:prstGeom prst="rect">
            <a:avLst/>
          </a:prstGeom>
        </p:spPr>
        <p:txBody>
          <a:bodyPr wrap="square">
            <a:spAutoFit/>
          </a:bodyPr>
          <a:lstStyle/>
          <a:p>
            <a:pPr algn="ctr" defTabSz="914400" eaLnBrk="1" fontAlgn="auto" hangingPunct="1">
              <a:spcBef>
                <a:spcPts val="0"/>
              </a:spcBef>
              <a:spcAft>
                <a:spcPts val="0"/>
              </a:spcAft>
              <a:defRPr/>
            </a:pPr>
            <a:r>
              <a:rPr kumimoji="1" lang="ja-JP" altLang="en-US" sz="800" spc="-150" dirty="0">
                <a:solidFill>
                  <a:schemeClr val="bg2"/>
                </a:solidFill>
                <a:latin typeface="Noto Sans JP" panose="020B0200000000000000" pitchFamily="50" charset="-128"/>
                <a:ea typeface="Noto Sans JP" panose="020B0200000000000000" pitchFamily="50" charset="-128"/>
              </a:rPr>
              <a:t>クリエ</a:t>
            </a:r>
            <a:endParaRPr kumimoji="1" lang="en-US" altLang="ja-JP" sz="800" spc="-150" dirty="0">
              <a:solidFill>
                <a:schemeClr val="bg2"/>
              </a:solidFill>
              <a:latin typeface="Noto Sans JP" panose="020B0200000000000000" pitchFamily="50" charset="-128"/>
              <a:ea typeface="Noto Sans JP" panose="020B0200000000000000" pitchFamily="50" charset="-128"/>
            </a:endParaRPr>
          </a:p>
          <a:p>
            <a:pPr algn="ctr" defTabSz="914400" eaLnBrk="1" fontAlgn="auto" hangingPunct="1">
              <a:spcBef>
                <a:spcPts val="0"/>
              </a:spcBef>
              <a:spcAft>
                <a:spcPts val="0"/>
              </a:spcAft>
              <a:defRPr/>
            </a:pPr>
            <a:r>
              <a:rPr kumimoji="1" lang="ja-JP" altLang="en-US" sz="800" spc="-150" dirty="0">
                <a:solidFill>
                  <a:schemeClr val="bg2"/>
                </a:solidFill>
                <a:latin typeface="Noto Sans JP" panose="020B0200000000000000" pitchFamily="50" charset="-128"/>
                <a:ea typeface="Noto Sans JP" panose="020B0200000000000000" pitchFamily="50" charset="-128"/>
              </a:rPr>
              <a:t>モカ</a:t>
            </a:r>
          </a:p>
        </p:txBody>
      </p:sp>
      <p:sp>
        <p:nvSpPr>
          <p:cNvPr id="81" name="正方形/長方形 80">
            <a:extLst>
              <a:ext uri="{FF2B5EF4-FFF2-40B4-BE49-F238E27FC236}">
                <a16:creationId xmlns:a16="http://schemas.microsoft.com/office/drawing/2014/main" id="{7E688F99-E16A-80E5-2BBD-4A122C4C83D1}"/>
              </a:ext>
            </a:extLst>
          </p:cNvPr>
          <p:cNvSpPr/>
          <p:nvPr/>
        </p:nvSpPr>
        <p:spPr>
          <a:xfrm>
            <a:off x="2117027" y="5638525"/>
            <a:ext cx="816790" cy="338554"/>
          </a:xfrm>
          <a:prstGeom prst="rect">
            <a:avLst/>
          </a:prstGeom>
        </p:spPr>
        <p:txBody>
          <a:bodyPr wrap="square">
            <a:spAutoFit/>
          </a:bodyPr>
          <a:lstStyle/>
          <a:p>
            <a:pPr algn="ctr" defTabSz="914400" eaLnBrk="1" fontAlgn="auto" hangingPunct="1">
              <a:spcBef>
                <a:spcPts val="0"/>
              </a:spcBef>
              <a:spcAft>
                <a:spcPts val="0"/>
              </a:spcAft>
              <a:defRPr/>
            </a:pPr>
            <a:r>
              <a:rPr kumimoji="1" lang="ja-JP" altLang="en-US" sz="800" spc="-150" dirty="0">
                <a:solidFill>
                  <a:schemeClr val="bg2"/>
                </a:solidFill>
                <a:latin typeface="Noto Sans JP" panose="020B0200000000000000" pitchFamily="50" charset="-128"/>
                <a:ea typeface="Noto Sans JP" panose="020B0200000000000000" pitchFamily="50" charset="-128"/>
              </a:rPr>
              <a:t>クリエ</a:t>
            </a:r>
            <a:endParaRPr kumimoji="1" lang="en-US" altLang="ja-JP" sz="800" spc="-150" dirty="0">
              <a:solidFill>
                <a:schemeClr val="bg2"/>
              </a:solidFill>
              <a:latin typeface="Noto Sans JP" panose="020B0200000000000000" pitchFamily="50" charset="-128"/>
              <a:ea typeface="Noto Sans JP" panose="020B0200000000000000" pitchFamily="50" charset="-128"/>
            </a:endParaRPr>
          </a:p>
          <a:p>
            <a:pPr algn="ctr" defTabSz="914400" eaLnBrk="1" fontAlgn="auto" hangingPunct="1">
              <a:spcBef>
                <a:spcPts val="0"/>
              </a:spcBef>
              <a:spcAft>
                <a:spcPts val="0"/>
              </a:spcAft>
              <a:defRPr/>
            </a:pPr>
            <a:r>
              <a:rPr kumimoji="1" lang="ja-JP" altLang="en-US" sz="800" spc="-150" dirty="0">
                <a:solidFill>
                  <a:schemeClr val="bg2"/>
                </a:solidFill>
                <a:latin typeface="Noto Sans JP" panose="020B0200000000000000" pitchFamily="50" charset="-128"/>
                <a:ea typeface="Noto Sans JP" panose="020B0200000000000000" pitchFamily="50" charset="-128"/>
              </a:rPr>
              <a:t>ダーク</a:t>
            </a:r>
          </a:p>
        </p:txBody>
      </p:sp>
      <p:pic>
        <p:nvPicPr>
          <p:cNvPr id="95" name="図 94" descr="背景パターン&#10;&#10;自動的に生成された説明">
            <a:extLst>
              <a:ext uri="{FF2B5EF4-FFF2-40B4-BE49-F238E27FC236}">
                <a16:creationId xmlns:a16="http://schemas.microsoft.com/office/drawing/2014/main" id="{05643562-8338-8C92-5CF8-6AB959AE3C8A}"/>
              </a:ext>
            </a:extLst>
          </p:cNvPr>
          <p:cNvPicPr>
            <a:picLocks noChangeAspect="1"/>
          </p:cNvPicPr>
          <p:nvPr/>
        </p:nvPicPr>
        <p:blipFill rotWithShape="1">
          <a:blip r:embed="rId31"/>
          <a:srcRect l="8067" t="38943" r="1508" b="1144"/>
          <a:stretch/>
        </p:blipFill>
        <p:spPr>
          <a:xfrm>
            <a:off x="1465242" y="5280702"/>
            <a:ext cx="406111" cy="403354"/>
          </a:xfrm>
          <a:prstGeom prst="rect">
            <a:avLst/>
          </a:prstGeom>
        </p:spPr>
      </p:pic>
      <p:pic>
        <p:nvPicPr>
          <p:cNvPr id="96" name="図 95" descr="背景パターン&#10;&#10;自動的に生成された説明">
            <a:extLst>
              <a:ext uri="{FF2B5EF4-FFF2-40B4-BE49-F238E27FC236}">
                <a16:creationId xmlns:a16="http://schemas.microsoft.com/office/drawing/2014/main" id="{9A443AEA-EA7C-1C8C-A6B7-2D2803E46297}"/>
              </a:ext>
            </a:extLst>
          </p:cNvPr>
          <p:cNvPicPr>
            <a:picLocks noChangeAspect="1"/>
          </p:cNvPicPr>
          <p:nvPr/>
        </p:nvPicPr>
        <p:blipFill rotWithShape="1">
          <a:blip r:embed="rId32"/>
          <a:srcRect l="10348" t="39707" r="1" b="1288"/>
          <a:stretch/>
        </p:blipFill>
        <p:spPr>
          <a:xfrm>
            <a:off x="1026426" y="5280702"/>
            <a:ext cx="413384" cy="407840"/>
          </a:xfrm>
          <a:prstGeom prst="rect">
            <a:avLst/>
          </a:prstGeom>
        </p:spPr>
      </p:pic>
      <p:pic>
        <p:nvPicPr>
          <p:cNvPr id="102" name="図 101">
            <a:extLst>
              <a:ext uri="{FF2B5EF4-FFF2-40B4-BE49-F238E27FC236}">
                <a16:creationId xmlns:a16="http://schemas.microsoft.com/office/drawing/2014/main" id="{22E0EF0F-F15A-B1EB-E4BD-27FFDA606471}"/>
              </a:ext>
            </a:extLst>
          </p:cNvPr>
          <p:cNvPicPr>
            <a:picLocks noChangeAspect="1"/>
          </p:cNvPicPr>
          <p:nvPr/>
        </p:nvPicPr>
        <p:blipFill rotWithShape="1">
          <a:blip r:embed="rId33"/>
          <a:srcRect l="-1" r="60482" b="2842"/>
          <a:stretch/>
        </p:blipFill>
        <p:spPr>
          <a:xfrm>
            <a:off x="2768697" y="5280702"/>
            <a:ext cx="404005" cy="404005"/>
          </a:xfrm>
          <a:prstGeom prst="rect">
            <a:avLst/>
          </a:prstGeom>
        </p:spPr>
      </p:pic>
      <p:pic>
        <p:nvPicPr>
          <p:cNvPr id="103" name="図 102">
            <a:extLst>
              <a:ext uri="{FF2B5EF4-FFF2-40B4-BE49-F238E27FC236}">
                <a16:creationId xmlns:a16="http://schemas.microsoft.com/office/drawing/2014/main" id="{6B91974B-D418-91E0-F14A-B6E2D3461764}"/>
              </a:ext>
            </a:extLst>
          </p:cNvPr>
          <p:cNvPicPr>
            <a:picLocks noChangeAspect="1"/>
          </p:cNvPicPr>
          <p:nvPr/>
        </p:nvPicPr>
        <p:blipFill rotWithShape="1">
          <a:blip r:embed="rId34"/>
          <a:srcRect r="60481" b="2998"/>
          <a:stretch/>
        </p:blipFill>
        <p:spPr>
          <a:xfrm>
            <a:off x="3198133" y="5280702"/>
            <a:ext cx="404005" cy="403355"/>
          </a:xfrm>
          <a:prstGeom prst="rect">
            <a:avLst/>
          </a:prstGeom>
        </p:spPr>
      </p:pic>
      <p:sp>
        <p:nvSpPr>
          <p:cNvPr id="104" name="正方形/長方形 103">
            <a:extLst>
              <a:ext uri="{FF2B5EF4-FFF2-40B4-BE49-F238E27FC236}">
                <a16:creationId xmlns:a16="http://schemas.microsoft.com/office/drawing/2014/main" id="{E826F226-E0A1-4BB6-2D7C-ECF11278049A}"/>
              </a:ext>
            </a:extLst>
          </p:cNvPr>
          <p:cNvSpPr/>
          <p:nvPr/>
        </p:nvSpPr>
        <p:spPr>
          <a:xfrm>
            <a:off x="2553947" y="5638525"/>
            <a:ext cx="816790" cy="215444"/>
          </a:xfrm>
          <a:prstGeom prst="rect">
            <a:avLst/>
          </a:prstGeom>
        </p:spPr>
        <p:txBody>
          <a:bodyPr wrap="square">
            <a:spAutoFit/>
          </a:bodyPr>
          <a:lstStyle/>
          <a:p>
            <a:pPr algn="ctr" defTabSz="914400" eaLnBrk="1" fontAlgn="auto" hangingPunct="1">
              <a:spcBef>
                <a:spcPts val="0"/>
              </a:spcBef>
              <a:spcAft>
                <a:spcPts val="0"/>
              </a:spcAft>
              <a:defRPr/>
            </a:pPr>
            <a:r>
              <a:rPr kumimoji="1" lang="ja-JP" altLang="en-US" sz="800" spc="-150" dirty="0">
                <a:solidFill>
                  <a:schemeClr val="bg2"/>
                </a:solidFill>
                <a:latin typeface="Noto Sans JP" panose="020B0200000000000000" pitchFamily="50" charset="-128"/>
                <a:ea typeface="Noto Sans JP" panose="020B0200000000000000" pitchFamily="50" charset="-128"/>
              </a:rPr>
              <a:t>コウノキ</a:t>
            </a:r>
            <a:endParaRPr kumimoji="1" lang="en-US" altLang="ja-JP" sz="800" spc="-150" dirty="0">
              <a:solidFill>
                <a:schemeClr val="bg2"/>
              </a:solidFill>
              <a:latin typeface="Noto Sans JP" panose="020B0200000000000000" pitchFamily="50" charset="-128"/>
              <a:ea typeface="Noto Sans JP" panose="020B0200000000000000" pitchFamily="50" charset="-128"/>
            </a:endParaRPr>
          </a:p>
        </p:txBody>
      </p:sp>
      <p:sp>
        <p:nvSpPr>
          <p:cNvPr id="105" name="正方形/長方形 104">
            <a:extLst>
              <a:ext uri="{FF2B5EF4-FFF2-40B4-BE49-F238E27FC236}">
                <a16:creationId xmlns:a16="http://schemas.microsoft.com/office/drawing/2014/main" id="{BF7972EA-DB17-FAAB-C1A5-BDB174F1784F}"/>
              </a:ext>
            </a:extLst>
          </p:cNvPr>
          <p:cNvSpPr/>
          <p:nvPr/>
        </p:nvSpPr>
        <p:spPr>
          <a:xfrm>
            <a:off x="3024763" y="5638525"/>
            <a:ext cx="816790" cy="338554"/>
          </a:xfrm>
          <a:prstGeom prst="rect">
            <a:avLst/>
          </a:prstGeom>
        </p:spPr>
        <p:txBody>
          <a:bodyPr wrap="square">
            <a:spAutoFit/>
          </a:bodyPr>
          <a:lstStyle/>
          <a:p>
            <a:pPr algn="ctr" defTabSz="914400" eaLnBrk="1" fontAlgn="auto" hangingPunct="1">
              <a:spcBef>
                <a:spcPts val="0"/>
              </a:spcBef>
              <a:spcAft>
                <a:spcPts val="0"/>
              </a:spcAft>
              <a:defRPr/>
            </a:pPr>
            <a:r>
              <a:rPr kumimoji="1" lang="ja-JP" altLang="en-US" sz="800" spc="-150" dirty="0">
                <a:solidFill>
                  <a:schemeClr val="bg2"/>
                </a:solidFill>
                <a:latin typeface="Noto Sans JP" panose="020B0200000000000000" pitchFamily="50" charset="-128"/>
                <a:ea typeface="Noto Sans JP" panose="020B0200000000000000" pitchFamily="50" charset="-128"/>
              </a:rPr>
              <a:t>コージー</a:t>
            </a:r>
            <a:endParaRPr kumimoji="1" lang="en-US" altLang="ja-JP" sz="800" spc="-150" dirty="0">
              <a:solidFill>
                <a:schemeClr val="bg2"/>
              </a:solidFill>
              <a:latin typeface="Noto Sans JP" panose="020B0200000000000000" pitchFamily="50" charset="-128"/>
              <a:ea typeface="Noto Sans JP" panose="020B0200000000000000" pitchFamily="50" charset="-128"/>
            </a:endParaRPr>
          </a:p>
          <a:p>
            <a:pPr algn="ctr" defTabSz="914400" eaLnBrk="1" fontAlgn="auto" hangingPunct="1">
              <a:spcBef>
                <a:spcPts val="0"/>
              </a:spcBef>
              <a:spcAft>
                <a:spcPts val="0"/>
              </a:spcAft>
              <a:defRPr/>
            </a:pPr>
            <a:r>
              <a:rPr kumimoji="1" lang="ja-JP" altLang="en-US" sz="800" spc="-150" dirty="0">
                <a:solidFill>
                  <a:schemeClr val="bg2"/>
                </a:solidFill>
                <a:latin typeface="Noto Sans JP" panose="020B0200000000000000" pitchFamily="50" charset="-128"/>
                <a:ea typeface="Noto Sans JP" panose="020B0200000000000000" pitchFamily="50" charset="-128"/>
              </a:rPr>
              <a:t>ライトグレー</a:t>
            </a:r>
            <a:endParaRPr kumimoji="1" lang="en-US" altLang="ja-JP" sz="800" spc="-150" dirty="0">
              <a:solidFill>
                <a:schemeClr val="bg2"/>
              </a:solidFill>
              <a:latin typeface="Noto Sans JP" panose="020B0200000000000000" pitchFamily="50" charset="-128"/>
              <a:ea typeface="Noto Sans JP" panose="020B0200000000000000" pitchFamily="50" charset="-128"/>
            </a:endParaRPr>
          </a:p>
        </p:txBody>
      </p:sp>
    </p:spTree>
  </p:cSld>
  <p:clrMapOvr>
    <a:masterClrMapping/>
  </p:clrMapOvr>
</p:sld>
</file>

<file path=ppt/theme/theme1.xml><?xml version="1.0" encoding="utf-8"?>
<a:theme xmlns:a="http://schemas.openxmlformats.org/drawingml/2006/main" name="LIXILテーマ">
  <a:themeElements>
    <a:clrScheme name="ユーザー定義 1">
      <a:dk1>
        <a:srgbClr val="000000"/>
      </a:dk1>
      <a:lt1>
        <a:srgbClr val="FFFFFF"/>
      </a:lt1>
      <a:dk2>
        <a:srgbClr val="54585A"/>
      </a:dk2>
      <a:lt2>
        <a:srgbClr val="D1CDB5"/>
      </a:lt2>
      <a:accent1>
        <a:srgbClr val="E75400"/>
      </a:accent1>
      <a:accent2>
        <a:srgbClr val="0671B8"/>
      </a:accent2>
      <a:accent3>
        <a:srgbClr val="00AAAA"/>
      </a:accent3>
      <a:accent4>
        <a:srgbClr val="89BD28"/>
      </a:accent4>
      <a:accent5>
        <a:srgbClr val="A43F78"/>
      </a:accent5>
      <a:accent6>
        <a:srgbClr val="ADA29A"/>
      </a:accent6>
      <a:hlink>
        <a:srgbClr val="00376B"/>
      </a:hlink>
      <a:folHlink>
        <a:srgbClr val="6F256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323</TotalTime>
  <Words>354</Words>
  <Application>Microsoft Office PowerPoint</Application>
  <PresentationFormat>ユーザー設定</PresentationFormat>
  <Paragraphs>59</Paragraphs>
  <Slides>1</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vt:i4>
      </vt:variant>
    </vt:vector>
  </HeadingPairs>
  <TitlesOfParts>
    <vt:vector size="7" baseType="lpstr">
      <vt:lpstr>Noto Sans JP</vt:lpstr>
      <vt:lpstr>Yu Gothic</vt:lpstr>
      <vt:lpstr>Arial</vt:lpstr>
      <vt:lpstr>Calibri</vt:lpstr>
      <vt:lpstr>Times New Roman</vt:lpstr>
      <vt:lpstr>LIXILテーマ</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INAXトステムグループ User</dc:creator>
  <cp:lastModifiedBy>岡田 祐佳(Yuka Okada)</cp:lastModifiedBy>
  <cp:revision>21</cp:revision>
  <dcterms:created xsi:type="dcterms:W3CDTF">2010-09-29T12:55:25Z</dcterms:created>
  <dcterms:modified xsi:type="dcterms:W3CDTF">2026-02-26T23:42:29Z</dcterms:modified>
</cp:coreProperties>
</file>