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302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" roundtripDataSignature="AMtx7miaBgL03cIXPd0tjyPjLUVy5v38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51" autoAdjust="0"/>
  </p:normalViewPr>
  <p:slideViewPr>
    <p:cSldViewPr snapToGrid="0" showGuides="1">
      <p:cViewPr>
        <p:scale>
          <a:sx n="120" d="100"/>
          <a:sy n="120" d="100"/>
        </p:scale>
        <p:origin x="-666" y="-2904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9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4377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" name="Google Shape;2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1" name="Google Shape;31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" name="Google Shape;37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3" name="Google Shape;43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Google Shape;47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" name="Google Shape;48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4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5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" name="Google Shape;5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26" Type="http://schemas.openxmlformats.org/officeDocument/2006/relationships/image" Target="../media/image36.png"/><Relationship Id="rId3" Type="http://schemas.openxmlformats.org/officeDocument/2006/relationships/image" Target="../media/image13.jpeg"/><Relationship Id="rId21" Type="http://schemas.openxmlformats.org/officeDocument/2006/relationships/image" Target="../media/image31.jpeg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29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24" Type="http://schemas.openxmlformats.org/officeDocument/2006/relationships/image" Target="../media/image34.emf"/><Relationship Id="rId5" Type="http://schemas.openxmlformats.org/officeDocument/2006/relationships/image" Target="../media/image15.jpeg"/><Relationship Id="rId15" Type="http://schemas.openxmlformats.org/officeDocument/2006/relationships/image" Target="../media/image25.png"/><Relationship Id="rId23" Type="http://schemas.openxmlformats.org/officeDocument/2006/relationships/image" Target="../media/image33.jpeg"/><Relationship Id="rId28" Type="http://schemas.openxmlformats.org/officeDocument/2006/relationships/image" Target="../media/image37.jpeg"/><Relationship Id="rId10" Type="http://schemas.openxmlformats.org/officeDocument/2006/relationships/image" Target="../media/image20.png"/><Relationship Id="rId19" Type="http://schemas.openxmlformats.org/officeDocument/2006/relationships/image" Target="../media/image29.emf"/><Relationship Id="rId4" Type="http://schemas.openxmlformats.org/officeDocument/2006/relationships/image" Target="../media/image14.jpeg"/><Relationship Id="rId9" Type="http://schemas.openxmlformats.org/officeDocument/2006/relationships/image" Target="../media/image19.png"/><Relationship Id="rId14" Type="http://schemas.openxmlformats.org/officeDocument/2006/relationships/image" Target="../media/image24.jpeg"/><Relationship Id="rId22" Type="http://schemas.openxmlformats.org/officeDocument/2006/relationships/image" Target="../media/image32.png"/><Relationship Id="rId27" Type="http://schemas.microsoft.com/office/2007/relationships/hdphoto" Target="../media/hdphoto1.wdp"/><Relationship Id="rId30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標準ﾄﾞｱ_ﾗｲﾝ枠(3方枠)_RAA">
            <a:extLst>
              <a:ext uri="{FF2B5EF4-FFF2-40B4-BE49-F238E27FC236}">
                <a16:creationId xmlns:a16="http://schemas.microsoft.com/office/drawing/2014/main" id="{B6865BE2-E740-B89F-262F-FD58E02E7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741" y="4694292"/>
            <a:ext cx="753586" cy="230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標準ﾄﾞｱ_ﾗｲﾝ枠(3方枠)_RGV">
            <a:extLst>
              <a:ext uri="{FF2B5EF4-FFF2-40B4-BE49-F238E27FC236}">
                <a16:creationId xmlns:a16="http://schemas.microsoft.com/office/drawing/2014/main" id="{41D1B9B8-1558-52C8-53F7-EDFFB1ED35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491" y="4694292"/>
            <a:ext cx="753586" cy="230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標準ﾄﾞｱ_ﾗｲﾝ枠(3方枠)_RGW">
            <a:extLst>
              <a:ext uri="{FF2B5EF4-FFF2-40B4-BE49-F238E27FC236}">
                <a16:creationId xmlns:a16="http://schemas.microsoft.com/office/drawing/2014/main" id="{1C827D81-6037-27B1-B547-5B68CFD56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241" y="4694292"/>
            <a:ext cx="753586" cy="230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標準ﾄﾞｱ_ﾗｲﾝ枠(3方枠)_RGX">
            <a:extLst>
              <a:ext uri="{FF2B5EF4-FFF2-40B4-BE49-F238E27FC236}">
                <a16:creationId xmlns:a16="http://schemas.microsoft.com/office/drawing/2014/main" id="{063DEC39-66CE-4FCE-E2EB-7FCF9E5F8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991" y="4694292"/>
            <a:ext cx="753586" cy="230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標準ﾄﾞｱ_ﾗｲﾝ枠(3方枠)_RZA_ｸﾘｱ">
            <a:extLst>
              <a:ext uri="{FF2B5EF4-FFF2-40B4-BE49-F238E27FC236}">
                <a16:creationId xmlns:a16="http://schemas.microsoft.com/office/drawing/2014/main" id="{5429FEE4-CDE1-5B16-B8AD-B3AAD866E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0230" y="4694292"/>
            <a:ext cx="753585" cy="230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66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SPD_int_22_016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2026.03.02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1" name="Text Box 1039">
            <a:extLst>
              <a:ext uri="{FF2B5EF4-FFF2-40B4-BE49-F238E27FC236}">
                <a16:creationId xmlns:a16="http://schemas.microsoft.com/office/drawing/2014/main" id="{C475882B-B179-EF84-4486-545E5C0D5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インテリア建材</a:t>
            </a:r>
          </a:p>
        </p:txBody>
      </p:sp>
      <p:sp>
        <p:nvSpPr>
          <p:cNvPr id="12" name="Text Box 1039">
            <a:extLst>
              <a:ext uri="{FF2B5EF4-FFF2-40B4-BE49-F238E27FC236}">
                <a16:creationId xmlns:a16="http://schemas.microsoft.com/office/drawing/2014/main" id="{765975EC-0139-7ADE-3228-B5885603C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14362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ラフィス</a:t>
            </a:r>
            <a:endParaRPr lang="ja-JP" altLang="en-US" sz="1400" b="1" dirty="0">
              <a:solidFill>
                <a:schemeClr val="bg1"/>
              </a:solidFill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FB5F1772-61AA-BAF9-5F97-5BD678ABF90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4549" r="15189"/>
          <a:stretch/>
        </p:blipFill>
        <p:spPr>
          <a:xfrm>
            <a:off x="2828445" y="5754156"/>
            <a:ext cx="673898" cy="124951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522A41C-7032-212F-834B-98C9ED60CEF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4" t="14549" r="15187"/>
          <a:stretch/>
        </p:blipFill>
        <p:spPr>
          <a:xfrm>
            <a:off x="2012711" y="5754156"/>
            <a:ext cx="673898" cy="1249514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5E4F2D3C-5696-9802-A1B3-122C24EE5DB1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" t="14549" r="7923"/>
          <a:stretch/>
        </p:blipFill>
        <p:spPr>
          <a:xfrm>
            <a:off x="1139242" y="5754156"/>
            <a:ext cx="731633" cy="1249513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7F7017A5-3EAC-90B1-732E-B64C685E4D82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33728"/>
          <a:stretch/>
        </p:blipFill>
        <p:spPr>
          <a:xfrm>
            <a:off x="234638" y="4694294"/>
            <a:ext cx="615552" cy="61271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2" name="Picture 2" descr="ﾌﾞﾗｯｸ">
            <a:extLst>
              <a:ext uri="{FF2B5EF4-FFF2-40B4-BE49-F238E27FC236}">
                <a16:creationId xmlns:a16="http://schemas.microsoft.com/office/drawing/2014/main" id="{276225CC-A7B6-3EB1-4403-79DCA5062B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28"/>
          <a:stretch/>
        </p:blipFill>
        <p:spPr bwMode="auto">
          <a:xfrm>
            <a:off x="929368" y="4694294"/>
            <a:ext cx="615552" cy="61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812B1487-4A23-1F21-5B8C-D005D1C7B9BE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33728"/>
          <a:stretch/>
        </p:blipFill>
        <p:spPr>
          <a:xfrm>
            <a:off x="1624098" y="4694294"/>
            <a:ext cx="615552" cy="612713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6EC8415D-E067-13D4-ECC9-525D6977ECA8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34916"/>
          <a:stretch/>
        </p:blipFill>
        <p:spPr>
          <a:xfrm>
            <a:off x="3010544" y="4694294"/>
            <a:ext cx="612537" cy="613331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362501D1-40EB-0B60-0F3E-AE20B4F0BCC8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t="34981"/>
          <a:stretch/>
        </p:blipFill>
        <p:spPr>
          <a:xfrm>
            <a:off x="2318828" y="4694294"/>
            <a:ext cx="612538" cy="612714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58B08C01-08D3-2B6E-6EE1-2959CBF86BF6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35321"/>
          <a:stretch/>
        </p:blipFill>
        <p:spPr>
          <a:xfrm>
            <a:off x="3702259" y="4694294"/>
            <a:ext cx="616378" cy="613332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88F0F86C-96D5-29FA-69EF-FE1AA19C3E97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16403"/>
          <a:stretch/>
        </p:blipFill>
        <p:spPr>
          <a:xfrm>
            <a:off x="232863" y="6442728"/>
            <a:ext cx="702238" cy="560941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AFAE86D4-7297-F1B0-3026-1DAEDFA240D5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15822"/>
          <a:stretch/>
        </p:blipFill>
        <p:spPr>
          <a:xfrm>
            <a:off x="234638" y="5754156"/>
            <a:ext cx="702236" cy="557071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F093812D-9254-BF54-8E44-4B0EA308152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6166" y="937904"/>
            <a:ext cx="1782127" cy="2110038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6802C7A-62FB-9C56-826D-F5D9E4AB097C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t="32694"/>
          <a:stretch/>
        </p:blipFill>
        <p:spPr>
          <a:xfrm>
            <a:off x="4397815" y="4694294"/>
            <a:ext cx="615552" cy="62227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4054E301-8DF1-A761-B8F8-C5E2B571D911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1091" y="3160756"/>
            <a:ext cx="934124" cy="1086260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49040D6B-460B-1313-EC18-37910D0ECC0D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41"/>
          <a:stretch/>
        </p:blipFill>
        <p:spPr>
          <a:xfrm>
            <a:off x="9235498" y="937905"/>
            <a:ext cx="1267936" cy="2110095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8B0EA09F-5CD5-FDFD-E29D-E52A6251088E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4280" y="3166169"/>
            <a:ext cx="1119003" cy="1086260"/>
          </a:xfrm>
          <a:prstGeom prst="rect">
            <a:avLst/>
          </a:prstGeom>
        </p:spPr>
      </p:pic>
      <p:pic>
        <p:nvPicPr>
          <p:cNvPr id="63" name="Picture 2" descr="ロゴ">
            <a:extLst>
              <a:ext uri="{FF2B5EF4-FFF2-40B4-BE49-F238E27FC236}">
                <a16:creationId xmlns:a16="http://schemas.microsoft.com/office/drawing/2014/main" id="{871E8C5C-6141-3836-4A88-516E08E70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0000" l="10000" r="90000">
                        <a14:foregroundMark x1="39737" y1="67010" x2="39737" y2="67010"/>
                        <a14:foregroundMark x1="50132" y1="81443" x2="50132" y2="81443"/>
                        <a14:foregroundMark x1="61711" y1="79897" x2="61711" y2="79897"/>
                        <a14:foregroundMark x1="73421" y1="78351" x2="73421" y2="78351"/>
                        <a14:foregroundMark x1="73816" y1="26289" x2="73816" y2="26289"/>
                        <a14:foregroundMark x1="86316" y1="70619" x2="86316" y2="70619"/>
                      </a14:backgroundRemoval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048" y="424383"/>
            <a:ext cx="1243780" cy="31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1" name="図 15360">
            <a:extLst>
              <a:ext uri="{FF2B5EF4-FFF2-40B4-BE49-F238E27FC236}">
                <a16:creationId xmlns:a16="http://schemas.microsoft.com/office/drawing/2014/main" id="{7CCABBB6-6B10-7274-FE61-D19046D805DF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8376" y="937904"/>
            <a:ext cx="1617039" cy="2110038"/>
          </a:xfrm>
          <a:prstGeom prst="rect">
            <a:avLst/>
          </a:prstGeom>
        </p:spPr>
      </p:pic>
      <p:sp>
        <p:nvSpPr>
          <p:cNvPr id="15362" name="テキスト ボックス 15361">
            <a:extLst>
              <a:ext uri="{FF2B5EF4-FFF2-40B4-BE49-F238E27FC236}">
                <a16:creationId xmlns:a16="http://schemas.microsoft.com/office/drawing/2014/main" id="{A96B812E-038B-CCA4-B0A0-C7B85F5393C9}"/>
              </a:ext>
            </a:extLst>
          </p:cNvPr>
          <p:cNvSpPr txBox="1"/>
          <p:nvPr/>
        </p:nvSpPr>
        <p:spPr>
          <a:xfrm>
            <a:off x="213663" y="5456187"/>
            <a:ext cx="41036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木質建具</a:t>
            </a:r>
          </a:p>
        </p:txBody>
      </p:sp>
      <p:sp>
        <p:nvSpPr>
          <p:cNvPr id="15363" name="正方形/長方形 15362">
            <a:extLst>
              <a:ext uri="{FF2B5EF4-FFF2-40B4-BE49-F238E27FC236}">
                <a16:creationId xmlns:a16="http://schemas.microsoft.com/office/drawing/2014/main" id="{77DCCDBA-3509-8C24-68DD-E5A7D6B38FAD}"/>
              </a:ext>
            </a:extLst>
          </p:cNvPr>
          <p:cNvSpPr/>
          <p:nvPr/>
        </p:nvSpPr>
        <p:spPr>
          <a:xfrm>
            <a:off x="198246" y="5468758"/>
            <a:ext cx="4999660" cy="144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4" name="テキスト ボックス 15363">
            <a:extLst>
              <a:ext uri="{FF2B5EF4-FFF2-40B4-BE49-F238E27FC236}">
                <a16:creationId xmlns:a16="http://schemas.microsoft.com/office/drawing/2014/main" id="{35CE0A76-B4E0-E256-EEB1-36655948889D}"/>
              </a:ext>
            </a:extLst>
          </p:cNvPr>
          <p:cNvSpPr txBox="1"/>
          <p:nvPr/>
        </p:nvSpPr>
        <p:spPr>
          <a:xfrm>
            <a:off x="227310" y="5484335"/>
            <a:ext cx="82073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アルミガラス建具</a:t>
            </a:r>
          </a:p>
        </p:txBody>
      </p:sp>
      <p:sp>
        <p:nvSpPr>
          <p:cNvPr id="15367" name="テキスト ボックス 15366">
            <a:extLst>
              <a:ext uri="{FF2B5EF4-FFF2-40B4-BE49-F238E27FC236}">
                <a16:creationId xmlns:a16="http://schemas.microsoft.com/office/drawing/2014/main" id="{79424EFB-EC9F-7C7A-B980-EB6BBC56A19D}"/>
              </a:ext>
            </a:extLst>
          </p:cNvPr>
          <p:cNvSpPr txBox="1"/>
          <p:nvPr/>
        </p:nvSpPr>
        <p:spPr>
          <a:xfrm>
            <a:off x="217471" y="5325299"/>
            <a:ext cx="69249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プレシャスホワイト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8" name="テキスト ボックス 15367">
            <a:extLst>
              <a:ext uri="{FF2B5EF4-FFF2-40B4-BE49-F238E27FC236}">
                <a16:creationId xmlns:a16="http://schemas.microsoft.com/office/drawing/2014/main" id="{7DB90244-89E2-B015-22DC-FB190BB7B61E}"/>
              </a:ext>
            </a:extLst>
          </p:cNvPr>
          <p:cNvSpPr txBox="1"/>
          <p:nvPr/>
        </p:nvSpPr>
        <p:spPr>
          <a:xfrm>
            <a:off x="933985" y="5325299"/>
            <a:ext cx="307777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69" name="テキスト ボックス 15368">
            <a:extLst>
              <a:ext uri="{FF2B5EF4-FFF2-40B4-BE49-F238E27FC236}">
                <a16:creationId xmlns:a16="http://schemas.microsoft.com/office/drawing/2014/main" id="{C61D936B-CA75-779F-26B9-B418B4156DAF}"/>
              </a:ext>
            </a:extLst>
          </p:cNvPr>
          <p:cNvSpPr txBox="1"/>
          <p:nvPr/>
        </p:nvSpPr>
        <p:spPr>
          <a:xfrm>
            <a:off x="1631642" y="5325299"/>
            <a:ext cx="23083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0" name="テキスト ボックス 15369">
            <a:extLst>
              <a:ext uri="{FF2B5EF4-FFF2-40B4-BE49-F238E27FC236}">
                <a16:creationId xmlns:a16="http://schemas.microsoft.com/office/drawing/2014/main" id="{96E8373A-D73F-8A88-F252-ECF61CDA25D1}"/>
              </a:ext>
            </a:extLst>
          </p:cNvPr>
          <p:cNvSpPr txBox="1"/>
          <p:nvPr/>
        </p:nvSpPr>
        <p:spPr>
          <a:xfrm>
            <a:off x="2324485" y="5325299"/>
            <a:ext cx="23083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トープ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1" name="テキスト ボックス 15370">
            <a:extLst>
              <a:ext uri="{FF2B5EF4-FFF2-40B4-BE49-F238E27FC236}">
                <a16:creationId xmlns:a16="http://schemas.microsoft.com/office/drawing/2014/main" id="{55FC7EAB-87D9-A37E-5C06-98A7889C96A4}"/>
              </a:ext>
            </a:extLst>
          </p:cNvPr>
          <p:cNvSpPr txBox="1"/>
          <p:nvPr/>
        </p:nvSpPr>
        <p:spPr>
          <a:xfrm>
            <a:off x="3015666" y="5325299"/>
            <a:ext cx="461665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ファブオーク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2" name="テキスト ボックス 15371">
            <a:extLst>
              <a:ext uri="{FF2B5EF4-FFF2-40B4-BE49-F238E27FC236}">
                <a16:creationId xmlns:a16="http://schemas.microsoft.com/office/drawing/2014/main" id="{6F3B89EC-2E12-0A9C-A180-9B661344D38B}"/>
              </a:ext>
            </a:extLst>
          </p:cNvPr>
          <p:cNvSpPr txBox="1"/>
          <p:nvPr/>
        </p:nvSpPr>
        <p:spPr>
          <a:xfrm>
            <a:off x="3707094" y="5325299"/>
            <a:ext cx="615553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テルウォルナット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3" name="テキスト ボックス 15372">
            <a:extLst>
              <a:ext uri="{FF2B5EF4-FFF2-40B4-BE49-F238E27FC236}">
                <a16:creationId xmlns:a16="http://schemas.microsoft.com/office/drawing/2014/main" id="{FA87A65F-9D7F-41B1-AF0A-A180504B90C2}"/>
              </a:ext>
            </a:extLst>
          </p:cNvPr>
          <p:cNvSpPr txBox="1"/>
          <p:nvPr/>
        </p:nvSpPr>
        <p:spPr>
          <a:xfrm>
            <a:off x="4395380" y="5325299"/>
            <a:ext cx="53860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ピュアホワイト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4" name="テキスト ボックス 15373">
            <a:extLst>
              <a:ext uri="{FF2B5EF4-FFF2-40B4-BE49-F238E27FC236}">
                <a16:creationId xmlns:a16="http://schemas.microsoft.com/office/drawing/2014/main" id="{13AF4C75-209E-867D-41C4-5FDC79BA9A0B}"/>
              </a:ext>
            </a:extLst>
          </p:cNvPr>
          <p:cNvSpPr txBox="1"/>
          <p:nvPr/>
        </p:nvSpPr>
        <p:spPr>
          <a:xfrm>
            <a:off x="227661" y="7009897"/>
            <a:ext cx="38234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ブラック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5" name="テキスト ボックス 15374">
            <a:extLst>
              <a:ext uri="{FF2B5EF4-FFF2-40B4-BE49-F238E27FC236}">
                <a16:creationId xmlns:a16="http://schemas.microsoft.com/office/drawing/2014/main" id="{0F7C73F3-A5C1-4449-C93D-5A52EE7DA4F1}"/>
              </a:ext>
            </a:extLst>
          </p:cNvPr>
          <p:cNvSpPr txBox="1"/>
          <p:nvPr/>
        </p:nvSpPr>
        <p:spPr>
          <a:xfrm>
            <a:off x="223195" y="6319829"/>
            <a:ext cx="860278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プレシャスホワイト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6" name="テキスト ボックス 15375">
            <a:extLst>
              <a:ext uri="{FF2B5EF4-FFF2-40B4-BE49-F238E27FC236}">
                <a16:creationId xmlns:a16="http://schemas.microsoft.com/office/drawing/2014/main" id="{1A34CA5E-42BC-3E24-F951-1152D258DF7C}"/>
              </a:ext>
            </a:extLst>
          </p:cNvPr>
          <p:cNvSpPr txBox="1"/>
          <p:nvPr/>
        </p:nvSpPr>
        <p:spPr>
          <a:xfrm>
            <a:off x="1133877" y="7009897"/>
            <a:ext cx="28675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クリア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7" name="テキスト ボックス 15376">
            <a:extLst>
              <a:ext uri="{FF2B5EF4-FFF2-40B4-BE49-F238E27FC236}">
                <a16:creationId xmlns:a16="http://schemas.microsoft.com/office/drawing/2014/main" id="{0C68DF52-6116-C2A4-1E98-743587919E5D}"/>
              </a:ext>
            </a:extLst>
          </p:cNvPr>
          <p:cNvSpPr txBox="1"/>
          <p:nvPr/>
        </p:nvSpPr>
        <p:spPr>
          <a:xfrm>
            <a:off x="2008104" y="7009897"/>
            <a:ext cx="573519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クリアグレー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8" name="テキスト ボックス 15377">
            <a:extLst>
              <a:ext uri="{FF2B5EF4-FFF2-40B4-BE49-F238E27FC236}">
                <a16:creationId xmlns:a16="http://schemas.microsoft.com/office/drawing/2014/main" id="{CDDC4A9D-C398-EAA0-7948-3F949FE75FAA}"/>
              </a:ext>
            </a:extLst>
          </p:cNvPr>
          <p:cNvSpPr txBox="1"/>
          <p:nvPr/>
        </p:nvSpPr>
        <p:spPr>
          <a:xfrm>
            <a:off x="2827748" y="7009897"/>
            <a:ext cx="764692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フロストホワイト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79" name="テキスト ボックス 15378">
            <a:extLst>
              <a:ext uri="{FF2B5EF4-FFF2-40B4-BE49-F238E27FC236}">
                <a16:creationId xmlns:a16="http://schemas.microsoft.com/office/drawing/2014/main" id="{D5C998CB-56DD-2E90-1B2E-5FB330828D4F}"/>
              </a:ext>
            </a:extLst>
          </p:cNvPr>
          <p:cNvSpPr txBox="1"/>
          <p:nvPr/>
        </p:nvSpPr>
        <p:spPr>
          <a:xfrm>
            <a:off x="5460845" y="7009897"/>
            <a:ext cx="3823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RAA</a:t>
            </a:r>
          </a:p>
        </p:txBody>
      </p:sp>
      <p:sp>
        <p:nvSpPr>
          <p:cNvPr id="15380" name="テキスト ボックス 15379">
            <a:extLst>
              <a:ext uri="{FF2B5EF4-FFF2-40B4-BE49-F238E27FC236}">
                <a16:creationId xmlns:a16="http://schemas.microsoft.com/office/drawing/2014/main" id="{1DEBE041-5FC8-9502-4D73-5BBD80FF11A9}"/>
              </a:ext>
            </a:extLst>
          </p:cNvPr>
          <p:cNvSpPr txBox="1"/>
          <p:nvPr/>
        </p:nvSpPr>
        <p:spPr>
          <a:xfrm>
            <a:off x="6470890" y="7009897"/>
            <a:ext cx="39538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RGV</a:t>
            </a:r>
          </a:p>
        </p:txBody>
      </p:sp>
      <p:sp>
        <p:nvSpPr>
          <p:cNvPr id="15381" name="テキスト ボックス 15380">
            <a:extLst>
              <a:ext uri="{FF2B5EF4-FFF2-40B4-BE49-F238E27FC236}">
                <a16:creationId xmlns:a16="http://schemas.microsoft.com/office/drawing/2014/main" id="{A07A1F58-4A30-8367-C69D-C4556728B570}"/>
              </a:ext>
            </a:extLst>
          </p:cNvPr>
          <p:cNvSpPr txBox="1"/>
          <p:nvPr/>
        </p:nvSpPr>
        <p:spPr>
          <a:xfrm>
            <a:off x="7493125" y="7009897"/>
            <a:ext cx="48228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RG</a:t>
            </a:r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Ｗ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2" name="テキスト ボックス 15381">
            <a:extLst>
              <a:ext uri="{FF2B5EF4-FFF2-40B4-BE49-F238E27FC236}">
                <a16:creationId xmlns:a16="http://schemas.microsoft.com/office/drawing/2014/main" id="{5518AE68-042F-4A4B-1FA3-4CAFAC9629D1}"/>
              </a:ext>
            </a:extLst>
          </p:cNvPr>
          <p:cNvSpPr txBox="1"/>
          <p:nvPr/>
        </p:nvSpPr>
        <p:spPr>
          <a:xfrm>
            <a:off x="8517918" y="7009897"/>
            <a:ext cx="395383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RGX</a:t>
            </a:r>
          </a:p>
        </p:txBody>
      </p:sp>
      <p:sp>
        <p:nvSpPr>
          <p:cNvPr id="15383" name="テキスト ボックス 15382">
            <a:extLst>
              <a:ext uri="{FF2B5EF4-FFF2-40B4-BE49-F238E27FC236}">
                <a16:creationId xmlns:a16="http://schemas.microsoft.com/office/drawing/2014/main" id="{821C9603-B8EB-BE5E-9E6C-2D7114A0B268}"/>
              </a:ext>
            </a:extLst>
          </p:cNvPr>
          <p:cNvSpPr txBox="1"/>
          <p:nvPr/>
        </p:nvSpPr>
        <p:spPr>
          <a:xfrm>
            <a:off x="9636019" y="7009897"/>
            <a:ext cx="38234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RZA</a:t>
            </a:r>
          </a:p>
        </p:txBody>
      </p:sp>
      <p:sp>
        <p:nvSpPr>
          <p:cNvPr id="15384" name="正方形/長方形 15383">
            <a:extLst>
              <a:ext uri="{FF2B5EF4-FFF2-40B4-BE49-F238E27FC236}">
                <a16:creationId xmlns:a16="http://schemas.microsoft.com/office/drawing/2014/main" id="{3E1B81A8-9970-E12F-D8C1-495A244C4C93}"/>
              </a:ext>
            </a:extLst>
          </p:cNvPr>
          <p:cNvSpPr/>
          <p:nvPr/>
        </p:nvSpPr>
        <p:spPr>
          <a:xfrm>
            <a:off x="5356167" y="4489719"/>
            <a:ext cx="4047644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5" name="テキスト ボックス 15384">
            <a:extLst>
              <a:ext uri="{FF2B5EF4-FFF2-40B4-BE49-F238E27FC236}">
                <a16:creationId xmlns:a16="http://schemas.microsoft.com/office/drawing/2014/main" id="{944555D3-BEC7-AC35-B38F-7297F3A24612}"/>
              </a:ext>
            </a:extLst>
          </p:cNvPr>
          <p:cNvSpPr txBox="1"/>
          <p:nvPr/>
        </p:nvSpPr>
        <p:spPr>
          <a:xfrm>
            <a:off x="5411200" y="4504791"/>
            <a:ext cx="41036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木質建具</a:t>
            </a:r>
          </a:p>
        </p:txBody>
      </p:sp>
      <p:sp>
        <p:nvSpPr>
          <p:cNvPr id="15386" name="正方形/長方形 15385">
            <a:extLst>
              <a:ext uri="{FF2B5EF4-FFF2-40B4-BE49-F238E27FC236}">
                <a16:creationId xmlns:a16="http://schemas.microsoft.com/office/drawing/2014/main" id="{720F73BC-1345-0390-A985-2DC643B7AF9A}"/>
              </a:ext>
            </a:extLst>
          </p:cNvPr>
          <p:cNvSpPr/>
          <p:nvPr/>
        </p:nvSpPr>
        <p:spPr>
          <a:xfrm>
            <a:off x="9471383" y="4484704"/>
            <a:ext cx="1032051" cy="14901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87" name="テキスト ボックス 15386">
            <a:extLst>
              <a:ext uri="{FF2B5EF4-FFF2-40B4-BE49-F238E27FC236}">
                <a16:creationId xmlns:a16="http://schemas.microsoft.com/office/drawing/2014/main" id="{5F21EBC5-A18A-44D1-93A7-A34F850884E1}"/>
              </a:ext>
            </a:extLst>
          </p:cNvPr>
          <p:cNvSpPr txBox="1"/>
          <p:nvPr/>
        </p:nvSpPr>
        <p:spPr>
          <a:xfrm>
            <a:off x="9521214" y="4501793"/>
            <a:ext cx="982220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アルミガラス建具</a:t>
            </a:r>
          </a:p>
        </p:txBody>
      </p:sp>
      <p:sp>
        <p:nvSpPr>
          <p:cNvPr id="15388" name="テキスト ボックス 15387">
            <a:extLst>
              <a:ext uri="{FF2B5EF4-FFF2-40B4-BE49-F238E27FC236}">
                <a16:creationId xmlns:a16="http://schemas.microsoft.com/office/drawing/2014/main" id="{8482395A-DFE3-FD13-29D0-B547CFE5621F}"/>
              </a:ext>
            </a:extLst>
          </p:cNvPr>
          <p:cNvSpPr txBox="1"/>
          <p:nvPr/>
        </p:nvSpPr>
        <p:spPr>
          <a:xfrm>
            <a:off x="5356114" y="4297393"/>
            <a:ext cx="47128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Design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5389" name="テキスト ボックス 15388">
            <a:extLst>
              <a:ext uri="{FF2B5EF4-FFF2-40B4-BE49-F238E27FC236}">
                <a16:creationId xmlns:a16="http://schemas.microsoft.com/office/drawing/2014/main" id="{200A468D-D9A7-775E-AAB9-672E6351F371}"/>
              </a:ext>
            </a:extLst>
          </p:cNvPr>
          <p:cNvSpPr txBox="1"/>
          <p:nvPr/>
        </p:nvSpPr>
        <p:spPr>
          <a:xfrm>
            <a:off x="236843" y="5640388"/>
            <a:ext cx="384721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u="sng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フレーム色</a:t>
            </a:r>
            <a:endParaRPr kumimoji="1" lang="en-US" altLang="ja-JP" sz="600" u="sng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390" name="テキスト ボックス 15389">
            <a:extLst>
              <a:ext uri="{FF2B5EF4-FFF2-40B4-BE49-F238E27FC236}">
                <a16:creationId xmlns:a16="http://schemas.microsoft.com/office/drawing/2014/main" id="{43DCDA8C-A533-7471-C92A-67E5A7ED6A92}"/>
              </a:ext>
            </a:extLst>
          </p:cNvPr>
          <p:cNvSpPr txBox="1"/>
          <p:nvPr/>
        </p:nvSpPr>
        <p:spPr>
          <a:xfrm>
            <a:off x="1137447" y="5640388"/>
            <a:ext cx="230832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600" u="sng" dirty="0">
                <a:latin typeface="Noto Sans JP" panose="020B0200000000000000" pitchFamily="50" charset="-128"/>
                <a:ea typeface="Noto Sans JP" panose="020B0200000000000000" pitchFamily="50" charset="-128"/>
              </a:rPr>
              <a:t>ガラス</a:t>
            </a:r>
            <a:endParaRPr kumimoji="1" lang="en-US" altLang="ja-JP" sz="600" u="sng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pic>
        <p:nvPicPr>
          <p:cNvPr id="15397" name="図 15396" descr="座る, テーブル, テレビ, 部屋 が含まれている画像&#10;&#10;自動的に生成された説明">
            <a:extLst>
              <a:ext uri="{FF2B5EF4-FFF2-40B4-BE49-F238E27FC236}">
                <a16:creationId xmlns:a16="http://schemas.microsoft.com/office/drawing/2014/main" id="{49235169-59ED-C5CA-CA2E-3CA0554B9016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t="15083" r="16326"/>
          <a:stretch/>
        </p:blipFill>
        <p:spPr>
          <a:xfrm>
            <a:off x="3644180" y="5754156"/>
            <a:ext cx="674457" cy="1249514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4BF1553-6366-30F2-823B-0B5FEAF2987C}"/>
              </a:ext>
            </a:extLst>
          </p:cNvPr>
          <p:cNvSpPr/>
          <p:nvPr/>
        </p:nvSpPr>
        <p:spPr>
          <a:xfrm>
            <a:off x="198246" y="4489719"/>
            <a:ext cx="4999660" cy="144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EB32951-76E2-5B9E-A88F-ABF36CD2D3D9}"/>
              </a:ext>
            </a:extLst>
          </p:cNvPr>
          <p:cNvSpPr txBox="1"/>
          <p:nvPr/>
        </p:nvSpPr>
        <p:spPr>
          <a:xfrm>
            <a:off x="227310" y="4503366"/>
            <a:ext cx="41036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bg1"/>
                </a:solidFill>
                <a:latin typeface="Noto Sans JP" panose="020B0200000000000000" pitchFamily="50" charset="-128"/>
                <a:ea typeface="Noto Sans JP" panose="020B0200000000000000" pitchFamily="50" charset="-128"/>
              </a:rPr>
              <a:t>木質建具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A34A07C-BF36-0E19-B4E1-CCBB5079FD9E}"/>
              </a:ext>
            </a:extLst>
          </p:cNvPr>
          <p:cNvSpPr txBox="1"/>
          <p:nvPr/>
        </p:nvSpPr>
        <p:spPr>
          <a:xfrm>
            <a:off x="199536" y="4297393"/>
            <a:ext cx="37510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Color</a:t>
            </a:r>
            <a:endParaRPr kumimoji="1" lang="ja-JP" alt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8F12ACD-0EB1-2F4A-E533-506FF39B61A6}"/>
              </a:ext>
            </a:extLst>
          </p:cNvPr>
          <p:cNvSpPr txBox="1"/>
          <p:nvPr/>
        </p:nvSpPr>
        <p:spPr>
          <a:xfrm>
            <a:off x="3652409" y="7009897"/>
            <a:ext cx="889106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600" dirty="0">
                <a:latin typeface="Noto Sans JP" panose="020B0200000000000000" pitchFamily="50" charset="-128"/>
                <a:ea typeface="Noto Sans JP" panose="020B0200000000000000" pitchFamily="50" charset="-128"/>
              </a:rPr>
              <a:t>ダーククリアグレー</a:t>
            </a:r>
            <a:endParaRPr kumimoji="1" lang="en-US" altLang="ja-JP" sz="600" dirty="0"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2CB8710-718F-7932-D7B0-180727A5B82D}"/>
              </a:ext>
            </a:extLst>
          </p:cNvPr>
          <p:cNvSpPr txBox="1"/>
          <p:nvPr/>
        </p:nvSpPr>
        <p:spPr>
          <a:xfrm>
            <a:off x="5452723" y="3205896"/>
            <a:ext cx="1304844" cy="4462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空間になじむ「ライン枠」</a:t>
            </a:r>
            <a:endParaRPr kumimoji="1" lang="en-US" altLang="ja-JP" sz="8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endParaRPr kumimoji="1" lang="en-US" altLang="ja-JP" sz="3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見付けはわずか</a:t>
            </a:r>
            <a:r>
              <a:rPr kumimoji="1" lang="en-US" altLang="ja-JP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6mm</a:t>
            </a:r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。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まるで“線”のような極細の枠により、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建具と壁の一体化を実現。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B37DD96-E43C-D7AD-082B-D52DE626D589}"/>
              </a:ext>
            </a:extLst>
          </p:cNvPr>
          <p:cNvSpPr txBox="1"/>
          <p:nvPr/>
        </p:nvSpPr>
        <p:spPr>
          <a:xfrm>
            <a:off x="7870892" y="3210838"/>
            <a:ext cx="1025922" cy="3539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「ジェントルラッチ」</a:t>
            </a:r>
            <a:endParaRPr kumimoji="1" lang="en-US" altLang="ja-JP" sz="8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endParaRPr kumimoji="1" lang="en-US" altLang="ja-JP" sz="3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   ラッチ受けが</a:t>
            </a:r>
            <a:endParaRPr kumimoji="1" lang="en-US" altLang="ja-JP" sz="6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  <a:p>
            <a:pPr algn="l"/>
            <a:r>
              <a:rPr kumimoji="1" lang="ja-JP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JP" panose="020B0200000000000000" pitchFamily="50" charset="-128"/>
                <a:ea typeface="Noto Sans JP" panose="020B0200000000000000" pitchFamily="50" charset="-128"/>
                <a:cs typeface="Times New Roman" panose="02020603050405020304" pitchFamily="18" charset="0"/>
              </a:rPr>
              <a:t>   ノイズレスな見た目に。</a:t>
            </a:r>
            <a:endParaRPr kumimoji="1" lang="ja-JP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Noto Sans JP" panose="020B0200000000000000" pitchFamily="50" charset="-128"/>
              <a:ea typeface="Noto Sans JP" panose="020B0200000000000000" pitchFamily="50" charset="-128"/>
              <a:cs typeface="Times New Roman" panose="02020603050405020304" pitchFamily="18" charset="0"/>
            </a:endParaRPr>
          </a:p>
        </p:txBody>
      </p:sp>
      <p:pic>
        <p:nvPicPr>
          <p:cNvPr id="1036" name="Picture 12" descr="施工例_RZA_ﾌﾞﾗｯｸ">
            <a:extLst>
              <a:ext uri="{FF2B5EF4-FFF2-40B4-BE49-F238E27FC236}">
                <a16:creationId xmlns:a16="http://schemas.microsoft.com/office/drawing/2014/main" id="{DCAC878D-8B8F-05DA-A163-D378378E2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45" y="937904"/>
            <a:ext cx="4999661" cy="333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0" name="テキスト ボックス 15359">
            <a:extLst>
              <a:ext uri="{FF2B5EF4-FFF2-40B4-BE49-F238E27FC236}">
                <a16:creationId xmlns:a16="http://schemas.microsoft.com/office/drawing/2014/main" id="{797C6451-64B2-651F-E15D-E7132D36A949}"/>
              </a:ext>
            </a:extLst>
          </p:cNvPr>
          <p:cNvSpPr txBox="1"/>
          <p:nvPr/>
        </p:nvSpPr>
        <p:spPr>
          <a:xfrm>
            <a:off x="610628" y="1077516"/>
            <a:ext cx="1615827" cy="4847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JP" panose="020B0200000000000000" pitchFamily="50" charset="-128"/>
                <a:ea typeface="Noto Sans JP" panose="020B0200000000000000" pitchFamily="50" charset="-128"/>
              </a:rPr>
              <a:t>ラフィスを選ぼう。</a:t>
            </a:r>
            <a:endParaRPr kumimoji="1" lang="en-US" altLang="ja-JP" sz="10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JP" panose="020B0200000000000000" pitchFamily="50" charset="-128"/>
                <a:ea typeface="Noto Sans JP" panose="020B0200000000000000" pitchFamily="50" charset="-128"/>
              </a:rPr>
              <a:t>どこまでも広がる開放感と</a:t>
            </a:r>
            <a:endParaRPr kumimoji="1" lang="en-US" altLang="ja-JP" sz="10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JP" panose="020B0200000000000000" pitchFamily="50" charset="-128"/>
              <a:ea typeface="Noto Sans JP" panose="020B0200000000000000" pitchFamily="50" charset="-128"/>
            </a:endParaRPr>
          </a:p>
          <a:p>
            <a:pPr algn="l"/>
            <a:r>
              <a:rPr kumimoji="1" lang="ja-JP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JP" panose="020B0200000000000000" pitchFamily="50" charset="-128"/>
                <a:ea typeface="Noto Sans JP" panose="020B0200000000000000" pitchFamily="50" charset="-128"/>
              </a:rPr>
              <a:t>暮らしていこう。</a:t>
            </a:r>
            <a:endParaRPr kumimoji="1" lang="en-US" altLang="ja-JP" sz="10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JP" panose="020B0200000000000000" pitchFamily="50" charset="-128"/>
              <a:ea typeface="Noto Sans JP" panose="020B02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4645370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145</Words>
  <Application>Microsoft Office PowerPoint</Application>
  <PresentationFormat>ユーザー設定</PresentationFormat>
  <Paragraphs>51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JP</vt:lpstr>
      <vt:lpstr>Yu Gothic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岡田 祐佳(Yuka Okada)</cp:lastModifiedBy>
  <cp:revision>56</cp:revision>
  <dcterms:created xsi:type="dcterms:W3CDTF">2010-09-29T12:55:25Z</dcterms:created>
  <dcterms:modified xsi:type="dcterms:W3CDTF">2026-02-26T07:51:50Z</dcterms:modified>
</cp:coreProperties>
</file>