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"/>
  </p:notesMasterIdLst>
  <p:sldIdLst>
    <p:sldId id="302" r:id="rId2"/>
  </p:sldIdLst>
  <p:sldSz cx="10691813" cy="7559675"/>
  <p:notesSz cx="6807200" cy="99393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3367" userDrawn="1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7" roundtripDataSignature="AMtx7miaBgL03cIXPd0tjyPjLUVy5v38P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151" autoAdjust="0"/>
  </p:normalViewPr>
  <p:slideViewPr>
    <p:cSldViewPr snapToGrid="0" showGuides="1">
      <p:cViewPr varScale="1">
        <p:scale>
          <a:sx n="61" d="100"/>
          <a:sy n="61" d="100"/>
        </p:scale>
        <p:origin x="1362" y="72"/>
      </p:cViewPr>
      <p:guideLst>
        <p:guide orient="horz" pos="2381"/>
        <p:guide pos="3367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notesMaster" Target="notesMasters/notesMaster1.xml"/><Relationship Id="rId7" Type="http://customschemas.google.com/relationships/presentationmetadata" Target="metadata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11" Type="http://schemas.openxmlformats.org/officeDocument/2006/relationships/tableStyles" Target="tableStyles.xml"/><Relationship Id="rId10" Type="http://schemas.openxmlformats.org/officeDocument/2006/relationships/theme" Target="theme/theme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7625" y="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768350" y="746125"/>
            <a:ext cx="5270500" cy="37258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08050" y="4721225"/>
            <a:ext cx="4991100" cy="4471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4245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7625" y="944245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ja-JP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:a16="http://schemas.microsoft.com/office/drawing/2014/main" id="{81F634BD-34C5-0E41-A150-6652D74C73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8" name="Rectangle 3">
            <a:extLst>
              <a:ext uri="{FF2B5EF4-FFF2-40B4-BE49-F238E27FC236}">
                <a16:creationId xmlns:a16="http://schemas.microsoft.com/office/drawing/2014/main" id="{90BD24CB-D239-1A49-9F38-E082F19691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defTabSz="496012" eaLnBrk="1" hangingPunct="1">
              <a:defRPr/>
            </a:pPr>
            <a:endParaRPr lang="ja-JP" altLang="en-US" sz="1306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04377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1:LIXIL">
  <p:cSld name="A-1:LIXIL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oogle Shape;17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" name="Google Shape;18;p14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9" name="Google Shape;19;p14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" name="Google Shape;20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4:TOSTEM（帯なし）">
  <p:cSld name="C-4:TOSTEM（帯なし）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Google Shape;70;p2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15525" y="138113"/>
            <a:ext cx="601663" cy="12541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1" name="Google Shape;71;p24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2" name="Google Shape;72;p24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3" name="Google Shape;73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5:INTERIO（帯なし）">
  <p:cSld name="C-5:INTERIO（帯なし）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oogle Shape;76;p2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42513" y="130175"/>
            <a:ext cx="574675" cy="13811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7" name="Google Shape;77;p25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8" name="Google Shape;78;p25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9" name="Google Shape;79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2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2:INAX">
  <p:cSld name="A-2:INAX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oogle Shape;23;p1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4" name="Google Shape;24;p15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5" name="Google Shape;25;p15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" name="Google Shape;26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7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3:EXSIOR">
  <p:cSld name="A-3:EXSIOR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Google Shape;29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0" name="Google Shape;30;p16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1" name="Google Shape;31;p16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2" name="Google Shape;32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Google Shape;33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4:TOSTEM">
  <p:cSld name="A-4:TOSTEM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35;p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6" name="Google Shape;36;p17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7" name="Google Shape;37;p17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8" name="Google Shape;38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39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5:INTERIO">
  <p:cSld name="A-5:INTERIO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Google Shape;41;p1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2" name="Google Shape;42;p18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3" name="Google Shape;43;p18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4" name="Google Shape;44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45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-1:エコファーストなし">
  <p:cSld name="B-1:エコファーストなし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Google Shape;47;p19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8" name="Google Shape;48;p19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9" name="Google Shape;49;p1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-2:長期保証サービス有り">
  <p:cSld name="B-2:長期保証サービス有り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20"/>
          <p:cNvSpPr/>
          <p:nvPr/>
        </p:nvSpPr>
        <p:spPr>
          <a:xfrm>
            <a:off x="1331913" y="7423150"/>
            <a:ext cx="923925" cy="77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詳細はWEBをご確認ください</a:t>
            </a:r>
            <a:endParaRPr sz="5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2" name="Google Shape;52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331913" y="7209972"/>
            <a:ext cx="923925" cy="2063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3" name="Google Shape;53;p20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4" name="Google Shape;54;p20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5" name="Google Shape;55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2:INAX（帯なし）">
  <p:cSld name="C-2:INAX（帯なし）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Google Shape;58;p2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101263" y="141288"/>
            <a:ext cx="417512" cy="12541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9" name="Google Shape;59;p22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0" name="Google Shape;60;p22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1" name="Google Shape;61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3:EXSIOR（帯なし）">
  <p:cSld name="C-3:EXSIOR（帯なし）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83788" y="100013"/>
            <a:ext cx="533400" cy="17303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5" name="Google Shape;65;p23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6" name="Google Shape;66;p23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7" name="Google Shape;67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2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openxmlformats.org/officeDocument/2006/relationships/image" Target="../media/image23.png"/><Relationship Id="rId18" Type="http://schemas.openxmlformats.org/officeDocument/2006/relationships/image" Target="../media/image28.jpeg"/><Relationship Id="rId26" Type="http://schemas.openxmlformats.org/officeDocument/2006/relationships/image" Target="../media/image36.jpeg"/><Relationship Id="rId3" Type="http://schemas.openxmlformats.org/officeDocument/2006/relationships/image" Target="../media/image13.jpeg"/><Relationship Id="rId21" Type="http://schemas.openxmlformats.org/officeDocument/2006/relationships/image" Target="../media/image31.png"/><Relationship Id="rId7" Type="http://schemas.openxmlformats.org/officeDocument/2006/relationships/image" Target="../media/image17.jpeg"/><Relationship Id="rId12" Type="http://schemas.openxmlformats.org/officeDocument/2006/relationships/image" Target="../media/image22.png"/><Relationship Id="rId17" Type="http://schemas.openxmlformats.org/officeDocument/2006/relationships/image" Target="../media/image27.png"/><Relationship Id="rId25" Type="http://schemas.openxmlformats.org/officeDocument/2006/relationships/image" Target="../media/image3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6.jpeg"/><Relationship Id="rId20" Type="http://schemas.openxmlformats.org/officeDocument/2006/relationships/image" Target="../media/image30.jpeg"/><Relationship Id="rId29" Type="http://schemas.openxmlformats.org/officeDocument/2006/relationships/image" Target="../media/image3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11" Type="http://schemas.openxmlformats.org/officeDocument/2006/relationships/image" Target="../media/image21.jpeg"/><Relationship Id="rId24" Type="http://schemas.openxmlformats.org/officeDocument/2006/relationships/image" Target="../media/image34.jpeg"/><Relationship Id="rId5" Type="http://schemas.openxmlformats.org/officeDocument/2006/relationships/image" Target="../media/image15.jpeg"/><Relationship Id="rId15" Type="http://schemas.openxmlformats.org/officeDocument/2006/relationships/image" Target="../media/image25.jpeg"/><Relationship Id="rId23" Type="http://schemas.openxmlformats.org/officeDocument/2006/relationships/image" Target="../media/image33.emf"/><Relationship Id="rId28" Type="http://schemas.microsoft.com/office/2007/relationships/hdphoto" Target="../media/hdphoto1.wdp"/><Relationship Id="rId10" Type="http://schemas.openxmlformats.org/officeDocument/2006/relationships/image" Target="../media/image20.jpeg"/><Relationship Id="rId19" Type="http://schemas.openxmlformats.org/officeDocument/2006/relationships/image" Target="../media/image29.png"/><Relationship Id="rId4" Type="http://schemas.openxmlformats.org/officeDocument/2006/relationships/image" Target="../media/image14.jpeg"/><Relationship Id="rId9" Type="http://schemas.openxmlformats.org/officeDocument/2006/relationships/image" Target="../media/image19.jpeg"/><Relationship Id="rId14" Type="http://schemas.openxmlformats.org/officeDocument/2006/relationships/image" Target="../media/image24.jpeg"/><Relationship Id="rId22" Type="http://schemas.openxmlformats.org/officeDocument/2006/relationships/image" Target="../media/image32.jpeg"/><Relationship Id="rId27" Type="http://schemas.openxmlformats.org/officeDocument/2006/relationships/image" Target="../media/image37.png"/><Relationship Id="rId30" Type="http://schemas.openxmlformats.org/officeDocument/2006/relationships/image" Target="../media/image3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 descr="ドアが開いている部屋&#10;&#10;低い精度で自動的に生成された説明">
            <a:extLst>
              <a:ext uri="{FF2B5EF4-FFF2-40B4-BE49-F238E27FC236}">
                <a16:creationId xmlns:a16="http://schemas.microsoft.com/office/drawing/2014/main" id="{2DB6E599-18EA-2BB3-2DC6-AFDCDF50C21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35498" y="926406"/>
            <a:ext cx="1267937" cy="2121536"/>
          </a:xfrm>
          <a:prstGeom prst="rect">
            <a:avLst/>
          </a:prstGeom>
        </p:spPr>
      </p:pic>
      <p:pic>
        <p:nvPicPr>
          <p:cNvPr id="43" name="図 42" descr="木製床と窓がある部屋&#10;&#10;自動的に生成された説明">
            <a:extLst>
              <a:ext uri="{FF2B5EF4-FFF2-40B4-BE49-F238E27FC236}">
                <a16:creationId xmlns:a16="http://schemas.microsoft.com/office/drawing/2014/main" id="{A5E127FC-120C-88F5-03F3-144D01EA901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45906" y="926406"/>
            <a:ext cx="1792387" cy="2121536"/>
          </a:xfrm>
          <a:prstGeom prst="rect">
            <a:avLst/>
          </a:prstGeom>
        </p:spPr>
      </p:pic>
      <p:pic>
        <p:nvPicPr>
          <p:cNvPr id="38" name="図 37" descr="床に置かれた冷蔵庫&#10;&#10;低い精度で自動的に生成された説明">
            <a:extLst>
              <a:ext uri="{FF2B5EF4-FFF2-40B4-BE49-F238E27FC236}">
                <a16:creationId xmlns:a16="http://schemas.microsoft.com/office/drawing/2014/main" id="{A69DC763-78FE-0EA3-9BB7-E228C0B6AF3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78376" y="926406"/>
            <a:ext cx="1617039" cy="2121536"/>
          </a:xfrm>
          <a:prstGeom prst="rect">
            <a:avLst/>
          </a:prstGeom>
        </p:spPr>
      </p:pic>
      <p:pic>
        <p:nvPicPr>
          <p:cNvPr id="36" name="図 35" descr="木製のドア&#10;&#10;低い精度で自動的に生成された説明">
            <a:extLst>
              <a:ext uri="{FF2B5EF4-FFF2-40B4-BE49-F238E27FC236}">
                <a16:creationId xmlns:a16="http://schemas.microsoft.com/office/drawing/2014/main" id="{23BB5CF4-225B-DB84-A7B6-55968ED3AF9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14280" y="3160756"/>
            <a:ext cx="1130611" cy="1086260"/>
          </a:xfrm>
          <a:prstGeom prst="rect">
            <a:avLst/>
          </a:prstGeom>
        </p:spPr>
      </p:pic>
      <p:pic>
        <p:nvPicPr>
          <p:cNvPr id="9" name="図 8" descr="屋内, 戸棚, 木製, 座る が含まれている画像&#10;&#10;自動的に生成された説明">
            <a:extLst>
              <a:ext uri="{FF2B5EF4-FFF2-40B4-BE49-F238E27FC236}">
                <a16:creationId xmlns:a16="http://schemas.microsoft.com/office/drawing/2014/main" id="{40502596-28A3-5107-3903-E5F258E8FEA8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0741" y="4694292"/>
            <a:ext cx="748325" cy="2296584"/>
          </a:xfrm>
          <a:prstGeom prst="rect">
            <a:avLst/>
          </a:prstGeom>
        </p:spPr>
      </p:pic>
      <p:pic>
        <p:nvPicPr>
          <p:cNvPr id="21" name="図 20" descr="屋内, 戸棚, 木製, 座る が含まれている画像&#10;&#10;自動的に生成された説明">
            <a:extLst>
              <a:ext uri="{FF2B5EF4-FFF2-40B4-BE49-F238E27FC236}">
                <a16:creationId xmlns:a16="http://schemas.microsoft.com/office/drawing/2014/main" id="{96C7B62F-63D9-8691-51A5-18C85FA5BB72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3991" y="4694292"/>
            <a:ext cx="748325" cy="2296584"/>
          </a:xfrm>
          <a:prstGeom prst="rect">
            <a:avLst/>
          </a:prstGeom>
        </p:spPr>
      </p:pic>
      <p:pic>
        <p:nvPicPr>
          <p:cNvPr id="26" name="図 25" descr="木製, 戸棚, 木材, 座る が含まれている画像&#10;&#10;自動的に生成された説明">
            <a:extLst>
              <a:ext uri="{FF2B5EF4-FFF2-40B4-BE49-F238E27FC236}">
                <a16:creationId xmlns:a16="http://schemas.microsoft.com/office/drawing/2014/main" id="{0FF5663E-BE89-7C06-602D-3F529A29E3B6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6241" y="4694292"/>
            <a:ext cx="748325" cy="2296584"/>
          </a:xfrm>
          <a:prstGeom prst="rect">
            <a:avLst/>
          </a:prstGeom>
        </p:spPr>
      </p:pic>
      <p:pic>
        <p:nvPicPr>
          <p:cNvPr id="29" name="図 28" descr="戸棚, 屋内, 木製, 木材 が含まれている画像&#10;&#10;自動的に生成された説明">
            <a:extLst>
              <a:ext uri="{FF2B5EF4-FFF2-40B4-BE49-F238E27FC236}">
                <a16:creationId xmlns:a16="http://schemas.microsoft.com/office/drawing/2014/main" id="{2E4A2909-563A-55C1-8DCD-71A26C5F0CF4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8491" y="4694292"/>
            <a:ext cx="748325" cy="2296584"/>
          </a:xfrm>
          <a:prstGeom prst="rect">
            <a:avLst/>
          </a:prstGeom>
        </p:spPr>
      </p:pic>
      <p:pic>
        <p:nvPicPr>
          <p:cNvPr id="1034" name="Picture 10" descr="標準ﾄﾞｱ_ﾗｲﾝ枠(3方枠)_RZA_ｸﾘｱ">
            <a:extLst>
              <a:ext uri="{FF2B5EF4-FFF2-40B4-BE49-F238E27FC236}">
                <a16:creationId xmlns:a16="http://schemas.microsoft.com/office/drawing/2014/main" id="{5429FEE4-CDE1-5B16-B8AD-B3AAD866EE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00230" y="4694292"/>
            <a:ext cx="753585" cy="230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5" name="Text Box 1039">
            <a:extLst>
              <a:ext uri="{FF2B5EF4-FFF2-40B4-BE49-F238E27FC236}">
                <a16:creationId xmlns:a16="http://schemas.microsoft.com/office/drawing/2014/main" id="{5305156E-DA42-0A4C-A104-833CCADA6D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6550" y="128588"/>
            <a:ext cx="1154113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900" b="1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□□□□□■■■■■</a:t>
            </a:r>
          </a:p>
        </p:txBody>
      </p:sp>
      <p:sp>
        <p:nvSpPr>
          <p:cNvPr id="34" name="Rectangle 9">
            <a:extLst>
              <a:ext uri="{FF2B5EF4-FFF2-40B4-BE49-F238E27FC236}">
                <a16:creationId xmlns:a16="http://schemas.microsoft.com/office/drawing/2014/main" id="{8AD23CE5-CF64-824E-9BF2-1F6917C0A3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3513" y="7310438"/>
            <a:ext cx="1260475" cy="184666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SPD_int_22_016 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2026.09.01</a:t>
            </a:r>
            <a:r>
              <a:rPr lang="ja-JP" altLang="en-U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発行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8974C9-868E-A945-8CEF-985817BF30F7}"/>
              </a:ext>
            </a:extLst>
          </p:cNvPr>
          <p:cNvSpPr/>
          <p:nvPr/>
        </p:nvSpPr>
        <p:spPr>
          <a:xfrm>
            <a:off x="-1525587" y="0"/>
            <a:ext cx="1331277" cy="785813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600" b="1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A-1:LIXIL</a:t>
            </a:r>
            <a:endParaRPr lang="ja-JP" altLang="en-US" sz="1600" b="1">
              <a:solidFill>
                <a:schemeClr val="tx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24" name="Text Box 1039">
            <a:extLst>
              <a:ext uri="{FF2B5EF4-FFF2-40B4-BE49-F238E27FC236}">
                <a16:creationId xmlns:a16="http://schemas.microsoft.com/office/drawing/2014/main" id="{53152343-5209-5247-9115-DAF3839F14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100013"/>
            <a:ext cx="141128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100" b="1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□□□□□■■■■■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7C09E09-4923-6849-9DC0-C805F44E22FE}"/>
              </a:ext>
            </a:extLst>
          </p:cNvPr>
          <p:cNvSpPr/>
          <p:nvPr/>
        </p:nvSpPr>
        <p:spPr>
          <a:xfrm>
            <a:off x="0" y="-1537322"/>
            <a:ext cx="6743700" cy="1314374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1C3A836-0976-A64C-B16F-45305A7EBD1F}"/>
              </a:ext>
            </a:extLst>
          </p:cNvPr>
          <p:cNvSpPr txBox="1"/>
          <p:nvPr/>
        </p:nvSpPr>
        <p:spPr>
          <a:xfrm>
            <a:off x="4217355" y="-1316229"/>
            <a:ext cx="24306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←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RICHELLE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、</a:t>
            </a:r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SPAGE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に限り、商品名にロゴ使用可。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kumimoji="1" lang="ja-JP" altLang="en-US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サイズ変更不可</a:t>
            </a:r>
            <a:endParaRPr kumimoji="1" lang="en-US" altLang="ja-JP" sz="1400">
              <a:solidFill>
                <a:srgbClr val="D95000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CEA7FDF2-509E-D640-BA9C-AAFBDC6D818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813789" y="-978818"/>
            <a:ext cx="1827954" cy="720000"/>
          </a:xfrm>
          <a:prstGeom prst="rect">
            <a:avLst/>
          </a:prstGeom>
        </p:spPr>
      </p:pic>
      <p:sp>
        <p:nvSpPr>
          <p:cNvPr id="19" name="Text Box 1039">
            <a:extLst>
              <a:ext uri="{FF2B5EF4-FFF2-40B4-BE49-F238E27FC236}">
                <a16:creationId xmlns:a16="http://schemas.microsoft.com/office/drawing/2014/main" id="{672CEE98-B33C-5A4E-BEC5-A58DCFAF74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645730"/>
            <a:ext cx="166712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システムバスルーム </a:t>
            </a: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626324B6-8641-EF47-A1C4-D59A733D816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865345" y="-1319626"/>
            <a:ext cx="2148007" cy="288000"/>
          </a:xfrm>
          <a:prstGeom prst="rect">
            <a:avLst/>
          </a:prstGeom>
        </p:spPr>
      </p:pic>
      <p:sp>
        <p:nvSpPr>
          <p:cNvPr id="23" name="Text Box 1039">
            <a:extLst>
              <a:ext uri="{FF2B5EF4-FFF2-40B4-BE49-F238E27FC236}">
                <a16:creationId xmlns:a16="http://schemas.microsoft.com/office/drawing/2014/main" id="{E6732C8D-6A54-AB47-8FDA-70981FEAB5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1207070"/>
            <a:ext cx="143629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システムキッチン</a:t>
            </a:r>
          </a:p>
        </p:txBody>
      </p:sp>
      <p:sp>
        <p:nvSpPr>
          <p:cNvPr id="11" name="Text Box 1039">
            <a:extLst>
              <a:ext uri="{FF2B5EF4-FFF2-40B4-BE49-F238E27FC236}">
                <a16:creationId xmlns:a16="http://schemas.microsoft.com/office/drawing/2014/main" id="{C475882B-B179-EF84-4486-545E5C0D5A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501650"/>
            <a:ext cx="125675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インテリア建材</a:t>
            </a:r>
          </a:p>
        </p:txBody>
      </p:sp>
      <p:sp>
        <p:nvSpPr>
          <p:cNvPr id="12" name="Text Box 1039">
            <a:extLst>
              <a:ext uri="{FF2B5EF4-FFF2-40B4-BE49-F238E27FC236}">
                <a16:creationId xmlns:a16="http://schemas.microsoft.com/office/drawing/2014/main" id="{765975EC-0139-7ADE-3228-B5885603CB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4099" y="335280"/>
            <a:ext cx="14362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800" b="1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ラフィス</a:t>
            </a:r>
            <a:endParaRPr lang="ja-JP" altLang="en-US" sz="1400" b="1" dirty="0">
              <a:solidFill>
                <a:schemeClr val="bg1"/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pic>
        <p:nvPicPr>
          <p:cNvPr id="14" name="図 13">
            <a:extLst>
              <a:ext uri="{FF2B5EF4-FFF2-40B4-BE49-F238E27FC236}">
                <a16:creationId xmlns:a16="http://schemas.microsoft.com/office/drawing/2014/main" id="{FB5F1772-61AA-BAF9-5F97-5BD678ABF904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29669" y="5754156"/>
            <a:ext cx="673898" cy="124951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6522A41C-7032-212F-834B-98C9ED60CEF6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01423" y="5754156"/>
            <a:ext cx="673898" cy="1249514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5E4F2D3C-5696-9802-A1B3-122C24EE5DB1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15442" y="5754156"/>
            <a:ext cx="731633" cy="1249513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7F7017A5-3EAC-90B1-732E-B64C685E4D82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3728"/>
          <a:stretch/>
        </p:blipFill>
        <p:spPr>
          <a:xfrm>
            <a:off x="234638" y="4694294"/>
            <a:ext cx="615552" cy="61271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32" name="Picture 2" descr="ﾌﾞﾗｯｸ">
            <a:extLst>
              <a:ext uri="{FF2B5EF4-FFF2-40B4-BE49-F238E27FC236}">
                <a16:creationId xmlns:a16="http://schemas.microsoft.com/office/drawing/2014/main" id="{276225CC-A7B6-3EB1-4403-79DCA5062B7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52115" y="4694294"/>
            <a:ext cx="615552" cy="612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812B1487-4A23-1F21-5B8C-D005D1C7B9BE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69592" y="4694294"/>
            <a:ext cx="615552" cy="612713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6EC8415D-E067-13D4-ECC9-525D6977ECA8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01532" y="4694294"/>
            <a:ext cx="612537" cy="613331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362501D1-40EB-0B60-0F3E-AE20B4F0BCC8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981"/>
          <a:stretch/>
        </p:blipFill>
        <p:spPr>
          <a:xfrm>
            <a:off x="2387069" y="4694294"/>
            <a:ext cx="612538" cy="612714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58B08C01-08D3-2B6E-6EE1-2959CBF86BF6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15994" y="4694294"/>
            <a:ext cx="616378" cy="613332"/>
          </a:xfrm>
          <a:prstGeom prst="rect">
            <a:avLst/>
          </a:prstGeom>
        </p:spPr>
      </p:pic>
      <p:pic>
        <p:nvPicPr>
          <p:cNvPr id="55" name="図 54">
            <a:extLst>
              <a:ext uri="{FF2B5EF4-FFF2-40B4-BE49-F238E27FC236}">
                <a16:creationId xmlns:a16="http://schemas.microsoft.com/office/drawing/2014/main" id="{88F0F86C-96D5-29FA-69EF-FE1AA19C3E97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403"/>
          <a:stretch/>
        </p:blipFill>
        <p:spPr>
          <a:xfrm>
            <a:off x="232863" y="6442728"/>
            <a:ext cx="702238" cy="560941"/>
          </a:xfrm>
          <a:prstGeom prst="rect">
            <a:avLst/>
          </a:prstGeom>
        </p:spPr>
      </p:pic>
      <p:pic>
        <p:nvPicPr>
          <p:cNvPr id="56" name="図 55">
            <a:extLst>
              <a:ext uri="{FF2B5EF4-FFF2-40B4-BE49-F238E27FC236}">
                <a16:creationId xmlns:a16="http://schemas.microsoft.com/office/drawing/2014/main" id="{AFAE86D4-7297-F1B0-3026-1DAEDFA240D5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4638" y="5754156"/>
            <a:ext cx="702236" cy="557071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6802C7A-62FB-9C56-826D-F5D9E4AB097C}"/>
              </a:ext>
            </a:extLst>
          </p:cNvPr>
          <p:cNvPicPr>
            <a:picLocks noChangeAspect="1"/>
          </p:cNvPicPr>
          <p:nvPr/>
        </p:nvPicPr>
        <p:blipFill rotWithShape="1">
          <a:blip r:embed="rId25"/>
          <a:srcRect t="32694"/>
          <a:stretch/>
        </p:blipFill>
        <p:spPr>
          <a:xfrm>
            <a:off x="4534295" y="4694294"/>
            <a:ext cx="615552" cy="62227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59" name="図 58">
            <a:extLst>
              <a:ext uri="{FF2B5EF4-FFF2-40B4-BE49-F238E27FC236}">
                <a16:creationId xmlns:a16="http://schemas.microsoft.com/office/drawing/2014/main" id="{4054E301-8DF1-A761-B8F8-C5E2B571D911}"/>
              </a:ext>
            </a:extLst>
          </p:cNvPr>
          <p:cNvPicPr>
            <a:picLocks noChangeAspect="1"/>
          </p:cNvPicPr>
          <p:nvPr/>
        </p:nvPicPr>
        <p:blipFill rotWithShape="1"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91091" y="3160756"/>
            <a:ext cx="934124" cy="1086260"/>
          </a:xfrm>
          <a:prstGeom prst="rect">
            <a:avLst/>
          </a:prstGeom>
        </p:spPr>
      </p:pic>
      <p:pic>
        <p:nvPicPr>
          <p:cNvPr id="63" name="Picture 2" descr="ロゴ">
            <a:extLst>
              <a:ext uri="{FF2B5EF4-FFF2-40B4-BE49-F238E27FC236}">
                <a16:creationId xmlns:a16="http://schemas.microsoft.com/office/drawing/2014/main" id="{871E8C5C-6141-3836-4A88-516E08E709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10000" b="90000" l="10000" r="90000">
                        <a14:foregroundMark x1="39737" y1="67010" x2="39737" y2="67010"/>
                        <a14:foregroundMark x1="50132" y1="81443" x2="50132" y2="81443"/>
                        <a14:foregroundMark x1="61711" y1="79897" x2="61711" y2="79897"/>
                        <a14:foregroundMark x1="73421" y1="78351" x2="73421" y2="78351"/>
                        <a14:foregroundMark x1="73816" y1="26289" x2="73816" y2="26289"/>
                        <a14:foregroundMark x1="86316" y1="70619" x2="86316" y2="70619"/>
                      </a14:backgroundRemoval>
                    </a14:imgEffect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4048" y="424383"/>
            <a:ext cx="1243780" cy="317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2" name="テキスト ボックス 15361">
            <a:extLst>
              <a:ext uri="{FF2B5EF4-FFF2-40B4-BE49-F238E27FC236}">
                <a16:creationId xmlns:a16="http://schemas.microsoft.com/office/drawing/2014/main" id="{A96B812E-038B-CCA4-B0A0-C7B85F5393C9}"/>
              </a:ext>
            </a:extLst>
          </p:cNvPr>
          <p:cNvSpPr txBox="1"/>
          <p:nvPr/>
        </p:nvSpPr>
        <p:spPr>
          <a:xfrm>
            <a:off x="213663" y="5456187"/>
            <a:ext cx="410369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8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木質建具</a:t>
            </a:r>
          </a:p>
        </p:txBody>
      </p:sp>
      <p:sp>
        <p:nvSpPr>
          <p:cNvPr id="15363" name="正方形/長方形 15362">
            <a:extLst>
              <a:ext uri="{FF2B5EF4-FFF2-40B4-BE49-F238E27FC236}">
                <a16:creationId xmlns:a16="http://schemas.microsoft.com/office/drawing/2014/main" id="{77DCCDBA-3509-8C24-68DD-E5A7D6B38FAD}"/>
              </a:ext>
            </a:extLst>
          </p:cNvPr>
          <p:cNvSpPr/>
          <p:nvPr/>
        </p:nvSpPr>
        <p:spPr>
          <a:xfrm>
            <a:off x="198246" y="5468758"/>
            <a:ext cx="4999660" cy="144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64" name="テキスト ボックス 15363">
            <a:extLst>
              <a:ext uri="{FF2B5EF4-FFF2-40B4-BE49-F238E27FC236}">
                <a16:creationId xmlns:a16="http://schemas.microsoft.com/office/drawing/2014/main" id="{35CE0A76-B4E0-E256-EEB1-36655948889D}"/>
              </a:ext>
            </a:extLst>
          </p:cNvPr>
          <p:cNvSpPr txBox="1"/>
          <p:nvPr/>
        </p:nvSpPr>
        <p:spPr>
          <a:xfrm>
            <a:off x="227310" y="5484335"/>
            <a:ext cx="820738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8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アルミガラス建具</a:t>
            </a:r>
          </a:p>
        </p:txBody>
      </p:sp>
      <p:sp>
        <p:nvSpPr>
          <p:cNvPr id="15367" name="テキスト ボックス 15366">
            <a:extLst>
              <a:ext uri="{FF2B5EF4-FFF2-40B4-BE49-F238E27FC236}">
                <a16:creationId xmlns:a16="http://schemas.microsoft.com/office/drawing/2014/main" id="{79424EFB-EC9F-7C7A-B980-EB6BBC56A19D}"/>
              </a:ext>
            </a:extLst>
          </p:cNvPr>
          <p:cNvSpPr txBox="1"/>
          <p:nvPr/>
        </p:nvSpPr>
        <p:spPr>
          <a:xfrm>
            <a:off x="210647" y="5334824"/>
            <a:ext cx="692497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プレシャスホワイト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68" name="テキスト ボックス 15367">
            <a:extLst>
              <a:ext uri="{FF2B5EF4-FFF2-40B4-BE49-F238E27FC236}">
                <a16:creationId xmlns:a16="http://schemas.microsoft.com/office/drawing/2014/main" id="{7DB90244-89E2-B015-22DC-FB190BB7B61E}"/>
              </a:ext>
            </a:extLst>
          </p:cNvPr>
          <p:cNvSpPr txBox="1"/>
          <p:nvPr/>
        </p:nvSpPr>
        <p:spPr>
          <a:xfrm>
            <a:off x="961281" y="5334824"/>
            <a:ext cx="307777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ブラック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69" name="テキスト ボックス 15368">
            <a:extLst>
              <a:ext uri="{FF2B5EF4-FFF2-40B4-BE49-F238E27FC236}">
                <a16:creationId xmlns:a16="http://schemas.microsoft.com/office/drawing/2014/main" id="{C61D936B-CA75-779F-26B9-B418B4156DAF}"/>
              </a:ext>
            </a:extLst>
          </p:cNvPr>
          <p:cNvSpPr txBox="1"/>
          <p:nvPr/>
        </p:nvSpPr>
        <p:spPr>
          <a:xfrm>
            <a:off x="1679410" y="5334824"/>
            <a:ext cx="230832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グレー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70" name="テキスト ボックス 15369">
            <a:extLst>
              <a:ext uri="{FF2B5EF4-FFF2-40B4-BE49-F238E27FC236}">
                <a16:creationId xmlns:a16="http://schemas.microsoft.com/office/drawing/2014/main" id="{96E8373A-D73F-8A88-F252-ECF61CDA25D1}"/>
              </a:ext>
            </a:extLst>
          </p:cNvPr>
          <p:cNvSpPr txBox="1"/>
          <p:nvPr/>
        </p:nvSpPr>
        <p:spPr>
          <a:xfrm>
            <a:off x="2392725" y="5334824"/>
            <a:ext cx="230832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トープ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71" name="テキスト ボックス 15370">
            <a:extLst>
              <a:ext uri="{FF2B5EF4-FFF2-40B4-BE49-F238E27FC236}">
                <a16:creationId xmlns:a16="http://schemas.microsoft.com/office/drawing/2014/main" id="{55FC7EAB-87D9-A37E-5C06-98A7889C96A4}"/>
              </a:ext>
            </a:extLst>
          </p:cNvPr>
          <p:cNvSpPr txBox="1"/>
          <p:nvPr/>
        </p:nvSpPr>
        <p:spPr>
          <a:xfrm>
            <a:off x="3104378" y="5334824"/>
            <a:ext cx="461665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ファブオーク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72" name="テキスト ボックス 15371">
            <a:extLst>
              <a:ext uri="{FF2B5EF4-FFF2-40B4-BE49-F238E27FC236}">
                <a16:creationId xmlns:a16="http://schemas.microsoft.com/office/drawing/2014/main" id="{6F3B89EC-2E12-0A9C-A180-9B661344D38B}"/>
              </a:ext>
            </a:extLst>
          </p:cNvPr>
          <p:cNvSpPr txBox="1"/>
          <p:nvPr/>
        </p:nvSpPr>
        <p:spPr>
          <a:xfrm>
            <a:off x="3816278" y="5334824"/>
            <a:ext cx="615553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テルウォルナット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73" name="テキスト ボックス 15372">
            <a:extLst>
              <a:ext uri="{FF2B5EF4-FFF2-40B4-BE49-F238E27FC236}">
                <a16:creationId xmlns:a16="http://schemas.microsoft.com/office/drawing/2014/main" id="{FA87A65F-9D7F-41B1-AF0A-A180504B90C2}"/>
              </a:ext>
            </a:extLst>
          </p:cNvPr>
          <p:cNvSpPr txBox="1"/>
          <p:nvPr/>
        </p:nvSpPr>
        <p:spPr>
          <a:xfrm>
            <a:off x="4525036" y="5334824"/>
            <a:ext cx="538609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ピュアホワイト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74" name="テキスト ボックス 15373">
            <a:extLst>
              <a:ext uri="{FF2B5EF4-FFF2-40B4-BE49-F238E27FC236}">
                <a16:creationId xmlns:a16="http://schemas.microsoft.com/office/drawing/2014/main" id="{13AF4C75-209E-867D-41C4-5FDC79BA9A0B}"/>
              </a:ext>
            </a:extLst>
          </p:cNvPr>
          <p:cNvSpPr txBox="1"/>
          <p:nvPr/>
        </p:nvSpPr>
        <p:spPr>
          <a:xfrm>
            <a:off x="227661" y="7009897"/>
            <a:ext cx="382347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ブラック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75" name="テキスト ボックス 15374">
            <a:extLst>
              <a:ext uri="{FF2B5EF4-FFF2-40B4-BE49-F238E27FC236}">
                <a16:creationId xmlns:a16="http://schemas.microsoft.com/office/drawing/2014/main" id="{0F7C73F3-A5C1-4449-C93D-5A52EE7DA4F1}"/>
              </a:ext>
            </a:extLst>
          </p:cNvPr>
          <p:cNvSpPr txBox="1"/>
          <p:nvPr/>
        </p:nvSpPr>
        <p:spPr>
          <a:xfrm>
            <a:off x="223195" y="6319829"/>
            <a:ext cx="860278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プレシャスホワイト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76" name="テキスト ボックス 15375">
            <a:extLst>
              <a:ext uri="{FF2B5EF4-FFF2-40B4-BE49-F238E27FC236}">
                <a16:creationId xmlns:a16="http://schemas.microsoft.com/office/drawing/2014/main" id="{1A34CA5E-42BC-3E24-F951-1152D258DF7C}"/>
              </a:ext>
            </a:extLst>
          </p:cNvPr>
          <p:cNvSpPr txBox="1"/>
          <p:nvPr/>
        </p:nvSpPr>
        <p:spPr>
          <a:xfrm>
            <a:off x="1210077" y="7009897"/>
            <a:ext cx="286759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クリア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77" name="テキスト ボックス 15376">
            <a:extLst>
              <a:ext uri="{FF2B5EF4-FFF2-40B4-BE49-F238E27FC236}">
                <a16:creationId xmlns:a16="http://schemas.microsoft.com/office/drawing/2014/main" id="{0C68DF52-6116-C2A4-1E98-743587919E5D}"/>
              </a:ext>
            </a:extLst>
          </p:cNvPr>
          <p:cNvSpPr txBox="1"/>
          <p:nvPr/>
        </p:nvSpPr>
        <p:spPr>
          <a:xfrm>
            <a:off x="2101350" y="7009897"/>
            <a:ext cx="573519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クリアグレー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78" name="テキスト ボックス 15377">
            <a:extLst>
              <a:ext uri="{FF2B5EF4-FFF2-40B4-BE49-F238E27FC236}">
                <a16:creationId xmlns:a16="http://schemas.microsoft.com/office/drawing/2014/main" id="{CDDC4A9D-C398-EAA0-7948-3F949FE75FAA}"/>
              </a:ext>
            </a:extLst>
          </p:cNvPr>
          <p:cNvSpPr txBox="1"/>
          <p:nvPr/>
        </p:nvSpPr>
        <p:spPr>
          <a:xfrm>
            <a:off x="2935533" y="7009897"/>
            <a:ext cx="764692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フロストホワイト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79" name="テキスト ボックス 15378">
            <a:extLst>
              <a:ext uri="{FF2B5EF4-FFF2-40B4-BE49-F238E27FC236}">
                <a16:creationId xmlns:a16="http://schemas.microsoft.com/office/drawing/2014/main" id="{D5C998CB-56DD-2E90-1B2E-5FB330828D4F}"/>
              </a:ext>
            </a:extLst>
          </p:cNvPr>
          <p:cNvSpPr txBox="1"/>
          <p:nvPr/>
        </p:nvSpPr>
        <p:spPr>
          <a:xfrm>
            <a:off x="5460845" y="7009897"/>
            <a:ext cx="382346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ja-JP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RAA</a:t>
            </a:r>
          </a:p>
        </p:txBody>
      </p:sp>
      <p:sp>
        <p:nvSpPr>
          <p:cNvPr id="15380" name="テキスト ボックス 15379">
            <a:extLst>
              <a:ext uri="{FF2B5EF4-FFF2-40B4-BE49-F238E27FC236}">
                <a16:creationId xmlns:a16="http://schemas.microsoft.com/office/drawing/2014/main" id="{1DEBE041-5FC8-9502-4D73-5BBD80FF11A9}"/>
              </a:ext>
            </a:extLst>
          </p:cNvPr>
          <p:cNvSpPr txBox="1"/>
          <p:nvPr/>
        </p:nvSpPr>
        <p:spPr>
          <a:xfrm>
            <a:off x="6470890" y="7009897"/>
            <a:ext cx="395383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ja-JP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RGV</a:t>
            </a:r>
          </a:p>
        </p:txBody>
      </p:sp>
      <p:sp>
        <p:nvSpPr>
          <p:cNvPr id="15381" name="テキスト ボックス 15380">
            <a:extLst>
              <a:ext uri="{FF2B5EF4-FFF2-40B4-BE49-F238E27FC236}">
                <a16:creationId xmlns:a16="http://schemas.microsoft.com/office/drawing/2014/main" id="{A07A1F58-4A30-8367-C69D-C4556728B570}"/>
              </a:ext>
            </a:extLst>
          </p:cNvPr>
          <p:cNvSpPr txBox="1"/>
          <p:nvPr/>
        </p:nvSpPr>
        <p:spPr>
          <a:xfrm>
            <a:off x="7493125" y="7009897"/>
            <a:ext cx="482280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ja-JP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RG</a:t>
            </a:r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Ｗ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82" name="テキスト ボックス 15381">
            <a:extLst>
              <a:ext uri="{FF2B5EF4-FFF2-40B4-BE49-F238E27FC236}">
                <a16:creationId xmlns:a16="http://schemas.microsoft.com/office/drawing/2014/main" id="{5518AE68-042F-4A4B-1FA3-4CAFAC9629D1}"/>
              </a:ext>
            </a:extLst>
          </p:cNvPr>
          <p:cNvSpPr txBox="1"/>
          <p:nvPr/>
        </p:nvSpPr>
        <p:spPr>
          <a:xfrm>
            <a:off x="8517918" y="7009897"/>
            <a:ext cx="395383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ja-JP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RGX</a:t>
            </a:r>
          </a:p>
        </p:txBody>
      </p:sp>
      <p:sp>
        <p:nvSpPr>
          <p:cNvPr id="15383" name="テキスト ボックス 15382">
            <a:extLst>
              <a:ext uri="{FF2B5EF4-FFF2-40B4-BE49-F238E27FC236}">
                <a16:creationId xmlns:a16="http://schemas.microsoft.com/office/drawing/2014/main" id="{821C9603-B8EB-BE5E-9E6C-2D7114A0B268}"/>
              </a:ext>
            </a:extLst>
          </p:cNvPr>
          <p:cNvSpPr txBox="1"/>
          <p:nvPr/>
        </p:nvSpPr>
        <p:spPr>
          <a:xfrm>
            <a:off x="9636019" y="7009897"/>
            <a:ext cx="382346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ja-JP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RZA</a:t>
            </a:r>
          </a:p>
        </p:txBody>
      </p:sp>
      <p:sp>
        <p:nvSpPr>
          <p:cNvPr id="15384" name="正方形/長方形 15383">
            <a:extLst>
              <a:ext uri="{FF2B5EF4-FFF2-40B4-BE49-F238E27FC236}">
                <a16:creationId xmlns:a16="http://schemas.microsoft.com/office/drawing/2014/main" id="{3E1B81A8-9970-E12F-D8C1-495A244C4C93}"/>
              </a:ext>
            </a:extLst>
          </p:cNvPr>
          <p:cNvSpPr/>
          <p:nvPr/>
        </p:nvSpPr>
        <p:spPr>
          <a:xfrm>
            <a:off x="5356167" y="4489719"/>
            <a:ext cx="4047644" cy="14901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85" name="テキスト ボックス 15384">
            <a:extLst>
              <a:ext uri="{FF2B5EF4-FFF2-40B4-BE49-F238E27FC236}">
                <a16:creationId xmlns:a16="http://schemas.microsoft.com/office/drawing/2014/main" id="{944555D3-BEC7-AC35-B38F-7297F3A24612}"/>
              </a:ext>
            </a:extLst>
          </p:cNvPr>
          <p:cNvSpPr txBox="1"/>
          <p:nvPr/>
        </p:nvSpPr>
        <p:spPr>
          <a:xfrm>
            <a:off x="5411200" y="4504791"/>
            <a:ext cx="410369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8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木質建具</a:t>
            </a:r>
          </a:p>
        </p:txBody>
      </p:sp>
      <p:sp>
        <p:nvSpPr>
          <p:cNvPr id="15386" name="正方形/長方形 15385">
            <a:extLst>
              <a:ext uri="{FF2B5EF4-FFF2-40B4-BE49-F238E27FC236}">
                <a16:creationId xmlns:a16="http://schemas.microsoft.com/office/drawing/2014/main" id="{720F73BC-1345-0390-A985-2DC643B7AF9A}"/>
              </a:ext>
            </a:extLst>
          </p:cNvPr>
          <p:cNvSpPr/>
          <p:nvPr/>
        </p:nvSpPr>
        <p:spPr>
          <a:xfrm>
            <a:off x="9471383" y="4484704"/>
            <a:ext cx="1032051" cy="14901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87" name="テキスト ボックス 15386">
            <a:extLst>
              <a:ext uri="{FF2B5EF4-FFF2-40B4-BE49-F238E27FC236}">
                <a16:creationId xmlns:a16="http://schemas.microsoft.com/office/drawing/2014/main" id="{5F21EBC5-A18A-44D1-93A7-A34F850884E1}"/>
              </a:ext>
            </a:extLst>
          </p:cNvPr>
          <p:cNvSpPr txBox="1"/>
          <p:nvPr/>
        </p:nvSpPr>
        <p:spPr>
          <a:xfrm>
            <a:off x="9521214" y="4501793"/>
            <a:ext cx="98222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8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アルミガラス建具</a:t>
            </a:r>
          </a:p>
        </p:txBody>
      </p:sp>
      <p:sp>
        <p:nvSpPr>
          <p:cNvPr id="15388" name="テキスト ボックス 15387">
            <a:extLst>
              <a:ext uri="{FF2B5EF4-FFF2-40B4-BE49-F238E27FC236}">
                <a16:creationId xmlns:a16="http://schemas.microsoft.com/office/drawing/2014/main" id="{8482395A-DFE3-FD13-29D0-B547CFE5621F}"/>
              </a:ext>
            </a:extLst>
          </p:cNvPr>
          <p:cNvSpPr txBox="1"/>
          <p:nvPr/>
        </p:nvSpPr>
        <p:spPr>
          <a:xfrm>
            <a:off x="5356114" y="4297393"/>
            <a:ext cx="471283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ja-JP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  <a:cs typeface="Times New Roman" panose="02020603050405020304" pitchFamily="18" charset="0"/>
              </a:rPr>
              <a:t>Design</a:t>
            </a:r>
            <a:endParaRPr kumimoji="1" lang="ja-JP" altLang="en-US" sz="1100" b="1" dirty="0">
              <a:solidFill>
                <a:schemeClr val="tx1">
                  <a:lumMod val="65000"/>
                  <a:lumOff val="35000"/>
                </a:schemeClr>
              </a:solidFill>
              <a:latin typeface="Noto Sans JP" panose="020B0200000000000000" pitchFamily="50" charset="-128"/>
              <a:ea typeface="Noto Sans JP" panose="020B0200000000000000" pitchFamily="50" charset="-128"/>
              <a:cs typeface="Times New Roman" panose="02020603050405020304" pitchFamily="18" charset="0"/>
            </a:endParaRPr>
          </a:p>
        </p:txBody>
      </p:sp>
      <p:sp>
        <p:nvSpPr>
          <p:cNvPr id="15389" name="テキスト ボックス 15388">
            <a:extLst>
              <a:ext uri="{FF2B5EF4-FFF2-40B4-BE49-F238E27FC236}">
                <a16:creationId xmlns:a16="http://schemas.microsoft.com/office/drawing/2014/main" id="{200A468D-D9A7-775E-AAB9-672E6351F371}"/>
              </a:ext>
            </a:extLst>
          </p:cNvPr>
          <p:cNvSpPr txBox="1"/>
          <p:nvPr/>
        </p:nvSpPr>
        <p:spPr>
          <a:xfrm>
            <a:off x="236843" y="5640388"/>
            <a:ext cx="384721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600" u="sng" dirty="0">
                <a:latin typeface="Noto Sans JP" panose="020B0200000000000000" pitchFamily="50" charset="-128"/>
                <a:ea typeface="Noto Sans JP" panose="020B0200000000000000" pitchFamily="50" charset="-128"/>
              </a:rPr>
              <a:t>フレーム色</a:t>
            </a:r>
            <a:endParaRPr kumimoji="1" lang="en-US" altLang="ja-JP" sz="600" u="sng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90" name="テキスト ボックス 15389">
            <a:extLst>
              <a:ext uri="{FF2B5EF4-FFF2-40B4-BE49-F238E27FC236}">
                <a16:creationId xmlns:a16="http://schemas.microsoft.com/office/drawing/2014/main" id="{43DCDA8C-A533-7471-C92A-67E5A7ED6A92}"/>
              </a:ext>
            </a:extLst>
          </p:cNvPr>
          <p:cNvSpPr txBox="1"/>
          <p:nvPr/>
        </p:nvSpPr>
        <p:spPr>
          <a:xfrm>
            <a:off x="1213647" y="5640388"/>
            <a:ext cx="230832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600" u="sng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ガラス</a:t>
            </a:r>
            <a:endParaRPr kumimoji="1" lang="en-US" altLang="ja-JP" sz="600" u="sng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pic>
        <p:nvPicPr>
          <p:cNvPr id="15397" name="図 15396" descr="座る, テーブル, テレビ, 部屋 が含まれている画像&#10;&#10;自動的に生成された説明">
            <a:extLst>
              <a:ext uri="{FF2B5EF4-FFF2-40B4-BE49-F238E27FC236}">
                <a16:creationId xmlns:a16="http://schemas.microsoft.com/office/drawing/2014/main" id="{49235169-59ED-C5CA-CA2E-3CA0554B9016}"/>
              </a:ext>
            </a:extLst>
          </p:cNvPr>
          <p:cNvPicPr>
            <a:picLocks noChangeAspect="1"/>
          </p:cNvPicPr>
          <p:nvPr/>
        </p:nvPicPr>
        <p:blipFill rotWithShape="1">
          <a:blip r:embed="rId2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57915" y="5754156"/>
            <a:ext cx="674457" cy="1249514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24BF1553-6366-30F2-823B-0B5FEAF2987C}"/>
              </a:ext>
            </a:extLst>
          </p:cNvPr>
          <p:cNvSpPr/>
          <p:nvPr/>
        </p:nvSpPr>
        <p:spPr>
          <a:xfrm>
            <a:off x="198246" y="4489719"/>
            <a:ext cx="4999660" cy="144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EB32951-76E2-5B9E-A88F-ABF36CD2D3D9}"/>
              </a:ext>
            </a:extLst>
          </p:cNvPr>
          <p:cNvSpPr txBox="1"/>
          <p:nvPr/>
        </p:nvSpPr>
        <p:spPr>
          <a:xfrm>
            <a:off x="227310" y="4503366"/>
            <a:ext cx="410369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8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木質建具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FA34A07C-BF36-0E19-B4E1-CCBB5079FD9E}"/>
              </a:ext>
            </a:extLst>
          </p:cNvPr>
          <p:cNvSpPr txBox="1"/>
          <p:nvPr/>
        </p:nvSpPr>
        <p:spPr>
          <a:xfrm>
            <a:off x="199536" y="4297393"/>
            <a:ext cx="375103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ja-JP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  <a:cs typeface="Times New Roman" panose="02020603050405020304" pitchFamily="18" charset="0"/>
              </a:rPr>
              <a:t>Color</a:t>
            </a:r>
            <a:endParaRPr kumimoji="1" lang="ja-JP" altLang="en-US" sz="1100" b="1" dirty="0">
              <a:solidFill>
                <a:schemeClr val="tx1">
                  <a:lumMod val="65000"/>
                  <a:lumOff val="35000"/>
                </a:schemeClr>
              </a:solidFill>
              <a:latin typeface="Noto Sans JP" panose="020B0200000000000000" pitchFamily="50" charset="-128"/>
              <a:ea typeface="Noto Sans JP" panose="020B0200000000000000" pitchFamily="50" charset="-128"/>
              <a:cs typeface="Times New Roman" panose="02020603050405020304" pitchFamily="18" charset="0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E8F12ACD-0EB1-2F4A-E533-506FF39B61A6}"/>
              </a:ext>
            </a:extLst>
          </p:cNvPr>
          <p:cNvSpPr txBox="1"/>
          <p:nvPr/>
        </p:nvSpPr>
        <p:spPr>
          <a:xfrm>
            <a:off x="3748663" y="7009897"/>
            <a:ext cx="889106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ダーククリアグレー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D2CB8710-718F-7932-D7B0-180727A5B82D}"/>
              </a:ext>
            </a:extLst>
          </p:cNvPr>
          <p:cNvSpPr txBox="1"/>
          <p:nvPr/>
        </p:nvSpPr>
        <p:spPr>
          <a:xfrm>
            <a:off x="5452723" y="3205896"/>
            <a:ext cx="1304844" cy="44627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  <a:cs typeface="Times New Roman" panose="02020603050405020304" pitchFamily="18" charset="0"/>
              </a:rPr>
              <a:t>空間になじむ「ライン枠」</a:t>
            </a:r>
            <a:endParaRPr kumimoji="1" lang="en-US" altLang="ja-JP" sz="800" dirty="0">
              <a:solidFill>
                <a:schemeClr val="tx1">
                  <a:lumMod val="65000"/>
                  <a:lumOff val="35000"/>
                </a:schemeClr>
              </a:solidFill>
              <a:latin typeface="Noto Sans JP" panose="020B0200000000000000" pitchFamily="50" charset="-128"/>
              <a:ea typeface="Noto Sans JP" panose="020B0200000000000000" pitchFamily="50" charset="-128"/>
              <a:cs typeface="Times New Roman" panose="02020603050405020304" pitchFamily="18" charset="0"/>
            </a:endParaRPr>
          </a:p>
          <a:p>
            <a:pPr algn="l"/>
            <a:endParaRPr kumimoji="1" lang="en-US" altLang="ja-JP" sz="300" dirty="0">
              <a:solidFill>
                <a:schemeClr val="tx1">
                  <a:lumMod val="65000"/>
                  <a:lumOff val="35000"/>
                </a:schemeClr>
              </a:solidFill>
              <a:latin typeface="Noto Sans JP" panose="020B0200000000000000" pitchFamily="50" charset="-128"/>
              <a:ea typeface="Noto Sans JP" panose="020B0200000000000000" pitchFamily="50" charset="-128"/>
              <a:cs typeface="Times New Roman" panose="02020603050405020304" pitchFamily="18" charset="0"/>
            </a:endParaRPr>
          </a:p>
          <a:p>
            <a:pPr algn="l"/>
            <a:r>
              <a:rPr kumimoji="1" lang="ja-JP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  <a:cs typeface="Times New Roman" panose="02020603050405020304" pitchFamily="18" charset="0"/>
              </a:rPr>
              <a:t>見付けはわずか</a:t>
            </a:r>
            <a:r>
              <a:rPr kumimoji="1" lang="en-US" altLang="ja-JP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  <a:cs typeface="Times New Roman" panose="02020603050405020304" pitchFamily="18" charset="0"/>
              </a:rPr>
              <a:t>6mm</a:t>
            </a:r>
            <a:r>
              <a:rPr kumimoji="1" lang="ja-JP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  <a:cs typeface="Times New Roman" panose="02020603050405020304" pitchFamily="18" charset="0"/>
              </a:rPr>
              <a:t>。</a:t>
            </a:r>
            <a:endParaRPr kumimoji="1" lang="en-US" altLang="ja-JP" sz="600" dirty="0">
              <a:solidFill>
                <a:schemeClr val="tx1">
                  <a:lumMod val="65000"/>
                  <a:lumOff val="35000"/>
                </a:schemeClr>
              </a:solidFill>
              <a:latin typeface="Noto Sans JP" panose="020B0200000000000000" pitchFamily="50" charset="-128"/>
              <a:ea typeface="Noto Sans JP" panose="020B0200000000000000" pitchFamily="50" charset="-128"/>
              <a:cs typeface="Times New Roman" panose="02020603050405020304" pitchFamily="18" charset="0"/>
            </a:endParaRPr>
          </a:p>
          <a:p>
            <a:pPr algn="l"/>
            <a:r>
              <a:rPr kumimoji="1" lang="ja-JP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  <a:cs typeface="Times New Roman" panose="02020603050405020304" pitchFamily="18" charset="0"/>
              </a:rPr>
              <a:t>まるで“線”のような極細の枠により、</a:t>
            </a:r>
            <a:endParaRPr kumimoji="1" lang="en-US" altLang="ja-JP" sz="600" dirty="0">
              <a:solidFill>
                <a:schemeClr val="tx1">
                  <a:lumMod val="65000"/>
                  <a:lumOff val="35000"/>
                </a:schemeClr>
              </a:solidFill>
              <a:latin typeface="Noto Sans JP" panose="020B0200000000000000" pitchFamily="50" charset="-128"/>
              <a:ea typeface="Noto Sans JP" panose="020B0200000000000000" pitchFamily="50" charset="-128"/>
              <a:cs typeface="Times New Roman" panose="02020603050405020304" pitchFamily="18" charset="0"/>
            </a:endParaRPr>
          </a:p>
          <a:p>
            <a:pPr algn="l"/>
            <a:r>
              <a:rPr kumimoji="1" lang="ja-JP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  <a:cs typeface="Times New Roman" panose="02020603050405020304" pitchFamily="18" charset="0"/>
              </a:rPr>
              <a:t>建具と壁の一体化を実現。</a:t>
            </a:r>
            <a:endParaRPr kumimoji="1" lang="en-US" altLang="ja-JP" sz="600" dirty="0">
              <a:solidFill>
                <a:schemeClr val="tx1">
                  <a:lumMod val="65000"/>
                  <a:lumOff val="35000"/>
                </a:schemeClr>
              </a:solidFill>
              <a:latin typeface="Noto Sans JP" panose="020B0200000000000000" pitchFamily="50" charset="-128"/>
              <a:ea typeface="Noto Sans JP" panose="020B0200000000000000" pitchFamily="50" charset="-128"/>
              <a:cs typeface="Times New Roman" panose="02020603050405020304" pitchFamily="18" charset="0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1B37DD96-E43C-D7AD-082B-D52DE626D589}"/>
              </a:ext>
            </a:extLst>
          </p:cNvPr>
          <p:cNvSpPr txBox="1"/>
          <p:nvPr/>
        </p:nvSpPr>
        <p:spPr>
          <a:xfrm>
            <a:off x="7870892" y="3210838"/>
            <a:ext cx="1025922" cy="3539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  <a:cs typeface="Times New Roman" panose="02020603050405020304" pitchFamily="18" charset="0"/>
              </a:rPr>
              <a:t>「ジェントルラッチ」</a:t>
            </a:r>
            <a:endParaRPr kumimoji="1" lang="en-US" altLang="ja-JP" sz="800" dirty="0">
              <a:solidFill>
                <a:schemeClr val="tx1">
                  <a:lumMod val="65000"/>
                  <a:lumOff val="35000"/>
                </a:schemeClr>
              </a:solidFill>
              <a:latin typeface="Noto Sans JP" panose="020B0200000000000000" pitchFamily="50" charset="-128"/>
              <a:ea typeface="Noto Sans JP" panose="020B0200000000000000" pitchFamily="50" charset="-128"/>
              <a:cs typeface="Times New Roman" panose="02020603050405020304" pitchFamily="18" charset="0"/>
            </a:endParaRPr>
          </a:p>
          <a:p>
            <a:pPr algn="l"/>
            <a:endParaRPr kumimoji="1" lang="en-US" altLang="ja-JP" sz="300" dirty="0">
              <a:solidFill>
                <a:schemeClr val="tx1">
                  <a:lumMod val="65000"/>
                  <a:lumOff val="35000"/>
                </a:schemeClr>
              </a:solidFill>
              <a:latin typeface="Noto Sans JP" panose="020B0200000000000000" pitchFamily="50" charset="-128"/>
              <a:ea typeface="Noto Sans JP" panose="020B0200000000000000" pitchFamily="50" charset="-128"/>
              <a:cs typeface="Times New Roman" panose="02020603050405020304" pitchFamily="18" charset="0"/>
            </a:endParaRPr>
          </a:p>
          <a:p>
            <a:pPr algn="l"/>
            <a:r>
              <a:rPr kumimoji="1" lang="ja-JP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  <a:cs typeface="Times New Roman" panose="02020603050405020304" pitchFamily="18" charset="0"/>
              </a:rPr>
              <a:t>   ラッチ受けが</a:t>
            </a:r>
            <a:endParaRPr kumimoji="1" lang="en-US" altLang="ja-JP" sz="600" dirty="0">
              <a:solidFill>
                <a:schemeClr val="tx1">
                  <a:lumMod val="65000"/>
                  <a:lumOff val="35000"/>
                </a:schemeClr>
              </a:solidFill>
              <a:latin typeface="Noto Sans JP" panose="020B0200000000000000" pitchFamily="50" charset="-128"/>
              <a:ea typeface="Noto Sans JP" panose="020B0200000000000000" pitchFamily="50" charset="-128"/>
              <a:cs typeface="Times New Roman" panose="02020603050405020304" pitchFamily="18" charset="0"/>
            </a:endParaRPr>
          </a:p>
          <a:p>
            <a:pPr algn="l"/>
            <a:r>
              <a:rPr kumimoji="1" lang="ja-JP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  <a:cs typeface="Times New Roman" panose="02020603050405020304" pitchFamily="18" charset="0"/>
              </a:rPr>
              <a:t>   ノイズレスな見た目に。</a:t>
            </a:r>
            <a:endParaRPr kumimoji="1" lang="ja-JP" altLang="en-US" sz="700" dirty="0">
              <a:solidFill>
                <a:schemeClr val="tx1">
                  <a:lumMod val="65000"/>
                  <a:lumOff val="35000"/>
                </a:schemeClr>
              </a:solidFill>
              <a:latin typeface="Noto Sans JP" panose="020B0200000000000000" pitchFamily="50" charset="-128"/>
              <a:ea typeface="Noto Sans JP" panose="020B0200000000000000" pitchFamily="50" charset="-128"/>
              <a:cs typeface="Times New Roman" panose="02020603050405020304" pitchFamily="18" charset="0"/>
            </a:endParaRPr>
          </a:p>
        </p:txBody>
      </p:sp>
      <p:pic>
        <p:nvPicPr>
          <p:cNvPr id="1036" name="Picture 12" descr="施工例_RZA_ﾌﾞﾗｯｸ">
            <a:extLst>
              <a:ext uri="{FF2B5EF4-FFF2-40B4-BE49-F238E27FC236}">
                <a16:creationId xmlns:a16="http://schemas.microsoft.com/office/drawing/2014/main" id="{DCAC878D-8B8F-05DA-A163-D378378E28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245" y="937904"/>
            <a:ext cx="4999661" cy="333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0" name="テキスト ボックス 15359">
            <a:extLst>
              <a:ext uri="{FF2B5EF4-FFF2-40B4-BE49-F238E27FC236}">
                <a16:creationId xmlns:a16="http://schemas.microsoft.com/office/drawing/2014/main" id="{797C6451-64B2-651F-E15D-E7132D36A949}"/>
              </a:ext>
            </a:extLst>
          </p:cNvPr>
          <p:cNvSpPr txBox="1"/>
          <p:nvPr/>
        </p:nvSpPr>
        <p:spPr>
          <a:xfrm>
            <a:off x="610628" y="1077516"/>
            <a:ext cx="1615827" cy="48474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10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 JP" panose="020B0200000000000000" pitchFamily="50" charset="-128"/>
                <a:ea typeface="Noto Sans JP" panose="020B0200000000000000" pitchFamily="50" charset="-128"/>
              </a:rPr>
              <a:t>ラフィスを選ぼう。</a:t>
            </a:r>
            <a:endParaRPr kumimoji="1" lang="en-US" altLang="ja-JP" sz="105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algn="l"/>
            <a:r>
              <a:rPr kumimoji="1" lang="ja-JP" altLang="en-US" sz="10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 JP" panose="020B0200000000000000" pitchFamily="50" charset="-128"/>
                <a:ea typeface="Noto Sans JP" panose="020B0200000000000000" pitchFamily="50" charset="-128"/>
              </a:rPr>
              <a:t>どこまでも広がる開放感と</a:t>
            </a:r>
            <a:endParaRPr kumimoji="1" lang="en-US" altLang="ja-JP" sz="105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algn="l"/>
            <a:r>
              <a:rPr kumimoji="1" lang="ja-JP" altLang="en-US" sz="10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 JP" panose="020B0200000000000000" pitchFamily="50" charset="-128"/>
                <a:ea typeface="Noto Sans JP" panose="020B0200000000000000" pitchFamily="50" charset="-128"/>
              </a:rPr>
              <a:t>暮らしていこう。</a:t>
            </a:r>
            <a:endParaRPr kumimoji="1" lang="en-US" altLang="ja-JP" sz="105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34645370"/>
      </p:ext>
    </p:extLst>
  </p:cSld>
  <p:clrMapOvr>
    <a:masterClrMapping/>
  </p:clrMapOvr>
</p:sld>
</file>

<file path=ppt/theme/theme1.xml><?xml version="1.0" encoding="utf-8"?>
<a:theme xmlns:a="http://schemas.openxmlformats.org/drawingml/2006/main" name="LIXILテーマ">
  <a:themeElements>
    <a:clrScheme name="ユーザー定義 1">
      <a:dk1>
        <a:srgbClr val="000000"/>
      </a:dk1>
      <a:lt1>
        <a:srgbClr val="FFFFFF"/>
      </a:lt1>
      <a:dk2>
        <a:srgbClr val="54585A"/>
      </a:dk2>
      <a:lt2>
        <a:srgbClr val="D1CDB5"/>
      </a:lt2>
      <a:accent1>
        <a:srgbClr val="E75400"/>
      </a:accent1>
      <a:accent2>
        <a:srgbClr val="0671B8"/>
      </a:accent2>
      <a:accent3>
        <a:srgbClr val="00AAAA"/>
      </a:accent3>
      <a:accent4>
        <a:srgbClr val="89BD28"/>
      </a:accent4>
      <a:accent5>
        <a:srgbClr val="A43F78"/>
      </a:accent5>
      <a:accent6>
        <a:srgbClr val="ADA29A"/>
      </a:accent6>
      <a:hlink>
        <a:srgbClr val="00376B"/>
      </a:hlink>
      <a:folHlink>
        <a:srgbClr val="6F256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889</TotalTime>
  <Words>145</Words>
  <Application>Microsoft Office PowerPoint</Application>
  <PresentationFormat>ユーザー設定</PresentationFormat>
  <Paragraphs>51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Noto Sans JP</vt:lpstr>
      <vt:lpstr>Yu Gothic</vt:lpstr>
      <vt:lpstr>Arial</vt:lpstr>
      <vt:lpstr>Calibri</vt:lpstr>
      <vt:lpstr>Times New Roman</vt:lpstr>
      <vt:lpstr>LIXILテーマ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INAXトステムグループ User</dc:creator>
  <cp:lastModifiedBy>岡田 祐佳(Yuka Okada)</cp:lastModifiedBy>
  <cp:revision>66</cp:revision>
  <dcterms:created xsi:type="dcterms:W3CDTF">2010-09-29T12:55:25Z</dcterms:created>
  <dcterms:modified xsi:type="dcterms:W3CDTF">2026-08-21T07:29:21Z</dcterms:modified>
</cp:coreProperties>
</file>