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691813" cy="7559675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" roundtripDataSignature="AMtx7mgrH53d+zB2naGERbbD/Hg9igPk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52" d="100"/>
          <a:sy n="252" d="100"/>
        </p:scale>
        <p:origin x="252" y="-89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9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1:LIXIL">
  <p:cSld name="A-1:LIXI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1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14" name="Google Shape;1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3:EXSIOR（帯なし）">
  <p:cSld name="C-3:EXSIOR（帯なし）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3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Google Shape;66;p23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7" name="Google Shape;6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2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2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3" name="Google Shape;7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2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Google Shape;78;p2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9" name="Google Shape;7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2:INAX">
  <p:cSld name="A-2:INAX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1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0" name="Google Shape;2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3:EXSIOR">
  <p:cSld name="A-3:EXSIO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16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25;p16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6" name="Google Shape;2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17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1;p17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2" name="Google Shape;3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5:INTERIO">
  <p:cSld name="A-5:INTERIO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8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7;p18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19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19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3" name="Google Shape;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20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Google Shape;48;p20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1:LIXIL（帯なし）">
  <p:cSld name="C-1:LIXIL（帯なし）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Google Shape;53;p21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" name="Google Shape;54;p21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55" name="Google Shape;5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2:INAX（帯なし）">
  <p:cSld name="C-2:INAX（帯なし）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22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22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1" name="Google Shape;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5" Type="http://schemas.openxmlformats.org/officeDocument/2006/relationships/image" Target="../media/image25.png"/><Relationship Id="rId10" Type="http://schemas.microsoft.com/office/2007/relationships/hdphoto" Target="../media/hdphoto1.wdp"/><Relationship Id="rId19" Type="http://schemas.openxmlformats.org/officeDocument/2006/relationships/image" Target="../media/image29.png"/><Relationship Id="rId4" Type="http://schemas.openxmlformats.org/officeDocument/2006/relationships/image" Target="../media/image15.jp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8"/>
          <p:cNvSpPr/>
          <p:nvPr/>
        </p:nvSpPr>
        <p:spPr>
          <a:xfrm>
            <a:off x="1362444" y="7313824"/>
            <a:ext cx="126047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SPD99999008182</a:t>
            </a:r>
          </a:p>
          <a:p>
            <a:pPr lvl="0">
              <a:buClr>
                <a:schemeClr val="dk2"/>
              </a:buClr>
              <a:buSzPts val="600"/>
            </a:pPr>
            <a:r>
              <a:rPr lang="en-US" altLang="ja-JP" sz="600" dirty="0">
                <a:solidFill>
                  <a:schemeClr val="dk2"/>
                </a:solidFill>
              </a:rPr>
              <a:t>2025.02.20</a:t>
            </a:r>
            <a:r>
              <a:rPr lang="ja-JP" altLang="en-US" sz="600" dirty="0">
                <a:solidFill>
                  <a:schemeClr val="dk2"/>
                </a:solidFill>
              </a:rPr>
              <a:t>発行</a:t>
            </a:r>
            <a:endParaRPr lang="ja-JP" altLang="en-US" dirty="0"/>
          </a:p>
        </p:txBody>
      </p:sp>
      <p:sp>
        <p:nvSpPr>
          <p:cNvPr id="87" name="Google Shape;87;p8"/>
          <p:cNvSpPr/>
          <p:nvPr/>
        </p:nvSpPr>
        <p:spPr>
          <a:xfrm>
            <a:off x="-2316434" y="29045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/>
          </a:p>
        </p:txBody>
      </p:sp>
      <p:sp>
        <p:nvSpPr>
          <p:cNvPr id="2" name="Text Box 1039">
            <a:extLst>
              <a:ext uri="{FF2B5EF4-FFF2-40B4-BE49-F238E27FC236}">
                <a16:creationId xmlns:a16="http://schemas.microsoft.com/office/drawing/2014/main" id="{E229D4D3-D359-302D-813B-861585AEA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12995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お客様名■■■■■様</a:t>
            </a:r>
          </a:p>
        </p:txBody>
      </p:sp>
      <p:sp>
        <p:nvSpPr>
          <p:cNvPr id="7" name="Text Box 1039">
            <a:extLst>
              <a:ext uri="{FF2B5EF4-FFF2-40B4-BE49-F238E27FC236}">
                <a16:creationId xmlns:a16="http://schemas.microsoft.com/office/drawing/2014/main" id="{18B45F95-D764-D14A-AC62-BAF075E57C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593" y="335280"/>
            <a:ext cx="56073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造作材    </a:t>
            </a:r>
            <a:r>
              <a:rPr lang="ja-JP" altLang="en-US" sz="24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アクセントボード</a:t>
            </a:r>
            <a:r>
              <a:rPr lang="en-US" altLang="ja-JP" sz="24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(</a:t>
            </a:r>
            <a:r>
              <a:rPr lang="ja-JP" altLang="en-US" sz="24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マグネット対応</a:t>
            </a:r>
            <a:r>
              <a:rPr lang="en-US" altLang="ja-JP" sz="24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)</a:t>
            </a:r>
            <a:endParaRPr lang="ja-JP" altLang="en-US" sz="2800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8" name="Google Shape;90;p1">
            <a:extLst>
              <a:ext uri="{FF2B5EF4-FFF2-40B4-BE49-F238E27FC236}">
                <a16:creationId xmlns:a16="http://schemas.microsoft.com/office/drawing/2014/main" id="{FA20031B-2B03-D728-FB3A-4C5F26E05136}"/>
              </a:ext>
            </a:extLst>
          </p:cNvPr>
          <p:cNvSpPr/>
          <p:nvPr/>
        </p:nvSpPr>
        <p:spPr>
          <a:xfrm>
            <a:off x="5906441" y="1306031"/>
            <a:ext cx="1250950" cy="1246187"/>
          </a:xfrm>
          <a:custGeom>
            <a:avLst/>
            <a:gdLst/>
            <a:ahLst/>
            <a:cxnLst/>
            <a:rect l="l" t="t" r="r" b="b"/>
            <a:pathLst>
              <a:path w="1851025" h="1845945" extrusionOk="0">
                <a:moveTo>
                  <a:pt x="925322" y="0"/>
                </a:moveTo>
                <a:lnTo>
                  <a:pt x="877704" y="1200"/>
                </a:lnTo>
                <a:lnTo>
                  <a:pt x="830712" y="4764"/>
                </a:lnTo>
                <a:lnTo>
                  <a:pt x="784403" y="10633"/>
                </a:lnTo>
                <a:lnTo>
                  <a:pt x="738835" y="18748"/>
                </a:lnTo>
                <a:lnTo>
                  <a:pt x="694067" y="29053"/>
                </a:lnTo>
                <a:lnTo>
                  <a:pt x="650157" y="41489"/>
                </a:lnTo>
                <a:lnTo>
                  <a:pt x="607162" y="55997"/>
                </a:lnTo>
                <a:lnTo>
                  <a:pt x="565142" y="72521"/>
                </a:lnTo>
                <a:lnTo>
                  <a:pt x="524153" y="91002"/>
                </a:lnTo>
                <a:lnTo>
                  <a:pt x="484255" y="111381"/>
                </a:lnTo>
                <a:lnTo>
                  <a:pt x="445505" y="133602"/>
                </a:lnTo>
                <a:lnTo>
                  <a:pt x="407962" y="157606"/>
                </a:lnTo>
                <a:lnTo>
                  <a:pt x="371684" y="183335"/>
                </a:lnTo>
                <a:lnTo>
                  <a:pt x="336728" y="210732"/>
                </a:lnTo>
                <a:lnTo>
                  <a:pt x="303153" y="239737"/>
                </a:lnTo>
                <a:lnTo>
                  <a:pt x="271017" y="270294"/>
                </a:lnTo>
                <a:lnTo>
                  <a:pt x="240379" y="302343"/>
                </a:lnTo>
                <a:lnTo>
                  <a:pt x="211296" y="335828"/>
                </a:lnTo>
                <a:lnTo>
                  <a:pt x="183826" y="370691"/>
                </a:lnTo>
                <a:lnTo>
                  <a:pt x="158028" y="406872"/>
                </a:lnTo>
                <a:lnTo>
                  <a:pt x="133960" y="444315"/>
                </a:lnTo>
                <a:lnTo>
                  <a:pt x="111680" y="482961"/>
                </a:lnTo>
                <a:lnTo>
                  <a:pt x="91245" y="522752"/>
                </a:lnTo>
                <a:lnTo>
                  <a:pt x="72715" y="563631"/>
                </a:lnTo>
                <a:lnTo>
                  <a:pt x="56147" y="605539"/>
                </a:lnTo>
                <a:lnTo>
                  <a:pt x="41600" y="648418"/>
                </a:lnTo>
                <a:lnTo>
                  <a:pt x="29131" y="692211"/>
                </a:lnTo>
                <a:lnTo>
                  <a:pt x="18798" y="736859"/>
                </a:lnTo>
                <a:lnTo>
                  <a:pt x="10661" y="782304"/>
                </a:lnTo>
                <a:lnTo>
                  <a:pt x="4777" y="828489"/>
                </a:lnTo>
                <a:lnTo>
                  <a:pt x="1204" y="875355"/>
                </a:lnTo>
                <a:lnTo>
                  <a:pt x="0" y="922845"/>
                </a:lnTo>
                <a:lnTo>
                  <a:pt x="1204" y="970335"/>
                </a:lnTo>
                <a:lnTo>
                  <a:pt x="4777" y="1017201"/>
                </a:lnTo>
                <a:lnTo>
                  <a:pt x="10661" y="1063386"/>
                </a:lnTo>
                <a:lnTo>
                  <a:pt x="18798" y="1108831"/>
                </a:lnTo>
                <a:lnTo>
                  <a:pt x="29131" y="1153479"/>
                </a:lnTo>
                <a:lnTo>
                  <a:pt x="41600" y="1197272"/>
                </a:lnTo>
                <a:lnTo>
                  <a:pt x="56147" y="1240151"/>
                </a:lnTo>
                <a:lnTo>
                  <a:pt x="72715" y="1282059"/>
                </a:lnTo>
                <a:lnTo>
                  <a:pt x="91245" y="1322938"/>
                </a:lnTo>
                <a:lnTo>
                  <a:pt x="111680" y="1362729"/>
                </a:lnTo>
                <a:lnTo>
                  <a:pt x="133960" y="1401375"/>
                </a:lnTo>
                <a:lnTo>
                  <a:pt x="158028" y="1438818"/>
                </a:lnTo>
                <a:lnTo>
                  <a:pt x="183826" y="1474999"/>
                </a:lnTo>
                <a:lnTo>
                  <a:pt x="211296" y="1509862"/>
                </a:lnTo>
                <a:lnTo>
                  <a:pt x="240379" y="1543347"/>
                </a:lnTo>
                <a:lnTo>
                  <a:pt x="271018" y="1575396"/>
                </a:lnTo>
                <a:lnTo>
                  <a:pt x="303153" y="1605953"/>
                </a:lnTo>
                <a:lnTo>
                  <a:pt x="336728" y="1634958"/>
                </a:lnTo>
                <a:lnTo>
                  <a:pt x="371684" y="1662355"/>
                </a:lnTo>
                <a:lnTo>
                  <a:pt x="407962" y="1688084"/>
                </a:lnTo>
                <a:lnTo>
                  <a:pt x="445505" y="1712088"/>
                </a:lnTo>
                <a:lnTo>
                  <a:pt x="484255" y="1734309"/>
                </a:lnTo>
                <a:lnTo>
                  <a:pt x="524153" y="1754688"/>
                </a:lnTo>
                <a:lnTo>
                  <a:pt x="565142" y="1773169"/>
                </a:lnTo>
                <a:lnTo>
                  <a:pt x="607162" y="1789693"/>
                </a:lnTo>
                <a:lnTo>
                  <a:pt x="650157" y="1804201"/>
                </a:lnTo>
                <a:lnTo>
                  <a:pt x="694067" y="1816637"/>
                </a:lnTo>
                <a:lnTo>
                  <a:pt x="738835" y="1826942"/>
                </a:lnTo>
                <a:lnTo>
                  <a:pt x="784403" y="1835057"/>
                </a:lnTo>
                <a:lnTo>
                  <a:pt x="830712" y="1840926"/>
                </a:lnTo>
                <a:lnTo>
                  <a:pt x="877704" y="1844490"/>
                </a:lnTo>
                <a:lnTo>
                  <a:pt x="925322" y="1845691"/>
                </a:lnTo>
                <a:lnTo>
                  <a:pt x="972939" y="1844490"/>
                </a:lnTo>
                <a:lnTo>
                  <a:pt x="1019931" y="1840926"/>
                </a:lnTo>
                <a:lnTo>
                  <a:pt x="1066240" y="1835057"/>
                </a:lnTo>
                <a:lnTo>
                  <a:pt x="1111808" y="1826942"/>
                </a:lnTo>
                <a:lnTo>
                  <a:pt x="1156576" y="1816637"/>
                </a:lnTo>
                <a:lnTo>
                  <a:pt x="1200486" y="1804201"/>
                </a:lnTo>
                <a:lnTo>
                  <a:pt x="1243481" y="1789693"/>
                </a:lnTo>
                <a:lnTo>
                  <a:pt x="1285501" y="1773169"/>
                </a:lnTo>
                <a:lnTo>
                  <a:pt x="1326490" y="1754688"/>
                </a:lnTo>
                <a:lnTo>
                  <a:pt x="1366388" y="1734309"/>
                </a:lnTo>
                <a:lnTo>
                  <a:pt x="1405138" y="1712088"/>
                </a:lnTo>
                <a:lnTo>
                  <a:pt x="1442681" y="1688084"/>
                </a:lnTo>
                <a:lnTo>
                  <a:pt x="1478959" y="1662355"/>
                </a:lnTo>
                <a:lnTo>
                  <a:pt x="1513915" y="1634958"/>
                </a:lnTo>
                <a:lnTo>
                  <a:pt x="1547490" y="1605953"/>
                </a:lnTo>
                <a:lnTo>
                  <a:pt x="1579625" y="1575396"/>
                </a:lnTo>
                <a:lnTo>
                  <a:pt x="1610264" y="1543347"/>
                </a:lnTo>
                <a:lnTo>
                  <a:pt x="1639347" y="1509862"/>
                </a:lnTo>
                <a:lnTo>
                  <a:pt x="1666817" y="1474999"/>
                </a:lnTo>
                <a:lnTo>
                  <a:pt x="1692615" y="1438818"/>
                </a:lnTo>
                <a:lnTo>
                  <a:pt x="1716683" y="1401375"/>
                </a:lnTo>
                <a:lnTo>
                  <a:pt x="1738963" y="1362729"/>
                </a:lnTo>
                <a:lnTo>
                  <a:pt x="1759398" y="1322938"/>
                </a:lnTo>
                <a:lnTo>
                  <a:pt x="1777928" y="1282059"/>
                </a:lnTo>
                <a:lnTo>
                  <a:pt x="1794496" y="1240151"/>
                </a:lnTo>
                <a:lnTo>
                  <a:pt x="1809043" y="1197272"/>
                </a:lnTo>
                <a:lnTo>
                  <a:pt x="1821512" y="1153479"/>
                </a:lnTo>
                <a:lnTo>
                  <a:pt x="1831845" y="1108831"/>
                </a:lnTo>
                <a:lnTo>
                  <a:pt x="1839982" y="1063386"/>
                </a:lnTo>
                <a:lnTo>
                  <a:pt x="1845866" y="1017201"/>
                </a:lnTo>
                <a:lnTo>
                  <a:pt x="1849439" y="970335"/>
                </a:lnTo>
                <a:lnTo>
                  <a:pt x="1850644" y="922845"/>
                </a:lnTo>
                <a:lnTo>
                  <a:pt x="1849439" y="875355"/>
                </a:lnTo>
                <a:lnTo>
                  <a:pt x="1845866" y="828489"/>
                </a:lnTo>
                <a:lnTo>
                  <a:pt x="1839982" y="782304"/>
                </a:lnTo>
                <a:lnTo>
                  <a:pt x="1831845" y="736859"/>
                </a:lnTo>
                <a:lnTo>
                  <a:pt x="1821512" y="692211"/>
                </a:lnTo>
                <a:lnTo>
                  <a:pt x="1809043" y="648418"/>
                </a:lnTo>
                <a:lnTo>
                  <a:pt x="1794496" y="605539"/>
                </a:lnTo>
                <a:lnTo>
                  <a:pt x="1777928" y="563631"/>
                </a:lnTo>
                <a:lnTo>
                  <a:pt x="1759398" y="522752"/>
                </a:lnTo>
                <a:lnTo>
                  <a:pt x="1738963" y="482961"/>
                </a:lnTo>
                <a:lnTo>
                  <a:pt x="1716683" y="444315"/>
                </a:lnTo>
                <a:lnTo>
                  <a:pt x="1692615" y="406872"/>
                </a:lnTo>
                <a:lnTo>
                  <a:pt x="1666817" y="370691"/>
                </a:lnTo>
                <a:lnTo>
                  <a:pt x="1639347" y="335828"/>
                </a:lnTo>
                <a:lnTo>
                  <a:pt x="1610264" y="302343"/>
                </a:lnTo>
                <a:lnTo>
                  <a:pt x="1579626" y="270294"/>
                </a:lnTo>
                <a:lnTo>
                  <a:pt x="1547490" y="239737"/>
                </a:lnTo>
                <a:lnTo>
                  <a:pt x="1513915" y="210732"/>
                </a:lnTo>
                <a:lnTo>
                  <a:pt x="1478959" y="183335"/>
                </a:lnTo>
                <a:lnTo>
                  <a:pt x="1442681" y="157606"/>
                </a:lnTo>
                <a:lnTo>
                  <a:pt x="1405138" y="133602"/>
                </a:lnTo>
                <a:lnTo>
                  <a:pt x="1366388" y="111381"/>
                </a:lnTo>
                <a:lnTo>
                  <a:pt x="1326490" y="91002"/>
                </a:lnTo>
                <a:lnTo>
                  <a:pt x="1285501" y="72521"/>
                </a:lnTo>
                <a:lnTo>
                  <a:pt x="1243481" y="55997"/>
                </a:lnTo>
                <a:lnTo>
                  <a:pt x="1200486" y="41489"/>
                </a:lnTo>
                <a:lnTo>
                  <a:pt x="1156576" y="29053"/>
                </a:lnTo>
                <a:lnTo>
                  <a:pt x="1111808" y="18748"/>
                </a:lnTo>
                <a:lnTo>
                  <a:pt x="1066240" y="10633"/>
                </a:lnTo>
                <a:lnTo>
                  <a:pt x="1019931" y="4764"/>
                </a:lnTo>
                <a:lnTo>
                  <a:pt x="972939" y="1200"/>
                </a:lnTo>
                <a:lnTo>
                  <a:pt x="925322" y="0"/>
                </a:lnTo>
                <a:close/>
              </a:path>
            </a:pathLst>
          </a:custGeom>
          <a:solidFill>
            <a:srgbClr val="E6ECF8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91;p1">
            <a:extLst>
              <a:ext uri="{FF2B5EF4-FFF2-40B4-BE49-F238E27FC236}">
                <a16:creationId xmlns:a16="http://schemas.microsoft.com/office/drawing/2014/main" id="{C92CF2BC-E7EF-F70C-A14B-9C9FD3C90359}"/>
              </a:ext>
            </a:extLst>
          </p:cNvPr>
          <p:cNvSpPr/>
          <p:nvPr/>
        </p:nvSpPr>
        <p:spPr>
          <a:xfrm>
            <a:off x="9303308" y="3269768"/>
            <a:ext cx="1177925" cy="1173162"/>
          </a:xfrm>
          <a:custGeom>
            <a:avLst/>
            <a:gdLst/>
            <a:ahLst/>
            <a:cxnLst/>
            <a:rect l="l" t="t" r="r" b="b"/>
            <a:pathLst>
              <a:path w="1851025" h="1845945" extrusionOk="0">
                <a:moveTo>
                  <a:pt x="925322" y="0"/>
                </a:moveTo>
                <a:lnTo>
                  <a:pt x="877704" y="1200"/>
                </a:lnTo>
                <a:lnTo>
                  <a:pt x="830712" y="4764"/>
                </a:lnTo>
                <a:lnTo>
                  <a:pt x="784403" y="10633"/>
                </a:lnTo>
                <a:lnTo>
                  <a:pt x="738835" y="18748"/>
                </a:lnTo>
                <a:lnTo>
                  <a:pt x="694067" y="29053"/>
                </a:lnTo>
                <a:lnTo>
                  <a:pt x="650157" y="41489"/>
                </a:lnTo>
                <a:lnTo>
                  <a:pt x="607162" y="55997"/>
                </a:lnTo>
                <a:lnTo>
                  <a:pt x="565142" y="72521"/>
                </a:lnTo>
                <a:lnTo>
                  <a:pt x="524153" y="91002"/>
                </a:lnTo>
                <a:lnTo>
                  <a:pt x="484255" y="111381"/>
                </a:lnTo>
                <a:lnTo>
                  <a:pt x="445505" y="133602"/>
                </a:lnTo>
                <a:lnTo>
                  <a:pt x="407962" y="157606"/>
                </a:lnTo>
                <a:lnTo>
                  <a:pt x="371684" y="183335"/>
                </a:lnTo>
                <a:lnTo>
                  <a:pt x="336728" y="210732"/>
                </a:lnTo>
                <a:lnTo>
                  <a:pt x="303153" y="239737"/>
                </a:lnTo>
                <a:lnTo>
                  <a:pt x="271017" y="270294"/>
                </a:lnTo>
                <a:lnTo>
                  <a:pt x="240379" y="302343"/>
                </a:lnTo>
                <a:lnTo>
                  <a:pt x="211296" y="335828"/>
                </a:lnTo>
                <a:lnTo>
                  <a:pt x="183826" y="370691"/>
                </a:lnTo>
                <a:lnTo>
                  <a:pt x="158028" y="406872"/>
                </a:lnTo>
                <a:lnTo>
                  <a:pt x="133960" y="444315"/>
                </a:lnTo>
                <a:lnTo>
                  <a:pt x="111680" y="482961"/>
                </a:lnTo>
                <a:lnTo>
                  <a:pt x="91245" y="522752"/>
                </a:lnTo>
                <a:lnTo>
                  <a:pt x="72715" y="563631"/>
                </a:lnTo>
                <a:lnTo>
                  <a:pt x="56147" y="605539"/>
                </a:lnTo>
                <a:lnTo>
                  <a:pt x="41600" y="648418"/>
                </a:lnTo>
                <a:lnTo>
                  <a:pt x="29131" y="692211"/>
                </a:lnTo>
                <a:lnTo>
                  <a:pt x="18798" y="736859"/>
                </a:lnTo>
                <a:lnTo>
                  <a:pt x="10661" y="782304"/>
                </a:lnTo>
                <a:lnTo>
                  <a:pt x="4777" y="828489"/>
                </a:lnTo>
                <a:lnTo>
                  <a:pt x="1204" y="875355"/>
                </a:lnTo>
                <a:lnTo>
                  <a:pt x="0" y="922845"/>
                </a:lnTo>
                <a:lnTo>
                  <a:pt x="1204" y="970335"/>
                </a:lnTo>
                <a:lnTo>
                  <a:pt x="4777" y="1017201"/>
                </a:lnTo>
                <a:lnTo>
                  <a:pt x="10661" y="1063386"/>
                </a:lnTo>
                <a:lnTo>
                  <a:pt x="18798" y="1108831"/>
                </a:lnTo>
                <a:lnTo>
                  <a:pt x="29131" y="1153479"/>
                </a:lnTo>
                <a:lnTo>
                  <a:pt x="41600" y="1197272"/>
                </a:lnTo>
                <a:lnTo>
                  <a:pt x="56147" y="1240151"/>
                </a:lnTo>
                <a:lnTo>
                  <a:pt x="72715" y="1282059"/>
                </a:lnTo>
                <a:lnTo>
                  <a:pt x="91245" y="1322938"/>
                </a:lnTo>
                <a:lnTo>
                  <a:pt x="111680" y="1362729"/>
                </a:lnTo>
                <a:lnTo>
                  <a:pt x="133960" y="1401375"/>
                </a:lnTo>
                <a:lnTo>
                  <a:pt x="158028" y="1438818"/>
                </a:lnTo>
                <a:lnTo>
                  <a:pt x="183826" y="1474999"/>
                </a:lnTo>
                <a:lnTo>
                  <a:pt x="211296" y="1509862"/>
                </a:lnTo>
                <a:lnTo>
                  <a:pt x="240379" y="1543347"/>
                </a:lnTo>
                <a:lnTo>
                  <a:pt x="271018" y="1575396"/>
                </a:lnTo>
                <a:lnTo>
                  <a:pt x="303153" y="1605953"/>
                </a:lnTo>
                <a:lnTo>
                  <a:pt x="336728" y="1634958"/>
                </a:lnTo>
                <a:lnTo>
                  <a:pt x="371684" y="1662355"/>
                </a:lnTo>
                <a:lnTo>
                  <a:pt x="407962" y="1688084"/>
                </a:lnTo>
                <a:lnTo>
                  <a:pt x="445505" y="1712088"/>
                </a:lnTo>
                <a:lnTo>
                  <a:pt x="484255" y="1734309"/>
                </a:lnTo>
                <a:lnTo>
                  <a:pt x="524153" y="1754688"/>
                </a:lnTo>
                <a:lnTo>
                  <a:pt x="565142" y="1773169"/>
                </a:lnTo>
                <a:lnTo>
                  <a:pt x="607162" y="1789693"/>
                </a:lnTo>
                <a:lnTo>
                  <a:pt x="650157" y="1804201"/>
                </a:lnTo>
                <a:lnTo>
                  <a:pt x="694067" y="1816637"/>
                </a:lnTo>
                <a:lnTo>
                  <a:pt x="738835" y="1826942"/>
                </a:lnTo>
                <a:lnTo>
                  <a:pt x="784403" y="1835057"/>
                </a:lnTo>
                <a:lnTo>
                  <a:pt x="830712" y="1840926"/>
                </a:lnTo>
                <a:lnTo>
                  <a:pt x="877704" y="1844490"/>
                </a:lnTo>
                <a:lnTo>
                  <a:pt x="925322" y="1845691"/>
                </a:lnTo>
                <a:lnTo>
                  <a:pt x="972939" y="1844490"/>
                </a:lnTo>
                <a:lnTo>
                  <a:pt x="1019931" y="1840926"/>
                </a:lnTo>
                <a:lnTo>
                  <a:pt x="1066240" y="1835057"/>
                </a:lnTo>
                <a:lnTo>
                  <a:pt x="1111808" y="1826942"/>
                </a:lnTo>
                <a:lnTo>
                  <a:pt x="1156576" y="1816637"/>
                </a:lnTo>
                <a:lnTo>
                  <a:pt x="1200486" y="1804201"/>
                </a:lnTo>
                <a:lnTo>
                  <a:pt x="1243481" y="1789693"/>
                </a:lnTo>
                <a:lnTo>
                  <a:pt x="1285501" y="1773169"/>
                </a:lnTo>
                <a:lnTo>
                  <a:pt x="1326490" y="1754688"/>
                </a:lnTo>
                <a:lnTo>
                  <a:pt x="1366388" y="1734309"/>
                </a:lnTo>
                <a:lnTo>
                  <a:pt x="1405138" y="1712088"/>
                </a:lnTo>
                <a:lnTo>
                  <a:pt x="1442681" y="1688084"/>
                </a:lnTo>
                <a:lnTo>
                  <a:pt x="1478959" y="1662355"/>
                </a:lnTo>
                <a:lnTo>
                  <a:pt x="1513915" y="1634958"/>
                </a:lnTo>
                <a:lnTo>
                  <a:pt x="1547490" y="1605953"/>
                </a:lnTo>
                <a:lnTo>
                  <a:pt x="1579625" y="1575396"/>
                </a:lnTo>
                <a:lnTo>
                  <a:pt x="1610264" y="1543347"/>
                </a:lnTo>
                <a:lnTo>
                  <a:pt x="1639347" y="1509862"/>
                </a:lnTo>
                <a:lnTo>
                  <a:pt x="1666817" y="1474999"/>
                </a:lnTo>
                <a:lnTo>
                  <a:pt x="1692615" y="1438818"/>
                </a:lnTo>
                <a:lnTo>
                  <a:pt x="1716683" y="1401375"/>
                </a:lnTo>
                <a:lnTo>
                  <a:pt x="1738963" y="1362729"/>
                </a:lnTo>
                <a:lnTo>
                  <a:pt x="1759398" y="1322938"/>
                </a:lnTo>
                <a:lnTo>
                  <a:pt x="1777928" y="1282059"/>
                </a:lnTo>
                <a:lnTo>
                  <a:pt x="1794496" y="1240151"/>
                </a:lnTo>
                <a:lnTo>
                  <a:pt x="1809043" y="1197272"/>
                </a:lnTo>
                <a:lnTo>
                  <a:pt x="1821512" y="1153479"/>
                </a:lnTo>
                <a:lnTo>
                  <a:pt x="1831845" y="1108831"/>
                </a:lnTo>
                <a:lnTo>
                  <a:pt x="1839982" y="1063386"/>
                </a:lnTo>
                <a:lnTo>
                  <a:pt x="1845866" y="1017201"/>
                </a:lnTo>
                <a:lnTo>
                  <a:pt x="1849439" y="970335"/>
                </a:lnTo>
                <a:lnTo>
                  <a:pt x="1850644" y="922845"/>
                </a:lnTo>
                <a:lnTo>
                  <a:pt x="1849439" y="875355"/>
                </a:lnTo>
                <a:lnTo>
                  <a:pt x="1845866" y="828489"/>
                </a:lnTo>
                <a:lnTo>
                  <a:pt x="1839982" y="782304"/>
                </a:lnTo>
                <a:lnTo>
                  <a:pt x="1831845" y="736859"/>
                </a:lnTo>
                <a:lnTo>
                  <a:pt x="1821512" y="692211"/>
                </a:lnTo>
                <a:lnTo>
                  <a:pt x="1809043" y="648418"/>
                </a:lnTo>
                <a:lnTo>
                  <a:pt x="1794496" y="605539"/>
                </a:lnTo>
                <a:lnTo>
                  <a:pt x="1777928" y="563631"/>
                </a:lnTo>
                <a:lnTo>
                  <a:pt x="1759398" y="522752"/>
                </a:lnTo>
                <a:lnTo>
                  <a:pt x="1738963" y="482961"/>
                </a:lnTo>
                <a:lnTo>
                  <a:pt x="1716683" y="444315"/>
                </a:lnTo>
                <a:lnTo>
                  <a:pt x="1692615" y="406872"/>
                </a:lnTo>
                <a:lnTo>
                  <a:pt x="1666817" y="370691"/>
                </a:lnTo>
                <a:lnTo>
                  <a:pt x="1639347" y="335828"/>
                </a:lnTo>
                <a:lnTo>
                  <a:pt x="1610264" y="302343"/>
                </a:lnTo>
                <a:lnTo>
                  <a:pt x="1579626" y="270294"/>
                </a:lnTo>
                <a:lnTo>
                  <a:pt x="1547490" y="239737"/>
                </a:lnTo>
                <a:lnTo>
                  <a:pt x="1513915" y="210732"/>
                </a:lnTo>
                <a:lnTo>
                  <a:pt x="1478959" y="183335"/>
                </a:lnTo>
                <a:lnTo>
                  <a:pt x="1442681" y="157606"/>
                </a:lnTo>
                <a:lnTo>
                  <a:pt x="1405138" y="133602"/>
                </a:lnTo>
                <a:lnTo>
                  <a:pt x="1366388" y="111381"/>
                </a:lnTo>
                <a:lnTo>
                  <a:pt x="1326490" y="91002"/>
                </a:lnTo>
                <a:lnTo>
                  <a:pt x="1285501" y="72521"/>
                </a:lnTo>
                <a:lnTo>
                  <a:pt x="1243481" y="55997"/>
                </a:lnTo>
                <a:lnTo>
                  <a:pt x="1200486" y="41489"/>
                </a:lnTo>
                <a:lnTo>
                  <a:pt x="1156576" y="29053"/>
                </a:lnTo>
                <a:lnTo>
                  <a:pt x="1111808" y="18748"/>
                </a:lnTo>
                <a:lnTo>
                  <a:pt x="1066240" y="10633"/>
                </a:lnTo>
                <a:lnTo>
                  <a:pt x="1019931" y="4764"/>
                </a:lnTo>
                <a:lnTo>
                  <a:pt x="972939" y="1200"/>
                </a:lnTo>
                <a:lnTo>
                  <a:pt x="925322" y="0"/>
                </a:lnTo>
                <a:close/>
              </a:path>
            </a:pathLst>
          </a:custGeom>
          <a:solidFill>
            <a:srgbClr val="E6ECF8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96;p1">
            <a:extLst>
              <a:ext uri="{FF2B5EF4-FFF2-40B4-BE49-F238E27FC236}">
                <a16:creationId xmlns:a16="http://schemas.microsoft.com/office/drawing/2014/main" id="{C7F3E41A-E30F-F39C-3C4B-BBD2486A49C5}"/>
              </a:ext>
            </a:extLst>
          </p:cNvPr>
          <p:cNvSpPr txBox="1"/>
          <p:nvPr/>
        </p:nvSpPr>
        <p:spPr>
          <a:xfrm>
            <a:off x="115500" y="799651"/>
            <a:ext cx="474812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87B"/>
              </a:buClr>
              <a:buSzPts val="1600"/>
              <a:buFont typeface="MS PMincho"/>
              <a:buNone/>
            </a:pPr>
            <a:r>
              <a:rPr lang="en-US" sz="1200" b="1" i="0" u="none" dirty="0">
                <a:solidFill>
                  <a:srgbClr val="76787B"/>
                </a:solidFill>
                <a:latin typeface="MS PMincho"/>
                <a:ea typeface="MS PMincho"/>
                <a:cs typeface="MS PMincho"/>
                <a:sym typeface="MS PMincho"/>
              </a:rPr>
              <a:t>「</a:t>
            </a:r>
            <a:r>
              <a:rPr lang="en-US" sz="1200" b="1" i="0" u="none" dirty="0" err="1">
                <a:solidFill>
                  <a:srgbClr val="76787B"/>
                </a:solidFill>
                <a:latin typeface="MS PMincho"/>
                <a:ea typeface="MS PMincho"/>
                <a:cs typeface="MS PMincho"/>
                <a:sym typeface="MS PMincho"/>
              </a:rPr>
              <a:t>磁石がくっつく」化粧ボード。だから、楽しくて、とっても便利</a:t>
            </a:r>
            <a:endParaRPr sz="1100" dirty="0"/>
          </a:p>
        </p:txBody>
      </p:sp>
      <p:sp>
        <p:nvSpPr>
          <p:cNvPr id="19" name="Google Shape;104;p1">
            <a:extLst>
              <a:ext uri="{FF2B5EF4-FFF2-40B4-BE49-F238E27FC236}">
                <a16:creationId xmlns:a16="http://schemas.microsoft.com/office/drawing/2014/main" id="{12026584-CF68-7CC3-4F9F-5CBDE690FBB1}"/>
              </a:ext>
            </a:extLst>
          </p:cNvPr>
          <p:cNvSpPr txBox="1"/>
          <p:nvPr/>
        </p:nvSpPr>
        <p:spPr>
          <a:xfrm>
            <a:off x="166730" y="3723413"/>
            <a:ext cx="107087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MS PGothic"/>
              <a:buNone/>
            </a:pPr>
            <a:r>
              <a:rPr lang="en-US" sz="1000" b="0" i="0" u="none" dirty="0" err="1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プレシャスホワイト</a:t>
            </a:r>
            <a:endParaRPr sz="1000" dirty="0"/>
          </a:p>
        </p:txBody>
      </p:sp>
      <p:sp>
        <p:nvSpPr>
          <p:cNvPr id="20" name="Google Shape;105;p1">
            <a:extLst>
              <a:ext uri="{FF2B5EF4-FFF2-40B4-BE49-F238E27FC236}">
                <a16:creationId xmlns:a16="http://schemas.microsoft.com/office/drawing/2014/main" id="{FAA3646A-3684-304E-206E-4CCB64CCF1F1}"/>
              </a:ext>
            </a:extLst>
          </p:cNvPr>
          <p:cNvSpPr txBox="1"/>
          <p:nvPr/>
        </p:nvSpPr>
        <p:spPr>
          <a:xfrm>
            <a:off x="2362820" y="3723413"/>
            <a:ext cx="755186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MS PGothic"/>
              <a:buNone/>
            </a:pPr>
            <a:r>
              <a:rPr lang="en-US" sz="1000" b="0" i="0" u="none" dirty="0" err="1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ブラック</a:t>
            </a:r>
            <a:endParaRPr sz="1000" dirty="0"/>
          </a:p>
        </p:txBody>
      </p:sp>
      <p:sp>
        <p:nvSpPr>
          <p:cNvPr id="21" name="Google Shape;106;p1">
            <a:extLst>
              <a:ext uri="{FF2B5EF4-FFF2-40B4-BE49-F238E27FC236}">
                <a16:creationId xmlns:a16="http://schemas.microsoft.com/office/drawing/2014/main" id="{F870B981-70AB-6C94-8745-E5452FD2AA3C}"/>
              </a:ext>
            </a:extLst>
          </p:cNvPr>
          <p:cNvSpPr txBox="1"/>
          <p:nvPr/>
        </p:nvSpPr>
        <p:spPr>
          <a:xfrm>
            <a:off x="1402776" y="3723413"/>
            <a:ext cx="65008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MS PGothic"/>
              <a:buNone/>
            </a:pPr>
            <a:r>
              <a:rPr lang="en-US" sz="1000" b="0" i="0" u="none" dirty="0" err="1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グレ</a:t>
            </a:r>
            <a:r>
              <a:rPr lang="en-US" sz="1000" b="0" i="0" u="none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ー</a:t>
            </a:r>
            <a:endParaRPr sz="1000" dirty="0"/>
          </a:p>
        </p:txBody>
      </p:sp>
      <p:sp>
        <p:nvSpPr>
          <p:cNvPr id="22" name="Google Shape;107;p1">
            <a:extLst>
              <a:ext uri="{FF2B5EF4-FFF2-40B4-BE49-F238E27FC236}">
                <a16:creationId xmlns:a16="http://schemas.microsoft.com/office/drawing/2014/main" id="{02E187BA-FF38-578D-739C-9BAFC6A3D95C}"/>
              </a:ext>
            </a:extLst>
          </p:cNvPr>
          <p:cNvSpPr txBox="1"/>
          <p:nvPr/>
        </p:nvSpPr>
        <p:spPr>
          <a:xfrm>
            <a:off x="3554967" y="3723413"/>
            <a:ext cx="962505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MS PGothic"/>
              <a:buNone/>
            </a:pPr>
            <a:r>
              <a:rPr lang="en-US" sz="1000" b="0" i="0" u="none" dirty="0" err="1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ネイビーブル</a:t>
            </a:r>
            <a:r>
              <a:rPr lang="en-US" sz="1000" b="0" i="0" u="none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ー</a:t>
            </a:r>
            <a:endParaRPr sz="1000" dirty="0"/>
          </a:p>
        </p:txBody>
      </p:sp>
      <p:sp>
        <p:nvSpPr>
          <p:cNvPr id="23" name="Google Shape;108;p1">
            <a:extLst>
              <a:ext uri="{FF2B5EF4-FFF2-40B4-BE49-F238E27FC236}">
                <a16:creationId xmlns:a16="http://schemas.microsoft.com/office/drawing/2014/main" id="{FDEC5C5C-E0C1-ED3F-BD73-33E807AB787F}"/>
              </a:ext>
            </a:extLst>
          </p:cNvPr>
          <p:cNvSpPr txBox="1"/>
          <p:nvPr/>
        </p:nvSpPr>
        <p:spPr>
          <a:xfrm>
            <a:off x="145075" y="6505626"/>
            <a:ext cx="967207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MS PGothic"/>
              <a:buNone/>
            </a:pPr>
            <a:r>
              <a:rPr lang="en-US" sz="1000" b="0" i="0" u="none" dirty="0" err="1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ボトルグリーン</a:t>
            </a:r>
            <a:endParaRPr sz="1000" dirty="0"/>
          </a:p>
        </p:txBody>
      </p:sp>
      <p:sp>
        <p:nvSpPr>
          <p:cNvPr id="24" name="Google Shape;109;p1">
            <a:extLst>
              <a:ext uri="{FF2B5EF4-FFF2-40B4-BE49-F238E27FC236}">
                <a16:creationId xmlns:a16="http://schemas.microsoft.com/office/drawing/2014/main" id="{3F4B17CA-3136-E763-91D1-F08CE46BAC83}"/>
              </a:ext>
            </a:extLst>
          </p:cNvPr>
          <p:cNvSpPr txBox="1"/>
          <p:nvPr/>
        </p:nvSpPr>
        <p:spPr>
          <a:xfrm>
            <a:off x="7677403" y="1311587"/>
            <a:ext cx="1009650" cy="143033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110;p1">
            <a:extLst>
              <a:ext uri="{FF2B5EF4-FFF2-40B4-BE49-F238E27FC236}">
                <a16:creationId xmlns:a16="http://schemas.microsoft.com/office/drawing/2014/main" id="{78314482-0903-044C-2223-73B1CBDD61BB}"/>
              </a:ext>
            </a:extLst>
          </p:cNvPr>
          <p:cNvSpPr txBox="1"/>
          <p:nvPr/>
        </p:nvSpPr>
        <p:spPr>
          <a:xfrm>
            <a:off x="9256479" y="1302856"/>
            <a:ext cx="1014412" cy="1436687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115;p1">
            <a:extLst>
              <a:ext uri="{FF2B5EF4-FFF2-40B4-BE49-F238E27FC236}">
                <a16:creationId xmlns:a16="http://schemas.microsoft.com/office/drawing/2014/main" id="{AD12C55E-9159-9A57-7A25-2DD442B94DA5}"/>
              </a:ext>
            </a:extLst>
          </p:cNvPr>
          <p:cNvSpPr/>
          <p:nvPr/>
        </p:nvSpPr>
        <p:spPr>
          <a:xfrm>
            <a:off x="4887438" y="1166330"/>
            <a:ext cx="5556728" cy="164087"/>
          </a:xfrm>
          <a:custGeom>
            <a:avLst/>
            <a:gdLst/>
            <a:ahLst/>
            <a:cxnLst/>
            <a:rect l="l" t="t" r="r" b="b"/>
            <a:pathLst>
              <a:path w="8280400" h="45719" extrusionOk="0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116;p1">
            <a:extLst>
              <a:ext uri="{FF2B5EF4-FFF2-40B4-BE49-F238E27FC236}">
                <a16:creationId xmlns:a16="http://schemas.microsoft.com/office/drawing/2014/main" id="{5578CFF6-7B85-87DD-8128-D1EF52787B1A}"/>
              </a:ext>
            </a:extLst>
          </p:cNvPr>
          <p:cNvSpPr txBox="1"/>
          <p:nvPr/>
        </p:nvSpPr>
        <p:spPr>
          <a:xfrm>
            <a:off x="4846163" y="771043"/>
            <a:ext cx="546100" cy="430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7936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87B"/>
              </a:buClr>
              <a:buSzPts val="2800"/>
              <a:buFont typeface="Century Gothic"/>
              <a:buNone/>
            </a:pPr>
            <a:r>
              <a:rPr lang="en-US" sz="2800" b="0" i="0" u="none">
                <a:solidFill>
                  <a:srgbClr val="76787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01</a:t>
            </a:r>
            <a:endParaRPr/>
          </a:p>
        </p:txBody>
      </p:sp>
      <p:sp>
        <p:nvSpPr>
          <p:cNvPr id="64" name="Google Shape;117;p1">
            <a:extLst>
              <a:ext uri="{FF2B5EF4-FFF2-40B4-BE49-F238E27FC236}">
                <a16:creationId xmlns:a16="http://schemas.microsoft.com/office/drawing/2014/main" id="{8D84CBAD-57E1-1997-1152-A1BE5F218A22}"/>
              </a:ext>
            </a:extLst>
          </p:cNvPr>
          <p:cNvSpPr/>
          <p:nvPr/>
        </p:nvSpPr>
        <p:spPr>
          <a:xfrm rot="10800000" flipH="1">
            <a:off x="4875531" y="5314780"/>
            <a:ext cx="5580541" cy="106363"/>
          </a:xfrm>
          <a:custGeom>
            <a:avLst/>
            <a:gdLst/>
            <a:ahLst/>
            <a:cxnLst/>
            <a:rect l="l" t="t" r="r" b="b"/>
            <a:pathLst>
              <a:path w="8280400" h="45719" extrusionOk="0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118;p1">
            <a:extLst>
              <a:ext uri="{FF2B5EF4-FFF2-40B4-BE49-F238E27FC236}">
                <a16:creationId xmlns:a16="http://schemas.microsoft.com/office/drawing/2014/main" id="{9E119297-196D-8C3C-E758-77B7315B9AB5}"/>
              </a:ext>
            </a:extLst>
          </p:cNvPr>
          <p:cNvSpPr txBox="1"/>
          <p:nvPr/>
        </p:nvSpPr>
        <p:spPr>
          <a:xfrm>
            <a:off x="4844575" y="5005206"/>
            <a:ext cx="534987" cy="430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7936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87B"/>
              </a:buClr>
              <a:buSzPts val="2800"/>
              <a:buFont typeface="Century Gothic"/>
              <a:buNone/>
            </a:pPr>
            <a:r>
              <a:rPr lang="en-US" sz="2800" b="0" i="0" u="none" dirty="0">
                <a:solidFill>
                  <a:srgbClr val="76787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03</a:t>
            </a:r>
            <a:endParaRPr dirty="0"/>
          </a:p>
        </p:txBody>
      </p:sp>
      <p:sp>
        <p:nvSpPr>
          <p:cNvPr id="66" name="Google Shape;119;p1">
            <a:extLst>
              <a:ext uri="{FF2B5EF4-FFF2-40B4-BE49-F238E27FC236}">
                <a16:creationId xmlns:a16="http://schemas.microsoft.com/office/drawing/2014/main" id="{00F22218-3C66-C341-98A3-DD20825D864E}"/>
              </a:ext>
            </a:extLst>
          </p:cNvPr>
          <p:cNvSpPr txBox="1"/>
          <p:nvPr/>
        </p:nvSpPr>
        <p:spPr>
          <a:xfrm>
            <a:off x="5232736" y="800456"/>
            <a:ext cx="4811712" cy="27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87B"/>
              </a:buClr>
              <a:buSzPts val="1800"/>
              <a:buFont typeface="MS PMincho"/>
              <a:buNone/>
            </a:pPr>
            <a:r>
              <a:rPr lang="en-US" sz="1800" b="1" i="0" u="none" baseline="-25000" dirty="0" err="1">
                <a:solidFill>
                  <a:srgbClr val="76787B"/>
                </a:solidFill>
                <a:latin typeface="MS PMincho"/>
                <a:ea typeface="MS PMincho"/>
                <a:cs typeface="MS PMincho"/>
                <a:sym typeface="MS PMincho"/>
              </a:rPr>
              <a:t>気分や用途に合わせて飾るものを簡単にチェンジ</a:t>
            </a:r>
            <a:r>
              <a:rPr lang="en-US" sz="1800" b="1" i="0" u="none" baseline="-25000" dirty="0">
                <a:solidFill>
                  <a:srgbClr val="76787B"/>
                </a:solidFill>
                <a:latin typeface="MS PMincho"/>
                <a:ea typeface="MS PMincho"/>
                <a:cs typeface="MS PMincho"/>
                <a:sym typeface="MS PMincho"/>
              </a:rPr>
              <a:t>！</a:t>
            </a:r>
            <a:endParaRPr dirty="0"/>
          </a:p>
        </p:txBody>
      </p:sp>
      <p:sp>
        <p:nvSpPr>
          <p:cNvPr id="67" name="Google Shape;120;p1">
            <a:extLst>
              <a:ext uri="{FF2B5EF4-FFF2-40B4-BE49-F238E27FC236}">
                <a16:creationId xmlns:a16="http://schemas.microsoft.com/office/drawing/2014/main" id="{386A0561-C3A0-1AED-4849-989403C7C626}"/>
              </a:ext>
            </a:extLst>
          </p:cNvPr>
          <p:cNvSpPr txBox="1"/>
          <p:nvPr/>
        </p:nvSpPr>
        <p:spPr>
          <a:xfrm>
            <a:off x="4874738" y="2798281"/>
            <a:ext cx="546100" cy="430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7936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87B"/>
              </a:buClr>
              <a:buSzPts val="2800"/>
              <a:buFont typeface="Century Gothic"/>
              <a:buNone/>
            </a:pPr>
            <a:r>
              <a:rPr lang="en-US" sz="2800" b="0" i="0" u="none">
                <a:solidFill>
                  <a:srgbClr val="76787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02</a:t>
            </a:r>
            <a:endParaRPr/>
          </a:p>
        </p:txBody>
      </p:sp>
      <p:sp>
        <p:nvSpPr>
          <p:cNvPr id="68" name="Google Shape;121;p1">
            <a:extLst>
              <a:ext uri="{FF2B5EF4-FFF2-40B4-BE49-F238E27FC236}">
                <a16:creationId xmlns:a16="http://schemas.microsoft.com/office/drawing/2014/main" id="{2F34353F-2152-4D7D-0981-3748AD4DEC3A}"/>
              </a:ext>
            </a:extLst>
          </p:cNvPr>
          <p:cNvSpPr txBox="1"/>
          <p:nvPr/>
        </p:nvSpPr>
        <p:spPr>
          <a:xfrm>
            <a:off x="5281138" y="2857018"/>
            <a:ext cx="4821237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87B"/>
              </a:buClr>
              <a:buSzPts val="1800"/>
              <a:buFont typeface="MS PMincho"/>
              <a:buNone/>
            </a:pPr>
            <a:r>
              <a:rPr lang="en-US" sz="1800" b="1" i="0" u="none" baseline="-25000" dirty="0" err="1">
                <a:solidFill>
                  <a:srgbClr val="76787B"/>
                </a:solidFill>
                <a:latin typeface="MS PMincho"/>
                <a:ea typeface="MS PMincho"/>
                <a:cs typeface="MS PMincho"/>
                <a:sym typeface="MS PMincho"/>
              </a:rPr>
              <a:t>家の中に掲示スペースを設けてスッキリ&amp;おしゃれに</a:t>
            </a:r>
            <a:r>
              <a:rPr lang="en-US" sz="1800" b="1" i="0" u="none" baseline="-25000" dirty="0">
                <a:solidFill>
                  <a:srgbClr val="76787B"/>
                </a:solidFill>
                <a:latin typeface="MS PMincho"/>
                <a:ea typeface="MS PMincho"/>
                <a:cs typeface="MS PMincho"/>
                <a:sym typeface="MS PMincho"/>
              </a:rPr>
              <a:t>。</a:t>
            </a:r>
            <a:endParaRPr dirty="0"/>
          </a:p>
        </p:txBody>
      </p:sp>
      <p:sp>
        <p:nvSpPr>
          <p:cNvPr id="69" name="Google Shape;122;p1">
            <a:extLst>
              <a:ext uri="{FF2B5EF4-FFF2-40B4-BE49-F238E27FC236}">
                <a16:creationId xmlns:a16="http://schemas.microsoft.com/office/drawing/2014/main" id="{4D68BD76-8B38-C100-C398-2C7D97A6B5A7}"/>
              </a:ext>
            </a:extLst>
          </p:cNvPr>
          <p:cNvSpPr/>
          <p:nvPr/>
        </p:nvSpPr>
        <p:spPr>
          <a:xfrm>
            <a:off x="4874738" y="3209443"/>
            <a:ext cx="5556728" cy="139813"/>
          </a:xfrm>
          <a:custGeom>
            <a:avLst/>
            <a:gdLst/>
            <a:ahLst/>
            <a:cxnLst/>
            <a:rect l="l" t="t" r="r" b="b"/>
            <a:pathLst>
              <a:path w="8280400" h="45719" extrusionOk="0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123;p1">
            <a:extLst>
              <a:ext uri="{FF2B5EF4-FFF2-40B4-BE49-F238E27FC236}">
                <a16:creationId xmlns:a16="http://schemas.microsoft.com/office/drawing/2014/main" id="{5B3B0FD0-8044-69A5-B00D-D1D194118EAE}"/>
              </a:ext>
            </a:extLst>
          </p:cNvPr>
          <p:cNvSpPr txBox="1"/>
          <p:nvPr/>
        </p:nvSpPr>
        <p:spPr>
          <a:xfrm>
            <a:off x="5252563" y="5023956"/>
            <a:ext cx="3656012" cy="360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87B"/>
              </a:buClr>
              <a:buSzPts val="1800"/>
              <a:buFont typeface="MS PMincho"/>
              <a:buNone/>
            </a:pPr>
            <a:r>
              <a:rPr lang="en-US" sz="1800" b="1" i="0" u="none" baseline="-25000">
                <a:solidFill>
                  <a:srgbClr val="76787B"/>
                </a:solidFill>
                <a:latin typeface="MS PMincho"/>
                <a:ea typeface="MS PMincho"/>
                <a:cs typeface="MS PMincho"/>
                <a:sym typeface="MS PMincho"/>
              </a:rPr>
              <a:t>アクセントボード（マグネット対応）は簡単施工！</a:t>
            </a:r>
            <a:endParaRPr/>
          </a:p>
        </p:txBody>
      </p:sp>
      <p:sp>
        <p:nvSpPr>
          <p:cNvPr id="71" name="Google Shape;124;p1">
            <a:extLst>
              <a:ext uri="{FF2B5EF4-FFF2-40B4-BE49-F238E27FC236}">
                <a16:creationId xmlns:a16="http://schemas.microsoft.com/office/drawing/2014/main" id="{276C8344-6FBE-03C3-727F-214E7819B666}"/>
              </a:ext>
            </a:extLst>
          </p:cNvPr>
          <p:cNvSpPr txBox="1"/>
          <p:nvPr/>
        </p:nvSpPr>
        <p:spPr>
          <a:xfrm>
            <a:off x="5213583" y="5709304"/>
            <a:ext cx="1422400" cy="517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MS PGothic"/>
              <a:buNone/>
            </a:pPr>
            <a:r>
              <a:rPr lang="en-US" sz="800" b="0" i="0" u="none" dirty="0" err="1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木材と同様に丸ノコ・手ノコで切断できます</a:t>
            </a:r>
            <a:r>
              <a:rPr lang="en-US" sz="800" b="0" i="0" u="none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。</a:t>
            </a:r>
            <a:endParaRPr sz="800" dirty="0"/>
          </a:p>
          <a:p>
            <a:pPr marL="12700" marR="0" lvl="0" indent="0" algn="just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Font typeface="MS PGothic"/>
              <a:buNone/>
            </a:pPr>
            <a:r>
              <a:rPr lang="en-US" sz="800" b="0" i="0" u="none" dirty="0" err="1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コンセントやスイッチ等がある場所でも設置可能です</a:t>
            </a:r>
            <a:r>
              <a:rPr lang="en-US" sz="800" b="0" i="0" u="none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。</a:t>
            </a:r>
            <a:endParaRPr sz="800" dirty="0"/>
          </a:p>
        </p:txBody>
      </p:sp>
      <p:sp>
        <p:nvSpPr>
          <p:cNvPr id="72" name="Google Shape;125;p1">
            <a:extLst>
              <a:ext uri="{FF2B5EF4-FFF2-40B4-BE49-F238E27FC236}">
                <a16:creationId xmlns:a16="http://schemas.microsoft.com/office/drawing/2014/main" id="{9AC7D821-40C2-F097-12A2-86A4DBCB4DE6}"/>
              </a:ext>
            </a:extLst>
          </p:cNvPr>
          <p:cNvSpPr/>
          <p:nvPr/>
        </p:nvSpPr>
        <p:spPr>
          <a:xfrm>
            <a:off x="5187475" y="5683956"/>
            <a:ext cx="1273175" cy="87312"/>
          </a:xfrm>
          <a:custGeom>
            <a:avLst/>
            <a:gdLst/>
            <a:ahLst/>
            <a:cxnLst/>
            <a:rect l="l" t="t" r="r" b="b"/>
            <a:pathLst>
              <a:path w="1929129" h="45719" extrusionOk="0">
                <a:moveTo>
                  <a:pt x="0" y="0"/>
                </a:moveTo>
                <a:lnTo>
                  <a:pt x="192906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126;p1">
            <a:extLst>
              <a:ext uri="{FF2B5EF4-FFF2-40B4-BE49-F238E27FC236}">
                <a16:creationId xmlns:a16="http://schemas.microsoft.com/office/drawing/2014/main" id="{4E81E342-4C00-BBA6-A01A-47E6105D2841}"/>
              </a:ext>
            </a:extLst>
          </p:cNvPr>
          <p:cNvSpPr txBox="1"/>
          <p:nvPr/>
        </p:nvSpPr>
        <p:spPr>
          <a:xfrm>
            <a:off x="4863625" y="5487106"/>
            <a:ext cx="323850" cy="767388"/>
          </a:xfrm>
          <a:prstGeom prst="rect">
            <a:avLst/>
          </a:prstGeom>
          <a:solidFill>
            <a:srgbClr val="91C3D3"/>
          </a:solidFill>
          <a:ln>
            <a:noFill/>
          </a:ln>
        </p:spPr>
        <p:txBody>
          <a:bodyPr spcFirstLastPara="1" wrap="square" lIns="0" tIns="36000" rIns="0" bIns="36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MS PGothic"/>
              <a:buNone/>
            </a:pPr>
            <a:r>
              <a:rPr lang="en-US" sz="800" b="1" i="0" u="none" dirty="0">
                <a:solidFill>
                  <a:srgbClr val="FFFFFF"/>
                </a:solidFill>
                <a:latin typeface="MS PGothic"/>
                <a:ea typeface="MS PGothic"/>
                <a:cs typeface="MS PGothic"/>
                <a:sym typeface="MS PGothic"/>
              </a:rPr>
              <a:t>POINT</a:t>
            </a:r>
            <a:endParaRPr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MS PGothic"/>
              <a:buNone/>
            </a:pPr>
            <a:r>
              <a:rPr lang="en-US" sz="1600" b="1" i="0" u="none" dirty="0">
                <a:solidFill>
                  <a:srgbClr val="FFFFFF"/>
                </a:solidFill>
                <a:latin typeface="MS PGothic"/>
                <a:ea typeface="MS PGothic"/>
                <a:cs typeface="MS PGothic"/>
                <a:sym typeface="MS PGothic"/>
              </a:rPr>
              <a:t>1</a:t>
            </a:r>
            <a:endParaRPr b="1" dirty="0"/>
          </a:p>
        </p:txBody>
      </p:sp>
      <p:sp>
        <p:nvSpPr>
          <p:cNvPr id="74" name="Google Shape;127;p1">
            <a:extLst>
              <a:ext uri="{FF2B5EF4-FFF2-40B4-BE49-F238E27FC236}">
                <a16:creationId xmlns:a16="http://schemas.microsoft.com/office/drawing/2014/main" id="{F361D788-6CB2-A734-E28D-31DE726032F6}"/>
              </a:ext>
            </a:extLst>
          </p:cNvPr>
          <p:cNvSpPr txBox="1"/>
          <p:nvPr/>
        </p:nvSpPr>
        <p:spPr>
          <a:xfrm>
            <a:off x="5235100" y="5482343"/>
            <a:ext cx="1309687" cy="150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32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8855"/>
              </a:buClr>
              <a:buSzPts val="900"/>
              <a:buFont typeface="MS PGothic"/>
              <a:buNone/>
            </a:pPr>
            <a:r>
              <a:rPr lang="en-US" sz="900" b="1" i="0" u="none" dirty="0" err="1">
                <a:solidFill>
                  <a:srgbClr val="F88855"/>
                </a:solidFill>
                <a:latin typeface="MS PGothic"/>
                <a:ea typeface="MS PGothic"/>
                <a:cs typeface="MS PGothic"/>
                <a:sym typeface="MS PGothic"/>
              </a:rPr>
              <a:t>カット・加工がしやすい</a:t>
            </a:r>
            <a:r>
              <a:rPr lang="en-US" sz="900" b="1" i="0" u="none" dirty="0">
                <a:solidFill>
                  <a:srgbClr val="F88855"/>
                </a:solidFill>
                <a:latin typeface="MS PGothic"/>
                <a:ea typeface="MS PGothic"/>
                <a:cs typeface="MS PGothic"/>
                <a:sym typeface="MS PGothic"/>
              </a:rPr>
              <a:t>！</a:t>
            </a:r>
            <a:endParaRPr dirty="0"/>
          </a:p>
        </p:txBody>
      </p:sp>
      <p:pic>
        <p:nvPicPr>
          <p:cNvPr id="83" name="Google Shape;136;p1">
            <a:extLst>
              <a:ext uri="{FF2B5EF4-FFF2-40B4-BE49-F238E27FC236}">
                <a16:creationId xmlns:a16="http://schemas.microsoft.com/office/drawing/2014/main" id="{FD8D9CA7-DF46-88EE-1F2B-229B056E0B6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62023" y="3282432"/>
            <a:ext cx="961818" cy="1743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137;p1">
            <a:extLst>
              <a:ext uri="{FF2B5EF4-FFF2-40B4-BE49-F238E27FC236}">
                <a16:creationId xmlns:a16="http://schemas.microsoft.com/office/drawing/2014/main" id="{815834DC-46DB-4B5C-DDEC-AB6729FDAED5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r="1130"/>
          <a:stretch/>
        </p:blipFill>
        <p:spPr>
          <a:xfrm>
            <a:off x="4893787" y="3284056"/>
            <a:ext cx="2614121" cy="1739372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138;p1">
            <a:extLst>
              <a:ext uri="{FF2B5EF4-FFF2-40B4-BE49-F238E27FC236}">
                <a16:creationId xmlns:a16="http://schemas.microsoft.com/office/drawing/2014/main" id="{656D4792-ED6A-D5C7-1A1D-2913DEB6D38D}"/>
              </a:ext>
            </a:extLst>
          </p:cNvPr>
          <p:cNvSpPr txBox="1"/>
          <p:nvPr/>
        </p:nvSpPr>
        <p:spPr>
          <a:xfrm>
            <a:off x="7026508" y="5704593"/>
            <a:ext cx="1429176" cy="517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MS PGothic"/>
              <a:buNone/>
            </a:pPr>
            <a:r>
              <a:rPr lang="en-US" sz="800" b="0" i="0" u="none" dirty="0" err="1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両面テープと接着剤による圧着工法</a:t>
            </a:r>
            <a:r>
              <a:rPr lang="en-US" sz="800" b="0" i="0" u="none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 。</a:t>
            </a:r>
            <a:endParaRPr sz="800" dirty="0"/>
          </a:p>
          <a:p>
            <a:pPr marL="12700" marR="0" lvl="0" indent="0" algn="just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Font typeface="MS PGothic"/>
              <a:buNone/>
            </a:pPr>
            <a:r>
              <a:rPr lang="en-US" sz="800" b="0" i="0" u="none" dirty="0" err="1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釘を使用しないため穴埋め処理も不要です</a:t>
            </a:r>
            <a:r>
              <a:rPr lang="en-US" sz="800" b="0" i="0" u="none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。</a:t>
            </a:r>
            <a:endParaRPr sz="800" dirty="0"/>
          </a:p>
        </p:txBody>
      </p:sp>
      <p:sp>
        <p:nvSpPr>
          <p:cNvPr id="89" name="Google Shape;139;p1">
            <a:extLst>
              <a:ext uri="{FF2B5EF4-FFF2-40B4-BE49-F238E27FC236}">
                <a16:creationId xmlns:a16="http://schemas.microsoft.com/office/drawing/2014/main" id="{FE96CE8D-14AB-DF89-6842-ABA83AB278F6}"/>
              </a:ext>
            </a:extLst>
          </p:cNvPr>
          <p:cNvSpPr/>
          <p:nvPr/>
        </p:nvSpPr>
        <p:spPr>
          <a:xfrm>
            <a:off x="6959833" y="5669231"/>
            <a:ext cx="1489783" cy="116761"/>
          </a:xfrm>
          <a:custGeom>
            <a:avLst/>
            <a:gdLst/>
            <a:ahLst/>
            <a:cxnLst/>
            <a:rect l="l" t="t" r="r" b="b"/>
            <a:pathLst>
              <a:path w="1929129" h="45719" extrusionOk="0">
                <a:moveTo>
                  <a:pt x="0" y="0"/>
                </a:moveTo>
                <a:lnTo>
                  <a:pt x="192906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140;p1">
            <a:extLst>
              <a:ext uri="{FF2B5EF4-FFF2-40B4-BE49-F238E27FC236}">
                <a16:creationId xmlns:a16="http://schemas.microsoft.com/office/drawing/2014/main" id="{C015EB49-E209-78EF-1D46-D24F21B89F28}"/>
              </a:ext>
            </a:extLst>
          </p:cNvPr>
          <p:cNvSpPr txBox="1"/>
          <p:nvPr/>
        </p:nvSpPr>
        <p:spPr>
          <a:xfrm>
            <a:off x="6677258" y="5487106"/>
            <a:ext cx="323850" cy="767388"/>
          </a:xfrm>
          <a:prstGeom prst="rect">
            <a:avLst/>
          </a:prstGeom>
          <a:solidFill>
            <a:srgbClr val="91C3D3"/>
          </a:solidFill>
          <a:ln>
            <a:noFill/>
          </a:ln>
        </p:spPr>
        <p:txBody>
          <a:bodyPr spcFirstLastPara="1" wrap="square" lIns="0" tIns="36000" rIns="0" bIns="36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MS PGothic"/>
              <a:buNone/>
            </a:pPr>
            <a:r>
              <a:rPr lang="en-US" sz="800" b="1" i="0" u="none" dirty="0">
                <a:solidFill>
                  <a:srgbClr val="FFFFFF"/>
                </a:solidFill>
                <a:latin typeface="MS PGothic"/>
                <a:ea typeface="MS PGothic"/>
                <a:cs typeface="MS PGothic"/>
                <a:sym typeface="MS PGothic"/>
              </a:rPr>
              <a:t>POINT</a:t>
            </a:r>
            <a:endParaRPr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MS PGothic"/>
              <a:buNone/>
            </a:pPr>
            <a:r>
              <a:rPr lang="en-US" sz="1600" b="1" i="0" u="none" dirty="0">
                <a:solidFill>
                  <a:srgbClr val="FFFFFF"/>
                </a:solidFill>
                <a:latin typeface="MS PGothic"/>
                <a:ea typeface="MS PGothic"/>
                <a:cs typeface="MS PGothic"/>
                <a:sym typeface="MS PGothic"/>
              </a:rPr>
              <a:t>2</a:t>
            </a:r>
            <a:endParaRPr b="1" dirty="0"/>
          </a:p>
        </p:txBody>
      </p:sp>
      <p:sp>
        <p:nvSpPr>
          <p:cNvPr id="91" name="Google Shape;141;p1">
            <a:extLst>
              <a:ext uri="{FF2B5EF4-FFF2-40B4-BE49-F238E27FC236}">
                <a16:creationId xmlns:a16="http://schemas.microsoft.com/office/drawing/2014/main" id="{5D1980D2-A5DB-3030-0899-1DE9517CFE07}"/>
              </a:ext>
            </a:extLst>
          </p:cNvPr>
          <p:cNvSpPr txBox="1"/>
          <p:nvPr/>
        </p:nvSpPr>
        <p:spPr>
          <a:xfrm>
            <a:off x="7133579" y="5489363"/>
            <a:ext cx="1309687" cy="150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32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8855"/>
              </a:buClr>
              <a:buSzPts val="900"/>
              <a:buFont typeface="MS PGothic"/>
              <a:buNone/>
            </a:pPr>
            <a:r>
              <a:rPr lang="en-US" sz="900" b="1" i="0" u="none" dirty="0" err="1">
                <a:solidFill>
                  <a:srgbClr val="F88855"/>
                </a:solidFill>
                <a:latin typeface="MS PGothic"/>
                <a:ea typeface="MS PGothic"/>
                <a:cs typeface="MS PGothic"/>
                <a:sym typeface="MS PGothic"/>
              </a:rPr>
              <a:t>取り付けが簡単</a:t>
            </a:r>
            <a:r>
              <a:rPr lang="en-US" sz="900" b="1" i="0" u="none" dirty="0">
                <a:solidFill>
                  <a:srgbClr val="F88855"/>
                </a:solidFill>
                <a:latin typeface="MS PGothic"/>
                <a:ea typeface="MS PGothic"/>
                <a:cs typeface="MS PGothic"/>
                <a:sym typeface="MS PGothic"/>
              </a:rPr>
              <a:t>！</a:t>
            </a:r>
            <a:endParaRPr dirty="0"/>
          </a:p>
        </p:txBody>
      </p:sp>
      <p:sp>
        <p:nvSpPr>
          <p:cNvPr id="92" name="Google Shape;142;p1">
            <a:extLst>
              <a:ext uri="{FF2B5EF4-FFF2-40B4-BE49-F238E27FC236}">
                <a16:creationId xmlns:a16="http://schemas.microsoft.com/office/drawing/2014/main" id="{A4CF28F1-1261-7F2A-F3C4-1736130AECC5}"/>
              </a:ext>
            </a:extLst>
          </p:cNvPr>
          <p:cNvSpPr txBox="1"/>
          <p:nvPr/>
        </p:nvSpPr>
        <p:spPr>
          <a:xfrm>
            <a:off x="8835061" y="5704593"/>
            <a:ext cx="1626805" cy="517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MS PGothic"/>
              <a:buNone/>
            </a:pPr>
            <a:r>
              <a:rPr lang="en-US" sz="800" b="0" i="0" u="none" dirty="0" err="1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床から天井まで一枚のボードで貼ることができるため簡単かつスピーディに施工できます</a:t>
            </a:r>
            <a:r>
              <a:rPr lang="en-US" sz="800" b="0" i="0" u="none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。</a:t>
            </a:r>
            <a:endParaRPr sz="800" dirty="0"/>
          </a:p>
          <a:p>
            <a:pPr marL="12700" marR="0" lvl="0" indent="0" algn="just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Font typeface="MS PGothic"/>
              <a:buNone/>
            </a:pPr>
            <a:r>
              <a:rPr lang="en-US" sz="800" b="0" i="0" u="none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※天井高が2400mmまでの場合</a:t>
            </a:r>
            <a:endParaRPr sz="800" dirty="0"/>
          </a:p>
        </p:txBody>
      </p:sp>
      <p:sp>
        <p:nvSpPr>
          <p:cNvPr id="93" name="Google Shape;143;p1">
            <a:extLst>
              <a:ext uri="{FF2B5EF4-FFF2-40B4-BE49-F238E27FC236}">
                <a16:creationId xmlns:a16="http://schemas.microsoft.com/office/drawing/2014/main" id="{D59B2D7B-8A55-BA89-77BF-2E17E911278B}"/>
              </a:ext>
            </a:extLst>
          </p:cNvPr>
          <p:cNvSpPr/>
          <p:nvPr/>
        </p:nvSpPr>
        <p:spPr>
          <a:xfrm>
            <a:off x="8813153" y="5679193"/>
            <a:ext cx="1668080" cy="81399"/>
          </a:xfrm>
          <a:custGeom>
            <a:avLst/>
            <a:gdLst/>
            <a:ahLst/>
            <a:cxnLst/>
            <a:rect l="l" t="t" r="r" b="b"/>
            <a:pathLst>
              <a:path w="1929129" h="45719" extrusionOk="0">
                <a:moveTo>
                  <a:pt x="0" y="0"/>
                </a:moveTo>
                <a:lnTo>
                  <a:pt x="1929066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145;p1">
            <a:extLst>
              <a:ext uri="{FF2B5EF4-FFF2-40B4-BE49-F238E27FC236}">
                <a16:creationId xmlns:a16="http://schemas.microsoft.com/office/drawing/2014/main" id="{FDCD1845-55B6-10FA-3285-07A1A0AA8FDD}"/>
              </a:ext>
            </a:extLst>
          </p:cNvPr>
          <p:cNvSpPr txBox="1"/>
          <p:nvPr/>
        </p:nvSpPr>
        <p:spPr>
          <a:xfrm>
            <a:off x="8873760" y="5482343"/>
            <a:ext cx="1384300" cy="150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32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8855"/>
              </a:buClr>
              <a:buSzPts val="900"/>
              <a:buFont typeface="MS PGothic"/>
              <a:buNone/>
            </a:pPr>
            <a:r>
              <a:rPr lang="en-US" sz="900" b="1" i="0" u="none" dirty="0">
                <a:solidFill>
                  <a:srgbClr val="F88855"/>
                </a:solidFill>
                <a:latin typeface="MS PGothic"/>
                <a:ea typeface="MS PGothic"/>
                <a:cs typeface="MS PGothic"/>
                <a:sym typeface="MS PGothic"/>
              </a:rPr>
              <a:t>床から天井まで１枚でOK！</a:t>
            </a:r>
            <a:endParaRPr dirty="0"/>
          </a:p>
        </p:txBody>
      </p:sp>
      <p:sp>
        <p:nvSpPr>
          <p:cNvPr id="96" name="Google Shape;146;p1">
            <a:extLst>
              <a:ext uri="{FF2B5EF4-FFF2-40B4-BE49-F238E27FC236}">
                <a16:creationId xmlns:a16="http://schemas.microsoft.com/office/drawing/2014/main" id="{E28D845E-EE96-C2A7-EF99-80E770BE69B9}"/>
              </a:ext>
            </a:extLst>
          </p:cNvPr>
          <p:cNvSpPr txBox="1"/>
          <p:nvPr/>
        </p:nvSpPr>
        <p:spPr>
          <a:xfrm>
            <a:off x="8573058" y="3111018"/>
            <a:ext cx="1516062" cy="1889125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147;p1">
            <a:extLst>
              <a:ext uri="{FF2B5EF4-FFF2-40B4-BE49-F238E27FC236}">
                <a16:creationId xmlns:a16="http://schemas.microsoft.com/office/drawing/2014/main" id="{AA93230B-9A09-98D6-5643-47D6058154D5}"/>
              </a:ext>
            </a:extLst>
          </p:cNvPr>
          <p:cNvSpPr txBox="1"/>
          <p:nvPr/>
        </p:nvSpPr>
        <p:spPr>
          <a:xfrm>
            <a:off x="5041253" y="1288568"/>
            <a:ext cx="1643062" cy="1238250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148;p1">
            <a:extLst>
              <a:ext uri="{FF2B5EF4-FFF2-40B4-BE49-F238E27FC236}">
                <a16:creationId xmlns:a16="http://schemas.microsoft.com/office/drawing/2014/main" id="{DA9FDE57-9FA4-AE72-251F-FEC28DE8C92C}"/>
              </a:ext>
            </a:extLst>
          </p:cNvPr>
          <p:cNvSpPr txBox="1"/>
          <p:nvPr/>
        </p:nvSpPr>
        <p:spPr>
          <a:xfrm>
            <a:off x="4719538" y="2578908"/>
            <a:ext cx="3270250" cy="230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Calibri"/>
              <a:buNone/>
            </a:pPr>
            <a:r>
              <a:rPr lang="ja-JP" altLang="en-US" sz="900" dirty="0"/>
              <a:t>マグネットだから、壁を傷つける心配もありません</a:t>
            </a:r>
            <a:endParaRPr sz="900" dirty="0"/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61247553-1609-8BEE-3825-0214E3E3DF62}"/>
              </a:ext>
            </a:extLst>
          </p:cNvPr>
          <p:cNvSpPr txBox="1"/>
          <p:nvPr/>
        </p:nvSpPr>
        <p:spPr>
          <a:xfrm>
            <a:off x="1343425" y="6505626"/>
            <a:ext cx="805029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buClr>
                <a:schemeClr val="dk1"/>
              </a:buClr>
              <a:buSzPts val="600"/>
              <a:buFont typeface="MS PGothic"/>
              <a:buNone/>
              <a:defRPr sz="800">
                <a:solidFill>
                  <a:schemeClr val="dk1"/>
                </a:solidFill>
                <a:latin typeface="MS PGothic"/>
                <a:ea typeface="MS PGothic"/>
                <a:cs typeface="MS PGothic"/>
              </a:defRPr>
            </a:lvl1pPr>
          </a:lstStyle>
          <a:p>
            <a:r>
              <a:rPr lang="ja-JP" altLang="en-US" sz="1000" dirty="0"/>
              <a:t>ソフトモーブ</a:t>
            </a:r>
            <a:r>
              <a:rPr lang="en-US" altLang="ja-JP" sz="1000" dirty="0"/>
              <a:t>※</a:t>
            </a:r>
            <a:endParaRPr lang="ja-JP" altLang="en-US" sz="1000" dirty="0"/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F45405B5-503C-7ABE-B334-7C1CABAA3FD2}"/>
              </a:ext>
            </a:extLst>
          </p:cNvPr>
          <p:cNvSpPr txBox="1"/>
          <p:nvPr/>
        </p:nvSpPr>
        <p:spPr>
          <a:xfrm>
            <a:off x="2478320" y="6503264"/>
            <a:ext cx="945852" cy="15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Clr>
                <a:schemeClr val="dk1"/>
              </a:buClr>
              <a:buSzPts val="600"/>
              <a:buFont typeface="MS PGothic"/>
              <a:buNone/>
              <a:defRPr sz="800">
                <a:solidFill>
                  <a:schemeClr val="dk1"/>
                </a:solidFill>
                <a:latin typeface="MS PGothic"/>
                <a:ea typeface="MS PGothic"/>
                <a:cs typeface="MS PGothic"/>
              </a:defRPr>
            </a:lvl1pPr>
          </a:lstStyle>
          <a:p>
            <a:r>
              <a:rPr lang="ja-JP" altLang="en-US" sz="1000" dirty="0"/>
              <a:t>ソフトグレー</a:t>
            </a:r>
            <a:r>
              <a:rPr lang="en-US" altLang="ja-JP" sz="1000" dirty="0"/>
              <a:t>※</a:t>
            </a:r>
            <a:endParaRPr lang="ja-JP" altLang="en-US" sz="1000" dirty="0"/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96855B1E-3E3A-9B1D-45F8-889ECC2C0BA9}"/>
              </a:ext>
            </a:extLst>
          </p:cNvPr>
          <p:cNvSpPr txBox="1"/>
          <p:nvPr/>
        </p:nvSpPr>
        <p:spPr>
          <a:xfrm>
            <a:off x="1237600" y="6722438"/>
            <a:ext cx="3420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+mj-ea"/>
                <a:ea typeface="+mj-ea"/>
              </a:rPr>
              <a:t>※</a:t>
            </a:r>
            <a:r>
              <a:rPr kumimoji="1" lang="ja-JP" altLang="en-US" sz="800" dirty="0">
                <a:latin typeface="+mj-ea"/>
                <a:ea typeface="+mj-ea"/>
              </a:rPr>
              <a:t>の色については、同色建具と異なるシート面材を使用している為、</a:t>
            </a:r>
            <a:endParaRPr kumimoji="1" lang="en-US" altLang="ja-JP" sz="800" dirty="0">
              <a:latin typeface="+mj-ea"/>
              <a:ea typeface="+mj-ea"/>
            </a:endParaRPr>
          </a:p>
          <a:p>
            <a:r>
              <a:rPr kumimoji="1" lang="ja-JP" altLang="en-US" sz="800" dirty="0">
                <a:latin typeface="+mj-ea"/>
                <a:ea typeface="+mj-ea"/>
              </a:rPr>
              <a:t>建具と風合いが若干異なります。</a:t>
            </a:r>
          </a:p>
        </p:txBody>
      </p:sp>
      <p:pic>
        <p:nvPicPr>
          <p:cNvPr id="111" name="図 110">
            <a:extLst>
              <a:ext uri="{FF2B5EF4-FFF2-40B4-BE49-F238E27FC236}">
                <a16:creationId xmlns:a16="http://schemas.microsoft.com/office/drawing/2014/main" id="{E1A6CD5D-50F0-3596-AD6C-A4BC044A774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 l="1316" r="438"/>
          <a:stretch/>
        </p:blipFill>
        <p:spPr>
          <a:xfrm>
            <a:off x="1300762" y="3913267"/>
            <a:ext cx="952778" cy="2556339"/>
          </a:xfrm>
          <a:prstGeom prst="rect">
            <a:avLst/>
          </a:prstGeom>
        </p:spPr>
      </p:pic>
      <p:pic>
        <p:nvPicPr>
          <p:cNvPr id="112" name="図 111">
            <a:extLst>
              <a:ext uri="{FF2B5EF4-FFF2-40B4-BE49-F238E27FC236}">
                <a16:creationId xmlns:a16="http://schemas.microsoft.com/office/drawing/2014/main" id="{B4160440-B11E-0AA8-F8E1-8FDE21F5102F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426" t="286" r="1724"/>
          <a:stretch/>
        </p:blipFill>
        <p:spPr>
          <a:xfrm>
            <a:off x="2410181" y="3904044"/>
            <a:ext cx="945852" cy="2553273"/>
          </a:xfrm>
          <a:prstGeom prst="rect">
            <a:avLst/>
          </a:prstGeom>
        </p:spPr>
      </p:pic>
      <p:pic>
        <p:nvPicPr>
          <p:cNvPr id="113" name="図 112">
            <a:extLst>
              <a:ext uri="{FF2B5EF4-FFF2-40B4-BE49-F238E27FC236}">
                <a16:creationId xmlns:a16="http://schemas.microsoft.com/office/drawing/2014/main" id="{3650D800-2285-643F-A6F3-C9A02FC2BDB3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3806" t="4578" r="13548" b="6918"/>
          <a:stretch/>
        </p:blipFill>
        <p:spPr>
          <a:xfrm>
            <a:off x="166729" y="1095747"/>
            <a:ext cx="967207" cy="2562380"/>
          </a:xfrm>
          <a:prstGeom prst="rect">
            <a:avLst/>
          </a:prstGeom>
        </p:spPr>
      </p:pic>
      <p:pic>
        <p:nvPicPr>
          <p:cNvPr id="114" name="図 113">
            <a:extLst>
              <a:ext uri="{FF2B5EF4-FFF2-40B4-BE49-F238E27FC236}">
                <a16:creationId xmlns:a16="http://schemas.microsoft.com/office/drawing/2014/main" id="{0404A640-48A8-EBF8-45E9-C16C3CC1316A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3421" t="4578" r="13133" b="6918"/>
          <a:stretch/>
        </p:blipFill>
        <p:spPr>
          <a:xfrm>
            <a:off x="1287660" y="1095747"/>
            <a:ext cx="967207" cy="2562380"/>
          </a:xfrm>
          <a:prstGeom prst="rect">
            <a:avLst/>
          </a:prstGeom>
        </p:spPr>
      </p:pic>
      <p:pic>
        <p:nvPicPr>
          <p:cNvPr id="115" name="図 114">
            <a:extLst>
              <a:ext uri="{FF2B5EF4-FFF2-40B4-BE49-F238E27FC236}">
                <a16:creationId xmlns:a16="http://schemas.microsoft.com/office/drawing/2014/main" id="{0D3C27D2-A08A-7085-3291-E6F05E1F0C2B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3870" t="4589" r="13485" b="7349"/>
          <a:stretch/>
        </p:blipFill>
        <p:spPr>
          <a:xfrm>
            <a:off x="171835" y="3904976"/>
            <a:ext cx="967208" cy="2562379"/>
          </a:xfrm>
          <a:prstGeom prst="rect">
            <a:avLst/>
          </a:prstGeom>
        </p:spPr>
      </p:pic>
      <p:pic>
        <p:nvPicPr>
          <p:cNvPr id="116" name="図 115">
            <a:extLst>
              <a:ext uri="{FF2B5EF4-FFF2-40B4-BE49-F238E27FC236}">
                <a16:creationId xmlns:a16="http://schemas.microsoft.com/office/drawing/2014/main" id="{820C3570-82E5-84F2-0271-80EDA107F367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3866" t="4583" r="13488" b="7062"/>
          <a:stretch/>
        </p:blipFill>
        <p:spPr>
          <a:xfrm>
            <a:off x="2408591" y="1095746"/>
            <a:ext cx="967210" cy="2562381"/>
          </a:xfrm>
          <a:prstGeom prst="rect">
            <a:avLst/>
          </a:prstGeom>
        </p:spPr>
      </p:pic>
      <p:pic>
        <p:nvPicPr>
          <p:cNvPr id="117" name="図 116">
            <a:extLst>
              <a:ext uri="{FF2B5EF4-FFF2-40B4-BE49-F238E27FC236}">
                <a16:creationId xmlns:a16="http://schemas.microsoft.com/office/drawing/2014/main" id="{EA3C11C1-8DBE-22EB-A1D3-8AE2E5AE9435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13354" t="4589" r="12652" b="7349"/>
          <a:stretch/>
        </p:blipFill>
        <p:spPr>
          <a:xfrm>
            <a:off x="3529526" y="1095746"/>
            <a:ext cx="974426" cy="2562381"/>
          </a:xfrm>
          <a:prstGeom prst="rect">
            <a:avLst/>
          </a:prstGeom>
        </p:spPr>
      </p:pic>
      <p:pic>
        <p:nvPicPr>
          <p:cNvPr id="124" name="図 123">
            <a:extLst>
              <a:ext uri="{FF2B5EF4-FFF2-40B4-BE49-F238E27FC236}">
                <a16:creationId xmlns:a16="http://schemas.microsoft.com/office/drawing/2014/main" id="{CF673793-87BC-6DB0-2D2D-E932D50B7D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84234" y="4035816"/>
            <a:ext cx="1221028" cy="1770107"/>
          </a:xfrm>
          <a:prstGeom prst="rect">
            <a:avLst/>
          </a:prstGeom>
        </p:spPr>
      </p:pic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354EAB16-D7F4-1F81-0A00-62D1F8E0BA2F}"/>
              </a:ext>
            </a:extLst>
          </p:cNvPr>
          <p:cNvSpPr txBox="1"/>
          <p:nvPr/>
        </p:nvSpPr>
        <p:spPr>
          <a:xfrm>
            <a:off x="3356033" y="5856724"/>
            <a:ext cx="145996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kumimoji="1" sz="800">
                <a:latin typeface="+mj-ea"/>
                <a:ea typeface="+mj-ea"/>
              </a:defRPr>
            </a:lvl1pPr>
          </a:lstStyle>
          <a:p>
            <a:pPr algn="ctr"/>
            <a:r>
              <a:rPr lang="ja-JP" altLang="en-US" sz="1100" b="1" dirty="0"/>
              <a:t>アクセントボード用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マグネット付き小物</a:t>
            </a:r>
            <a:endParaRPr lang="en-US" altLang="ja-JP" sz="1100" b="1" dirty="0"/>
          </a:p>
          <a:p>
            <a:r>
              <a:rPr lang="en-US" altLang="ja-JP" dirty="0"/>
              <a:t>LIXIL</a:t>
            </a:r>
            <a:r>
              <a:rPr lang="ja-JP" altLang="en-US" dirty="0"/>
              <a:t>公式オンラインショップでユーザー様が直接ご購入いただけます。</a:t>
            </a:r>
            <a:endParaRPr lang="en-US" altLang="ja-JP" dirty="0"/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6E1207FE-DC50-E83C-F3C1-9395E56F410D}"/>
              </a:ext>
            </a:extLst>
          </p:cNvPr>
          <p:cNvGrpSpPr/>
          <p:nvPr/>
        </p:nvGrpSpPr>
        <p:grpSpPr>
          <a:xfrm>
            <a:off x="5203389" y="6259519"/>
            <a:ext cx="1218682" cy="800218"/>
            <a:chOff x="596653" y="3244378"/>
            <a:chExt cx="1898582" cy="1246659"/>
          </a:xfrm>
        </p:grpSpPr>
        <p:pic>
          <p:nvPicPr>
            <p:cNvPr id="127" name="Picture 2">
              <a:extLst>
                <a:ext uri="{FF2B5EF4-FFF2-40B4-BE49-F238E27FC236}">
                  <a16:creationId xmlns:a16="http://schemas.microsoft.com/office/drawing/2014/main" id="{B1786504-5D7F-1D26-4850-A4B4335772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705" y="3281363"/>
              <a:ext cx="1857375" cy="1209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8" name="フリーフォーム 37">
              <a:extLst>
                <a:ext uri="{FF2B5EF4-FFF2-40B4-BE49-F238E27FC236}">
                  <a16:creationId xmlns:a16="http://schemas.microsoft.com/office/drawing/2014/main" id="{EE32EF5A-71C2-2ED5-48AF-599D4177C6D7}"/>
                </a:ext>
              </a:extLst>
            </p:cNvPr>
            <p:cNvSpPr/>
            <p:nvPr/>
          </p:nvSpPr>
          <p:spPr>
            <a:xfrm>
              <a:off x="619125" y="3788570"/>
              <a:ext cx="1383505" cy="571500"/>
            </a:xfrm>
            <a:custGeom>
              <a:avLst/>
              <a:gdLst>
                <a:gd name="connsiteX0" fmla="*/ 507206 w 1383506"/>
                <a:gd name="connsiteY0" fmla="*/ 0 h 571500"/>
                <a:gd name="connsiteX1" fmla="*/ 0 w 1383506"/>
                <a:gd name="connsiteY1" fmla="*/ 128587 h 571500"/>
                <a:gd name="connsiteX2" fmla="*/ 0 w 1383506"/>
                <a:gd name="connsiteY2" fmla="*/ 266700 h 571500"/>
                <a:gd name="connsiteX3" fmla="*/ 973931 w 1383506"/>
                <a:gd name="connsiteY3" fmla="*/ 571500 h 571500"/>
                <a:gd name="connsiteX4" fmla="*/ 1383506 w 1383506"/>
                <a:gd name="connsiteY4" fmla="*/ 407194 h 571500"/>
                <a:gd name="connsiteX5" fmla="*/ 1381125 w 1383506"/>
                <a:gd name="connsiteY5" fmla="*/ 383381 h 571500"/>
                <a:gd name="connsiteX6" fmla="*/ 992981 w 1383506"/>
                <a:gd name="connsiteY6" fmla="*/ 271462 h 571500"/>
                <a:gd name="connsiteX7" fmla="*/ 507206 w 1383506"/>
                <a:gd name="connsiteY7" fmla="*/ 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3506" h="571500">
                  <a:moveTo>
                    <a:pt x="507206" y="0"/>
                  </a:moveTo>
                  <a:lnTo>
                    <a:pt x="0" y="128587"/>
                  </a:lnTo>
                  <a:lnTo>
                    <a:pt x="0" y="266700"/>
                  </a:lnTo>
                  <a:lnTo>
                    <a:pt x="973931" y="571500"/>
                  </a:lnTo>
                  <a:lnTo>
                    <a:pt x="1383506" y="407194"/>
                  </a:lnTo>
                  <a:lnTo>
                    <a:pt x="1381125" y="383381"/>
                  </a:lnTo>
                  <a:lnTo>
                    <a:pt x="992981" y="271462"/>
                  </a:lnTo>
                  <a:lnTo>
                    <a:pt x="50720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29" name="フリーフォーム 38">
              <a:extLst>
                <a:ext uri="{FF2B5EF4-FFF2-40B4-BE49-F238E27FC236}">
                  <a16:creationId xmlns:a16="http://schemas.microsoft.com/office/drawing/2014/main" id="{89E3AB08-2EE4-BAF6-40F2-599925D59263}"/>
                </a:ext>
              </a:extLst>
            </p:cNvPr>
            <p:cNvSpPr/>
            <p:nvPr/>
          </p:nvSpPr>
          <p:spPr>
            <a:xfrm>
              <a:off x="1385887" y="3402806"/>
              <a:ext cx="1085850" cy="781050"/>
            </a:xfrm>
            <a:custGeom>
              <a:avLst/>
              <a:gdLst>
                <a:gd name="connsiteX0" fmla="*/ 0 w 1085850"/>
                <a:gd name="connsiteY0" fmla="*/ 314325 h 781050"/>
                <a:gd name="connsiteX1" fmla="*/ 226218 w 1085850"/>
                <a:gd name="connsiteY1" fmla="*/ 459582 h 781050"/>
                <a:gd name="connsiteX2" fmla="*/ 628650 w 1085850"/>
                <a:gd name="connsiteY2" fmla="*/ 754857 h 781050"/>
                <a:gd name="connsiteX3" fmla="*/ 638175 w 1085850"/>
                <a:gd name="connsiteY3" fmla="*/ 781050 h 781050"/>
                <a:gd name="connsiteX4" fmla="*/ 1085850 w 1085850"/>
                <a:gd name="connsiteY4" fmla="*/ 602457 h 781050"/>
                <a:gd name="connsiteX5" fmla="*/ 1085850 w 1085850"/>
                <a:gd name="connsiteY5" fmla="*/ 0 h 781050"/>
                <a:gd name="connsiteX6" fmla="*/ 0 w 1085850"/>
                <a:gd name="connsiteY6" fmla="*/ 314325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5850" h="781050">
                  <a:moveTo>
                    <a:pt x="0" y="314325"/>
                  </a:moveTo>
                  <a:lnTo>
                    <a:pt x="226218" y="459582"/>
                  </a:lnTo>
                  <a:lnTo>
                    <a:pt x="628650" y="754857"/>
                  </a:lnTo>
                  <a:lnTo>
                    <a:pt x="638175" y="781050"/>
                  </a:lnTo>
                  <a:lnTo>
                    <a:pt x="1085850" y="602457"/>
                  </a:lnTo>
                  <a:lnTo>
                    <a:pt x="1085850" y="0"/>
                  </a:lnTo>
                  <a:lnTo>
                    <a:pt x="0" y="3143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2727FC4C-95A7-4182-0826-3EC5D1BBE814}"/>
                </a:ext>
              </a:extLst>
            </p:cNvPr>
            <p:cNvCxnSpPr/>
            <p:nvPr/>
          </p:nvCxnSpPr>
          <p:spPr>
            <a:xfrm flipH="1">
              <a:off x="1588294" y="4177909"/>
              <a:ext cx="414337" cy="164192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56238BCA-125A-0C92-1DF4-85F118FF1899}"/>
                </a:ext>
              </a:extLst>
            </p:cNvPr>
            <p:cNvCxnSpPr/>
            <p:nvPr/>
          </p:nvCxnSpPr>
          <p:spPr>
            <a:xfrm flipH="1" flipV="1">
              <a:off x="625079" y="4046826"/>
              <a:ext cx="969170" cy="297656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1E4FB079-D1C7-6575-7949-9279FFF9A662}"/>
                </a:ext>
              </a:extLst>
            </p:cNvPr>
            <p:cNvSpPr/>
            <p:nvPr/>
          </p:nvSpPr>
          <p:spPr>
            <a:xfrm>
              <a:off x="596653" y="3244378"/>
              <a:ext cx="45719" cy="106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BB6D6C21-416B-9F15-BA31-BC2723CCFB74}"/>
                </a:ext>
              </a:extLst>
            </p:cNvPr>
            <p:cNvCxnSpPr/>
            <p:nvPr/>
          </p:nvCxnSpPr>
          <p:spPr>
            <a:xfrm flipH="1">
              <a:off x="2023993" y="3988383"/>
              <a:ext cx="450088" cy="17836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5441573F-1D0A-6FF0-ED4A-EFEF314A4C64}"/>
                </a:ext>
              </a:extLst>
            </p:cNvPr>
            <p:cNvSpPr/>
            <p:nvPr/>
          </p:nvSpPr>
          <p:spPr>
            <a:xfrm>
              <a:off x="2449516" y="3285386"/>
              <a:ext cx="45719" cy="1022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pic>
        <p:nvPicPr>
          <p:cNvPr id="174" name="図 173">
            <a:extLst>
              <a:ext uri="{FF2B5EF4-FFF2-40B4-BE49-F238E27FC236}">
                <a16:creationId xmlns:a16="http://schemas.microsoft.com/office/drawing/2014/main" id="{3FFD32F3-192A-D604-4BC7-2E7C612F8E7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953011" y="6272954"/>
            <a:ext cx="494129" cy="794904"/>
          </a:xfrm>
          <a:prstGeom prst="rect">
            <a:avLst/>
          </a:prstGeom>
        </p:spPr>
      </p:pic>
      <p:pic>
        <p:nvPicPr>
          <p:cNvPr id="175" name="図 174">
            <a:extLst>
              <a:ext uri="{FF2B5EF4-FFF2-40B4-BE49-F238E27FC236}">
                <a16:creationId xmlns:a16="http://schemas.microsoft.com/office/drawing/2014/main" id="{287B2A0A-56C0-BA98-1C2C-3BF0DC9B895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547713" y="6249547"/>
            <a:ext cx="907257" cy="820161"/>
          </a:xfrm>
          <a:prstGeom prst="rect">
            <a:avLst/>
          </a:prstGeom>
        </p:spPr>
      </p:pic>
      <p:sp>
        <p:nvSpPr>
          <p:cNvPr id="94" name="Google Shape;144;p1">
            <a:extLst>
              <a:ext uri="{FF2B5EF4-FFF2-40B4-BE49-F238E27FC236}">
                <a16:creationId xmlns:a16="http://schemas.microsoft.com/office/drawing/2014/main" id="{9B03C180-32DC-261C-D5D3-604A600AC726}"/>
              </a:ext>
            </a:extLst>
          </p:cNvPr>
          <p:cNvSpPr txBox="1"/>
          <p:nvPr/>
        </p:nvSpPr>
        <p:spPr>
          <a:xfrm>
            <a:off x="8490891" y="5487106"/>
            <a:ext cx="322262" cy="767388"/>
          </a:xfrm>
          <a:prstGeom prst="rect">
            <a:avLst/>
          </a:prstGeom>
          <a:solidFill>
            <a:srgbClr val="91C3D3"/>
          </a:solidFill>
          <a:ln>
            <a:noFill/>
          </a:ln>
        </p:spPr>
        <p:txBody>
          <a:bodyPr spcFirstLastPara="1" wrap="square" lIns="0" tIns="36000" rIns="0" bIns="36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MS PGothic"/>
              <a:buNone/>
            </a:pPr>
            <a:r>
              <a:rPr lang="en-US" sz="800" b="1" i="0" u="none" dirty="0">
                <a:solidFill>
                  <a:srgbClr val="FFFFFF"/>
                </a:solidFill>
                <a:latin typeface="MS PGothic"/>
                <a:ea typeface="MS PGothic"/>
                <a:cs typeface="MS PGothic"/>
                <a:sym typeface="MS PGothic"/>
              </a:rPr>
              <a:t>POINT</a:t>
            </a:r>
            <a:endParaRPr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MS PGothic"/>
              <a:buNone/>
            </a:pPr>
            <a:r>
              <a:rPr lang="en-US" sz="1600" b="1" i="0" u="none" dirty="0">
                <a:solidFill>
                  <a:srgbClr val="FFFFFF"/>
                </a:solidFill>
                <a:latin typeface="MS PGothic"/>
                <a:ea typeface="MS PGothic"/>
                <a:cs typeface="MS PGothic"/>
                <a:sym typeface="MS PGothic"/>
              </a:rPr>
              <a:t>3</a:t>
            </a:r>
            <a:endParaRPr b="1" dirty="0"/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AE8F717F-3306-30D5-FA99-C35800077FDA}"/>
              </a:ext>
            </a:extLst>
          </p:cNvPr>
          <p:cNvSpPr txBox="1"/>
          <p:nvPr/>
        </p:nvSpPr>
        <p:spPr>
          <a:xfrm>
            <a:off x="6401127" y="6351550"/>
            <a:ext cx="70050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dirty="0"/>
              <a:t>両面テープ</a:t>
            </a: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ACD138F8-7E84-1E61-A5CF-C26268511CB1}"/>
              </a:ext>
            </a:extLst>
          </p:cNvPr>
          <p:cNvSpPr txBox="1"/>
          <p:nvPr/>
        </p:nvSpPr>
        <p:spPr>
          <a:xfrm>
            <a:off x="6375727" y="6646762"/>
            <a:ext cx="45131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dirty="0">
                <a:solidFill>
                  <a:schemeClr val="accent2"/>
                </a:solidFill>
              </a:rPr>
              <a:t>接着剤</a:t>
            </a:r>
          </a:p>
        </p:txBody>
      </p:sp>
      <p:cxnSp>
        <p:nvCxnSpPr>
          <p:cNvPr id="179" name="直線コネクタ 178">
            <a:extLst>
              <a:ext uri="{FF2B5EF4-FFF2-40B4-BE49-F238E27FC236}">
                <a16:creationId xmlns:a16="http://schemas.microsoft.com/office/drawing/2014/main" id="{5A13C783-7797-535B-8123-450939E053A3}"/>
              </a:ext>
            </a:extLst>
          </p:cNvPr>
          <p:cNvCxnSpPr>
            <a:cxnSpLocks/>
          </p:cNvCxnSpPr>
          <p:nvPr/>
        </p:nvCxnSpPr>
        <p:spPr>
          <a:xfrm flipV="1">
            <a:off x="6708922" y="6691394"/>
            <a:ext cx="244089" cy="4569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6" name="直線コネクタ 185">
            <a:extLst>
              <a:ext uri="{FF2B5EF4-FFF2-40B4-BE49-F238E27FC236}">
                <a16:creationId xmlns:a16="http://schemas.microsoft.com/office/drawing/2014/main" id="{A14BEE37-FBA9-A542-E906-20423296B8C3}"/>
              </a:ext>
            </a:extLst>
          </p:cNvPr>
          <p:cNvCxnSpPr>
            <a:cxnSpLocks/>
          </p:cNvCxnSpPr>
          <p:nvPr/>
        </p:nvCxnSpPr>
        <p:spPr>
          <a:xfrm>
            <a:off x="6884243" y="6436619"/>
            <a:ext cx="142265" cy="995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矢印: 左右 189">
            <a:extLst>
              <a:ext uri="{FF2B5EF4-FFF2-40B4-BE49-F238E27FC236}">
                <a16:creationId xmlns:a16="http://schemas.microsoft.com/office/drawing/2014/main" id="{864543C8-E4A4-EB20-2D96-61112C643B06}"/>
              </a:ext>
            </a:extLst>
          </p:cNvPr>
          <p:cNvSpPr/>
          <p:nvPr/>
        </p:nvSpPr>
        <p:spPr>
          <a:xfrm>
            <a:off x="8687053" y="1907693"/>
            <a:ext cx="569426" cy="332844"/>
          </a:xfrm>
          <a:prstGeom prst="left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159</Words>
  <Application>Microsoft Office PowerPoint</Application>
  <PresentationFormat>ユーザー設定</PresentationFormat>
  <Paragraphs>45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Meiryo UI</vt:lpstr>
      <vt:lpstr>MS PGothic</vt:lpstr>
      <vt:lpstr>MS PGothic</vt:lpstr>
      <vt:lpstr>MS PMincho</vt:lpstr>
      <vt:lpstr>Yu Gothic</vt:lpstr>
      <vt:lpstr>Arial</vt:lpstr>
      <vt:lpstr>Calibri</vt:lpstr>
      <vt:lpstr>Century Gothic</vt:lpstr>
      <vt:lpstr>Times New Roman</vt:lpstr>
      <vt:lpstr>LIXILテーマ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6</cp:revision>
  <dcterms:created xsi:type="dcterms:W3CDTF">2010-09-29T12:55:25Z</dcterms:created>
  <dcterms:modified xsi:type="dcterms:W3CDTF">2025-02-19T23:57:08Z</dcterms:modified>
</cp:coreProperties>
</file>