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691813" cy="7559675"/>
  <p:notesSz cx="6807200" cy="99393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" roundtripDataSignature="AMtx7mgrH53d+zB2naGERbbD/Hg9igPk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00" d="100"/>
          <a:sy n="300" d="100"/>
        </p:scale>
        <p:origin x="-702" y="-113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7625" y="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9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7625" y="9442450"/>
            <a:ext cx="2949575" cy="496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8:notes"/>
          <p:cNvSpPr txBox="1">
            <a:spLocks noGrp="1"/>
          </p:cNvSpPr>
          <p:nvPr>
            <p:ph type="body" idx="1"/>
          </p:nvPr>
        </p:nvSpPr>
        <p:spPr>
          <a:xfrm>
            <a:off x="908050" y="4721225"/>
            <a:ext cx="4991100" cy="44719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9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768350" y="746125"/>
            <a:ext cx="5270500" cy="37258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1:LIXIL">
  <p:cSld name="A-1:LIXI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1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14" name="Google Shape;1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3:EXSIOR（帯なし）">
  <p:cSld name="C-3:EXSIOR（帯なし）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5" name="Google Shape;65;p23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6" name="Google Shape;66;p23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7" name="Google Shape;6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24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2" name="Google Shape;72;p24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3" name="Google Shape;73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2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7" name="Google Shape;77;p2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Google Shape;78;p2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79" name="Google Shape;79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2:INAX">
  <p:cSld name="A-2:INAX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15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" name="Google Shape;19;p15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0" name="Google Shape;20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3:EXSIOR">
  <p:cSld name="A-3:EXSIOR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16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5" name="Google Shape;25;p16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26" name="Google Shape;2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" name="Google Shape;30;p17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1" name="Google Shape;31;p17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2" name="Google Shape;3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5:INTERIO">
  <p:cSld name="A-5:INTERIO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" name="Google Shape;36;p18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7" name="Google Shape;37;p18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38" name="Google Shape;38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19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19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3" name="Google Shape;43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/>
          <p:nvPr/>
        </p:nvSpPr>
        <p:spPr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5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7" name="Google Shape;47;p20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8" name="Google Shape;48;p20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49" name="Google Shape;49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1:LIXIL（帯なし）">
  <p:cSld name="C-1:LIXIL（帯なし）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Google Shape;53;p21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" name="Google Shape;54;p21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55" name="Google Shape;5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2:INAX（帯なし）">
  <p:cSld name="C-2:INAX（帯なし）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9" name="Google Shape;59;p22"/>
          <p:cNvCxnSpPr/>
          <p:nvPr/>
        </p:nvCxnSpPr>
        <p:spPr>
          <a:xfrm>
            <a:off x="0" y="7145675"/>
            <a:ext cx="10691813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0" name="Google Shape;60;p22"/>
          <p:cNvSpPr/>
          <p:nvPr/>
        </p:nvSpPr>
        <p:spPr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lang="ja-JP" sz="5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/>
          </a:p>
        </p:txBody>
      </p:sp>
      <p:pic>
        <p:nvPicPr>
          <p:cNvPr id="61" name="Google Shape;61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5419" y="7208385"/>
            <a:ext cx="1079500" cy="29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13" Type="http://schemas.openxmlformats.org/officeDocument/2006/relationships/image" Target="../media/image24.JPG"/><Relationship Id="rId18" Type="http://schemas.openxmlformats.org/officeDocument/2006/relationships/image" Target="../media/image2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12" Type="http://schemas.openxmlformats.org/officeDocument/2006/relationships/image" Target="../media/image23.JPG"/><Relationship Id="rId17" Type="http://schemas.openxmlformats.org/officeDocument/2006/relationships/image" Target="../media/image28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7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G"/><Relationship Id="rId11" Type="http://schemas.openxmlformats.org/officeDocument/2006/relationships/image" Target="../media/image22.JPG"/><Relationship Id="rId5" Type="http://schemas.openxmlformats.org/officeDocument/2006/relationships/image" Target="../media/image16.png"/><Relationship Id="rId15" Type="http://schemas.openxmlformats.org/officeDocument/2006/relationships/image" Target="../media/image26.JPG"/><Relationship Id="rId10" Type="http://schemas.openxmlformats.org/officeDocument/2006/relationships/image" Target="../media/image21.JPG"/><Relationship Id="rId19" Type="http://schemas.openxmlformats.org/officeDocument/2006/relationships/image" Target="../media/image30.jpg"/><Relationship Id="rId4" Type="http://schemas.openxmlformats.org/officeDocument/2006/relationships/image" Target="../media/image15.png"/><Relationship Id="rId9" Type="http://schemas.openxmlformats.org/officeDocument/2006/relationships/image" Target="../media/image20.JPG"/><Relationship Id="rId1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8"/>
          <p:cNvSpPr/>
          <p:nvPr/>
        </p:nvSpPr>
        <p:spPr>
          <a:xfrm>
            <a:off x="1433513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SPD_int_22_009</a:t>
            </a:r>
          </a:p>
          <a:p>
            <a:pPr lvl="0">
              <a:buClr>
                <a:schemeClr val="dk2"/>
              </a:buClr>
              <a:buSzPts val="600"/>
            </a:pPr>
            <a:r>
              <a:rPr lang="en-US" altLang="ja-JP" sz="600" dirty="0">
                <a:solidFill>
                  <a:schemeClr val="dk2"/>
                </a:solidFill>
              </a:rPr>
              <a:t>2025.02.20</a:t>
            </a:r>
            <a:r>
              <a:rPr lang="ja-JP" altLang="en-US" sz="600" dirty="0">
                <a:solidFill>
                  <a:schemeClr val="dk2"/>
                </a:solidFill>
              </a:rPr>
              <a:t>発行</a:t>
            </a:r>
            <a:endParaRPr lang="ja-JP" altLang="en-US" dirty="0"/>
          </a:p>
        </p:txBody>
      </p:sp>
      <p:sp>
        <p:nvSpPr>
          <p:cNvPr id="87" name="Google Shape;87;p8"/>
          <p:cNvSpPr/>
          <p:nvPr/>
        </p:nvSpPr>
        <p:spPr>
          <a:xfrm>
            <a:off x="-1828801" y="0"/>
            <a:ext cx="1623061" cy="227457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C-1:LIXIL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（帯なし）</a:t>
            </a: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※2枚目以降、帯なしで作成する場合に使用する。</a:t>
            </a:r>
            <a:endParaRPr/>
          </a:p>
        </p:txBody>
      </p:sp>
      <p:sp>
        <p:nvSpPr>
          <p:cNvPr id="5" name="Text Box 1039">
            <a:extLst>
              <a:ext uri="{FF2B5EF4-FFF2-40B4-BE49-F238E27FC236}">
                <a16:creationId xmlns:a16="http://schemas.microsoft.com/office/drawing/2014/main" id="{D5340636-87A5-4C7B-AE70-C0C7BEA87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619" y="152730"/>
            <a:ext cx="1410643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お客様名■■■■■様</a:t>
            </a:r>
          </a:p>
        </p:txBody>
      </p:sp>
      <p:sp>
        <p:nvSpPr>
          <p:cNvPr id="6" name="Text Box 1039">
            <a:extLst>
              <a:ext uri="{FF2B5EF4-FFF2-40B4-BE49-F238E27FC236}">
                <a16:creationId xmlns:a16="http://schemas.microsoft.com/office/drawing/2014/main" id="{8009792A-A235-416E-A65C-03A40641A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501650"/>
            <a:ext cx="20261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インテリア建材 室内建具</a:t>
            </a:r>
          </a:p>
        </p:txBody>
      </p:sp>
      <p:sp>
        <p:nvSpPr>
          <p:cNvPr id="7" name="Text Box 1039">
            <a:extLst>
              <a:ext uri="{FF2B5EF4-FFF2-40B4-BE49-F238E27FC236}">
                <a16:creationId xmlns:a16="http://schemas.microsoft.com/office/drawing/2014/main" id="{783A737F-12FA-4024-8D08-BA4552B10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0599" y="335280"/>
            <a:ext cx="622766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8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ラシッサ</a:t>
            </a:r>
            <a:r>
              <a:rPr lang="en-US" altLang="ja-JP" sz="28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D</a:t>
            </a:r>
            <a:r>
              <a:rPr lang="ja-JP" altLang="en-US" sz="2800" b="1" dirty="0">
                <a:latin typeface="Yu Gothic" panose="020B0400000000000000" pitchFamily="34" charset="-128"/>
                <a:ea typeface="Yu Gothic" panose="020B0400000000000000" pitchFamily="34" charset="-128"/>
              </a:rPr>
              <a:t> キナリモダン デザイン一覧</a:t>
            </a:r>
          </a:p>
        </p:txBody>
      </p:sp>
      <p:graphicFrame>
        <p:nvGraphicFramePr>
          <p:cNvPr id="34" name="表 2">
            <a:extLst>
              <a:ext uri="{FF2B5EF4-FFF2-40B4-BE49-F238E27FC236}">
                <a16:creationId xmlns:a16="http://schemas.microsoft.com/office/drawing/2014/main" id="{7E7CBB79-E098-49D1-B567-5FDC175781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367727"/>
              </p:ext>
            </p:extLst>
          </p:nvPr>
        </p:nvGraphicFramePr>
        <p:xfrm>
          <a:off x="5652171" y="970337"/>
          <a:ext cx="4668630" cy="1941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1556210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  <a:gridCol w="1556210">
                  <a:extLst>
                    <a:ext uri="{9D8B030D-6E8A-4147-A177-3AD203B41FA5}">
                      <a16:colId xmlns:a16="http://schemas.microsoft.com/office/drawing/2014/main" val="469667133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LAA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LGL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LBA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LGZ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pic>
        <p:nvPicPr>
          <p:cNvPr id="35" name="図 34" descr="シャワーカーテンが閉まっている&#10;&#10;自動的に生成された説明">
            <a:extLst>
              <a:ext uri="{FF2B5EF4-FFF2-40B4-BE49-F238E27FC236}">
                <a16:creationId xmlns:a16="http://schemas.microsoft.com/office/drawing/2014/main" id="{9833CE13-1AA5-46DE-B118-225ADD3FD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957" y="1037337"/>
            <a:ext cx="626684" cy="1620000"/>
          </a:xfrm>
          <a:prstGeom prst="rect">
            <a:avLst/>
          </a:prstGeom>
        </p:spPr>
      </p:pic>
      <p:pic>
        <p:nvPicPr>
          <p:cNvPr id="36" name="Picture 33">
            <a:extLst>
              <a:ext uri="{FF2B5EF4-FFF2-40B4-BE49-F238E27FC236}">
                <a16:creationId xmlns:a16="http://schemas.microsoft.com/office/drawing/2014/main" id="{61DE2E19-1F08-4D1E-9781-5A8717575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467" y="5415452"/>
            <a:ext cx="955675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4">
            <a:extLst>
              <a:ext uri="{FF2B5EF4-FFF2-40B4-BE49-F238E27FC236}">
                <a16:creationId xmlns:a16="http://schemas.microsoft.com/office/drawing/2014/main" id="{75B77D60-B1B5-485A-8658-33A9D853D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2855" y="5404340"/>
            <a:ext cx="781050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テキスト ボックス 15">
            <a:extLst>
              <a:ext uri="{FF2B5EF4-FFF2-40B4-BE49-F238E27FC236}">
                <a16:creationId xmlns:a16="http://schemas.microsoft.com/office/drawing/2014/main" id="{4E844346-F68A-438E-994E-F7836F857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9109" y="5959965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スクエア</a:t>
            </a:r>
            <a:r>
              <a:rPr lang="en-US" altLang="ja-JP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L</a:t>
            </a:r>
            <a:br>
              <a:rPr lang="en-US" altLang="ja-JP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</a:br>
            <a:r>
              <a:rPr lang="ja-JP" altLang="en-US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シャインニッケル</a:t>
            </a:r>
          </a:p>
        </p:txBody>
      </p:sp>
      <p:sp>
        <p:nvSpPr>
          <p:cNvPr id="39" name="テキスト ボックス 145">
            <a:extLst>
              <a:ext uri="{FF2B5EF4-FFF2-40B4-BE49-F238E27FC236}">
                <a16:creationId xmlns:a16="http://schemas.microsoft.com/office/drawing/2014/main" id="{2C9A9A17-32AE-4738-8B84-C70216C413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93372" y="6079027"/>
            <a:ext cx="1005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0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シャインニッケル</a:t>
            </a:r>
          </a:p>
        </p:txBody>
      </p:sp>
      <p:pic>
        <p:nvPicPr>
          <p:cNvPr id="40" name="図 39">
            <a:extLst>
              <a:ext uri="{FF2B5EF4-FFF2-40B4-BE49-F238E27FC236}">
                <a16:creationId xmlns:a16="http://schemas.microsoft.com/office/drawing/2014/main" id="{7EB581E5-0202-4226-AFBD-86EF01A688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0292" y="1036253"/>
            <a:ext cx="626684" cy="1620000"/>
          </a:xfrm>
          <a:prstGeom prst="rect">
            <a:avLst/>
          </a:prstGeom>
        </p:spPr>
      </p:pic>
      <p:pic>
        <p:nvPicPr>
          <p:cNvPr id="41" name="図 40" descr="背景パターン&#10;&#10;自動的に生成された説明">
            <a:extLst>
              <a:ext uri="{FF2B5EF4-FFF2-40B4-BE49-F238E27FC236}">
                <a16:creationId xmlns:a16="http://schemas.microsoft.com/office/drawing/2014/main" id="{A283C3A3-04F7-444A-B450-8E491BE679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0628" y="1036253"/>
            <a:ext cx="1317316" cy="1620000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CF43B0FA-E3F7-4BF2-9D3B-F8535739F9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7412" y="970337"/>
            <a:ext cx="4041425" cy="2685421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438D4116-3D73-402A-BA6F-3A0DD38A92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77489" y="1037337"/>
            <a:ext cx="1317316" cy="1620000"/>
          </a:xfrm>
          <a:prstGeom prst="rect">
            <a:avLst/>
          </a:prstGeom>
        </p:spPr>
      </p:pic>
      <p:graphicFrame>
        <p:nvGraphicFramePr>
          <p:cNvPr id="44" name="表 2">
            <a:extLst>
              <a:ext uri="{FF2B5EF4-FFF2-40B4-BE49-F238E27FC236}">
                <a16:creationId xmlns:a16="http://schemas.microsoft.com/office/drawing/2014/main" id="{CF4B0931-95ED-42AA-A4E1-FB0C163374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087851"/>
              </p:ext>
            </p:extLst>
          </p:nvPr>
        </p:nvGraphicFramePr>
        <p:xfrm>
          <a:off x="5638321" y="3010917"/>
          <a:ext cx="3112420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1556210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LAA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LGL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LBA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graphicFrame>
        <p:nvGraphicFramePr>
          <p:cNvPr id="45" name="表 2">
            <a:extLst>
              <a:ext uri="{FF2B5EF4-FFF2-40B4-BE49-F238E27FC236}">
                <a16:creationId xmlns:a16="http://schemas.microsoft.com/office/drawing/2014/main" id="{06FC1A32-2540-4780-8977-0418E7B462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508931"/>
              </p:ext>
            </p:extLst>
          </p:nvPr>
        </p:nvGraphicFramePr>
        <p:xfrm>
          <a:off x="5638321" y="5073667"/>
          <a:ext cx="3112420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8105">
                  <a:extLst>
                    <a:ext uri="{9D8B030D-6E8A-4147-A177-3AD203B41FA5}">
                      <a16:colId xmlns:a16="http://schemas.microsoft.com/office/drawing/2014/main" val="3163595091"/>
                    </a:ext>
                  </a:extLst>
                </a:gridCol>
                <a:gridCol w="778105">
                  <a:extLst>
                    <a:ext uri="{9D8B030D-6E8A-4147-A177-3AD203B41FA5}">
                      <a16:colId xmlns:a16="http://schemas.microsoft.com/office/drawing/2014/main" val="86553819"/>
                    </a:ext>
                  </a:extLst>
                </a:gridCol>
                <a:gridCol w="1556210">
                  <a:extLst>
                    <a:ext uri="{9D8B030D-6E8A-4147-A177-3AD203B41FA5}">
                      <a16:colId xmlns:a16="http://schemas.microsoft.com/office/drawing/2014/main" val="2279149890"/>
                    </a:ext>
                  </a:extLst>
                </a:gridCol>
              </a:tblGrid>
              <a:tr h="172800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02740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LAA</a:t>
                      </a:r>
                      <a:endParaRPr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LGL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latin typeface="游ゴシック Medium" panose="020B0500000000000000" pitchFamily="50" charset="-128"/>
                          <a:ea typeface="游ゴシック Medium" panose="020B0500000000000000" pitchFamily="50" charset="-128"/>
                        </a:rPr>
                        <a:t>LBA</a:t>
                      </a:r>
                      <a:endParaRPr kumimoji="1" lang="ja-JP" altLang="en-US" sz="800" dirty="0">
                        <a:latin typeface="游ゴシック Medium" panose="020B0500000000000000" pitchFamily="50" charset="-128"/>
                        <a:ea typeface="游ゴシック Medium" panose="020B0500000000000000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3442330"/>
                  </a:ext>
                </a:extLst>
              </a:tr>
            </a:tbl>
          </a:graphicData>
        </a:graphic>
      </p:graphicFrame>
      <p:pic>
        <p:nvPicPr>
          <p:cNvPr id="46" name="図 45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78568A97-1275-4B97-8B15-C282BCF3999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90628" y="3033087"/>
            <a:ext cx="1317316" cy="1620000"/>
          </a:xfrm>
          <a:prstGeom prst="rect">
            <a:avLst/>
          </a:prstGeom>
        </p:spPr>
      </p:pic>
      <p:pic>
        <p:nvPicPr>
          <p:cNvPr id="47" name="図 46" descr="グラフィカル ユーザー インターフェイス, アプリケーション, Word&#10;&#10;自動的に生成された説明">
            <a:extLst>
              <a:ext uri="{FF2B5EF4-FFF2-40B4-BE49-F238E27FC236}">
                <a16:creationId xmlns:a16="http://schemas.microsoft.com/office/drawing/2014/main" id="{54426909-13BB-4C93-A444-A1A04CD4B7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84598" y="5131114"/>
            <a:ext cx="1317316" cy="1620000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FCE5CC60-F5AD-48C3-9A14-AEFB1B268BA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04579" y="5113540"/>
            <a:ext cx="626684" cy="1620000"/>
          </a:xfrm>
          <a:prstGeom prst="rect">
            <a:avLst/>
          </a:prstGeom>
        </p:spPr>
      </p:pic>
      <p:pic>
        <p:nvPicPr>
          <p:cNvPr id="49" name="図 48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E6112C66-45C1-4C93-B2C8-4F748D0C8E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510292" y="3033087"/>
            <a:ext cx="626684" cy="1620000"/>
          </a:xfrm>
          <a:prstGeom prst="rect">
            <a:avLst/>
          </a:prstGeom>
        </p:spPr>
      </p:pic>
      <p:pic>
        <p:nvPicPr>
          <p:cNvPr id="50" name="図 49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9BEF1CC4-2D2A-43B5-BA90-A0C74EAC545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29957" y="3033087"/>
            <a:ext cx="626684" cy="1620000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82F93345-9523-4FBF-BFB6-868B4B64068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29957" y="5131114"/>
            <a:ext cx="626684" cy="1620000"/>
          </a:xfrm>
          <a:prstGeom prst="rect">
            <a:avLst/>
          </a:prstGeom>
        </p:spPr>
      </p:pic>
      <p:pic>
        <p:nvPicPr>
          <p:cNvPr id="52" name="図 51" descr="背景パターン が含まれている画像&#10;&#10;自動的に生成された説明">
            <a:extLst>
              <a:ext uri="{FF2B5EF4-FFF2-40B4-BE49-F238E27FC236}">
                <a16:creationId xmlns:a16="http://schemas.microsoft.com/office/drawing/2014/main" id="{4E652E01-8449-4E4C-AE28-8DA22BB9075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45491" y="3614080"/>
            <a:ext cx="684000" cy="684000"/>
          </a:xfrm>
          <a:prstGeom prst="rect">
            <a:avLst/>
          </a:prstGeom>
        </p:spPr>
      </p:pic>
      <p:pic>
        <p:nvPicPr>
          <p:cNvPr id="53" name="図 52" descr="背景パターン&#10;&#10;自動的に生成された説明">
            <a:extLst>
              <a:ext uri="{FF2B5EF4-FFF2-40B4-BE49-F238E27FC236}">
                <a16:creationId xmlns:a16="http://schemas.microsoft.com/office/drawing/2014/main" id="{87114455-D13F-4F77-B6DF-68FBD48FC6D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844375" y="5581540"/>
            <a:ext cx="684000" cy="684000"/>
          </a:xfrm>
          <a:prstGeom prst="rect">
            <a:avLst/>
          </a:prstGeom>
        </p:spPr>
      </p:pic>
      <p:pic>
        <p:nvPicPr>
          <p:cNvPr id="54" name="図 53" descr="シャワーカーテンが閉まっている&#10;&#10;自動的に生成された説明">
            <a:extLst>
              <a:ext uri="{FF2B5EF4-FFF2-40B4-BE49-F238E27FC236}">
                <a16:creationId xmlns:a16="http://schemas.microsoft.com/office/drawing/2014/main" id="{E876597E-B1E1-4E67-87ED-25F9E402D56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825483" y="1617242"/>
            <a:ext cx="721784" cy="721784"/>
          </a:xfrm>
          <a:prstGeom prst="rect">
            <a:avLst/>
          </a:prstGeom>
        </p:spPr>
      </p:pic>
      <p:sp>
        <p:nvSpPr>
          <p:cNvPr id="55" name="テキスト ボックス 145">
            <a:extLst>
              <a:ext uri="{FF2B5EF4-FFF2-40B4-BE49-F238E27FC236}">
                <a16:creationId xmlns:a16="http://schemas.microsoft.com/office/drawing/2014/main" id="{1D49DB9D-E9A6-43BC-99D4-BE49EF1B22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8102" y="2347775"/>
            <a:ext cx="59503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コウノキ</a:t>
            </a:r>
          </a:p>
        </p:txBody>
      </p:sp>
      <p:sp>
        <p:nvSpPr>
          <p:cNvPr id="56" name="テキスト ボックス 145">
            <a:extLst>
              <a:ext uri="{FF2B5EF4-FFF2-40B4-BE49-F238E27FC236}">
                <a16:creationId xmlns:a16="http://schemas.microsoft.com/office/drawing/2014/main" id="{32328B2C-0DB1-4AC3-B5E5-6D7E48E96F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5510" y="4298080"/>
            <a:ext cx="80021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ソフトモーブ</a:t>
            </a:r>
          </a:p>
        </p:txBody>
      </p:sp>
      <p:sp>
        <p:nvSpPr>
          <p:cNvPr id="57" name="テキスト ボックス 145">
            <a:extLst>
              <a:ext uri="{FF2B5EF4-FFF2-40B4-BE49-F238E27FC236}">
                <a16:creationId xmlns:a16="http://schemas.microsoft.com/office/drawing/2014/main" id="{B8DF77FC-DED2-4514-8601-D3EC4F9DF8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5510" y="6257134"/>
            <a:ext cx="80021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ソフトグレー</a:t>
            </a:r>
          </a:p>
        </p:txBody>
      </p:sp>
      <p:sp>
        <p:nvSpPr>
          <p:cNvPr id="58" name="テキスト ボックス 145">
            <a:extLst>
              <a:ext uri="{FF2B5EF4-FFF2-40B4-BE49-F238E27FC236}">
                <a16:creationId xmlns:a16="http://schemas.microsoft.com/office/drawing/2014/main" id="{07139586-8064-430B-82A0-F6C38ACE38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0019" y="6547515"/>
            <a:ext cx="19488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59213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※LBA</a:t>
            </a:r>
            <a:r>
              <a:rPr lang="ja-JP" altLang="en-US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デザイン・</a:t>
            </a:r>
            <a:r>
              <a:rPr lang="en-US" altLang="ja-JP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LZE</a:t>
            </a:r>
            <a:r>
              <a:rPr lang="ja-JP" altLang="en-US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デザインは、引戸</a:t>
            </a:r>
            <a:r>
              <a:rPr lang="en-US" altLang="ja-JP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(</a:t>
            </a:r>
            <a:r>
              <a:rPr lang="ja-JP" altLang="en-US" sz="8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上吊り方式・アウトセット方式）・可動間仕切りのみの設定です</a:t>
            </a: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89DF32BC-0DAA-4F92-913C-FFB73A609A5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43806" y="3982917"/>
            <a:ext cx="4054078" cy="268542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88</Words>
  <Application>Microsoft Office PowerPoint</Application>
  <PresentationFormat>ユーザー設定</PresentationFormat>
  <Paragraphs>25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Yu Gothic</vt:lpstr>
      <vt:lpstr>游ゴシック Medium</vt:lpstr>
      <vt:lpstr>Arial</vt:lpstr>
      <vt:lpstr>Calibri</vt:lpstr>
      <vt:lpstr>Times New Roman</vt:lpstr>
      <vt:lpstr>LIXILテーマ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佐藤 衿香(Erika Sato)</cp:lastModifiedBy>
  <cp:revision>8</cp:revision>
  <dcterms:created xsi:type="dcterms:W3CDTF">2010-09-29T12:55:25Z</dcterms:created>
  <dcterms:modified xsi:type="dcterms:W3CDTF">2025-02-19T23:54:24Z</dcterms:modified>
</cp:coreProperties>
</file>