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0691813" cy="7559675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" roundtripDataSignature="AMtx7mgrH53d+zB2naGERbbD/Hg9igPk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76" autoAdjust="0"/>
    <p:restoredTop sz="94660"/>
  </p:normalViewPr>
  <p:slideViewPr>
    <p:cSldViewPr snapToGrid="0">
      <p:cViewPr varScale="1">
        <p:scale>
          <a:sx n="66" d="100"/>
          <a:sy n="66" d="100"/>
        </p:scale>
        <p:origin x="1320" y="60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customschemas.google.com/relationships/presentationmetadata" Target="metadata"/><Relationship Id="rId10" Type="http://schemas.openxmlformats.org/officeDocument/2006/relationships/tableStyles" Target="tableStyles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7625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9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8:notes"/>
          <p:cNvSpPr txBox="1">
            <a:spLocks noGrp="1"/>
          </p:cNvSpPr>
          <p:nvPr>
            <p:ph type="body" idx="1"/>
          </p:nvPr>
        </p:nvSpPr>
        <p:spPr>
          <a:xfrm>
            <a:off x="908050" y="4721225"/>
            <a:ext cx="4991100" cy="447198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9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746125"/>
            <a:ext cx="52705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32174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1:LIXIL">
  <p:cSld name="A-1:LIXIL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2;p1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3;p1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14" name="Google Shape;1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3:EXSIOR（帯なし）">
  <p:cSld name="C-3:EXSIOR（帯なし）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5" name="Google Shape;65;p23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66;p23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7" name="Google Shape;6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4:TOSTEM（帯なし）">
  <p:cSld name="C-4:TOSTEM（帯なし）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4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24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3" name="Google Shape;73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5:INTERIO（帯なし）">
  <p:cSld name="C-5:INTERIO（帯なし）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Google Shape;77;p2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8" name="Google Shape;78;p2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79" name="Google Shape;79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2:INAX">
  <p:cSld name="A-2:INAX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Google Shape;18;p15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15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0" name="Google Shape;20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3:EXSIOR">
  <p:cSld name="A-3:EXSIO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6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Google Shape;25;p16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26" name="Google Shape;2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4:TOSTEM">
  <p:cSld name="A-4:TOSTEM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30;p17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Google Shape;31;p17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2" name="Google Shape;3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-5:INTERIO">
  <p:cSld name="A-5:INTERIO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18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Google Shape;37;p18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38" name="Google Shape;3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1:エコファーストなし">
  <p:cSld name="B-1:エコファーストなし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Google Shape;41;p19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19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3" name="Google Shape;43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-2:長期保証サービス有り">
  <p:cSld name="B-2:長期保証サービス有り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0"/>
          <p:cNvSpPr/>
          <p:nvPr/>
        </p:nvSpPr>
        <p:spPr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詳細はWEBをご確認ください</a:t>
            </a:r>
            <a:endParaRPr sz="5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4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7" name="Google Shape;47;p20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" name="Google Shape;48;p20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49" name="Google Shape;4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1:LIXIL（帯なし）">
  <p:cSld name="C-1:LIXIL（帯なし）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Google Shape;53;p21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4" name="Google Shape;54;p21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55" name="Google Shape;5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-2:INAX（帯なし）">
  <p:cSld name="C-2:INAX（帯なし）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22"/>
          <p:cNvCxnSpPr/>
          <p:nvPr/>
        </p:nvCxnSpPr>
        <p:spPr>
          <a:xfrm>
            <a:off x="0" y="7145675"/>
            <a:ext cx="10691813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" name="Google Shape;60;p22"/>
          <p:cNvSpPr/>
          <p:nvPr/>
        </p:nvSpPr>
        <p:spPr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※記載の商品写真は印刷のため実際の色とは多少の差があります。現物またはサンプルなどにてご確認ください。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※表示価格は、商品代のみのメーカー希望小売価格で、消費税、取付費・工事費など別途ご負担をお願いいたします。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※掲載内容及び写真・図版の無断転載はかたくお断りします。（許可なく転載・流用した場合、損害賠償が発生します。）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"/>
              <a:buFont typeface="Arial"/>
              <a:buNone/>
            </a:pPr>
            <a:r>
              <a:rPr lang="ja-JP" sz="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※仕様・価格は予告なく変更する場合がありますので、ご了承ください。</a:t>
            </a:r>
            <a:endParaRPr/>
          </a:p>
        </p:txBody>
      </p:sp>
      <p:pic>
        <p:nvPicPr>
          <p:cNvPr id="61" name="Google Shape;61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5419" y="7208385"/>
            <a:ext cx="1079500" cy="2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3.jp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openxmlformats.org/officeDocument/2006/relationships/image" Target="../media/image15.png"/><Relationship Id="rId9" Type="http://schemas.microsoft.com/office/2007/relationships/hdphoto" Target="../media/hdphoto1.wdp"/><Relationship Id="rId1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8"/>
          <p:cNvSpPr/>
          <p:nvPr/>
        </p:nvSpPr>
        <p:spPr>
          <a:xfrm>
            <a:off x="1393494" y="7283166"/>
            <a:ext cx="847244" cy="184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lang="en-US" altLang="ja-JP" sz="6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SPD_int_22_007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lang="ja-JP" sz="6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</a:t>
            </a:r>
            <a:r>
              <a:rPr lang="en-US" altLang="ja-JP" sz="6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24</a:t>
            </a:r>
            <a:r>
              <a:rPr lang="ja-JP" sz="6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.0</a:t>
            </a:r>
            <a:r>
              <a:rPr lang="en-US" altLang="ja-JP" sz="6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ja-JP" sz="6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.0</a:t>
            </a:r>
            <a:r>
              <a:rPr lang="en-US" altLang="ja-JP" sz="6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ja-JP" sz="6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発行</a:t>
            </a:r>
            <a:endParaRPr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55AC245E-AB8F-4409-A7ED-85E4F9A445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26" y="-25562"/>
            <a:ext cx="7190753" cy="4774653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68A4CD3-7A2E-4CC0-A6DD-E3BB283D8A60}"/>
              </a:ext>
            </a:extLst>
          </p:cNvPr>
          <p:cNvSpPr/>
          <p:nvPr/>
        </p:nvSpPr>
        <p:spPr>
          <a:xfrm>
            <a:off x="-14410" y="-46900"/>
            <a:ext cx="7207320" cy="4774653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7" name="Google Shape;87;p8"/>
          <p:cNvSpPr/>
          <p:nvPr/>
        </p:nvSpPr>
        <p:spPr>
          <a:xfrm>
            <a:off x="-1828801" y="0"/>
            <a:ext cx="1623061" cy="227457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C-1:LIXIL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（帯なし）</a:t>
            </a:r>
            <a:endParaRPr sz="1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1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※2枚目以降、帯なしで作成する場合に使用する。</a:t>
            </a:r>
            <a:endParaRPr/>
          </a:p>
        </p:txBody>
      </p:sp>
      <p:sp>
        <p:nvSpPr>
          <p:cNvPr id="5" name="Text Box 1039">
            <a:extLst>
              <a:ext uri="{FF2B5EF4-FFF2-40B4-BE49-F238E27FC236}">
                <a16:creationId xmlns:a16="http://schemas.microsoft.com/office/drawing/2014/main" id="{F1EEF784-A214-45E9-B0E6-EE2156B201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619" y="152730"/>
            <a:ext cx="141064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latin typeface="Yu Gothic" panose="020B0400000000000000" pitchFamily="34" charset="-128"/>
                <a:ea typeface="Yu Gothic" panose="020B0400000000000000" pitchFamily="34" charset="-128"/>
              </a:rPr>
              <a:t>お客様名■■■■■様</a:t>
            </a:r>
          </a:p>
        </p:txBody>
      </p:sp>
      <p:sp>
        <p:nvSpPr>
          <p:cNvPr id="8" name="Text Box 1039">
            <a:extLst>
              <a:ext uri="{FF2B5EF4-FFF2-40B4-BE49-F238E27FC236}">
                <a16:creationId xmlns:a16="http://schemas.microsoft.com/office/drawing/2014/main" id="{DFD775D7-CCA3-4E5D-905C-7BD714BE02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7116" y="14230"/>
            <a:ext cx="472244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インテリア建材 室内建具    </a:t>
            </a:r>
            <a:r>
              <a:rPr lang="ja-JP" altLang="en-US" sz="2000" b="1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ラシッサＤ キナリモダン</a:t>
            </a:r>
            <a:endParaRPr lang="ja-JP" altLang="en-US" sz="1400" b="1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67BE01B2-0E22-4541-9ADF-3EF071C342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1685" y="177968"/>
            <a:ext cx="731396" cy="1894518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B05C674-8C1D-453C-9042-56325CFF8A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5900" y="177968"/>
            <a:ext cx="731396" cy="1894518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08FABB4E-56F6-43F1-9E7A-54E13CD520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6413" y="2457305"/>
            <a:ext cx="777108" cy="1894518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946FDCD7-35C1-45F1-A6DB-90236EC059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56143" y="2443596"/>
            <a:ext cx="787266" cy="1894518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82B94C67-D492-40D9-B008-10B6DDB56A9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6700"/>
                    </a14:imgEffect>
                  </a14:imgLayer>
                </a14:imgProps>
              </a:ext>
            </a:extLst>
          </a:blip>
          <a:srcRect t="33450"/>
          <a:stretch/>
        </p:blipFill>
        <p:spPr>
          <a:xfrm>
            <a:off x="3047471" y="5222930"/>
            <a:ext cx="990476" cy="1014095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FFB2DC8B-FD1E-4301-A2F8-8558E5E1B52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33450"/>
          <a:stretch/>
        </p:blipFill>
        <p:spPr>
          <a:xfrm>
            <a:off x="5923713" y="5222929"/>
            <a:ext cx="990476" cy="1014095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A9F628C-5EC5-429A-93FE-69F73D6AD77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33450"/>
          <a:stretch/>
        </p:blipFill>
        <p:spPr>
          <a:xfrm>
            <a:off x="4537664" y="5222929"/>
            <a:ext cx="990476" cy="1014095"/>
          </a:xfrm>
          <a:prstGeom prst="rect">
            <a:avLst/>
          </a:prstGeom>
        </p:spPr>
      </p:pic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A31985D-13A4-4706-88B4-C47FFDF63AA7}"/>
              </a:ext>
            </a:extLst>
          </p:cNvPr>
          <p:cNvSpPr txBox="1"/>
          <p:nvPr/>
        </p:nvSpPr>
        <p:spPr>
          <a:xfrm>
            <a:off x="3142711" y="6379918"/>
            <a:ext cx="7918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1000" dirty="0">
                <a:latin typeface="Yu Gothic" panose="020B0400000000000000" pitchFamily="34" charset="-128"/>
                <a:ea typeface="Yu Gothic" panose="020B0400000000000000" pitchFamily="34" charset="-128"/>
              </a:rPr>
              <a:t>コウノキ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F805B84F-C8C4-476F-84E7-436A2938B187}"/>
              </a:ext>
            </a:extLst>
          </p:cNvPr>
          <p:cNvSpPr txBox="1"/>
          <p:nvPr/>
        </p:nvSpPr>
        <p:spPr>
          <a:xfrm>
            <a:off x="4622876" y="6379918"/>
            <a:ext cx="87217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ja-JP" altLang="en-US" sz="1000" dirty="0">
                <a:latin typeface="Yu Gothic" panose="020B0400000000000000" pitchFamily="34" charset="-128"/>
                <a:ea typeface="Yu Gothic" panose="020B0400000000000000" pitchFamily="34" charset="-128"/>
              </a:rPr>
              <a:t>ソフトモーブ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E2EEF92-1156-4221-ACAF-C36C159E71F6}"/>
              </a:ext>
            </a:extLst>
          </p:cNvPr>
          <p:cNvSpPr txBox="1"/>
          <p:nvPr/>
        </p:nvSpPr>
        <p:spPr>
          <a:xfrm>
            <a:off x="6006210" y="6379918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1000" dirty="0">
                <a:latin typeface="Yu Gothic" panose="020B0400000000000000" pitchFamily="34" charset="-128"/>
                <a:ea typeface="Yu Gothic" panose="020B0400000000000000" pitchFamily="34" charset="-128"/>
              </a:rPr>
              <a:t>ソフトグレー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20CF864-D7FA-46E9-AF23-3744C325340E}"/>
              </a:ext>
            </a:extLst>
          </p:cNvPr>
          <p:cNvSpPr txBox="1"/>
          <p:nvPr/>
        </p:nvSpPr>
        <p:spPr>
          <a:xfrm>
            <a:off x="7576458" y="2135350"/>
            <a:ext cx="39766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1100" dirty="0">
                <a:latin typeface="Yu Gothic" panose="020B0400000000000000" pitchFamily="34" charset="-128"/>
                <a:ea typeface="Yu Gothic" panose="020B0400000000000000" pitchFamily="34" charset="-128"/>
              </a:rPr>
              <a:t>LAA</a:t>
            </a:r>
            <a:endParaRPr kumimoji="1" lang="ja-JP" altLang="en-US" sz="11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194C29A-336C-4D5E-8D04-A68A5B162BF7}"/>
              </a:ext>
            </a:extLst>
          </p:cNvPr>
          <p:cNvSpPr txBox="1"/>
          <p:nvPr/>
        </p:nvSpPr>
        <p:spPr>
          <a:xfrm>
            <a:off x="8588632" y="2150739"/>
            <a:ext cx="39766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1100" dirty="0">
                <a:latin typeface="Yu Gothic" panose="020B0400000000000000" pitchFamily="34" charset="-128"/>
                <a:ea typeface="Yu Gothic" panose="020B0400000000000000" pitchFamily="34" charset="-128"/>
              </a:rPr>
              <a:t>LGL</a:t>
            </a:r>
            <a:endParaRPr kumimoji="1" lang="ja-JP" altLang="en-US" sz="11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B6156A0-A9DA-40D0-BB0A-96AFF6ADA9E4}"/>
              </a:ext>
            </a:extLst>
          </p:cNvPr>
          <p:cNvSpPr txBox="1"/>
          <p:nvPr/>
        </p:nvSpPr>
        <p:spPr>
          <a:xfrm>
            <a:off x="8873792" y="4415493"/>
            <a:ext cx="272510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100" dirty="0">
                <a:latin typeface="Yu Gothic" panose="020B0400000000000000" pitchFamily="34" charset="-128"/>
                <a:ea typeface="Yu Gothic" panose="020B0400000000000000" pitchFamily="34" charset="-128"/>
              </a:rPr>
              <a:t>LBA</a:t>
            </a:r>
            <a:endParaRPr kumimoji="1" lang="ja-JP" altLang="en-US" sz="11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BB017D9F-6940-4366-9551-D448C7DB3D4E}"/>
              </a:ext>
            </a:extLst>
          </p:cNvPr>
          <p:cNvSpPr txBox="1"/>
          <p:nvPr/>
        </p:nvSpPr>
        <p:spPr>
          <a:xfrm>
            <a:off x="9912719" y="4415492"/>
            <a:ext cx="274114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100" dirty="0">
                <a:latin typeface="Yu Gothic" panose="020B0400000000000000" pitchFamily="34" charset="-128"/>
                <a:ea typeface="Yu Gothic" panose="020B0400000000000000" pitchFamily="34" charset="-128"/>
              </a:rPr>
              <a:t>LGZ</a:t>
            </a:r>
            <a:endParaRPr kumimoji="1" lang="ja-JP" altLang="en-US" sz="11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7D475ECF-4C7C-41AE-82CB-662B53B23C07}"/>
              </a:ext>
            </a:extLst>
          </p:cNvPr>
          <p:cNvSpPr txBox="1"/>
          <p:nvPr/>
        </p:nvSpPr>
        <p:spPr>
          <a:xfrm>
            <a:off x="8240362" y="4600779"/>
            <a:ext cx="2375650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900" dirty="0">
                <a:latin typeface="Yu Gothic" panose="020B0400000000000000" pitchFamily="34" charset="-128"/>
                <a:ea typeface="Yu Gothic" panose="020B0400000000000000" pitchFamily="34" charset="-128"/>
              </a:rPr>
              <a:t>※LGZ</a:t>
            </a:r>
            <a:r>
              <a:rPr kumimoji="1" lang="ja-JP" altLang="en-US" sz="900" dirty="0">
                <a:latin typeface="Yu Gothic" panose="020B0400000000000000" pitchFamily="34" charset="-128"/>
                <a:ea typeface="Yu Gothic" panose="020B0400000000000000" pitchFamily="34" charset="-128"/>
              </a:rPr>
              <a:t>デザインは、</a:t>
            </a:r>
            <a:r>
              <a:rPr kumimoji="1" lang="en-US" altLang="ja-JP" sz="900" dirty="0">
                <a:latin typeface="Yu Gothic" panose="020B0400000000000000" pitchFamily="34" charset="-128"/>
                <a:ea typeface="Yu Gothic" panose="020B0400000000000000" pitchFamily="34" charset="-128"/>
              </a:rPr>
              <a:t>V</a:t>
            </a:r>
            <a:r>
              <a:rPr kumimoji="1" lang="ja-JP" altLang="en-US" sz="900" dirty="0">
                <a:latin typeface="Yu Gothic" panose="020B0400000000000000" pitchFamily="34" charset="-128"/>
                <a:ea typeface="Yu Gothic" panose="020B0400000000000000" pitchFamily="34" charset="-128"/>
              </a:rPr>
              <a:t>レール方式はありません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830D70CF-D2AB-4C2F-94D4-B584772EEC9C}"/>
              </a:ext>
            </a:extLst>
          </p:cNvPr>
          <p:cNvSpPr txBox="1"/>
          <p:nvPr/>
        </p:nvSpPr>
        <p:spPr>
          <a:xfrm>
            <a:off x="9417470" y="1550515"/>
            <a:ext cx="846386" cy="50783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1100" u="sng" dirty="0">
                <a:latin typeface="Yu Gothic" panose="020B0400000000000000" pitchFamily="34" charset="-128"/>
                <a:ea typeface="Yu Gothic" panose="020B0400000000000000" pitchFamily="34" charset="-128"/>
              </a:rPr>
              <a:t>室内ドア</a:t>
            </a:r>
            <a:endParaRPr kumimoji="1" lang="en-US" altLang="ja-JP" sz="1100" u="sng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algn="l"/>
            <a:r>
              <a:rPr kumimoji="1" lang="ja-JP" altLang="en-US" sz="1100" u="sng" dirty="0">
                <a:latin typeface="Yu Gothic" panose="020B0400000000000000" pitchFamily="34" charset="-128"/>
                <a:ea typeface="Yu Gothic" panose="020B0400000000000000" pitchFamily="34" charset="-128"/>
              </a:rPr>
              <a:t>室内引戸</a:t>
            </a:r>
            <a:endParaRPr kumimoji="1" lang="en-US" altLang="ja-JP" sz="1100" u="sng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algn="l"/>
            <a:r>
              <a:rPr kumimoji="1" lang="ja-JP" altLang="en-US" sz="1100" u="sng" dirty="0">
                <a:latin typeface="Yu Gothic" panose="020B0400000000000000" pitchFamily="34" charset="-128"/>
                <a:ea typeface="Yu Gothic" panose="020B0400000000000000" pitchFamily="34" charset="-128"/>
              </a:rPr>
              <a:t>可動間仕切り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2BB51106-7541-4FA5-97A8-B1FFAD300A7E}"/>
              </a:ext>
            </a:extLst>
          </p:cNvPr>
          <p:cNvSpPr txBox="1"/>
          <p:nvPr/>
        </p:nvSpPr>
        <p:spPr>
          <a:xfrm>
            <a:off x="7485610" y="3958083"/>
            <a:ext cx="846386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ja-JP" altLang="en-US" sz="1100" u="sng" dirty="0">
                <a:latin typeface="Yu Gothic" panose="020B0400000000000000" pitchFamily="34" charset="-128"/>
                <a:ea typeface="Yu Gothic" panose="020B0400000000000000" pitchFamily="34" charset="-128"/>
              </a:rPr>
              <a:t>室内引戸</a:t>
            </a:r>
            <a:endParaRPr kumimoji="1" lang="en-US" altLang="ja-JP" sz="1100" u="sng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algn="l"/>
            <a:r>
              <a:rPr kumimoji="1" lang="ja-JP" altLang="en-US" sz="1100" u="sng" dirty="0">
                <a:latin typeface="Yu Gothic" panose="020B0400000000000000" pitchFamily="34" charset="-128"/>
                <a:ea typeface="Yu Gothic" panose="020B0400000000000000" pitchFamily="34" charset="-128"/>
              </a:rPr>
              <a:t>可動間仕切り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03C5C18B-A52F-4366-8A50-37C690A686AF}"/>
              </a:ext>
            </a:extLst>
          </p:cNvPr>
          <p:cNvSpPr txBox="1"/>
          <p:nvPr/>
        </p:nvSpPr>
        <p:spPr>
          <a:xfrm>
            <a:off x="68324" y="453745"/>
            <a:ext cx="6472738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ja-JP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人の心をゆったりとほぐし、なごやかにうちとけ合って過ごす「こころとく」空間</a:t>
            </a:r>
            <a:endParaRPr kumimoji="1" lang="ja-JP" altLang="en-US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01AD89A5-A084-4E8C-BB95-0BE5EF399972}"/>
              </a:ext>
            </a:extLst>
          </p:cNvPr>
          <p:cNvSpPr txBox="1"/>
          <p:nvPr/>
        </p:nvSpPr>
        <p:spPr>
          <a:xfrm>
            <a:off x="155203" y="6245652"/>
            <a:ext cx="2906245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ja-JP" altLang="en-US" sz="800" dirty="0">
              <a:latin typeface="游明朝 Light" panose="02020300000000000000" pitchFamily="18" charset="-128"/>
              <a:ea typeface="游明朝 Light" panose="02020300000000000000" pitchFamily="18" charset="-128"/>
            </a:endParaRPr>
          </a:p>
          <a:p>
            <a:r>
              <a:rPr lang="ja-JP" altLang="en-US" sz="800" dirty="0">
                <a:latin typeface="游明朝 Light" panose="02020300000000000000" pitchFamily="18" charset="-128"/>
                <a:ea typeface="游明朝 Light" panose="02020300000000000000" pitchFamily="18" charset="-128"/>
              </a:rPr>
              <a:t> 受け継がれてきた、日本の文化や価値観を大切にしながらも、</a:t>
            </a:r>
          </a:p>
          <a:p>
            <a:r>
              <a:rPr lang="ja-JP" altLang="en-US" sz="800" dirty="0">
                <a:latin typeface="游明朝 Light" panose="02020300000000000000" pitchFamily="18" charset="-128"/>
                <a:ea typeface="游明朝 Light" panose="02020300000000000000" pitchFamily="18" charset="-128"/>
              </a:rPr>
              <a:t>今までにない新しい時代のためのスタイルへ。</a:t>
            </a:r>
          </a:p>
          <a:p>
            <a:r>
              <a:rPr lang="ja-JP" altLang="en-US" sz="800" dirty="0">
                <a:latin typeface="游明朝 Light" panose="02020300000000000000" pitchFamily="18" charset="-128"/>
                <a:ea typeface="游明朝 Light" panose="02020300000000000000" pitchFamily="18" charset="-128"/>
              </a:rPr>
              <a:t>いつまでも清らかな、光にやさしく包まれる空間を形づくる。</a:t>
            </a:r>
          </a:p>
          <a:p>
            <a:r>
              <a:rPr lang="ja-JP" altLang="en-US" sz="800" dirty="0">
                <a:latin typeface="游明朝 Light" panose="02020300000000000000" pitchFamily="18" charset="-128"/>
                <a:ea typeface="游明朝 Light" panose="02020300000000000000" pitchFamily="18" charset="-128"/>
              </a:rPr>
              <a:t>私が私らしく暮らし続けられる住まいのために、</a:t>
            </a:r>
            <a:endParaRPr kumimoji="1" lang="ja-JP" altLang="en-US" sz="500" dirty="0">
              <a:latin typeface="游明朝 Light" panose="02020300000000000000" pitchFamily="18" charset="-128"/>
              <a:ea typeface="游明朝 Light" panose="02020300000000000000" pitchFamily="18" charset="-128"/>
            </a:endParaRPr>
          </a:p>
        </p:txBody>
      </p: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A27A96E4-EF64-4A7D-B07F-974C2033E796}"/>
              </a:ext>
            </a:extLst>
          </p:cNvPr>
          <p:cNvGrpSpPr/>
          <p:nvPr/>
        </p:nvGrpSpPr>
        <p:grpSpPr>
          <a:xfrm>
            <a:off x="7168378" y="4749088"/>
            <a:ext cx="3558736" cy="2356561"/>
            <a:chOff x="7168378" y="4749088"/>
            <a:chExt cx="3558736" cy="2356561"/>
          </a:xfrm>
        </p:grpSpPr>
        <p:pic>
          <p:nvPicPr>
            <p:cNvPr id="41" name="図 40">
              <a:extLst>
                <a:ext uri="{FF2B5EF4-FFF2-40B4-BE49-F238E27FC236}">
                  <a16:creationId xmlns:a16="http://schemas.microsoft.com/office/drawing/2014/main" id="{004A70BB-9B94-45F4-922A-EA63CB04B7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168378" y="4749090"/>
              <a:ext cx="3558736" cy="2356559"/>
            </a:xfrm>
            <a:prstGeom prst="rect">
              <a:avLst/>
            </a:prstGeom>
          </p:spPr>
        </p:pic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8BE414E2-A533-4001-8139-FB02916334C1}"/>
                </a:ext>
              </a:extLst>
            </p:cNvPr>
            <p:cNvSpPr/>
            <p:nvPr/>
          </p:nvSpPr>
          <p:spPr>
            <a:xfrm>
              <a:off x="7184627" y="4749088"/>
              <a:ext cx="3542487" cy="2356559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19" name="図 18" descr="テキスト&#10;&#10;自動的に生成された説明">
            <a:extLst>
              <a:ext uri="{FF2B5EF4-FFF2-40B4-BE49-F238E27FC236}">
                <a16:creationId xmlns:a16="http://schemas.microsoft.com/office/drawing/2014/main" id="{A5D9D446-B80B-49D4-801F-4394DFFF31C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rcRect l="23225" t="8163" r="24414" b="56654"/>
          <a:stretch/>
        </p:blipFill>
        <p:spPr>
          <a:xfrm>
            <a:off x="-140917" y="4906526"/>
            <a:ext cx="3246345" cy="1401946"/>
          </a:xfrm>
          <a:prstGeom prst="rect">
            <a:avLst/>
          </a:prstGeom>
          <a:blipFill dpi="0" rotWithShape="1"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 amt="0"/>
            </a:blip>
            <a:srcRect/>
            <a:tile tx="0" ty="0" sx="100000" sy="100000" flip="none" algn="tl"/>
          </a:blipFill>
        </p:spPr>
      </p:pic>
    </p:spTree>
    <p:extLst>
      <p:ext uri="{BB962C8B-B14F-4D97-AF65-F5344CB8AC3E}">
        <p14:creationId xmlns:p14="http://schemas.microsoft.com/office/powerpoint/2010/main" val="2693928244"/>
      </p:ext>
    </p:extLst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143</Words>
  <Application>Microsoft Office PowerPoint</Application>
  <PresentationFormat>ユーザー設定</PresentationFormat>
  <Paragraphs>27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HGPｺﾞｼｯｸE</vt:lpstr>
      <vt:lpstr>游ゴシック</vt:lpstr>
      <vt:lpstr>游明朝 Light</vt:lpstr>
      <vt:lpstr>Arial</vt:lpstr>
      <vt:lpstr>Calibri</vt:lpstr>
      <vt:lpstr>Times New Roman</vt:lpstr>
      <vt:lpstr>LIXILテーマ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梅井 咲貴子(Sakiko Umei)</cp:lastModifiedBy>
  <cp:revision>12</cp:revision>
  <dcterms:created xsi:type="dcterms:W3CDTF">2010-09-29T12:55:25Z</dcterms:created>
  <dcterms:modified xsi:type="dcterms:W3CDTF">2024-03-21T01:10:56Z</dcterms:modified>
</cp:coreProperties>
</file>