
<file path=[Content_Types].xml><?xml version="1.0" encoding="utf-8"?>
<Types xmlns="http://schemas.openxmlformats.org/package/2006/content-types"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10" r:id="rId2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1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787B"/>
    <a:srgbClr val="7D7E81"/>
    <a:srgbClr val="FFFFCC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 autoAdjust="0"/>
    <p:restoredTop sz="96190" autoAdjust="0"/>
  </p:normalViewPr>
  <p:slideViewPr>
    <p:cSldViewPr snapToGrid="0" showGuides="1">
      <p:cViewPr varScale="1">
        <p:scale>
          <a:sx n="112" d="100"/>
          <a:sy n="112" d="100"/>
        </p:scale>
        <p:origin x="142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9/4/2024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EFA62D9-8AD1-4991-874D-D75722BB1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77DCB38-A10E-418A-94C6-197BC9F31C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1039">
            <a:extLst>
              <a:ext uri="{FF2B5EF4-FFF2-40B4-BE49-F238E27FC236}">
                <a16:creationId xmlns:a16="http://schemas.microsoft.com/office/drawing/2014/main" id="{0667FCD1-9CAA-4FB3-916C-474D73597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9396" y="203906"/>
            <a:ext cx="1122102" cy="135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881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05061C5F-6BB5-4165-A87C-56782B5CE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17" y="176491"/>
            <a:ext cx="1378583" cy="16575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1077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5125" name="Text Box 1039">
            <a:extLst>
              <a:ext uri="{FF2B5EF4-FFF2-40B4-BE49-F238E27FC236}">
                <a16:creationId xmlns:a16="http://schemas.microsoft.com/office/drawing/2014/main" id="{E5D91FFE-13D9-4735-8140-1DDA79840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50" y="509138"/>
            <a:ext cx="849592" cy="2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511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カーポート</a:t>
            </a:r>
            <a:endParaRPr lang="ja-JP" altLang="ja-JP" sz="1511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126" name="Text Box 1039">
            <a:extLst>
              <a:ext uri="{FF2B5EF4-FFF2-40B4-BE49-F238E27FC236}">
                <a16:creationId xmlns:a16="http://schemas.microsoft.com/office/drawing/2014/main" id="{4EEB72FC-8085-4582-B1CD-49EFE0466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514" y="348075"/>
            <a:ext cx="2415726" cy="415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698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ソルディーポート</a:t>
            </a:r>
            <a:endParaRPr lang="ja-JP" altLang="ja-JP" sz="2698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5127" name="Rectangle 500">
            <a:extLst>
              <a:ext uri="{FF2B5EF4-FFF2-40B4-BE49-F238E27FC236}">
                <a16:creationId xmlns:a16="http://schemas.microsoft.com/office/drawing/2014/main" id="{91908C1B-EA2F-42D2-A439-E3959C2C3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870" y="3548532"/>
            <a:ext cx="5085465" cy="227871"/>
          </a:xfrm>
          <a:prstGeom prst="rect">
            <a:avLst/>
          </a:prstGeom>
          <a:solidFill>
            <a:srgbClr val="003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284" tIns="38856" rIns="58284" bIns="38856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71" b="1">
                <a:solidFill>
                  <a:schemeClr val="bg1"/>
                </a:solidFill>
              </a:rPr>
              <a:t>サイズバリエーション</a:t>
            </a:r>
          </a:p>
        </p:txBody>
      </p:sp>
      <p:sp>
        <p:nvSpPr>
          <p:cNvPr id="5128" name="Text Box 1039">
            <a:extLst>
              <a:ext uri="{FF2B5EF4-FFF2-40B4-BE49-F238E27FC236}">
                <a16:creationId xmlns:a16="http://schemas.microsoft.com/office/drawing/2014/main" id="{7E2B1739-0FFE-407C-A088-F96ACA9AB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103" y="500570"/>
            <a:ext cx="775853" cy="23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511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商品特長</a:t>
            </a:r>
          </a:p>
        </p:txBody>
      </p:sp>
      <p:sp>
        <p:nvSpPr>
          <p:cNvPr id="5129" name="TextBox 1">
            <a:extLst>
              <a:ext uri="{FF2B5EF4-FFF2-40B4-BE49-F238E27FC236}">
                <a16:creationId xmlns:a16="http://schemas.microsoft.com/office/drawing/2014/main" id="{8B409AEC-D168-4638-B847-4B4EF12BD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3113" y="9521555"/>
            <a:ext cx="65" cy="18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1187"/>
              </a:lnSpc>
              <a:spcBef>
                <a:spcPct val="0"/>
              </a:spcBef>
              <a:buNone/>
            </a:pPr>
            <a:endParaRPr lang="en-US" altLang="zh-CN" sz="863" b="1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Freeform 3">
            <a:extLst>
              <a:ext uri="{FF2B5EF4-FFF2-40B4-BE49-F238E27FC236}">
                <a16:creationId xmlns:a16="http://schemas.microsoft.com/office/drawing/2014/main" id="{10AAD56A-B48D-48D9-8A98-A86631442A66}"/>
              </a:ext>
            </a:extLst>
          </p:cNvPr>
          <p:cNvSpPr/>
          <p:nvPr/>
        </p:nvSpPr>
        <p:spPr>
          <a:xfrm>
            <a:off x="9648333" y="2932475"/>
            <a:ext cx="604841" cy="361535"/>
          </a:xfrm>
          <a:custGeom>
            <a:avLst/>
            <a:gdLst>
              <a:gd name="connsiteX0" fmla="*/ 0 w 559434"/>
              <a:gd name="connsiteY0" fmla="*/ 334530 h 334530"/>
              <a:gd name="connsiteX1" fmla="*/ 559434 w 559434"/>
              <a:gd name="connsiteY1" fmla="*/ 334530 h 334530"/>
              <a:gd name="connsiteX2" fmla="*/ 559434 w 559434"/>
              <a:gd name="connsiteY2" fmla="*/ 0 h 334530"/>
              <a:gd name="connsiteX3" fmla="*/ 0 w 559434"/>
              <a:gd name="connsiteY3" fmla="*/ 0 h 334530"/>
              <a:gd name="connsiteX4" fmla="*/ 0 w 559434"/>
              <a:gd name="connsiteY4" fmla="*/ 334530 h 3345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59434" h="334530">
                <a:moveTo>
                  <a:pt x="0" y="334530"/>
                </a:moveTo>
                <a:lnTo>
                  <a:pt x="559434" y="334530"/>
                </a:lnTo>
                <a:lnTo>
                  <a:pt x="559434" y="0"/>
                </a:lnTo>
                <a:lnTo>
                  <a:pt x="0" y="0"/>
                </a:lnTo>
                <a:lnTo>
                  <a:pt x="0" y="33453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endParaRPr lang="zh-CN" altLang="en-US" sz="1187">
              <a:latin typeface="+mn-ea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340DF4D-8BFD-4D3F-8F80-F169B04A4C50}"/>
              </a:ext>
            </a:extLst>
          </p:cNvPr>
          <p:cNvSpPr txBox="1"/>
          <p:nvPr/>
        </p:nvSpPr>
        <p:spPr>
          <a:xfrm>
            <a:off x="6464777" y="2625634"/>
            <a:ext cx="1333698" cy="28982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lnSpc>
                <a:spcPts val="971"/>
              </a:lnSpc>
              <a:defRPr/>
            </a:pPr>
            <a:r>
              <a:rPr lang="en-US" altLang="zh-CN" sz="648" b="1" dirty="0">
                <a:solidFill>
                  <a:srgbClr val="000000"/>
                </a:solidFill>
                <a:latin typeface="+mn-ea"/>
                <a:ea typeface="+mn-ea"/>
              </a:rPr>
              <a:t>トータルコーディネートを実現する</a:t>
            </a:r>
          </a:p>
          <a:p>
            <a:pPr>
              <a:lnSpc>
                <a:spcPts val="863"/>
              </a:lnSpc>
              <a:defRPr/>
            </a:pPr>
            <a:r>
              <a:rPr lang="en-US" altLang="zh-CN" sz="648" b="1" dirty="0">
                <a:solidFill>
                  <a:srgbClr val="000000"/>
                </a:solidFill>
                <a:latin typeface="+mn-ea"/>
                <a:ea typeface="+mn-ea"/>
              </a:rPr>
              <a:t>クリエカラーを採用。</a:t>
            </a: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3556F81D-2555-42B2-ADF5-802131768617}"/>
              </a:ext>
            </a:extLst>
          </p:cNvPr>
          <p:cNvSpPr txBox="1"/>
          <p:nvPr/>
        </p:nvSpPr>
        <p:spPr>
          <a:xfrm>
            <a:off x="7880719" y="2655634"/>
            <a:ext cx="2333972" cy="205697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lnSpc>
                <a:spcPts val="648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LIXIL共通のベーシックな木目色「クリエカラー」。</a:t>
            </a:r>
          </a:p>
          <a:p>
            <a:pPr>
              <a:lnSpc>
                <a:spcPts val="648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アプローチやバルコニー、玄関などとカラー統一が可能です。</a:t>
            </a: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F6ECB3B1-8015-4047-A8CF-1A0644846498}"/>
              </a:ext>
            </a:extLst>
          </p:cNvPr>
          <p:cNvSpPr txBox="1"/>
          <p:nvPr/>
        </p:nvSpPr>
        <p:spPr>
          <a:xfrm>
            <a:off x="7172424" y="3246535"/>
            <a:ext cx="416781" cy="7296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lnSpc>
                <a:spcPts val="540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クリエモカ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70DDAD5F-B257-42B9-8F8E-B2D2E8CD01C5}"/>
              </a:ext>
            </a:extLst>
          </p:cNvPr>
          <p:cNvSpPr txBox="1"/>
          <p:nvPr/>
        </p:nvSpPr>
        <p:spPr>
          <a:xfrm>
            <a:off x="6487052" y="3246535"/>
            <a:ext cx="500137" cy="7296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lnSpc>
                <a:spcPts val="540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クリエラスク</a:t>
            </a: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2177AF0A-929C-412D-B079-A854097204CE}"/>
              </a:ext>
            </a:extLst>
          </p:cNvPr>
          <p:cNvSpPr txBox="1"/>
          <p:nvPr/>
        </p:nvSpPr>
        <p:spPr>
          <a:xfrm>
            <a:off x="7871505" y="3246535"/>
            <a:ext cx="500137" cy="72969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lnSpc>
                <a:spcPts val="540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クリエダーク</a:t>
            </a: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F4AFBB4D-DB6A-4A81-B233-C51D087E5124}"/>
              </a:ext>
            </a:extLst>
          </p:cNvPr>
          <p:cNvSpPr txBox="1"/>
          <p:nvPr/>
        </p:nvSpPr>
        <p:spPr>
          <a:xfrm>
            <a:off x="9732291" y="2963317"/>
            <a:ext cx="479761" cy="299851"/>
          </a:xfrm>
          <a:prstGeom prst="rect">
            <a:avLst/>
          </a:prstGeom>
          <a:noFill/>
        </p:spPr>
        <p:txBody>
          <a:bodyPr wrap="none" lIns="0" tIns="0" rIns="0" bIns="0" anchor="ctr"/>
          <a:lstStyle>
            <a:lvl1pPr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tabLst>
                <a:tab pos="25400" algn="l"/>
              </a:tabLst>
              <a:defRPr kumimoji="1" sz="1000">
                <a:solidFill>
                  <a:srgbClr val="4D4D4D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lnSpc>
                <a:spcPts val="648"/>
              </a:lnSpc>
              <a:defRPr/>
            </a:pPr>
            <a:r>
              <a:rPr lang="en-US" altLang="zh-CN" sz="648" dirty="0" err="1">
                <a:solidFill>
                  <a:srgbClr val="FFFFFF"/>
                </a:solidFill>
                <a:latin typeface="+mn-ea"/>
                <a:ea typeface="+mn-ea"/>
              </a:rPr>
              <a:t>詳しくは</a:t>
            </a:r>
            <a:r>
              <a:rPr lang="en-US" altLang="zh-CN" sz="648" dirty="0">
                <a:solidFill>
                  <a:srgbClr val="FFFFFF"/>
                </a:solidFill>
                <a:latin typeface="+mn-ea"/>
                <a:ea typeface="+mn-ea"/>
              </a:rPr>
              <a:t>、</a:t>
            </a:r>
          </a:p>
          <a:p>
            <a:pPr algn="ctr">
              <a:lnSpc>
                <a:spcPts val="648"/>
              </a:lnSpc>
              <a:defRPr/>
            </a:pPr>
            <a:r>
              <a:rPr lang="ja-JP" altLang="en-US" sz="648" dirty="0">
                <a:solidFill>
                  <a:srgbClr val="FFFFFF"/>
                </a:solidFill>
                <a:latin typeface="+mn-ea"/>
                <a:ea typeface="+mn-ea"/>
              </a:rPr>
              <a:t>カタログ</a:t>
            </a:r>
            <a:r>
              <a:rPr lang="en-US" altLang="zh-CN" sz="648" dirty="0">
                <a:solidFill>
                  <a:srgbClr val="FFFFFF"/>
                </a:solidFill>
                <a:latin typeface="+mn-ea"/>
                <a:ea typeface="+mn-ea"/>
              </a:rPr>
              <a:t>を</a:t>
            </a:r>
          </a:p>
          <a:p>
            <a:pPr algn="ctr">
              <a:lnSpc>
                <a:spcPts val="648"/>
              </a:lnSpc>
              <a:defRPr/>
            </a:pPr>
            <a:r>
              <a:rPr lang="en-US" altLang="zh-CN" sz="648" dirty="0" err="1">
                <a:solidFill>
                  <a:srgbClr val="FFFFFF"/>
                </a:solidFill>
                <a:latin typeface="+mn-ea"/>
                <a:ea typeface="+mn-ea"/>
              </a:rPr>
              <a:t>ご覧ください</a:t>
            </a:r>
            <a:r>
              <a:rPr lang="en-US" altLang="zh-CN" sz="648" dirty="0">
                <a:solidFill>
                  <a:srgbClr val="FFFFFF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A209440-3C9C-4ED5-B639-F6CB74D50753}"/>
              </a:ext>
            </a:extLst>
          </p:cNvPr>
          <p:cNvSpPr/>
          <p:nvPr/>
        </p:nvSpPr>
        <p:spPr>
          <a:xfrm>
            <a:off x="5417870" y="2549168"/>
            <a:ext cx="5092318" cy="837175"/>
          </a:xfrm>
          <a:prstGeom prst="rect">
            <a:avLst/>
          </a:prstGeom>
          <a:noFill/>
          <a:ln w="127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endParaRPr lang="ja-JP" altLang="en-US" sz="1943"/>
          </a:p>
        </p:txBody>
      </p:sp>
      <p:pic>
        <p:nvPicPr>
          <p:cNvPr id="5229" name="Picture 136">
            <a:extLst>
              <a:ext uri="{FF2B5EF4-FFF2-40B4-BE49-F238E27FC236}">
                <a16:creationId xmlns:a16="http://schemas.microsoft.com/office/drawing/2014/main" id="{68F767C1-2F6C-476D-9B0A-A0788D0D8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20" y="3793230"/>
            <a:ext cx="1283635" cy="12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30" name="TextBox 1">
            <a:extLst>
              <a:ext uri="{FF2B5EF4-FFF2-40B4-BE49-F238E27FC236}">
                <a16:creationId xmlns:a16="http://schemas.microsoft.com/office/drawing/2014/main" id="{4DBA1E7E-9DDB-4B6D-A7D3-D3F76BCA8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52" y="5056096"/>
            <a:ext cx="916918" cy="21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4532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594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大きな台風にも負けない</a:t>
            </a:r>
          </a:p>
          <a:p>
            <a:pPr>
              <a:lnSpc>
                <a:spcPts val="689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丈夫な耐風圧設計</a:t>
            </a:r>
          </a:p>
        </p:txBody>
      </p:sp>
      <p:sp>
        <p:nvSpPr>
          <p:cNvPr id="5231" name="TextBox 1">
            <a:extLst>
              <a:ext uri="{FF2B5EF4-FFF2-40B4-BE49-F238E27FC236}">
                <a16:creationId xmlns:a16="http://schemas.microsoft.com/office/drawing/2014/main" id="{C323B1FC-9D03-49DA-A595-D2121ED01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8955" y="3942019"/>
            <a:ext cx="916918" cy="21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4532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594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北海道の冬にも対応する</a:t>
            </a:r>
          </a:p>
          <a:p>
            <a:pPr>
              <a:lnSpc>
                <a:spcPts val="689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安心の耐積雪強度</a:t>
            </a:r>
          </a:p>
        </p:txBody>
      </p:sp>
      <p:sp>
        <p:nvSpPr>
          <p:cNvPr id="5232" name="TextBox 1">
            <a:extLst>
              <a:ext uri="{FF2B5EF4-FFF2-40B4-BE49-F238E27FC236}">
                <a16:creationId xmlns:a16="http://schemas.microsoft.com/office/drawing/2014/main" id="{E69BF5A3-BF92-41DB-897A-78837CF35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75" y="5057508"/>
            <a:ext cx="833562" cy="21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4532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594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太陽の光を通す</a:t>
            </a:r>
          </a:p>
          <a:p>
            <a:pPr>
              <a:lnSpc>
                <a:spcPts val="689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ポリカーボネート屋根</a:t>
            </a:r>
          </a:p>
        </p:txBody>
      </p:sp>
      <p:sp>
        <p:nvSpPr>
          <p:cNvPr id="26" name="Rectangle 473">
            <a:extLst>
              <a:ext uri="{FF2B5EF4-FFF2-40B4-BE49-F238E27FC236}">
                <a16:creationId xmlns:a16="http://schemas.microsoft.com/office/drawing/2014/main" id="{BCC9F8B6-8848-48E4-A43A-884DAD7E6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43" y="5372515"/>
            <a:ext cx="1885131" cy="1384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ja-JP" altLang="en-US" sz="900" b="1" dirty="0">
                <a:solidFill>
                  <a:srgbClr val="00368F"/>
                </a:solidFill>
                <a:latin typeface="+mn-ea"/>
              </a:rPr>
              <a:t>■ 北国の雪が降らない季節も快適に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BAA9638-4E75-4F75-A996-A1065B9DCB52}"/>
              </a:ext>
            </a:extLst>
          </p:cNvPr>
          <p:cNvSpPr/>
          <p:nvPr/>
        </p:nvSpPr>
        <p:spPr>
          <a:xfrm>
            <a:off x="166203" y="5550556"/>
            <a:ext cx="246966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900"/>
              </a:lnSpc>
              <a:defRPr/>
            </a:pP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折板屋根カーポートでは日差しを遮り、室内が暗くなっていましたが、ソルディーポートはリビング前に設置しても室内まで日差しを採り込めます。冬の間の積雪に耐えるために、太陽の光をあきらめる必要はありません。</a:t>
            </a:r>
          </a:p>
        </p:txBody>
      </p:sp>
      <p:pic>
        <p:nvPicPr>
          <p:cNvPr id="5141" name="Picture 137">
            <a:extLst>
              <a:ext uri="{FF2B5EF4-FFF2-40B4-BE49-F238E27FC236}">
                <a16:creationId xmlns:a16="http://schemas.microsoft.com/office/drawing/2014/main" id="{43AF0AEB-54E8-4ECA-82BA-E41B0C811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226" y="6063841"/>
            <a:ext cx="1321055" cy="95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138">
            <a:extLst>
              <a:ext uri="{FF2B5EF4-FFF2-40B4-BE49-F238E27FC236}">
                <a16:creationId xmlns:a16="http://schemas.microsoft.com/office/drawing/2014/main" id="{5A4B4F69-E4D8-4C1D-9BDE-0E7F53FFC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03" y="6089971"/>
            <a:ext cx="520883" cy="69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473">
            <a:extLst>
              <a:ext uri="{FF2B5EF4-FFF2-40B4-BE49-F238E27FC236}">
                <a16:creationId xmlns:a16="http://schemas.microsoft.com/office/drawing/2014/main" id="{FC40856D-CA64-4A09-AE1C-38C8C6F83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675" y="3756142"/>
            <a:ext cx="1769715" cy="1384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ja-JP" altLang="en-US" sz="900" b="1" dirty="0">
                <a:solidFill>
                  <a:srgbClr val="00368F"/>
                </a:solidFill>
                <a:latin typeface="+mn-ea"/>
              </a:rPr>
              <a:t>■ 折板屋根と同程度の強度を実現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9278C5EE-EDD7-438A-95B6-7FDCC81ED730}"/>
              </a:ext>
            </a:extLst>
          </p:cNvPr>
          <p:cNvSpPr/>
          <p:nvPr/>
        </p:nvSpPr>
        <p:spPr>
          <a:xfrm>
            <a:off x="2938535" y="3944326"/>
            <a:ext cx="630543" cy="10259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zh-TW" altLang="en-US" sz="648" dirty="0">
                <a:solidFill>
                  <a:srgbClr val="000000"/>
                </a:solidFill>
                <a:latin typeface="+mn-ea"/>
              </a:rPr>
              <a:t>耐積雪強度 最大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BDD37068-6FF8-4DCC-A4C7-F6238FC52E4F}"/>
              </a:ext>
            </a:extLst>
          </p:cNvPr>
          <p:cNvSpPr/>
          <p:nvPr/>
        </p:nvSpPr>
        <p:spPr>
          <a:xfrm>
            <a:off x="166203" y="6809612"/>
            <a:ext cx="963967" cy="205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ja-JP" altLang="en-US" sz="600" dirty="0">
                <a:solidFill>
                  <a:srgbClr val="000000"/>
                </a:solidFill>
                <a:latin typeface="+mn-ea"/>
              </a:rPr>
              <a:t>ポリカーボネート板</a:t>
            </a:r>
          </a:p>
          <a:p>
            <a:pPr>
              <a:lnSpc>
                <a:spcPts val="756"/>
              </a:lnSpc>
              <a:defRPr/>
            </a:pPr>
            <a:r>
              <a:rPr lang="ja-JP" altLang="en-US" sz="600" dirty="0">
                <a:solidFill>
                  <a:srgbClr val="000000"/>
                </a:solidFill>
                <a:latin typeface="+mn-ea"/>
              </a:rPr>
              <a:t>クリアマット</a:t>
            </a:r>
            <a:r>
              <a:rPr lang="en-US" altLang="ja-JP" sz="600" dirty="0">
                <a:solidFill>
                  <a:srgbClr val="000000"/>
                </a:solidFill>
                <a:latin typeface="+mn-ea"/>
              </a:rPr>
              <a:t>〈</a:t>
            </a:r>
            <a:r>
              <a:rPr lang="ja-JP" altLang="en-US" sz="600" dirty="0">
                <a:solidFill>
                  <a:srgbClr val="000000"/>
                </a:solidFill>
                <a:latin typeface="+mn-ea"/>
              </a:rPr>
              <a:t>ガラス調</a:t>
            </a:r>
            <a:r>
              <a:rPr lang="en-US" altLang="ja-JP" sz="600" dirty="0">
                <a:solidFill>
                  <a:srgbClr val="000000"/>
                </a:solidFill>
                <a:latin typeface="+mn-ea"/>
              </a:rPr>
              <a:t>〉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B00AE381-FB44-46FD-95EC-CA515571FE43}"/>
              </a:ext>
            </a:extLst>
          </p:cNvPr>
          <p:cNvSpPr/>
          <p:nvPr/>
        </p:nvSpPr>
        <p:spPr>
          <a:xfrm>
            <a:off x="4172206" y="3944327"/>
            <a:ext cx="628829" cy="10259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基準風速</a:t>
            </a:r>
            <a:endParaRPr lang="zh-TW" altLang="en-US" sz="648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5B0D0483-CD0B-4F4D-93E8-54B483749888}"/>
              </a:ext>
            </a:extLst>
          </p:cNvPr>
          <p:cNvSpPr/>
          <p:nvPr/>
        </p:nvSpPr>
        <p:spPr>
          <a:xfrm>
            <a:off x="2938535" y="5013508"/>
            <a:ext cx="1094882" cy="577081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900"/>
              </a:lnSpc>
              <a:defRPr/>
            </a:pP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最大</a:t>
            </a:r>
            <a:r>
              <a:rPr lang="en-US" altLang="ja-JP" sz="648" dirty="0">
                <a:solidFill>
                  <a:srgbClr val="000000"/>
                </a:solidFill>
                <a:latin typeface="+mn-ea"/>
              </a:rPr>
              <a:t>150cm</a:t>
            </a:r>
            <a:r>
              <a:rPr lang="ja-JP" altLang="en-US" sz="648" dirty="0" err="1">
                <a:solidFill>
                  <a:srgbClr val="000000"/>
                </a:solidFill>
                <a:latin typeface="+mn-ea"/>
              </a:rPr>
              <a:t>の耐</a:t>
            </a: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積雪強度のため、多雪地域でも安心してお使いいただけます。地域に合わせたタイプをお選びください。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206202C5-7F23-4381-A670-885DB74BD736}"/>
              </a:ext>
            </a:extLst>
          </p:cNvPr>
          <p:cNvSpPr/>
          <p:nvPr/>
        </p:nvSpPr>
        <p:spPr>
          <a:xfrm>
            <a:off x="4172207" y="5013508"/>
            <a:ext cx="1093169" cy="34624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900"/>
              </a:lnSpc>
              <a:defRPr/>
            </a:pP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大型で強い台風にも対応できる基準風速</a:t>
            </a:r>
            <a:r>
              <a:rPr lang="en-US" altLang="ja-JP" sz="648" dirty="0">
                <a:solidFill>
                  <a:srgbClr val="000000"/>
                </a:solidFill>
                <a:latin typeface="+mn-ea"/>
              </a:rPr>
              <a:t>V0=44m/s</a:t>
            </a: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を実現。</a:t>
            </a:r>
            <a:endParaRPr lang="en-US" altLang="ja-JP" sz="648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900"/>
              </a:lnSpc>
              <a:defRPr/>
            </a:pP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風の強い地域でも安心です。</a:t>
            </a:r>
          </a:p>
        </p:txBody>
      </p:sp>
      <p:pic>
        <p:nvPicPr>
          <p:cNvPr id="5149" name="Picture 140">
            <a:extLst>
              <a:ext uri="{FF2B5EF4-FFF2-40B4-BE49-F238E27FC236}">
                <a16:creationId xmlns:a16="http://schemas.microsoft.com/office/drawing/2014/main" id="{C3014A07-2D9F-46B4-ABE8-2F4649513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43"/>
          <a:stretch>
            <a:fillRect/>
          </a:stretch>
        </p:blipFill>
        <p:spPr bwMode="auto">
          <a:xfrm>
            <a:off x="2926541" y="4077974"/>
            <a:ext cx="1094883" cy="90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141">
            <a:extLst>
              <a:ext uri="{FF2B5EF4-FFF2-40B4-BE49-F238E27FC236}">
                <a16:creationId xmlns:a16="http://schemas.microsoft.com/office/drawing/2014/main" id="{A548720E-6617-439E-AD3D-E3FB92942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676" y="5718958"/>
            <a:ext cx="2321700" cy="108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1" name="TextBox 1">
            <a:extLst>
              <a:ext uri="{FF2B5EF4-FFF2-40B4-BE49-F238E27FC236}">
                <a16:creationId xmlns:a16="http://schemas.microsoft.com/office/drawing/2014/main" id="{3539B78B-49F2-4FD1-9F9E-F4B38D65A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2207" y="6846069"/>
            <a:ext cx="666849" cy="12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4532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594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ソルディーポート</a:t>
            </a:r>
          </a:p>
        </p:txBody>
      </p:sp>
      <p:sp>
        <p:nvSpPr>
          <p:cNvPr id="5152" name="TextBox 1">
            <a:extLst>
              <a:ext uri="{FF2B5EF4-FFF2-40B4-BE49-F238E27FC236}">
                <a16:creationId xmlns:a16="http://schemas.microsoft.com/office/drawing/2014/main" id="{DBB90998-AA56-4E77-8945-59248876B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249" y="6846069"/>
            <a:ext cx="833562" cy="12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45325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lnSpc>
                <a:spcPts val="594"/>
              </a:lnSpc>
              <a:spcBef>
                <a:spcPct val="0"/>
              </a:spcBef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折板屋根のカーポート</a:t>
            </a: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DA2FA8D3-0BC2-49A6-A1EC-88C9C3201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248" y="6978005"/>
            <a:ext cx="916918" cy="13797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45325">
            <a:spAutoFit/>
          </a:bodyPr>
          <a:lstStyle>
            <a:lvl1pPr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1pPr>
            <a:lvl2pPr marL="742950" indent="-285750"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2pPr>
            <a:lvl3pPr marL="1143000" indent="-228600"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3pPr>
            <a:lvl4pPr marL="1600200" indent="-228600"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4pPr>
            <a:lvl5pPr marL="2057400" indent="-228600"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kumimoji="1" sz="1000">
                <a:solidFill>
                  <a:srgbClr val="4D4D4D"/>
                </a:solidFill>
                <a:latin typeface="Times New Roman" pitchFamily="84" charset="0"/>
                <a:ea typeface="ＭＳ Ｐゴシック" pitchFamily="84" charset="-128"/>
              </a:defRPr>
            </a:lvl9pPr>
          </a:lstStyle>
          <a:p>
            <a:pPr>
              <a:lnSpc>
                <a:spcPts val="689"/>
              </a:lnSpc>
              <a:defRPr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※写真はイメージです。</a:t>
            </a:r>
          </a:p>
        </p:txBody>
      </p:sp>
      <p:pic>
        <p:nvPicPr>
          <p:cNvPr id="5154" name="Picture 142">
            <a:extLst>
              <a:ext uri="{FF2B5EF4-FFF2-40B4-BE49-F238E27FC236}">
                <a16:creationId xmlns:a16="http://schemas.microsoft.com/office/drawing/2014/main" id="{BE1CDD9A-8A25-4227-AEAB-7FA7C8227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730" y="1541671"/>
            <a:ext cx="527737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5" name="Picture 143">
            <a:extLst>
              <a:ext uri="{FF2B5EF4-FFF2-40B4-BE49-F238E27FC236}">
                <a16:creationId xmlns:a16="http://schemas.microsoft.com/office/drawing/2014/main" id="{8B3343F0-3850-4AFE-8F6B-0C5EACB4B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139" y="1541671"/>
            <a:ext cx="526023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6" name="Picture 144">
            <a:extLst>
              <a:ext uri="{FF2B5EF4-FFF2-40B4-BE49-F238E27FC236}">
                <a16:creationId xmlns:a16="http://schemas.microsoft.com/office/drawing/2014/main" id="{6F0407EE-1A16-44B2-863C-66A5E3670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34" y="1541671"/>
            <a:ext cx="524310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7" name="Picture 145">
            <a:extLst>
              <a:ext uri="{FF2B5EF4-FFF2-40B4-BE49-F238E27FC236}">
                <a16:creationId xmlns:a16="http://schemas.microsoft.com/office/drawing/2014/main" id="{8590EF0D-BB97-4994-96E0-6DAE58B70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815" y="1541671"/>
            <a:ext cx="526024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8" name="Picture 147">
            <a:extLst>
              <a:ext uri="{FF2B5EF4-FFF2-40B4-BE49-F238E27FC236}">
                <a16:creationId xmlns:a16="http://schemas.microsoft.com/office/drawing/2014/main" id="{A442CCC7-7797-4101-981F-8F070AA4A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514" y="1538244"/>
            <a:ext cx="524310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9" name="Picture 148">
            <a:extLst>
              <a:ext uri="{FF2B5EF4-FFF2-40B4-BE49-F238E27FC236}">
                <a16:creationId xmlns:a16="http://schemas.microsoft.com/office/drawing/2014/main" id="{BAD153ED-B505-4579-A076-087E1E98B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776" y="1538244"/>
            <a:ext cx="524310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60" name="Picture 149">
            <a:extLst>
              <a:ext uri="{FF2B5EF4-FFF2-40B4-BE49-F238E27FC236}">
                <a16:creationId xmlns:a16="http://schemas.microsoft.com/office/drawing/2014/main" id="{E3B7378B-AEF9-4625-A66F-05BE2365F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038" y="1538244"/>
            <a:ext cx="526023" cy="524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61" name="TextBox 1">
            <a:extLst>
              <a:ext uri="{FF2B5EF4-FFF2-40B4-BE49-F238E27FC236}">
                <a16:creationId xmlns:a16="http://schemas.microsoft.com/office/drawing/2014/main" id="{E1890A74-2E97-4091-8853-4BE48CC88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2730" y="2108159"/>
            <a:ext cx="522597" cy="19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オータム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ブラウン</a:t>
            </a:r>
          </a:p>
        </p:txBody>
      </p:sp>
      <p:sp>
        <p:nvSpPr>
          <p:cNvPr id="5162" name="TextBox 1">
            <a:extLst>
              <a:ext uri="{FF2B5EF4-FFF2-40B4-BE49-F238E27FC236}">
                <a16:creationId xmlns:a16="http://schemas.microsoft.com/office/drawing/2014/main" id="{E2660027-7030-4A78-9FC2-F5009B8F3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4003" y="2100085"/>
            <a:ext cx="583493" cy="99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シャイングレー</a:t>
            </a:r>
          </a:p>
        </p:txBody>
      </p:sp>
      <p:sp>
        <p:nvSpPr>
          <p:cNvPr id="5163" name="TextBox 1">
            <a:extLst>
              <a:ext uri="{FF2B5EF4-FFF2-40B4-BE49-F238E27FC236}">
                <a16:creationId xmlns:a16="http://schemas.microsoft.com/office/drawing/2014/main" id="{EE99B28D-82A7-4A37-B581-8E2D1ACD6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2693" y="2099228"/>
            <a:ext cx="333425" cy="99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ブラック</a:t>
            </a:r>
          </a:p>
        </p:txBody>
      </p:sp>
      <p:sp>
        <p:nvSpPr>
          <p:cNvPr id="5164" name="TextBox 1">
            <a:extLst>
              <a:ext uri="{FF2B5EF4-FFF2-40B4-BE49-F238E27FC236}">
                <a16:creationId xmlns:a16="http://schemas.microsoft.com/office/drawing/2014/main" id="{27AAD912-7651-46EE-B3AB-A89BEB3EA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7815" y="2099063"/>
            <a:ext cx="416781" cy="19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ナチュラル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シルバー</a:t>
            </a:r>
          </a:p>
        </p:txBody>
      </p:sp>
      <p:sp>
        <p:nvSpPr>
          <p:cNvPr id="5165" name="TextBox 1">
            <a:extLst>
              <a:ext uri="{FF2B5EF4-FFF2-40B4-BE49-F238E27FC236}">
                <a16:creationId xmlns:a16="http://schemas.microsoft.com/office/drawing/2014/main" id="{6404BDEA-81DE-4A38-977E-24DC994D9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7068" y="2104019"/>
            <a:ext cx="445635" cy="39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 クリエモカ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＋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ナチュラル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シルバー</a:t>
            </a:r>
          </a:p>
        </p:txBody>
      </p:sp>
      <p:sp>
        <p:nvSpPr>
          <p:cNvPr id="5166" name="TextBox 1">
            <a:extLst>
              <a:ext uri="{FF2B5EF4-FFF2-40B4-BE49-F238E27FC236}">
                <a16:creationId xmlns:a16="http://schemas.microsoft.com/office/drawing/2014/main" id="{3D56D044-D0EA-4BD8-A54E-4E7E2B6A0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4184" y="2112891"/>
            <a:ext cx="583493" cy="29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クリエダーク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＋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シャイングレー</a:t>
            </a:r>
          </a:p>
        </p:txBody>
      </p:sp>
      <p:sp>
        <p:nvSpPr>
          <p:cNvPr id="5167" name="TextBox 1">
            <a:extLst>
              <a:ext uri="{FF2B5EF4-FFF2-40B4-BE49-F238E27FC236}">
                <a16:creationId xmlns:a16="http://schemas.microsoft.com/office/drawing/2014/main" id="{79F7EA8C-A950-4B53-B563-4773F8323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3660" y="2095473"/>
            <a:ext cx="613408" cy="29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クリエラスク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 ＋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648" dirty="0">
                <a:solidFill>
                  <a:srgbClr val="000000"/>
                </a:solidFill>
                <a:latin typeface="+mn-ea"/>
                <a:ea typeface="+mn-ea"/>
              </a:rPr>
              <a:t>シャイングレー</a:t>
            </a:r>
          </a:p>
        </p:txBody>
      </p:sp>
      <p:pic>
        <p:nvPicPr>
          <p:cNvPr id="5205" name="Picture 151">
            <a:extLst>
              <a:ext uri="{FF2B5EF4-FFF2-40B4-BE49-F238E27FC236}">
                <a16:creationId xmlns:a16="http://schemas.microsoft.com/office/drawing/2014/main" id="{0E95D94C-E37A-4468-A77E-944ABD9C1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52" y="2938618"/>
            <a:ext cx="627116" cy="26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152">
            <a:extLst>
              <a:ext uri="{FF2B5EF4-FFF2-40B4-BE49-F238E27FC236}">
                <a16:creationId xmlns:a16="http://schemas.microsoft.com/office/drawing/2014/main" id="{7ED990AF-0AB0-4929-ADAD-E78408E17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712" y="2938618"/>
            <a:ext cx="627116" cy="26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153">
            <a:extLst>
              <a:ext uri="{FF2B5EF4-FFF2-40B4-BE49-F238E27FC236}">
                <a16:creationId xmlns:a16="http://schemas.microsoft.com/office/drawing/2014/main" id="{A939ECF2-059C-4D59-93A6-FDE3AF1346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370" y="2938618"/>
            <a:ext cx="627116" cy="26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8" name="Picture 156">
            <a:extLst>
              <a:ext uri="{FF2B5EF4-FFF2-40B4-BE49-F238E27FC236}">
                <a16:creationId xmlns:a16="http://schemas.microsoft.com/office/drawing/2014/main" id="{6D6C10E1-8142-4C07-A1D1-EBE1AC62D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22" y="4088255"/>
            <a:ext cx="740202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9" name="Picture 157">
            <a:extLst>
              <a:ext uri="{FF2B5EF4-FFF2-40B4-BE49-F238E27FC236}">
                <a16:creationId xmlns:a16="http://schemas.microsoft.com/office/drawing/2014/main" id="{CD0D04D1-185D-494D-9937-D50B794A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422" y="5037496"/>
            <a:ext cx="740202" cy="89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0" name="Picture 158">
            <a:extLst>
              <a:ext uri="{FF2B5EF4-FFF2-40B4-BE49-F238E27FC236}">
                <a16:creationId xmlns:a16="http://schemas.microsoft.com/office/drawing/2014/main" id="{92F0A898-E5B7-4768-883B-828AC03F0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282" y="5990164"/>
            <a:ext cx="740202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1" name="Picture 159">
            <a:extLst>
              <a:ext uri="{FF2B5EF4-FFF2-40B4-BE49-F238E27FC236}">
                <a16:creationId xmlns:a16="http://schemas.microsoft.com/office/drawing/2014/main" id="{873879A2-6364-4EB6-ACB6-851D79D30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448" y="5985024"/>
            <a:ext cx="976656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2" name="Picture 160">
            <a:extLst>
              <a:ext uri="{FF2B5EF4-FFF2-40B4-BE49-F238E27FC236}">
                <a16:creationId xmlns:a16="http://schemas.microsoft.com/office/drawing/2014/main" id="{7C781265-68F5-4BEF-BBB6-F1C7BE171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162" y="5030642"/>
            <a:ext cx="976656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3" name="Picture 161">
            <a:extLst>
              <a:ext uri="{FF2B5EF4-FFF2-40B4-BE49-F238E27FC236}">
                <a16:creationId xmlns:a16="http://schemas.microsoft.com/office/drawing/2014/main" id="{EFEA92B4-90B0-4701-80F5-FD8918A57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448" y="4086542"/>
            <a:ext cx="976656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4" name="Picture 162">
            <a:extLst>
              <a:ext uri="{FF2B5EF4-FFF2-40B4-BE49-F238E27FC236}">
                <a16:creationId xmlns:a16="http://schemas.microsoft.com/office/drawing/2014/main" id="{69088CCD-C492-4215-9D97-9C20E479F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209" y="4088255"/>
            <a:ext cx="1096596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5" name="Picture 163">
            <a:extLst>
              <a:ext uri="{FF2B5EF4-FFF2-40B4-BE49-F238E27FC236}">
                <a16:creationId xmlns:a16="http://schemas.microsoft.com/office/drawing/2014/main" id="{073DBF21-E4F3-412A-AF39-EFA1D8EB0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209" y="5037496"/>
            <a:ext cx="1098309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6" name="Picture 164">
            <a:extLst>
              <a:ext uri="{FF2B5EF4-FFF2-40B4-BE49-F238E27FC236}">
                <a16:creationId xmlns:a16="http://schemas.microsoft.com/office/drawing/2014/main" id="{C23E007E-F990-4FCE-A73B-8E4543C06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623" y="4084828"/>
            <a:ext cx="1098309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165">
            <a:extLst>
              <a:ext uri="{FF2B5EF4-FFF2-40B4-BE49-F238E27FC236}">
                <a16:creationId xmlns:a16="http://schemas.microsoft.com/office/drawing/2014/main" id="{C222369F-418C-4388-8E95-BC63E44A5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343" y="5035783"/>
            <a:ext cx="1098309" cy="89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166">
            <a:extLst>
              <a:ext uri="{FF2B5EF4-FFF2-40B4-BE49-F238E27FC236}">
                <a16:creationId xmlns:a16="http://schemas.microsoft.com/office/drawing/2014/main" id="{2C6765CA-3832-4D42-870D-6F3DD008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623" y="5983310"/>
            <a:ext cx="1098309" cy="89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473">
            <a:extLst>
              <a:ext uri="{FF2B5EF4-FFF2-40B4-BE49-F238E27FC236}">
                <a16:creationId xmlns:a16="http://schemas.microsoft.com/office/drawing/2014/main" id="{7F702EF2-E04A-4A5D-AFE9-49A27547B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2450" y="1088882"/>
            <a:ext cx="1308050" cy="13849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ja-JP" altLang="en-US" sz="900" b="1" dirty="0">
                <a:solidFill>
                  <a:srgbClr val="00368F"/>
                </a:solidFill>
                <a:latin typeface="+mn-ea"/>
              </a:rPr>
              <a:t>■ カラーバリエーション</a:t>
            </a: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695CB510-D2BE-4196-86CB-C6DD5E7C878D}"/>
              </a:ext>
            </a:extLst>
          </p:cNvPr>
          <p:cNvSpPr/>
          <p:nvPr/>
        </p:nvSpPr>
        <p:spPr>
          <a:xfrm>
            <a:off x="5402450" y="1365826"/>
            <a:ext cx="1502679" cy="11009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ja-JP" altLang="en-US" sz="863" dirty="0">
                <a:solidFill>
                  <a:srgbClr val="000000"/>
                </a:solidFill>
                <a:latin typeface="+mn-ea"/>
              </a:rPr>
              <a:t>本体カラーバリエーション</a:t>
            </a: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54C625DA-AD79-4707-AFD2-33EE06AB1EB1}"/>
              </a:ext>
            </a:extLst>
          </p:cNvPr>
          <p:cNvSpPr/>
          <p:nvPr/>
        </p:nvSpPr>
        <p:spPr>
          <a:xfrm>
            <a:off x="8101103" y="1384035"/>
            <a:ext cx="2941366" cy="110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ja-JP" altLang="en-US" sz="863" dirty="0">
                <a:solidFill>
                  <a:srgbClr val="000000"/>
                </a:solidFill>
                <a:latin typeface="+mn-ea"/>
              </a:rPr>
              <a:t>枠まわりカラーバリエーション（ラッピング形材）</a:t>
            </a: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F2CD410C-CA2E-48D4-A1E0-4C25767F9E41}"/>
              </a:ext>
            </a:extLst>
          </p:cNvPr>
          <p:cNvSpPr/>
          <p:nvPr/>
        </p:nvSpPr>
        <p:spPr>
          <a:xfrm>
            <a:off x="164490" y="3618775"/>
            <a:ext cx="4910695" cy="10259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lnSpc>
                <a:spcPts val="756"/>
              </a:lnSpc>
              <a:defRPr/>
            </a:pPr>
            <a:r>
              <a:rPr lang="en-US" altLang="ja-JP" sz="648" dirty="0">
                <a:solidFill>
                  <a:srgbClr val="000000"/>
                </a:solidFill>
                <a:latin typeface="+mn-ea"/>
              </a:rPr>
              <a:t>3000 2</a:t>
            </a: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台用 シャイングレー </a:t>
            </a:r>
            <a:r>
              <a:rPr lang="en-US" altLang="ja-JP" sz="648" dirty="0">
                <a:solidFill>
                  <a:srgbClr val="000000"/>
                </a:solidFill>
                <a:latin typeface="+mn-ea"/>
              </a:rPr>
              <a:t>54--57</a:t>
            </a:r>
            <a:r>
              <a:rPr lang="ja-JP" altLang="en-US" sz="648" dirty="0">
                <a:solidFill>
                  <a:srgbClr val="000000"/>
                </a:solidFill>
                <a:latin typeface="+mn-ea"/>
              </a:rPr>
              <a:t>型 屋根材色＝クリアブルー</a:t>
            </a:r>
            <a:endParaRPr lang="en-US" altLang="ja-JP" sz="648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223" name="図 1">
            <a:extLst>
              <a:ext uri="{FF2B5EF4-FFF2-40B4-BE49-F238E27FC236}">
                <a16:creationId xmlns:a16="http://schemas.microsoft.com/office/drawing/2014/main" id="{DE5DFEEB-C64A-4106-B2B0-4604293CC3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" t="19276" b="17366"/>
          <a:stretch/>
        </p:blipFill>
        <p:spPr bwMode="auto">
          <a:xfrm>
            <a:off x="0" y="824452"/>
            <a:ext cx="5244815" cy="2729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" name="図 3">
            <a:extLst>
              <a:ext uri="{FF2B5EF4-FFF2-40B4-BE49-F238E27FC236}">
                <a16:creationId xmlns:a16="http://schemas.microsoft.com/office/drawing/2014/main" id="{2BD567F5-5E19-4B90-BD78-8799113D1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57"/>
          <a:stretch>
            <a:fillRect/>
          </a:stretch>
        </p:blipFill>
        <p:spPr bwMode="auto">
          <a:xfrm>
            <a:off x="5477841" y="2586864"/>
            <a:ext cx="904692" cy="6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" name="図 4">
            <a:extLst>
              <a:ext uri="{FF2B5EF4-FFF2-40B4-BE49-F238E27FC236}">
                <a16:creationId xmlns:a16="http://schemas.microsoft.com/office/drawing/2014/main" id="{7ECBA34C-11DC-45D3-A734-AE7BC5D2B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97" y="4240751"/>
            <a:ext cx="925253" cy="86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6" name="図 6">
            <a:extLst>
              <a:ext uri="{FF2B5EF4-FFF2-40B4-BE49-F238E27FC236}">
                <a16:creationId xmlns:a16="http://schemas.microsoft.com/office/drawing/2014/main" id="{DDAF60D3-E81A-424E-833A-8C5E4F1AA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492" y="4081402"/>
            <a:ext cx="712788" cy="14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Rectangle 9">
            <a:extLst>
              <a:ext uri="{FF2B5EF4-FFF2-40B4-BE49-F238E27FC236}">
                <a16:creationId xmlns:a16="http://schemas.microsoft.com/office/drawing/2014/main" id="{CD2422A1-1425-4EF9-95E6-57EC08EAD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656" y="7239223"/>
            <a:ext cx="1368191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ソルディーポート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_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商品特長</a:t>
            </a:r>
            <a:endParaRPr lang="en-US" altLang="ja-JP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SPD7417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2022.04.00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改訂（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2024.08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更新）</a:t>
            </a:r>
            <a:endParaRPr lang="zh-TW" altLang="en-US" sz="600" dirty="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55" name="表格 4">
            <a:extLst>
              <a:ext uri="{FF2B5EF4-FFF2-40B4-BE49-F238E27FC236}">
                <a16:creationId xmlns:a16="http://schemas.microsoft.com/office/drawing/2014/main" id="{B9F7D55A-83FE-4EE4-9921-29218E0831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094566"/>
              </p:ext>
            </p:extLst>
          </p:nvPr>
        </p:nvGraphicFramePr>
        <p:xfrm>
          <a:off x="5412730" y="3938592"/>
          <a:ext cx="5166831" cy="3081036"/>
        </p:xfrm>
        <a:graphic>
          <a:graphicData uri="http://schemas.openxmlformats.org/drawingml/2006/table">
            <a:tbl>
              <a:tblPr/>
              <a:tblGrid>
                <a:gridCol w="484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83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392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タイプ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耐積雪量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1台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2台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3台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間口延長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3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1500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50cm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相当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23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3000</a:t>
                      </a: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cm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相当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236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4500</a:t>
                      </a: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cm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相当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─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7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※4500タイプ設定なし</a:t>
                      </a: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anchor="ctr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7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439" marR="91439" marT="44766" marB="44766" horzOverflow="overflow">
                    <a:lnL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16227</TotalTime>
  <Words>258</Words>
  <Application>Microsoft Office PowerPoint</Application>
  <PresentationFormat>ユーザー設定</PresentationFormat>
  <Paragraphs>77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HGPｺﾞｼｯｸE</vt:lpstr>
      <vt:lpstr>Meiryo UI</vt:lpstr>
      <vt:lpstr>メイリオ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682</cp:revision>
  <cp:lastPrinted>2023-02-01T02:36:54Z</cp:lastPrinted>
  <dcterms:created xsi:type="dcterms:W3CDTF">2010-09-29T12:55:25Z</dcterms:created>
  <dcterms:modified xsi:type="dcterms:W3CDTF">2024-09-04T07:15:07Z</dcterms:modified>
</cp:coreProperties>
</file>