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12"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1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50" autoAdjust="0"/>
    <p:restoredTop sz="96190" autoAdjust="0"/>
  </p:normalViewPr>
  <p:slideViewPr>
    <p:cSldViewPr snapToGrid="0" showGuides="1">
      <p:cViewPr varScale="1">
        <p:scale>
          <a:sx n="63" d="100"/>
          <a:sy n="63" d="100"/>
        </p:scale>
        <p:origin x="41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81A0805-7008-4E59-8935-4236ACD13A6B}"/>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C7BFC05C-CE8B-4526-B7F2-81A0B1C65AB0}"/>
              </a:ext>
            </a:extLst>
          </p:cNvPr>
          <p:cNvSpPr>
            <a:spLocks noGrp="1" noChangeArrowheads="1"/>
          </p:cNvSpPr>
          <p:nvPr>
            <p:ph type="body" idx="1"/>
          </p:nvPr>
        </p:nvSpPr>
        <p:spPr>
          <a:ln/>
        </p:spPr>
        <p:txBody>
          <a:bodyPr/>
          <a:lstStyle/>
          <a:p>
            <a:pPr defTabSz="496012" eaLnBrk="1" hangingPunct="1">
              <a:defRPr/>
            </a:pPr>
            <a:endParaRPr lang="ja-JP" altLang="en-US" sz="1306"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7402976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225" descr="L-白M">
            <a:extLst>
              <a:ext uri="{FF2B5EF4-FFF2-40B4-BE49-F238E27FC236}">
                <a16:creationId xmlns:a16="http://schemas.microsoft.com/office/drawing/2014/main" id="{99637F88-46A2-4F32-895E-F6EC36245D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4695" y="1411874"/>
            <a:ext cx="2498183" cy="153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226" descr="DGR1">
            <a:extLst>
              <a:ext uri="{FF2B5EF4-FFF2-40B4-BE49-F238E27FC236}">
                <a16:creationId xmlns:a16="http://schemas.microsoft.com/office/drawing/2014/main" id="{6DB6426E-4DDA-4C19-A96E-11EAA6E885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1234"/>
          <a:stretch>
            <a:fillRect/>
          </a:stretch>
        </p:blipFill>
        <p:spPr bwMode="auto">
          <a:xfrm>
            <a:off x="8167928" y="1432436"/>
            <a:ext cx="2323413" cy="1514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430">
            <a:extLst>
              <a:ext uri="{FF2B5EF4-FFF2-40B4-BE49-F238E27FC236}">
                <a16:creationId xmlns:a16="http://schemas.microsoft.com/office/drawing/2014/main" id="{DCAEB441-65E5-4116-844A-83D9CBF52C00}"/>
              </a:ext>
            </a:extLst>
          </p:cNvPr>
          <p:cNvSpPr>
            <a:spLocks noChangeArrowheads="1"/>
          </p:cNvSpPr>
          <p:nvPr/>
        </p:nvSpPr>
        <p:spPr bwMode="auto">
          <a:xfrm>
            <a:off x="155923" y="1036634"/>
            <a:ext cx="7325723" cy="28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835" dirty="0">
                <a:solidFill>
                  <a:srgbClr val="00968E"/>
                </a:solidFill>
                <a:latin typeface="HGPｺﾞｼｯｸE" panose="020B0900000000000000" pitchFamily="50" charset="-128"/>
                <a:ea typeface="HGPｺﾞｼｯｸE" panose="020B0900000000000000" pitchFamily="50" charset="-128"/>
              </a:rPr>
              <a:t>高いコストパフォーマンスと優れた品質でお届けする駐輪場シリーズです。</a:t>
            </a:r>
          </a:p>
        </p:txBody>
      </p:sp>
      <p:sp>
        <p:nvSpPr>
          <p:cNvPr id="5127" name="Text Box 1039">
            <a:extLst>
              <a:ext uri="{FF2B5EF4-FFF2-40B4-BE49-F238E27FC236}">
                <a16:creationId xmlns:a16="http://schemas.microsoft.com/office/drawing/2014/main" id="{C8F3CE1B-2544-47DD-AB58-7DFA0000FA58}"/>
              </a:ext>
            </a:extLst>
          </p:cNvPr>
          <p:cNvSpPr txBox="1">
            <a:spLocks noChangeArrowheads="1"/>
          </p:cNvSpPr>
          <p:nvPr/>
        </p:nvSpPr>
        <p:spPr bwMode="auto">
          <a:xfrm>
            <a:off x="185051" y="532885"/>
            <a:ext cx="581891" cy="2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11">
                <a:solidFill>
                  <a:schemeClr val="bg1"/>
                </a:solidFill>
                <a:latin typeface="HGPｺﾞｼｯｸE" panose="020B0900000000000000" pitchFamily="50" charset="-128"/>
                <a:ea typeface="HGPｺﾞｼｯｸE" panose="020B0900000000000000" pitchFamily="50" charset="-128"/>
              </a:rPr>
              <a:t>駐輪場</a:t>
            </a:r>
            <a:endParaRPr lang="ja-JP" altLang="ja-JP" sz="1511">
              <a:solidFill>
                <a:schemeClr val="bg1"/>
              </a:solidFill>
              <a:latin typeface="HGPｺﾞｼｯｸE" panose="020B0900000000000000" pitchFamily="50" charset="-128"/>
              <a:ea typeface="HGPｺﾞｼｯｸE" panose="020B0900000000000000" pitchFamily="50" charset="-128"/>
            </a:endParaRPr>
          </a:p>
        </p:txBody>
      </p:sp>
      <p:sp>
        <p:nvSpPr>
          <p:cNvPr id="5128" name="Text Box 1039">
            <a:extLst>
              <a:ext uri="{FF2B5EF4-FFF2-40B4-BE49-F238E27FC236}">
                <a16:creationId xmlns:a16="http://schemas.microsoft.com/office/drawing/2014/main" id="{3B520515-E3CA-441B-A561-8CA12443350E}"/>
              </a:ext>
            </a:extLst>
          </p:cNvPr>
          <p:cNvSpPr txBox="1">
            <a:spLocks noChangeArrowheads="1"/>
          </p:cNvSpPr>
          <p:nvPr/>
        </p:nvSpPr>
        <p:spPr bwMode="auto">
          <a:xfrm>
            <a:off x="1098310" y="371822"/>
            <a:ext cx="3111429" cy="41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2698">
                <a:solidFill>
                  <a:schemeClr val="bg1"/>
                </a:solidFill>
                <a:latin typeface="HGPｺﾞｼｯｸE" panose="020B0900000000000000" pitchFamily="50" charset="-128"/>
                <a:ea typeface="HGPｺﾞｼｯｸE" panose="020B0900000000000000" pitchFamily="50" charset="-128"/>
              </a:rPr>
              <a:t>サイクルポート</a:t>
            </a:r>
            <a:r>
              <a:rPr lang="ja-JP" altLang="ja-JP" sz="2698">
                <a:solidFill>
                  <a:schemeClr val="bg1"/>
                </a:solidFill>
                <a:latin typeface="HGPｺﾞｼｯｸE" panose="020B0900000000000000" pitchFamily="50" charset="-128"/>
                <a:ea typeface="HGPｺﾞｼｯｸE" panose="020B0900000000000000" pitchFamily="50" charset="-128"/>
              </a:rPr>
              <a:t> </a:t>
            </a:r>
            <a:r>
              <a:rPr lang="ja-JP" altLang="en-US" sz="2698">
                <a:solidFill>
                  <a:schemeClr val="bg1"/>
                </a:solidFill>
                <a:latin typeface="HGPｺﾞｼｯｸE" panose="020B0900000000000000" pitchFamily="50" charset="-128"/>
                <a:ea typeface="HGPｺﾞｼｯｸE" panose="020B0900000000000000" pitchFamily="50" charset="-128"/>
              </a:rPr>
              <a:t>ＦＧ型</a:t>
            </a:r>
            <a:endParaRPr lang="ja-JP" altLang="ja-JP" sz="2698">
              <a:solidFill>
                <a:schemeClr val="bg1"/>
              </a:solidFill>
              <a:latin typeface="HGPｺﾞｼｯｸE" panose="020B0900000000000000" pitchFamily="50" charset="-128"/>
              <a:ea typeface="HGPｺﾞｼｯｸE" panose="020B0900000000000000" pitchFamily="50" charset="-128"/>
            </a:endParaRPr>
          </a:p>
        </p:txBody>
      </p:sp>
      <p:sp>
        <p:nvSpPr>
          <p:cNvPr id="5129" name="Rectangle 737">
            <a:extLst>
              <a:ext uri="{FF2B5EF4-FFF2-40B4-BE49-F238E27FC236}">
                <a16:creationId xmlns:a16="http://schemas.microsoft.com/office/drawing/2014/main" id="{212C131A-A06C-4C20-8752-F216102FEBBF}"/>
              </a:ext>
            </a:extLst>
          </p:cNvPr>
          <p:cNvSpPr>
            <a:spLocks noChangeArrowheads="1"/>
          </p:cNvSpPr>
          <p:nvPr/>
        </p:nvSpPr>
        <p:spPr bwMode="auto">
          <a:xfrm>
            <a:off x="184748" y="4086542"/>
            <a:ext cx="554639" cy="215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1403" dirty="0">
                <a:latin typeface="HGPｺﾞｼｯｸE" panose="020B0900000000000000" pitchFamily="50" charset="-128"/>
                <a:ea typeface="HGPｺﾞｼｯｸE" panose="020B0900000000000000" pitchFamily="50" charset="-128"/>
              </a:rPr>
              <a:t>FG-T</a:t>
            </a:r>
            <a:r>
              <a:rPr lang="ja-JP" altLang="en-US" sz="1403" dirty="0">
                <a:latin typeface="HGPｺﾞｼｯｸE" panose="020B0900000000000000" pitchFamily="50" charset="-128"/>
                <a:ea typeface="HGPｺﾞｼｯｸE" panose="020B0900000000000000" pitchFamily="50" charset="-128"/>
              </a:rPr>
              <a:t>型</a:t>
            </a:r>
            <a:endParaRPr lang="en-US" altLang="ja-JP" sz="1187" dirty="0">
              <a:latin typeface="ＭＳ Ｐゴシック" panose="020B0600070205080204" pitchFamily="50" charset="-128"/>
            </a:endParaRPr>
          </a:p>
        </p:txBody>
      </p:sp>
      <p:sp>
        <p:nvSpPr>
          <p:cNvPr id="5130" name="Rectangle 740">
            <a:extLst>
              <a:ext uri="{FF2B5EF4-FFF2-40B4-BE49-F238E27FC236}">
                <a16:creationId xmlns:a16="http://schemas.microsoft.com/office/drawing/2014/main" id="{2444DAA3-BD0E-47EE-8E72-6320E0A099DD}"/>
              </a:ext>
            </a:extLst>
          </p:cNvPr>
          <p:cNvSpPr>
            <a:spLocks noChangeArrowheads="1"/>
          </p:cNvSpPr>
          <p:nvPr/>
        </p:nvSpPr>
        <p:spPr bwMode="auto">
          <a:xfrm>
            <a:off x="5489835" y="2986519"/>
            <a:ext cx="549831" cy="215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1403">
                <a:latin typeface="HGPｺﾞｼｯｸE" panose="020B0900000000000000" pitchFamily="50" charset="-128"/>
                <a:ea typeface="HGPｺﾞｼｯｸE" panose="020B0900000000000000" pitchFamily="50" charset="-128"/>
              </a:rPr>
              <a:t>FG-L</a:t>
            </a:r>
            <a:r>
              <a:rPr lang="ja-JP" altLang="en-US" sz="1403">
                <a:latin typeface="HGPｺﾞｼｯｸE" panose="020B0900000000000000" pitchFamily="50" charset="-128"/>
                <a:ea typeface="HGPｺﾞｼｯｸE" panose="020B0900000000000000" pitchFamily="50" charset="-128"/>
              </a:rPr>
              <a:t>型</a:t>
            </a:r>
            <a:endParaRPr lang="en-US" altLang="ja-JP" sz="1187">
              <a:latin typeface="ＭＳ Ｐゴシック" panose="020B0600070205080204" pitchFamily="50" charset="-128"/>
            </a:endParaRPr>
          </a:p>
        </p:txBody>
      </p:sp>
      <p:sp>
        <p:nvSpPr>
          <p:cNvPr id="5131" name="Rectangle 900">
            <a:extLst>
              <a:ext uri="{FF2B5EF4-FFF2-40B4-BE49-F238E27FC236}">
                <a16:creationId xmlns:a16="http://schemas.microsoft.com/office/drawing/2014/main" id="{EDEDA002-7DB8-4E0E-803C-715F6D4FB487}"/>
              </a:ext>
            </a:extLst>
          </p:cNvPr>
          <p:cNvSpPr>
            <a:spLocks noChangeArrowheads="1"/>
          </p:cNvSpPr>
          <p:nvPr/>
        </p:nvSpPr>
        <p:spPr bwMode="auto">
          <a:xfrm>
            <a:off x="311845" y="4569730"/>
            <a:ext cx="3068756" cy="16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spcAft>
                <a:spcPts val="608"/>
              </a:spcAft>
              <a:buNone/>
            </a:pPr>
            <a:r>
              <a:rPr lang="ja-JP" altLang="ja-JP" sz="1079">
                <a:latin typeface="HGPｺﾞｼｯｸE" panose="020B0900000000000000" pitchFamily="50" charset="-128"/>
                <a:ea typeface="HGPｺﾞｼｯｸE" panose="020B0900000000000000" pitchFamily="50" charset="-128"/>
              </a:rPr>
              <a:t>景観性と耐久性が特長の鋼板屋根材です。</a:t>
            </a:r>
          </a:p>
        </p:txBody>
      </p:sp>
      <p:sp>
        <p:nvSpPr>
          <p:cNvPr id="5132" name="Rectangle 961">
            <a:extLst>
              <a:ext uri="{FF2B5EF4-FFF2-40B4-BE49-F238E27FC236}">
                <a16:creationId xmlns:a16="http://schemas.microsoft.com/office/drawing/2014/main" id="{D3EB9144-9BC2-4930-B347-357DCF7B1A56}"/>
              </a:ext>
            </a:extLst>
          </p:cNvPr>
          <p:cNvSpPr>
            <a:spLocks noChangeArrowheads="1"/>
          </p:cNvSpPr>
          <p:nvPr/>
        </p:nvSpPr>
        <p:spPr bwMode="auto">
          <a:xfrm>
            <a:off x="6204336" y="4825031"/>
            <a:ext cx="673261" cy="117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ja-JP" altLang="en-US" sz="756">
                <a:ea typeface="HGPｺﾞｼｯｸE" panose="020B0900000000000000" pitchFamily="50" charset="-128"/>
              </a:rPr>
              <a:t>表側（屋根面色）</a:t>
            </a:r>
            <a:endParaRPr lang="en-US" altLang="ja-JP" sz="756">
              <a:ea typeface="HGPｺﾞｼｯｸE" panose="020B0900000000000000" pitchFamily="50" charset="-128"/>
            </a:endParaRPr>
          </a:p>
        </p:txBody>
      </p:sp>
      <p:sp>
        <p:nvSpPr>
          <p:cNvPr id="5133" name="Rectangle 206">
            <a:extLst>
              <a:ext uri="{FF2B5EF4-FFF2-40B4-BE49-F238E27FC236}">
                <a16:creationId xmlns:a16="http://schemas.microsoft.com/office/drawing/2014/main" id="{FB188CB0-1B34-45ED-A041-2F7F6CE4A14C}"/>
              </a:ext>
            </a:extLst>
          </p:cNvPr>
          <p:cNvSpPr>
            <a:spLocks noChangeArrowheads="1"/>
          </p:cNvSpPr>
          <p:nvPr/>
        </p:nvSpPr>
        <p:spPr bwMode="auto">
          <a:xfrm>
            <a:off x="8169642" y="2986519"/>
            <a:ext cx="557845" cy="215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1403">
                <a:latin typeface="HGPｺﾞｼｯｸE" panose="020B0900000000000000" pitchFamily="50" charset="-128"/>
                <a:ea typeface="HGPｺﾞｼｯｸE" panose="020B0900000000000000" pitchFamily="50" charset="-128"/>
              </a:rPr>
              <a:t>FG-D</a:t>
            </a:r>
            <a:r>
              <a:rPr lang="ja-JP" altLang="en-US" sz="1403">
                <a:latin typeface="HGPｺﾞｼｯｸE" panose="020B0900000000000000" pitchFamily="50" charset="-128"/>
                <a:ea typeface="HGPｺﾞｼｯｸE" panose="020B0900000000000000" pitchFamily="50" charset="-128"/>
              </a:rPr>
              <a:t>型</a:t>
            </a:r>
            <a:endParaRPr lang="en-US" altLang="ja-JP" sz="1187">
              <a:latin typeface="ＭＳ Ｐゴシック" panose="020B0600070205080204" pitchFamily="50" charset="-128"/>
            </a:endParaRPr>
          </a:p>
        </p:txBody>
      </p:sp>
      <p:sp>
        <p:nvSpPr>
          <p:cNvPr id="5134" name="Oval 163">
            <a:extLst>
              <a:ext uri="{FF2B5EF4-FFF2-40B4-BE49-F238E27FC236}">
                <a16:creationId xmlns:a16="http://schemas.microsoft.com/office/drawing/2014/main" id="{7F462DF6-94FD-4B4A-AA16-245238091AAE}"/>
              </a:ext>
            </a:extLst>
          </p:cNvPr>
          <p:cNvSpPr>
            <a:spLocks noChangeArrowheads="1"/>
          </p:cNvSpPr>
          <p:nvPr/>
        </p:nvSpPr>
        <p:spPr bwMode="auto">
          <a:xfrm>
            <a:off x="7497976" y="949249"/>
            <a:ext cx="452346" cy="448919"/>
          </a:xfrm>
          <a:prstGeom prst="ellipse">
            <a:avLst/>
          </a:prstGeom>
          <a:solidFill>
            <a:srgbClr val="00968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ja-JP" sz="863" b="1">
                <a:solidFill>
                  <a:schemeClr val="bg1"/>
                </a:solidFill>
                <a:latin typeface="ＭＳ Ｐゴシック" panose="020B0600070205080204" pitchFamily="50" charset="-128"/>
              </a:rPr>
              <a:t>受注</a:t>
            </a:r>
            <a:br>
              <a:rPr lang="ja-JP" altLang="ja-JP" sz="863" b="1">
                <a:solidFill>
                  <a:schemeClr val="bg1"/>
                </a:solidFill>
                <a:latin typeface="ＭＳ Ｐゴシック" panose="020B0600070205080204" pitchFamily="50" charset="-128"/>
              </a:rPr>
            </a:br>
            <a:r>
              <a:rPr lang="ja-JP" altLang="ja-JP" sz="863" b="1">
                <a:solidFill>
                  <a:schemeClr val="bg1"/>
                </a:solidFill>
                <a:latin typeface="ＭＳ Ｐゴシック" panose="020B0600070205080204" pitchFamily="50" charset="-128"/>
              </a:rPr>
              <a:t>生産</a:t>
            </a:r>
          </a:p>
        </p:txBody>
      </p:sp>
      <p:sp>
        <p:nvSpPr>
          <p:cNvPr id="5135" name="Text Box 1039">
            <a:extLst>
              <a:ext uri="{FF2B5EF4-FFF2-40B4-BE49-F238E27FC236}">
                <a16:creationId xmlns:a16="http://schemas.microsoft.com/office/drawing/2014/main" id="{772E9242-9EB3-4507-9B1A-CB2001D0EE53}"/>
              </a:ext>
            </a:extLst>
          </p:cNvPr>
          <p:cNvSpPr txBox="1">
            <a:spLocks noChangeArrowheads="1"/>
          </p:cNvSpPr>
          <p:nvPr/>
        </p:nvSpPr>
        <p:spPr bwMode="auto">
          <a:xfrm>
            <a:off x="4533740" y="524317"/>
            <a:ext cx="775853" cy="2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11">
                <a:solidFill>
                  <a:schemeClr val="bg1"/>
                </a:solidFill>
                <a:latin typeface="HGPｺﾞｼｯｸE" panose="020B0900000000000000" pitchFamily="50" charset="-128"/>
                <a:ea typeface="HGPｺﾞｼｯｸE" panose="020B0900000000000000" pitchFamily="50" charset="-128"/>
              </a:rPr>
              <a:t>商品特長</a:t>
            </a:r>
          </a:p>
        </p:txBody>
      </p:sp>
      <p:pic>
        <p:nvPicPr>
          <p:cNvPr id="5136" name="Picture 224" descr="T-白M差替">
            <a:extLst>
              <a:ext uri="{FF2B5EF4-FFF2-40B4-BE49-F238E27FC236}">
                <a16:creationId xmlns:a16="http://schemas.microsoft.com/office/drawing/2014/main" id="{5117C385-44E5-4D27-9B48-4244653768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069" y="1377606"/>
            <a:ext cx="5174563" cy="259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7" name="Rectangle 227">
            <a:extLst>
              <a:ext uri="{FF2B5EF4-FFF2-40B4-BE49-F238E27FC236}">
                <a16:creationId xmlns:a16="http://schemas.microsoft.com/office/drawing/2014/main" id="{9D61356C-37CC-4E9C-8019-E34C7F7F2A9D}"/>
              </a:ext>
            </a:extLst>
          </p:cNvPr>
          <p:cNvSpPr>
            <a:spLocks noChangeArrowheads="1"/>
          </p:cNvSpPr>
          <p:nvPr/>
        </p:nvSpPr>
        <p:spPr bwMode="auto">
          <a:xfrm>
            <a:off x="316985" y="4765060"/>
            <a:ext cx="3174988" cy="6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20000"/>
              </a:lnSpc>
              <a:spcBef>
                <a:spcPct val="0"/>
              </a:spcBef>
              <a:buFontTx/>
              <a:buNone/>
            </a:pPr>
            <a:r>
              <a:rPr lang="en-US" altLang="ja-JP" sz="863" dirty="0">
                <a:latin typeface="+mn-ea"/>
                <a:ea typeface="+mn-ea"/>
              </a:rPr>
              <a:t>■</a:t>
            </a:r>
            <a:r>
              <a:rPr lang="ja-JP" altLang="en-US" sz="863" dirty="0">
                <a:latin typeface="+mn-ea"/>
                <a:ea typeface="+mn-ea"/>
              </a:rPr>
              <a:t>屋根材はカラー鋼板を凹凸に成形後、アーチ形状に曲げ加工を施した鋼板屋根材です。アーチ形状として屋根材自体の強度を高めると共にすっきりとした天井面を可能としています。高級感と落ち着きのある意匠性に優れた高機能屋根材です。</a:t>
            </a:r>
          </a:p>
        </p:txBody>
      </p:sp>
      <p:sp>
        <p:nvSpPr>
          <p:cNvPr id="5138" name="Rectangle 232">
            <a:extLst>
              <a:ext uri="{FF2B5EF4-FFF2-40B4-BE49-F238E27FC236}">
                <a16:creationId xmlns:a16="http://schemas.microsoft.com/office/drawing/2014/main" id="{62AD75A1-A492-4C4A-8962-48CE749D242A}"/>
              </a:ext>
            </a:extLst>
          </p:cNvPr>
          <p:cNvSpPr>
            <a:spLocks noChangeArrowheads="1"/>
          </p:cNvSpPr>
          <p:nvPr/>
        </p:nvSpPr>
        <p:spPr bwMode="auto">
          <a:xfrm>
            <a:off x="311845" y="5599501"/>
            <a:ext cx="3068756" cy="3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079">
                <a:ea typeface="HGPｺﾞｼｯｸE" panose="020B0900000000000000" pitchFamily="50" charset="-128"/>
              </a:rPr>
              <a:t>緩やかなアーチ形状屋根で</a:t>
            </a:r>
            <a:endParaRPr lang="en-US" altLang="ja-JP" sz="1079">
              <a:ea typeface="HGPｺﾞｼｯｸE" panose="020B0900000000000000" pitchFamily="50" charset="-128"/>
            </a:endParaRPr>
          </a:p>
          <a:p>
            <a:pPr>
              <a:spcBef>
                <a:spcPct val="0"/>
              </a:spcBef>
              <a:buFontTx/>
              <a:buNone/>
            </a:pPr>
            <a:r>
              <a:rPr lang="ja-JP" altLang="en-US" sz="1079">
                <a:ea typeface="HGPｺﾞｼｯｸE" panose="020B0900000000000000" pitchFamily="50" charset="-128"/>
              </a:rPr>
              <a:t>シンプルかつ軽快感のある駐輪場です。</a:t>
            </a:r>
            <a:endParaRPr lang="ja-JP" altLang="ja-JP" sz="1079">
              <a:ea typeface="HGPｺﾞｼｯｸE" panose="020B0900000000000000" pitchFamily="50" charset="-128"/>
            </a:endParaRPr>
          </a:p>
        </p:txBody>
      </p:sp>
      <p:sp>
        <p:nvSpPr>
          <p:cNvPr id="5139" name="Rectangle 233">
            <a:extLst>
              <a:ext uri="{FF2B5EF4-FFF2-40B4-BE49-F238E27FC236}">
                <a16:creationId xmlns:a16="http://schemas.microsoft.com/office/drawing/2014/main" id="{ABE9E37B-7E11-428D-9A36-961222A9EA04}"/>
              </a:ext>
            </a:extLst>
          </p:cNvPr>
          <p:cNvSpPr>
            <a:spLocks noChangeArrowheads="1"/>
          </p:cNvSpPr>
          <p:nvPr/>
        </p:nvSpPr>
        <p:spPr bwMode="auto">
          <a:xfrm>
            <a:off x="316984" y="5966176"/>
            <a:ext cx="3209259" cy="6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20000"/>
              </a:lnSpc>
              <a:spcBef>
                <a:spcPct val="0"/>
              </a:spcBef>
              <a:buFontTx/>
              <a:buNone/>
            </a:pPr>
            <a:r>
              <a:rPr lang="en-US" altLang="ja-JP" sz="863" dirty="0">
                <a:latin typeface="+mn-ea"/>
                <a:ea typeface="+mn-ea"/>
              </a:rPr>
              <a:t>■</a:t>
            </a:r>
            <a:r>
              <a:rPr lang="ja-JP" altLang="en-US" sz="863" dirty="0">
                <a:latin typeface="+mn-ea"/>
                <a:ea typeface="+mn-ea"/>
              </a:rPr>
              <a:t>優しい印象を与えるアールを基調とした屋根廻りのデザインが</a:t>
            </a:r>
          </a:p>
          <a:p>
            <a:pPr>
              <a:lnSpc>
                <a:spcPct val="120000"/>
              </a:lnSpc>
              <a:spcBef>
                <a:spcPct val="0"/>
              </a:spcBef>
              <a:buFontTx/>
              <a:buNone/>
            </a:pPr>
            <a:r>
              <a:rPr lang="ja-JP" altLang="en-US" sz="863" dirty="0">
                <a:latin typeface="+mn-ea"/>
                <a:ea typeface="+mn-ea"/>
              </a:rPr>
              <a:t>    特徴であるとともに、様々な敷地景観にもマッチします。</a:t>
            </a:r>
            <a:endParaRPr lang="en-US" altLang="ja-JP" sz="863" dirty="0">
              <a:latin typeface="+mn-ea"/>
              <a:ea typeface="+mn-ea"/>
            </a:endParaRPr>
          </a:p>
          <a:p>
            <a:pPr>
              <a:lnSpc>
                <a:spcPct val="120000"/>
              </a:lnSpc>
              <a:spcBef>
                <a:spcPct val="0"/>
              </a:spcBef>
              <a:buFontTx/>
              <a:buNone/>
            </a:pPr>
            <a:r>
              <a:rPr lang="en-US" altLang="ja-JP" sz="863" dirty="0">
                <a:latin typeface="+mn-ea"/>
                <a:ea typeface="+mn-ea"/>
              </a:rPr>
              <a:t>■</a:t>
            </a:r>
            <a:r>
              <a:rPr lang="ja-JP" altLang="en-US" sz="863" dirty="0">
                <a:latin typeface="+mn-ea"/>
                <a:ea typeface="+mn-ea"/>
              </a:rPr>
              <a:t>背面・側面パネルにも屋根材と同様の素材を採用することで、</a:t>
            </a:r>
          </a:p>
          <a:p>
            <a:pPr>
              <a:lnSpc>
                <a:spcPct val="120000"/>
              </a:lnSpc>
              <a:spcBef>
                <a:spcPct val="0"/>
              </a:spcBef>
              <a:buFontTx/>
              <a:buNone/>
            </a:pPr>
            <a:r>
              <a:rPr lang="ja-JP" altLang="en-US" sz="863" dirty="0">
                <a:latin typeface="+mn-ea"/>
                <a:ea typeface="+mn-ea"/>
              </a:rPr>
              <a:t>    統一のとれたデザインと高級感が特徴です。</a:t>
            </a:r>
          </a:p>
        </p:txBody>
      </p:sp>
      <p:sp>
        <p:nvSpPr>
          <p:cNvPr id="5140" name="Rectangle 242">
            <a:extLst>
              <a:ext uri="{FF2B5EF4-FFF2-40B4-BE49-F238E27FC236}">
                <a16:creationId xmlns:a16="http://schemas.microsoft.com/office/drawing/2014/main" id="{42EFB783-87B6-4479-A4B9-456A76523FD4}"/>
              </a:ext>
            </a:extLst>
          </p:cNvPr>
          <p:cNvSpPr>
            <a:spLocks noChangeArrowheads="1"/>
          </p:cNvSpPr>
          <p:nvPr/>
        </p:nvSpPr>
        <p:spPr bwMode="auto">
          <a:xfrm>
            <a:off x="7199840" y="4747927"/>
            <a:ext cx="3068756" cy="49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079" dirty="0">
                <a:latin typeface="HGPｺﾞｼｯｸE" panose="020B0900000000000000" pitchFamily="50" charset="-128"/>
                <a:ea typeface="HGPｺﾞｼｯｸE" panose="020B0900000000000000" pitchFamily="50" charset="-128"/>
              </a:rPr>
              <a:t>意匠性と経済性が特長の</a:t>
            </a:r>
            <a:r>
              <a:rPr lang="en-US" altLang="ja-JP" sz="1079" dirty="0">
                <a:latin typeface="HGPｺﾞｼｯｸE" panose="020B0900000000000000" pitchFamily="50" charset="-128"/>
                <a:ea typeface="HGPｺﾞｼｯｸE" panose="020B0900000000000000" pitchFamily="50" charset="-128"/>
              </a:rPr>
              <a:t>FG</a:t>
            </a:r>
            <a:r>
              <a:rPr lang="ja-JP" altLang="en-US" sz="1079" dirty="0">
                <a:latin typeface="HGPｺﾞｼｯｸE" panose="020B0900000000000000" pitchFamily="50" charset="-128"/>
                <a:ea typeface="HGPｺﾞｼｯｸE" panose="020B0900000000000000" pitchFamily="50" charset="-128"/>
              </a:rPr>
              <a:t>型に静音屋根タイプがラインアップ。気になる雨音を低減し、快適な駐輪空間への配慮が可能です。</a:t>
            </a:r>
            <a:endParaRPr lang="ja-JP" altLang="ja-JP" sz="1079" dirty="0">
              <a:latin typeface="HGPｺﾞｼｯｸE" panose="020B0900000000000000" pitchFamily="50" charset="-128"/>
              <a:ea typeface="HGPｺﾞｼｯｸE" panose="020B0900000000000000" pitchFamily="50" charset="-128"/>
            </a:endParaRPr>
          </a:p>
        </p:txBody>
      </p:sp>
      <p:sp>
        <p:nvSpPr>
          <p:cNvPr id="5141" name="Rectangle 243">
            <a:extLst>
              <a:ext uri="{FF2B5EF4-FFF2-40B4-BE49-F238E27FC236}">
                <a16:creationId xmlns:a16="http://schemas.microsoft.com/office/drawing/2014/main" id="{C00ECF5E-5A47-4A27-BEF5-852763898E19}"/>
              </a:ext>
            </a:extLst>
          </p:cNvPr>
          <p:cNvSpPr>
            <a:spLocks noChangeArrowheads="1"/>
          </p:cNvSpPr>
          <p:nvPr/>
        </p:nvSpPr>
        <p:spPr bwMode="auto">
          <a:xfrm>
            <a:off x="7204978" y="5291084"/>
            <a:ext cx="3209193" cy="79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20000"/>
              </a:lnSpc>
              <a:spcBef>
                <a:spcPct val="0"/>
              </a:spcBef>
              <a:buFontTx/>
              <a:buNone/>
            </a:pPr>
            <a:r>
              <a:rPr lang="en-US" altLang="ja-JP" sz="863" dirty="0">
                <a:latin typeface="+mn-ea"/>
                <a:ea typeface="+mn-ea"/>
              </a:rPr>
              <a:t>■</a:t>
            </a:r>
            <a:r>
              <a:rPr lang="ja-JP" altLang="en-US" sz="863" dirty="0">
                <a:latin typeface="+mn-ea"/>
                <a:ea typeface="+mn-ea"/>
              </a:rPr>
              <a:t>景観性・耐久性を高めたアーチ型のガルバリウム鋼板を採用しています。</a:t>
            </a:r>
            <a:endParaRPr lang="en-US" altLang="ja-JP" sz="863" dirty="0">
              <a:latin typeface="+mn-ea"/>
              <a:ea typeface="+mn-ea"/>
            </a:endParaRPr>
          </a:p>
          <a:p>
            <a:pPr>
              <a:lnSpc>
                <a:spcPct val="120000"/>
              </a:lnSpc>
              <a:spcBef>
                <a:spcPct val="0"/>
              </a:spcBef>
              <a:buFontTx/>
              <a:buNone/>
            </a:pPr>
            <a:r>
              <a:rPr lang="en-US" altLang="ja-JP" sz="863" dirty="0">
                <a:latin typeface="+mn-ea"/>
                <a:ea typeface="+mn-ea"/>
              </a:rPr>
              <a:t>■</a:t>
            </a:r>
            <a:r>
              <a:rPr lang="ja-JP" altLang="en-US" sz="863" dirty="0">
                <a:latin typeface="+mn-ea"/>
                <a:ea typeface="+mn-ea"/>
              </a:rPr>
              <a:t>雨音の騒音は半減以上の効果です。（弊社</a:t>
            </a:r>
            <a:r>
              <a:rPr lang="en-US" altLang="ja-JP" sz="863" dirty="0">
                <a:latin typeface="+mn-ea"/>
                <a:ea typeface="+mn-ea"/>
              </a:rPr>
              <a:t> </a:t>
            </a:r>
            <a:r>
              <a:rPr lang="ja-JP" altLang="en-US" sz="863" dirty="0">
                <a:latin typeface="+mn-ea"/>
                <a:ea typeface="+mn-ea"/>
              </a:rPr>
              <a:t>社内従来品比較）</a:t>
            </a:r>
            <a:endParaRPr lang="en-US" altLang="ja-JP" sz="863" dirty="0">
              <a:latin typeface="+mn-ea"/>
              <a:ea typeface="+mn-ea"/>
            </a:endParaRPr>
          </a:p>
          <a:p>
            <a:pPr>
              <a:lnSpc>
                <a:spcPct val="120000"/>
              </a:lnSpc>
              <a:spcBef>
                <a:spcPct val="0"/>
              </a:spcBef>
              <a:buFontTx/>
              <a:buNone/>
            </a:pPr>
            <a:r>
              <a:rPr lang="en-US" altLang="ja-JP" sz="863" dirty="0">
                <a:latin typeface="+mn-ea"/>
                <a:ea typeface="+mn-ea"/>
              </a:rPr>
              <a:t>■</a:t>
            </a:r>
            <a:r>
              <a:rPr lang="ja-JP" altLang="en-US" sz="863" dirty="0">
                <a:latin typeface="+mn-ea"/>
                <a:ea typeface="+mn-ea"/>
              </a:rPr>
              <a:t>ボルトオンによる施工で、現場でのカット、</a:t>
            </a:r>
            <a:r>
              <a:rPr lang="en-US" altLang="ja-JP" sz="863" dirty="0">
                <a:latin typeface="+mn-ea"/>
                <a:ea typeface="+mn-ea"/>
              </a:rPr>
              <a:t> </a:t>
            </a:r>
            <a:r>
              <a:rPr lang="ja-JP" altLang="en-US" sz="863" dirty="0">
                <a:latin typeface="+mn-ea"/>
                <a:ea typeface="+mn-ea"/>
              </a:rPr>
              <a:t>穴あけ作業はなく簡単施工できます。</a:t>
            </a:r>
          </a:p>
        </p:txBody>
      </p:sp>
      <p:sp>
        <p:nvSpPr>
          <p:cNvPr id="5142" name="Rectangle 246">
            <a:extLst>
              <a:ext uri="{FF2B5EF4-FFF2-40B4-BE49-F238E27FC236}">
                <a16:creationId xmlns:a16="http://schemas.microsoft.com/office/drawing/2014/main" id="{AE76218C-8BBE-4F63-9601-4139A3152F7E}"/>
              </a:ext>
            </a:extLst>
          </p:cNvPr>
          <p:cNvSpPr>
            <a:spLocks noChangeArrowheads="1"/>
          </p:cNvSpPr>
          <p:nvPr/>
        </p:nvSpPr>
        <p:spPr bwMode="auto">
          <a:xfrm>
            <a:off x="3736995" y="4569730"/>
            <a:ext cx="3068755" cy="16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spcAft>
                <a:spcPts val="608"/>
              </a:spcAft>
              <a:buNone/>
            </a:pPr>
            <a:r>
              <a:rPr lang="ja-JP" altLang="en-US" sz="1079">
                <a:ea typeface="HGPｺﾞｼｯｸE" panose="020B0900000000000000" pitchFamily="50" charset="-128"/>
              </a:rPr>
              <a:t>独自の塗装技術が優れた耐候性を実現します。</a:t>
            </a:r>
            <a:endParaRPr lang="ja-JP" altLang="ja-JP" sz="1079">
              <a:ea typeface="HGPｺﾞｼｯｸE" panose="020B0900000000000000" pitchFamily="50" charset="-128"/>
            </a:endParaRPr>
          </a:p>
        </p:txBody>
      </p:sp>
      <p:sp>
        <p:nvSpPr>
          <p:cNvPr id="5143" name="Rectangle 247">
            <a:extLst>
              <a:ext uri="{FF2B5EF4-FFF2-40B4-BE49-F238E27FC236}">
                <a16:creationId xmlns:a16="http://schemas.microsoft.com/office/drawing/2014/main" id="{660CBA4C-76DE-435E-98CA-B4AB8D8569DD}"/>
              </a:ext>
            </a:extLst>
          </p:cNvPr>
          <p:cNvSpPr>
            <a:spLocks noChangeArrowheads="1"/>
          </p:cNvSpPr>
          <p:nvPr/>
        </p:nvSpPr>
        <p:spPr bwMode="auto">
          <a:xfrm>
            <a:off x="3742134" y="4765061"/>
            <a:ext cx="2372245" cy="94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20000"/>
              </a:lnSpc>
              <a:spcBef>
                <a:spcPct val="0"/>
              </a:spcBef>
              <a:buFontTx/>
              <a:buNone/>
            </a:pPr>
            <a:r>
              <a:rPr lang="en-US" altLang="ja-JP" sz="863" dirty="0">
                <a:latin typeface="+mn-ea"/>
                <a:ea typeface="+mn-ea"/>
              </a:rPr>
              <a:t>■</a:t>
            </a:r>
            <a:r>
              <a:rPr lang="ja-JP" altLang="en-US" sz="863" dirty="0">
                <a:latin typeface="+mn-ea"/>
                <a:ea typeface="+mn-ea"/>
              </a:rPr>
              <a:t>長年にわたり培ってきた独自の塗装テクノロジーが生み出す、防錆・防食塗装です。</a:t>
            </a:r>
            <a:endParaRPr lang="en-US" altLang="ja-JP" sz="863" dirty="0">
              <a:latin typeface="+mn-ea"/>
              <a:ea typeface="+mn-ea"/>
            </a:endParaRPr>
          </a:p>
          <a:p>
            <a:pPr>
              <a:lnSpc>
                <a:spcPct val="120000"/>
              </a:lnSpc>
              <a:spcBef>
                <a:spcPct val="0"/>
              </a:spcBef>
              <a:buFontTx/>
              <a:buNone/>
            </a:pPr>
            <a:r>
              <a:rPr lang="en-US" altLang="ja-JP" sz="863" dirty="0">
                <a:latin typeface="+mn-ea"/>
                <a:ea typeface="+mn-ea"/>
              </a:rPr>
              <a:t>■</a:t>
            </a:r>
            <a:r>
              <a:rPr lang="ja-JP" altLang="en-US" sz="863" dirty="0">
                <a:latin typeface="+mn-ea"/>
                <a:ea typeface="+mn-ea"/>
              </a:rPr>
              <a:t>公共空間の美観性を保ち、長期間にわたってメンテナンスフリーでご使用いただけるよう、防食技術を複合化させて製品化しています。</a:t>
            </a:r>
            <a:endParaRPr lang="en-US" altLang="ja-JP" sz="863" dirty="0">
              <a:latin typeface="+mn-ea"/>
              <a:ea typeface="+mn-ea"/>
            </a:endParaRPr>
          </a:p>
          <a:p>
            <a:pPr>
              <a:lnSpc>
                <a:spcPct val="120000"/>
              </a:lnSpc>
              <a:spcBef>
                <a:spcPct val="0"/>
              </a:spcBef>
              <a:buFontTx/>
              <a:buNone/>
            </a:pPr>
            <a:r>
              <a:rPr lang="en-US" altLang="ja-JP" sz="863" dirty="0">
                <a:latin typeface="+mn-ea"/>
                <a:ea typeface="+mn-ea"/>
              </a:rPr>
              <a:t>■</a:t>
            </a:r>
            <a:r>
              <a:rPr lang="ja-JP" altLang="en-US" sz="863" dirty="0">
                <a:latin typeface="+mn-ea"/>
                <a:ea typeface="+mn-ea"/>
              </a:rPr>
              <a:t>屋根材は</a:t>
            </a:r>
            <a:r>
              <a:rPr lang="en-US" altLang="ja-JP" sz="863" dirty="0">
                <a:latin typeface="+mn-ea"/>
                <a:ea typeface="+mn-ea"/>
              </a:rPr>
              <a:t>2</a:t>
            </a:r>
            <a:r>
              <a:rPr lang="ja-JP" altLang="en-US" sz="863" dirty="0">
                <a:latin typeface="+mn-ea"/>
                <a:ea typeface="+mn-ea"/>
              </a:rPr>
              <a:t>色からお選びいただけます。</a:t>
            </a:r>
          </a:p>
        </p:txBody>
      </p:sp>
      <p:sp>
        <p:nvSpPr>
          <p:cNvPr id="5144" name="Rectangle 248">
            <a:extLst>
              <a:ext uri="{FF2B5EF4-FFF2-40B4-BE49-F238E27FC236}">
                <a16:creationId xmlns:a16="http://schemas.microsoft.com/office/drawing/2014/main" id="{1331EF44-4ACF-4E61-90AE-9469B7517D8F}"/>
              </a:ext>
            </a:extLst>
          </p:cNvPr>
          <p:cNvSpPr>
            <a:spLocks noChangeArrowheads="1"/>
          </p:cNvSpPr>
          <p:nvPr/>
        </p:nvSpPr>
        <p:spPr bwMode="auto">
          <a:xfrm>
            <a:off x="3736995" y="5976457"/>
            <a:ext cx="3418295" cy="16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079">
                <a:ea typeface="HGPｺﾞｼｯｸE" panose="020B0900000000000000" pitchFamily="50" charset="-128"/>
              </a:rPr>
              <a:t>誰でもが簡単に短時間で組立ができます。（安定品質）</a:t>
            </a:r>
            <a:endParaRPr lang="ja-JP" altLang="ja-JP" sz="1079">
              <a:ea typeface="HGPｺﾞｼｯｸE" panose="020B0900000000000000" pitchFamily="50" charset="-128"/>
            </a:endParaRPr>
          </a:p>
        </p:txBody>
      </p:sp>
      <p:sp>
        <p:nvSpPr>
          <p:cNvPr id="5145" name="Rectangle 249">
            <a:extLst>
              <a:ext uri="{FF2B5EF4-FFF2-40B4-BE49-F238E27FC236}">
                <a16:creationId xmlns:a16="http://schemas.microsoft.com/office/drawing/2014/main" id="{210AF513-014A-485C-9CB7-18404CAB20B0}"/>
              </a:ext>
            </a:extLst>
          </p:cNvPr>
          <p:cNvSpPr>
            <a:spLocks noChangeArrowheads="1"/>
          </p:cNvSpPr>
          <p:nvPr/>
        </p:nvSpPr>
        <p:spPr bwMode="auto">
          <a:xfrm>
            <a:off x="3742134" y="6183782"/>
            <a:ext cx="3135463" cy="6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20000"/>
              </a:lnSpc>
              <a:spcBef>
                <a:spcPct val="0"/>
              </a:spcBef>
              <a:buFontTx/>
              <a:buNone/>
            </a:pPr>
            <a:r>
              <a:rPr lang="en-US" altLang="ja-JP" sz="863" dirty="0">
                <a:latin typeface="+mn-ea"/>
                <a:ea typeface="+mn-ea"/>
              </a:rPr>
              <a:t>■</a:t>
            </a:r>
            <a:r>
              <a:rPr lang="ja-JP" altLang="en-US" sz="863" dirty="0">
                <a:latin typeface="+mn-ea"/>
                <a:ea typeface="+mn-ea"/>
              </a:rPr>
              <a:t>組立はすべてボルトオンによる組立で、現場でのカット、</a:t>
            </a:r>
            <a:endParaRPr lang="en-US" altLang="ja-JP" sz="863" dirty="0">
              <a:latin typeface="+mn-ea"/>
              <a:ea typeface="+mn-ea"/>
            </a:endParaRPr>
          </a:p>
          <a:p>
            <a:pPr>
              <a:lnSpc>
                <a:spcPct val="120000"/>
              </a:lnSpc>
              <a:spcBef>
                <a:spcPct val="0"/>
              </a:spcBef>
              <a:buFontTx/>
              <a:buNone/>
            </a:pPr>
            <a:r>
              <a:rPr lang="ja-JP" altLang="en-US" sz="863" dirty="0">
                <a:latin typeface="+mn-ea"/>
                <a:ea typeface="+mn-ea"/>
              </a:rPr>
              <a:t>    穴あけ作業等なく施工ができます。</a:t>
            </a:r>
            <a:endParaRPr lang="en-US" altLang="ja-JP" sz="863" dirty="0">
              <a:latin typeface="+mn-ea"/>
              <a:ea typeface="+mn-ea"/>
            </a:endParaRPr>
          </a:p>
          <a:p>
            <a:pPr>
              <a:lnSpc>
                <a:spcPct val="120000"/>
              </a:lnSpc>
              <a:spcBef>
                <a:spcPct val="0"/>
              </a:spcBef>
              <a:buFontTx/>
              <a:buNone/>
            </a:pPr>
            <a:r>
              <a:rPr lang="ja-JP" altLang="en-US" sz="863" dirty="0">
                <a:latin typeface="+mn-ea"/>
                <a:ea typeface="+mn-ea"/>
              </a:rPr>
              <a:t>　 屋根材や背面・側面パネルの組立は特殊ビスによる固定で</a:t>
            </a:r>
            <a:endParaRPr lang="en-US" altLang="ja-JP" sz="863" dirty="0">
              <a:latin typeface="+mn-ea"/>
              <a:ea typeface="+mn-ea"/>
            </a:endParaRPr>
          </a:p>
          <a:p>
            <a:pPr>
              <a:lnSpc>
                <a:spcPct val="120000"/>
              </a:lnSpc>
              <a:spcBef>
                <a:spcPct val="0"/>
              </a:spcBef>
              <a:buFontTx/>
              <a:buNone/>
            </a:pPr>
            <a:r>
              <a:rPr lang="ja-JP" altLang="en-US" sz="863" dirty="0">
                <a:latin typeface="+mn-ea"/>
                <a:ea typeface="+mn-ea"/>
              </a:rPr>
              <a:t>    抜群の施工性を実現しました。</a:t>
            </a:r>
          </a:p>
        </p:txBody>
      </p:sp>
      <p:sp>
        <p:nvSpPr>
          <p:cNvPr id="5146" name="Rectangle 250">
            <a:extLst>
              <a:ext uri="{FF2B5EF4-FFF2-40B4-BE49-F238E27FC236}">
                <a16:creationId xmlns:a16="http://schemas.microsoft.com/office/drawing/2014/main" id="{D709AE49-2930-4B39-81C6-19A9D7E1239A}"/>
              </a:ext>
            </a:extLst>
          </p:cNvPr>
          <p:cNvSpPr>
            <a:spLocks noChangeArrowheads="1"/>
          </p:cNvSpPr>
          <p:nvPr/>
        </p:nvSpPr>
        <p:spPr bwMode="auto">
          <a:xfrm>
            <a:off x="7204979" y="4573157"/>
            <a:ext cx="3063616" cy="13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863" b="1" dirty="0">
                <a:latin typeface="+mn-ea"/>
                <a:ea typeface="+mn-ea"/>
              </a:rPr>
              <a:t>■</a:t>
            </a:r>
            <a:r>
              <a:rPr lang="ja-JP" altLang="en-US" sz="863" b="1" dirty="0">
                <a:latin typeface="+mn-ea"/>
                <a:ea typeface="+mn-ea"/>
              </a:rPr>
              <a:t>静音屋根タイプ</a:t>
            </a:r>
            <a:endParaRPr lang="en-US" altLang="ja-JP" sz="863" b="1" dirty="0">
              <a:latin typeface="+mn-ea"/>
              <a:ea typeface="+mn-ea"/>
            </a:endParaRPr>
          </a:p>
        </p:txBody>
      </p:sp>
      <p:sp>
        <p:nvSpPr>
          <p:cNvPr id="5147" name="Rectangle 251">
            <a:extLst>
              <a:ext uri="{FF2B5EF4-FFF2-40B4-BE49-F238E27FC236}">
                <a16:creationId xmlns:a16="http://schemas.microsoft.com/office/drawing/2014/main" id="{2718A352-3F92-4215-B0A6-5A3736367FB2}"/>
              </a:ext>
            </a:extLst>
          </p:cNvPr>
          <p:cNvSpPr>
            <a:spLocks noChangeArrowheads="1"/>
          </p:cNvSpPr>
          <p:nvPr/>
        </p:nvSpPr>
        <p:spPr bwMode="auto">
          <a:xfrm>
            <a:off x="6235178" y="5025582"/>
            <a:ext cx="65" cy="169470"/>
          </a:xfrm>
          <a:prstGeom prst="rect">
            <a:avLst/>
          </a:prstGeom>
          <a:solidFill>
            <a:srgbClr val="BEC1C0"/>
          </a:solidFill>
          <a:ln w="9525">
            <a:solidFill>
              <a:schemeClr val="bg2"/>
            </a:solidFill>
            <a:miter lim="800000"/>
            <a:headEnd/>
            <a:tailEnd/>
          </a:ln>
        </p:spPr>
        <p:txBody>
          <a:bodyPr wrap="none" lIns="0" tIns="0" rIns="0" bIns="0" anchor="ct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endParaRPr lang="ja-JP" altLang="en-US" sz="1079">
              <a:solidFill>
                <a:srgbClr val="4D4D4D"/>
              </a:solidFill>
            </a:endParaRPr>
          </a:p>
        </p:txBody>
      </p:sp>
      <p:sp>
        <p:nvSpPr>
          <p:cNvPr id="5148" name="Rectangle 252">
            <a:extLst>
              <a:ext uri="{FF2B5EF4-FFF2-40B4-BE49-F238E27FC236}">
                <a16:creationId xmlns:a16="http://schemas.microsoft.com/office/drawing/2014/main" id="{4A12C4D3-9C39-4A2A-93E7-2FDF7022E398}"/>
              </a:ext>
            </a:extLst>
          </p:cNvPr>
          <p:cNvSpPr>
            <a:spLocks noChangeArrowheads="1"/>
          </p:cNvSpPr>
          <p:nvPr/>
        </p:nvSpPr>
        <p:spPr bwMode="auto">
          <a:xfrm>
            <a:off x="6235178" y="5316865"/>
            <a:ext cx="65" cy="169470"/>
          </a:xfrm>
          <a:prstGeom prst="rect">
            <a:avLst/>
          </a:prstGeom>
          <a:solidFill>
            <a:srgbClr val="EDD9B9"/>
          </a:solidFill>
          <a:ln w="9525">
            <a:solidFill>
              <a:schemeClr val="bg2"/>
            </a:solidFill>
            <a:miter lim="800000"/>
            <a:headEnd/>
            <a:tailEnd/>
          </a:ln>
        </p:spPr>
        <p:txBody>
          <a:bodyPr wrap="none" lIns="0" tIns="0" rIns="0" bIns="0" anchor="ct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endParaRPr lang="ja-JP" altLang="en-US" sz="1079">
              <a:solidFill>
                <a:srgbClr val="4D4D4D"/>
              </a:solidFill>
            </a:endParaRPr>
          </a:p>
        </p:txBody>
      </p:sp>
      <p:sp>
        <p:nvSpPr>
          <p:cNvPr id="5149" name="Rectangle 253">
            <a:extLst>
              <a:ext uri="{FF2B5EF4-FFF2-40B4-BE49-F238E27FC236}">
                <a16:creationId xmlns:a16="http://schemas.microsoft.com/office/drawing/2014/main" id="{3EFF8588-0A30-4EC6-9A32-E36C8D8FE57E}"/>
              </a:ext>
            </a:extLst>
          </p:cNvPr>
          <p:cNvSpPr>
            <a:spLocks noChangeArrowheads="1"/>
          </p:cNvSpPr>
          <p:nvPr/>
        </p:nvSpPr>
        <p:spPr bwMode="auto">
          <a:xfrm>
            <a:off x="6340955" y="5034069"/>
            <a:ext cx="384722" cy="12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lnSpc>
                <a:spcPct val="110000"/>
              </a:lnSpc>
              <a:spcBef>
                <a:spcPct val="0"/>
              </a:spcBef>
              <a:buFontTx/>
              <a:buNone/>
            </a:pPr>
            <a:r>
              <a:rPr lang="ja-JP" altLang="en-US" sz="756" dirty="0">
                <a:latin typeface="+mn-ea"/>
                <a:ea typeface="+mn-ea"/>
              </a:rPr>
              <a:t>シルバー</a:t>
            </a:r>
            <a:endParaRPr lang="en-US" altLang="ja-JP" sz="756" dirty="0">
              <a:latin typeface="+mn-ea"/>
              <a:ea typeface="+mn-ea"/>
            </a:endParaRPr>
          </a:p>
        </p:txBody>
      </p:sp>
      <p:sp>
        <p:nvSpPr>
          <p:cNvPr id="5150" name="Rectangle 254">
            <a:extLst>
              <a:ext uri="{FF2B5EF4-FFF2-40B4-BE49-F238E27FC236}">
                <a16:creationId xmlns:a16="http://schemas.microsoft.com/office/drawing/2014/main" id="{0F8DD22C-9606-4893-A286-D0F87A837859}"/>
              </a:ext>
            </a:extLst>
          </p:cNvPr>
          <p:cNvSpPr>
            <a:spLocks noChangeArrowheads="1"/>
          </p:cNvSpPr>
          <p:nvPr/>
        </p:nvSpPr>
        <p:spPr bwMode="auto">
          <a:xfrm>
            <a:off x="6297147" y="5328779"/>
            <a:ext cx="480901" cy="12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lnSpc>
                <a:spcPct val="110000"/>
              </a:lnSpc>
              <a:spcBef>
                <a:spcPct val="0"/>
              </a:spcBef>
              <a:buFontTx/>
              <a:buNone/>
            </a:pPr>
            <a:r>
              <a:rPr lang="ja-JP" altLang="en-US" sz="756" dirty="0">
                <a:latin typeface="+mn-ea"/>
                <a:ea typeface="+mn-ea"/>
              </a:rPr>
              <a:t>アイボリー</a:t>
            </a:r>
            <a:endParaRPr lang="en-US" altLang="ja-JP" sz="756" dirty="0">
              <a:latin typeface="+mn-ea"/>
              <a:ea typeface="+mn-ea"/>
            </a:endParaRPr>
          </a:p>
        </p:txBody>
      </p:sp>
      <p:sp>
        <p:nvSpPr>
          <p:cNvPr id="5151" name="Rectangle 255">
            <a:extLst>
              <a:ext uri="{FF2B5EF4-FFF2-40B4-BE49-F238E27FC236}">
                <a16:creationId xmlns:a16="http://schemas.microsoft.com/office/drawing/2014/main" id="{193DD79B-B227-418A-82E2-C24215269662}"/>
              </a:ext>
            </a:extLst>
          </p:cNvPr>
          <p:cNvSpPr>
            <a:spLocks noChangeArrowheads="1"/>
          </p:cNvSpPr>
          <p:nvPr/>
        </p:nvSpPr>
        <p:spPr bwMode="auto">
          <a:xfrm>
            <a:off x="6194056" y="5563520"/>
            <a:ext cx="804707" cy="216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en-US" altLang="ja-JP" sz="648" dirty="0">
                <a:latin typeface="+mn-ea"/>
                <a:ea typeface="+mn-ea"/>
              </a:rPr>
              <a:t>※</a:t>
            </a:r>
            <a:r>
              <a:rPr lang="ja-JP" altLang="en-US" sz="648" dirty="0">
                <a:latin typeface="+mn-ea"/>
                <a:ea typeface="+mn-ea"/>
              </a:rPr>
              <a:t>裏側（天井面）は</a:t>
            </a:r>
            <a:br>
              <a:rPr lang="en-US" altLang="ja-JP" sz="648" dirty="0">
                <a:latin typeface="+mn-ea"/>
                <a:ea typeface="+mn-ea"/>
              </a:rPr>
            </a:br>
            <a:r>
              <a:rPr lang="ja-JP" altLang="en-US" sz="648" dirty="0">
                <a:latin typeface="+mn-ea"/>
                <a:ea typeface="+mn-ea"/>
              </a:rPr>
              <a:t>ホワイトとなります</a:t>
            </a:r>
            <a:r>
              <a:rPr lang="ja-JP" altLang="en-US" sz="648" dirty="0"/>
              <a:t>。</a:t>
            </a:r>
            <a:endParaRPr lang="en-US" altLang="ja-JP" sz="648" dirty="0"/>
          </a:p>
        </p:txBody>
      </p:sp>
      <p:pic>
        <p:nvPicPr>
          <p:cNvPr id="5152" name="Picture 256" descr="名称未設定 1">
            <a:extLst>
              <a:ext uri="{FF2B5EF4-FFF2-40B4-BE49-F238E27FC236}">
                <a16:creationId xmlns:a16="http://schemas.microsoft.com/office/drawing/2014/main" id="{7BAC3FF2-ACA7-4A42-A678-F43ADBD6DB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81808" y="6027860"/>
            <a:ext cx="1274793" cy="813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53" name="Group 265">
            <a:extLst>
              <a:ext uri="{FF2B5EF4-FFF2-40B4-BE49-F238E27FC236}">
                <a16:creationId xmlns:a16="http://schemas.microsoft.com/office/drawing/2014/main" id="{A594E9E8-BFFE-4BF0-A649-3E8992FBABDE}"/>
              </a:ext>
            </a:extLst>
          </p:cNvPr>
          <p:cNvGrpSpPr>
            <a:grpSpLocks/>
          </p:cNvGrpSpPr>
          <p:nvPr/>
        </p:nvGrpSpPr>
        <p:grpSpPr bwMode="auto">
          <a:xfrm>
            <a:off x="7206692" y="6224905"/>
            <a:ext cx="1564363" cy="647677"/>
            <a:chOff x="4206" y="3559"/>
            <a:chExt cx="913" cy="378"/>
          </a:xfrm>
        </p:grpSpPr>
        <p:pic>
          <p:nvPicPr>
            <p:cNvPr id="5194" name="Picture 257" descr="名称未設定 2">
              <a:extLst>
                <a:ext uri="{FF2B5EF4-FFF2-40B4-BE49-F238E27FC236}">
                  <a16:creationId xmlns:a16="http://schemas.microsoft.com/office/drawing/2014/main" id="{F34691E1-2D69-4B8F-8019-FB8A685378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64" y="3559"/>
              <a:ext cx="755" cy="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95" name="Rectangle 258">
              <a:extLst>
                <a:ext uri="{FF2B5EF4-FFF2-40B4-BE49-F238E27FC236}">
                  <a16:creationId xmlns:a16="http://schemas.microsoft.com/office/drawing/2014/main" id="{4CF2DE60-E584-4092-A596-63ACDCB2DF68}"/>
                </a:ext>
              </a:extLst>
            </p:cNvPr>
            <p:cNvSpPr>
              <a:spLocks noChangeArrowheads="1"/>
            </p:cNvSpPr>
            <p:nvPr/>
          </p:nvSpPr>
          <p:spPr bwMode="auto">
            <a:xfrm>
              <a:off x="4235" y="3597"/>
              <a:ext cx="135" cy="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ja-JP" altLang="en-US" sz="600" dirty="0">
                  <a:latin typeface="+mn-ea"/>
                  <a:ea typeface="+mn-ea"/>
                </a:rPr>
                <a:t>屋根材</a:t>
              </a:r>
              <a:endParaRPr lang="en-US" altLang="ja-JP" sz="600" dirty="0">
                <a:latin typeface="+mn-ea"/>
                <a:ea typeface="+mn-ea"/>
              </a:endParaRPr>
            </a:p>
          </p:txBody>
        </p:sp>
        <p:sp>
          <p:nvSpPr>
            <p:cNvPr id="5196" name="Line 259">
              <a:extLst>
                <a:ext uri="{FF2B5EF4-FFF2-40B4-BE49-F238E27FC236}">
                  <a16:creationId xmlns:a16="http://schemas.microsoft.com/office/drawing/2014/main" id="{063AB158-C141-416C-B949-02580277984F}"/>
                </a:ext>
              </a:extLst>
            </p:cNvPr>
            <p:cNvSpPr>
              <a:spLocks noChangeShapeType="1"/>
            </p:cNvSpPr>
            <p:nvPr/>
          </p:nvSpPr>
          <p:spPr bwMode="auto">
            <a:xfrm>
              <a:off x="4400" y="3636"/>
              <a:ext cx="184" cy="56"/>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ja-JP" altLang="en-US" sz="1943"/>
            </a:p>
          </p:txBody>
        </p:sp>
        <p:sp>
          <p:nvSpPr>
            <p:cNvPr id="5197" name="Rectangle 260">
              <a:extLst>
                <a:ext uri="{FF2B5EF4-FFF2-40B4-BE49-F238E27FC236}">
                  <a16:creationId xmlns:a16="http://schemas.microsoft.com/office/drawing/2014/main" id="{102C7099-4CCC-4DC0-84A2-0C9A5B950A3A}"/>
                </a:ext>
              </a:extLst>
            </p:cNvPr>
            <p:cNvSpPr>
              <a:spLocks noChangeArrowheads="1"/>
            </p:cNvSpPr>
            <p:nvPr/>
          </p:nvSpPr>
          <p:spPr bwMode="auto">
            <a:xfrm>
              <a:off x="4206" y="3741"/>
              <a:ext cx="225" cy="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ja-JP" altLang="en-US" sz="600" dirty="0">
                  <a:latin typeface="+mn-ea"/>
                  <a:ea typeface="+mn-ea"/>
                </a:rPr>
                <a:t>静音テープ</a:t>
              </a:r>
              <a:endParaRPr lang="en-US" altLang="ja-JP" sz="600" dirty="0">
                <a:latin typeface="+mn-ea"/>
                <a:ea typeface="+mn-ea"/>
              </a:endParaRPr>
            </a:p>
          </p:txBody>
        </p:sp>
        <p:sp>
          <p:nvSpPr>
            <p:cNvPr id="5198" name="Line 261">
              <a:extLst>
                <a:ext uri="{FF2B5EF4-FFF2-40B4-BE49-F238E27FC236}">
                  <a16:creationId xmlns:a16="http://schemas.microsoft.com/office/drawing/2014/main" id="{21F646CA-D5A4-427B-A90B-E8FA9872362A}"/>
                </a:ext>
              </a:extLst>
            </p:cNvPr>
            <p:cNvSpPr>
              <a:spLocks noChangeShapeType="1"/>
            </p:cNvSpPr>
            <p:nvPr/>
          </p:nvSpPr>
          <p:spPr bwMode="auto">
            <a:xfrm>
              <a:off x="4451" y="3777"/>
              <a:ext cx="166" cy="24"/>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ja-JP" altLang="en-US" sz="1943"/>
            </a:p>
          </p:txBody>
        </p:sp>
        <p:sp>
          <p:nvSpPr>
            <p:cNvPr id="5199" name="Rectangle 262">
              <a:extLst>
                <a:ext uri="{FF2B5EF4-FFF2-40B4-BE49-F238E27FC236}">
                  <a16:creationId xmlns:a16="http://schemas.microsoft.com/office/drawing/2014/main" id="{8614638C-84DB-4DE9-B966-3AA990D96B81}"/>
                </a:ext>
              </a:extLst>
            </p:cNvPr>
            <p:cNvSpPr>
              <a:spLocks noChangeArrowheads="1"/>
            </p:cNvSpPr>
            <p:nvPr/>
          </p:nvSpPr>
          <p:spPr bwMode="auto">
            <a:xfrm>
              <a:off x="4353" y="3873"/>
              <a:ext cx="225" cy="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ja-JP" altLang="en-US" sz="600" dirty="0">
                  <a:latin typeface="+mn-ea"/>
                  <a:ea typeface="+mn-ea"/>
                </a:rPr>
                <a:t>化粧カバー</a:t>
              </a:r>
              <a:endParaRPr lang="en-US" altLang="ja-JP" sz="600" dirty="0">
                <a:latin typeface="+mn-ea"/>
                <a:ea typeface="+mn-ea"/>
              </a:endParaRPr>
            </a:p>
          </p:txBody>
        </p:sp>
        <p:sp>
          <p:nvSpPr>
            <p:cNvPr id="5200" name="Line 263">
              <a:extLst>
                <a:ext uri="{FF2B5EF4-FFF2-40B4-BE49-F238E27FC236}">
                  <a16:creationId xmlns:a16="http://schemas.microsoft.com/office/drawing/2014/main" id="{27DD4A45-D800-4D94-80DA-9B1F66E0033B}"/>
                </a:ext>
              </a:extLst>
            </p:cNvPr>
            <p:cNvSpPr>
              <a:spLocks noChangeShapeType="1"/>
            </p:cNvSpPr>
            <p:nvPr/>
          </p:nvSpPr>
          <p:spPr bwMode="auto">
            <a:xfrm flipV="1">
              <a:off x="4592" y="3833"/>
              <a:ext cx="86" cy="62"/>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ja-JP" altLang="en-US" sz="1943"/>
            </a:p>
          </p:txBody>
        </p:sp>
        <p:sp>
          <p:nvSpPr>
            <p:cNvPr id="5201" name="Rectangle 264">
              <a:extLst>
                <a:ext uri="{FF2B5EF4-FFF2-40B4-BE49-F238E27FC236}">
                  <a16:creationId xmlns:a16="http://schemas.microsoft.com/office/drawing/2014/main" id="{33B38B71-AF97-48DA-AA3B-DB1E15DEC6C2}"/>
                </a:ext>
              </a:extLst>
            </p:cNvPr>
            <p:cNvSpPr>
              <a:spLocks noChangeArrowheads="1"/>
            </p:cNvSpPr>
            <p:nvPr/>
          </p:nvSpPr>
          <p:spPr bwMode="auto">
            <a:xfrm>
              <a:off x="4979" y="3858"/>
              <a:ext cx="135" cy="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ja-JP" altLang="en-US" sz="600" dirty="0">
                  <a:latin typeface="+mn-ea"/>
                  <a:ea typeface="+mn-ea"/>
                </a:rPr>
                <a:t>構成図</a:t>
              </a:r>
              <a:endParaRPr lang="en-US" altLang="ja-JP" sz="600" dirty="0">
                <a:latin typeface="+mn-ea"/>
                <a:ea typeface="+mn-ea"/>
              </a:endParaRPr>
            </a:p>
          </p:txBody>
        </p:sp>
      </p:grpSp>
      <p:sp>
        <p:nvSpPr>
          <p:cNvPr id="5154" name="Rectangle 266">
            <a:extLst>
              <a:ext uri="{FF2B5EF4-FFF2-40B4-BE49-F238E27FC236}">
                <a16:creationId xmlns:a16="http://schemas.microsoft.com/office/drawing/2014/main" id="{BE1873C0-9E19-4AB9-8008-84E517DD323A}"/>
              </a:ext>
            </a:extLst>
          </p:cNvPr>
          <p:cNvSpPr>
            <a:spLocks noChangeArrowheads="1"/>
          </p:cNvSpPr>
          <p:nvPr/>
        </p:nvSpPr>
        <p:spPr bwMode="auto">
          <a:xfrm>
            <a:off x="4718791" y="3771271"/>
            <a:ext cx="528991" cy="1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971" dirty="0">
                <a:latin typeface="+mn-ea"/>
                <a:ea typeface="+mn-ea"/>
              </a:rPr>
              <a:t>単体</a:t>
            </a:r>
            <a:r>
              <a:rPr lang="en-US" altLang="ja-JP" sz="971" dirty="0">
                <a:latin typeface="+mn-ea"/>
                <a:ea typeface="+mn-ea"/>
              </a:rPr>
              <a:t>51</a:t>
            </a:r>
            <a:r>
              <a:rPr lang="ja-JP" altLang="en-US" sz="971" dirty="0">
                <a:latin typeface="+mn-ea"/>
                <a:ea typeface="+mn-ea"/>
              </a:rPr>
              <a:t>型</a:t>
            </a:r>
            <a:endParaRPr lang="en-US" altLang="ja-JP" sz="971" dirty="0">
              <a:latin typeface="+mn-ea"/>
              <a:ea typeface="+mn-ea"/>
            </a:endParaRPr>
          </a:p>
        </p:txBody>
      </p:sp>
      <p:grpSp>
        <p:nvGrpSpPr>
          <p:cNvPr id="5155" name="Group 277">
            <a:extLst>
              <a:ext uri="{FF2B5EF4-FFF2-40B4-BE49-F238E27FC236}">
                <a16:creationId xmlns:a16="http://schemas.microsoft.com/office/drawing/2014/main" id="{F68B6658-AF28-4822-AFD4-6978F5B863D5}"/>
              </a:ext>
            </a:extLst>
          </p:cNvPr>
          <p:cNvGrpSpPr>
            <a:grpSpLocks/>
          </p:cNvGrpSpPr>
          <p:nvPr/>
        </p:nvGrpSpPr>
        <p:grpSpPr bwMode="auto">
          <a:xfrm>
            <a:off x="848149" y="4065977"/>
            <a:ext cx="697366" cy="260441"/>
            <a:chOff x="648" y="2327"/>
            <a:chExt cx="407" cy="152"/>
          </a:xfrm>
        </p:grpSpPr>
        <p:pic>
          <p:nvPicPr>
            <p:cNvPr id="5192" name="Picture 267" descr="雪">
              <a:extLst>
                <a:ext uri="{FF2B5EF4-FFF2-40B4-BE49-F238E27FC236}">
                  <a16:creationId xmlns:a16="http://schemas.microsoft.com/office/drawing/2014/main" id="{4E232050-AC14-4D41-827F-A37BE3FB3A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8"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93" name="Rectangle 272">
              <a:extLst>
                <a:ext uri="{FF2B5EF4-FFF2-40B4-BE49-F238E27FC236}">
                  <a16:creationId xmlns:a16="http://schemas.microsoft.com/office/drawing/2014/main" id="{6272D80D-F3B4-42B7-AF52-79776F1EE13F}"/>
                </a:ext>
              </a:extLst>
            </p:cNvPr>
            <p:cNvSpPr>
              <a:spLocks noChangeArrowheads="1"/>
            </p:cNvSpPr>
            <p:nvPr/>
          </p:nvSpPr>
          <p:spPr bwMode="auto">
            <a:xfrm>
              <a:off x="825" y="2336"/>
              <a:ext cx="23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積雪荷重</a:t>
              </a:r>
              <a:br>
                <a:rPr lang="en-US" altLang="ja-JP" sz="756" dirty="0">
                  <a:latin typeface="+mn-ea"/>
                  <a:ea typeface="+mn-ea"/>
                </a:rPr>
              </a:br>
              <a:r>
                <a:rPr lang="en-US" altLang="ja-JP" sz="756" dirty="0">
                  <a:latin typeface="+mn-ea"/>
                  <a:ea typeface="+mn-ea"/>
                </a:rPr>
                <a:t>900N/㎡</a:t>
              </a:r>
            </a:p>
          </p:txBody>
        </p:sp>
      </p:grpSp>
      <p:grpSp>
        <p:nvGrpSpPr>
          <p:cNvPr id="5156" name="Group 276">
            <a:extLst>
              <a:ext uri="{FF2B5EF4-FFF2-40B4-BE49-F238E27FC236}">
                <a16:creationId xmlns:a16="http://schemas.microsoft.com/office/drawing/2014/main" id="{24275C79-D1E6-4663-92CA-7C8932D63B4D}"/>
              </a:ext>
            </a:extLst>
          </p:cNvPr>
          <p:cNvGrpSpPr>
            <a:grpSpLocks/>
          </p:cNvGrpSpPr>
          <p:nvPr/>
        </p:nvGrpSpPr>
        <p:grpSpPr bwMode="auto">
          <a:xfrm>
            <a:off x="1646608" y="4065980"/>
            <a:ext cx="585994" cy="260442"/>
            <a:chOff x="1156" y="2327"/>
            <a:chExt cx="342" cy="152"/>
          </a:xfrm>
        </p:grpSpPr>
        <p:pic>
          <p:nvPicPr>
            <p:cNvPr id="5190" name="Picture 270" descr="自転車">
              <a:extLst>
                <a:ext uri="{FF2B5EF4-FFF2-40B4-BE49-F238E27FC236}">
                  <a16:creationId xmlns:a16="http://schemas.microsoft.com/office/drawing/2014/main" id="{24D671E6-1C6D-41A0-A27D-7EEA6613F63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6"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91" name="Rectangle 273">
              <a:extLst>
                <a:ext uri="{FF2B5EF4-FFF2-40B4-BE49-F238E27FC236}">
                  <a16:creationId xmlns:a16="http://schemas.microsoft.com/office/drawing/2014/main" id="{423B80B7-1453-4407-A5E2-D0C7623D1A61}"/>
                </a:ext>
              </a:extLst>
            </p:cNvPr>
            <p:cNvSpPr>
              <a:spLocks noChangeArrowheads="1"/>
            </p:cNvSpPr>
            <p:nvPr/>
          </p:nvSpPr>
          <p:spPr bwMode="auto">
            <a:xfrm>
              <a:off x="1330" y="2365"/>
              <a:ext cx="16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駐輪場</a:t>
              </a:r>
              <a:endParaRPr lang="en-US" altLang="ja-JP" sz="756" dirty="0">
                <a:latin typeface="+mn-ea"/>
                <a:ea typeface="+mn-ea"/>
              </a:endParaRPr>
            </a:p>
          </p:txBody>
        </p:sp>
      </p:grpSp>
      <p:grpSp>
        <p:nvGrpSpPr>
          <p:cNvPr id="5157" name="Group 275">
            <a:extLst>
              <a:ext uri="{FF2B5EF4-FFF2-40B4-BE49-F238E27FC236}">
                <a16:creationId xmlns:a16="http://schemas.microsoft.com/office/drawing/2014/main" id="{3B0E70FA-0D31-426C-85B1-AB98070A30C7}"/>
              </a:ext>
            </a:extLst>
          </p:cNvPr>
          <p:cNvGrpSpPr>
            <a:grpSpLocks/>
          </p:cNvGrpSpPr>
          <p:nvPr/>
        </p:nvGrpSpPr>
        <p:grpSpPr bwMode="auto">
          <a:xfrm>
            <a:off x="2359397" y="4065980"/>
            <a:ext cx="779611" cy="260442"/>
            <a:chOff x="1613" y="2327"/>
            <a:chExt cx="455" cy="152"/>
          </a:xfrm>
        </p:grpSpPr>
        <p:pic>
          <p:nvPicPr>
            <p:cNvPr id="5188" name="Picture 269" descr="スチール">
              <a:extLst>
                <a:ext uri="{FF2B5EF4-FFF2-40B4-BE49-F238E27FC236}">
                  <a16:creationId xmlns:a16="http://schemas.microsoft.com/office/drawing/2014/main" id="{0887B89D-1B5B-4CFC-A503-952E67DFF70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3"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9" name="Rectangle 274">
              <a:extLst>
                <a:ext uri="{FF2B5EF4-FFF2-40B4-BE49-F238E27FC236}">
                  <a16:creationId xmlns:a16="http://schemas.microsoft.com/office/drawing/2014/main" id="{386200C8-2DB9-4978-A632-6FB01B81E51B}"/>
                </a:ext>
              </a:extLst>
            </p:cNvPr>
            <p:cNvSpPr>
              <a:spLocks noChangeArrowheads="1"/>
            </p:cNvSpPr>
            <p:nvPr/>
          </p:nvSpPr>
          <p:spPr bwMode="auto">
            <a:xfrm>
              <a:off x="1787" y="2365"/>
              <a:ext cx="2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スチール製</a:t>
              </a:r>
              <a:endParaRPr lang="en-US" altLang="ja-JP" sz="756" dirty="0">
                <a:latin typeface="+mn-ea"/>
                <a:ea typeface="+mn-ea"/>
              </a:endParaRPr>
            </a:p>
          </p:txBody>
        </p:sp>
      </p:grpSp>
      <p:sp>
        <p:nvSpPr>
          <p:cNvPr id="5158" name="Rectangle 278">
            <a:extLst>
              <a:ext uri="{FF2B5EF4-FFF2-40B4-BE49-F238E27FC236}">
                <a16:creationId xmlns:a16="http://schemas.microsoft.com/office/drawing/2014/main" id="{CE81E28F-581F-4E85-824A-1259F66ACCA7}"/>
              </a:ext>
            </a:extLst>
          </p:cNvPr>
          <p:cNvSpPr>
            <a:spLocks noChangeArrowheads="1"/>
          </p:cNvSpPr>
          <p:nvPr/>
        </p:nvSpPr>
        <p:spPr bwMode="auto">
          <a:xfrm>
            <a:off x="3224678" y="4064267"/>
            <a:ext cx="1658193" cy="271863"/>
          </a:xfrm>
          <a:prstGeom prst="rect">
            <a:avLst/>
          </a:prstGeom>
          <a:noFill/>
          <a:ln w="63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58284" tIns="19428" rIns="58284" bIns="19428">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風荷重</a:t>
            </a:r>
            <a:r>
              <a:rPr lang="en-US" altLang="ja-JP" sz="756" dirty="0">
                <a:latin typeface="+mn-ea"/>
                <a:ea typeface="+mn-ea"/>
              </a:rPr>
              <a:t>▶</a:t>
            </a:r>
            <a:r>
              <a:rPr lang="ja-JP" altLang="en-US" sz="756" dirty="0">
                <a:latin typeface="+mn-ea"/>
                <a:ea typeface="+mn-ea"/>
              </a:rPr>
              <a:t>基準風速</a:t>
            </a:r>
            <a:r>
              <a:rPr lang="en-US" altLang="ja-JP" sz="756" dirty="0">
                <a:latin typeface="+mn-ea"/>
                <a:ea typeface="+mn-ea"/>
              </a:rPr>
              <a:t>Vo=34m/s</a:t>
            </a:r>
          </a:p>
          <a:p>
            <a:pPr>
              <a:spcBef>
                <a:spcPct val="0"/>
              </a:spcBef>
              <a:buFontTx/>
              <a:buNone/>
            </a:pPr>
            <a:r>
              <a:rPr lang="ja-JP" altLang="en-US" sz="756" dirty="0">
                <a:latin typeface="+mn-ea"/>
                <a:ea typeface="+mn-ea"/>
              </a:rPr>
              <a:t>積雪荷重</a:t>
            </a:r>
            <a:r>
              <a:rPr lang="en-US" altLang="ja-JP" sz="756" dirty="0">
                <a:latin typeface="+mn-ea"/>
                <a:ea typeface="+mn-ea"/>
              </a:rPr>
              <a:t>▶900N/㎡ 〈92kgf/㎡ 〉</a:t>
            </a:r>
            <a:endParaRPr lang="ja-JP" altLang="en-US" sz="756" dirty="0">
              <a:latin typeface="+mn-ea"/>
              <a:ea typeface="+mn-ea"/>
            </a:endParaRPr>
          </a:p>
        </p:txBody>
      </p:sp>
      <p:grpSp>
        <p:nvGrpSpPr>
          <p:cNvPr id="5159" name="Group 279">
            <a:extLst>
              <a:ext uri="{FF2B5EF4-FFF2-40B4-BE49-F238E27FC236}">
                <a16:creationId xmlns:a16="http://schemas.microsoft.com/office/drawing/2014/main" id="{8AD248A5-EF8C-4DC9-A92F-4CC413ED3FBC}"/>
              </a:ext>
            </a:extLst>
          </p:cNvPr>
          <p:cNvGrpSpPr>
            <a:grpSpLocks/>
          </p:cNvGrpSpPr>
          <p:nvPr/>
        </p:nvGrpSpPr>
        <p:grpSpPr bwMode="auto">
          <a:xfrm>
            <a:off x="5479555" y="3300072"/>
            <a:ext cx="697367" cy="260441"/>
            <a:chOff x="648" y="2327"/>
            <a:chExt cx="407" cy="152"/>
          </a:xfrm>
        </p:grpSpPr>
        <p:pic>
          <p:nvPicPr>
            <p:cNvPr id="5186" name="Picture 280" descr="雪">
              <a:extLst>
                <a:ext uri="{FF2B5EF4-FFF2-40B4-BE49-F238E27FC236}">
                  <a16:creationId xmlns:a16="http://schemas.microsoft.com/office/drawing/2014/main" id="{AC62C484-5939-4179-AA47-F117E4CDFC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8"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7" name="Rectangle 281">
              <a:extLst>
                <a:ext uri="{FF2B5EF4-FFF2-40B4-BE49-F238E27FC236}">
                  <a16:creationId xmlns:a16="http://schemas.microsoft.com/office/drawing/2014/main" id="{15219080-C1EF-42D1-93F1-54108A49503E}"/>
                </a:ext>
              </a:extLst>
            </p:cNvPr>
            <p:cNvSpPr>
              <a:spLocks noChangeArrowheads="1"/>
            </p:cNvSpPr>
            <p:nvPr/>
          </p:nvSpPr>
          <p:spPr bwMode="auto">
            <a:xfrm>
              <a:off x="825" y="2336"/>
              <a:ext cx="23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積雪荷重</a:t>
              </a:r>
              <a:br>
                <a:rPr lang="en-US" altLang="ja-JP" sz="756" dirty="0">
                  <a:latin typeface="+mn-ea"/>
                  <a:ea typeface="+mn-ea"/>
                </a:rPr>
              </a:br>
              <a:r>
                <a:rPr lang="en-US" altLang="ja-JP" sz="756" dirty="0">
                  <a:latin typeface="+mn-ea"/>
                  <a:ea typeface="+mn-ea"/>
                </a:rPr>
                <a:t>900N/㎡</a:t>
              </a:r>
            </a:p>
          </p:txBody>
        </p:sp>
      </p:grpSp>
      <p:grpSp>
        <p:nvGrpSpPr>
          <p:cNvPr id="5160" name="Group 282">
            <a:extLst>
              <a:ext uri="{FF2B5EF4-FFF2-40B4-BE49-F238E27FC236}">
                <a16:creationId xmlns:a16="http://schemas.microsoft.com/office/drawing/2014/main" id="{1B7DA126-B92F-4733-9129-EBE27C9892F7}"/>
              </a:ext>
            </a:extLst>
          </p:cNvPr>
          <p:cNvGrpSpPr>
            <a:grpSpLocks/>
          </p:cNvGrpSpPr>
          <p:nvPr/>
        </p:nvGrpSpPr>
        <p:grpSpPr bwMode="auto">
          <a:xfrm>
            <a:off x="6290007" y="3300076"/>
            <a:ext cx="585994" cy="260442"/>
            <a:chOff x="1156" y="2327"/>
            <a:chExt cx="342" cy="152"/>
          </a:xfrm>
        </p:grpSpPr>
        <p:pic>
          <p:nvPicPr>
            <p:cNvPr id="5184" name="Picture 283" descr="自転車">
              <a:extLst>
                <a:ext uri="{FF2B5EF4-FFF2-40B4-BE49-F238E27FC236}">
                  <a16:creationId xmlns:a16="http://schemas.microsoft.com/office/drawing/2014/main" id="{C0BCD34D-AF6E-4464-8720-8B6D1D4BD28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6"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5" name="Rectangle 284">
              <a:extLst>
                <a:ext uri="{FF2B5EF4-FFF2-40B4-BE49-F238E27FC236}">
                  <a16:creationId xmlns:a16="http://schemas.microsoft.com/office/drawing/2014/main" id="{8B69A369-617C-4CA4-8AD0-70104F5BAD75}"/>
                </a:ext>
              </a:extLst>
            </p:cNvPr>
            <p:cNvSpPr>
              <a:spLocks noChangeArrowheads="1"/>
            </p:cNvSpPr>
            <p:nvPr/>
          </p:nvSpPr>
          <p:spPr bwMode="auto">
            <a:xfrm>
              <a:off x="1330" y="2365"/>
              <a:ext cx="16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駐輪場</a:t>
              </a:r>
              <a:endParaRPr lang="en-US" altLang="ja-JP" sz="756" dirty="0">
                <a:latin typeface="+mn-ea"/>
                <a:ea typeface="+mn-ea"/>
              </a:endParaRPr>
            </a:p>
          </p:txBody>
        </p:sp>
      </p:grpSp>
      <p:grpSp>
        <p:nvGrpSpPr>
          <p:cNvPr id="5161" name="Group 285">
            <a:extLst>
              <a:ext uri="{FF2B5EF4-FFF2-40B4-BE49-F238E27FC236}">
                <a16:creationId xmlns:a16="http://schemas.microsoft.com/office/drawing/2014/main" id="{CA1635E6-9E2D-46DA-A52A-3AE6F1984361}"/>
              </a:ext>
            </a:extLst>
          </p:cNvPr>
          <p:cNvGrpSpPr>
            <a:grpSpLocks/>
          </p:cNvGrpSpPr>
          <p:nvPr/>
        </p:nvGrpSpPr>
        <p:grpSpPr bwMode="auto">
          <a:xfrm>
            <a:off x="7002796" y="3300076"/>
            <a:ext cx="779611" cy="260442"/>
            <a:chOff x="1613" y="2327"/>
            <a:chExt cx="455" cy="152"/>
          </a:xfrm>
        </p:grpSpPr>
        <p:pic>
          <p:nvPicPr>
            <p:cNvPr id="5182" name="Picture 286" descr="スチール">
              <a:extLst>
                <a:ext uri="{FF2B5EF4-FFF2-40B4-BE49-F238E27FC236}">
                  <a16:creationId xmlns:a16="http://schemas.microsoft.com/office/drawing/2014/main" id="{3EE88A18-74EE-4BAC-BF07-0B9E25566D1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3"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3" name="Rectangle 287">
              <a:extLst>
                <a:ext uri="{FF2B5EF4-FFF2-40B4-BE49-F238E27FC236}">
                  <a16:creationId xmlns:a16="http://schemas.microsoft.com/office/drawing/2014/main" id="{F5D39952-EA75-4EC0-A0DB-45C4E14295A5}"/>
                </a:ext>
              </a:extLst>
            </p:cNvPr>
            <p:cNvSpPr>
              <a:spLocks noChangeArrowheads="1"/>
            </p:cNvSpPr>
            <p:nvPr/>
          </p:nvSpPr>
          <p:spPr bwMode="auto">
            <a:xfrm>
              <a:off x="1787" y="2365"/>
              <a:ext cx="2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スチール製</a:t>
              </a:r>
              <a:endParaRPr lang="en-US" altLang="ja-JP" sz="756" dirty="0">
                <a:latin typeface="+mn-ea"/>
                <a:ea typeface="+mn-ea"/>
              </a:endParaRPr>
            </a:p>
          </p:txBody>
        </p:sp>
      </p:grpSp>
      <p:sp>
        <p:nvSpPr>
          <p:cNvPr id="5162" name="Rectangle 288">
            <a:extLst>
              <a:ext uri="{FF2B5EF4-FFF2-40B4-BE49-F238E27FC236}">
                <a16:creationId xmlns:a16="http://schemas.microsoft.com/office/drawing/2014/main" id="{0C86CD95-2A6D-4B2F-9157-C8476AD750A1}"/>
              </a:ext>
            </a:extLst>
          </p:cNvPr>
          <p:cNvSpPr>
            <a:spLocks noChangeArrowheads="1"/>
          </p:cNvSpPr>
          <p:nvPr/>
        </p:nvSpPr>
        <p:spPr bwMode="auto">
          <a:xfrm>
            <a:off x="5484695" y="3654758"/>
            <a:ext cx="1658193" cy="271863"/>
          </a:xfrm>
          <a:prstGeom prst="rect">
            <a:avLst/>
          </a:prstGeom>
          <a:noFill/>
          <a:ln w="63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58284" tIns="19428" rIns="58284" bIns="19428">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風荷重</a:t>
            </a:r>
            <a:r>
              <a:rPr lang="en-US" altLang="ja-JP" sz="756" dirty="0">
                <a:latin typeface="+mn-ea"/>
                <a:ea typeface="+mn-ea"/>
              </a:rPr>
              <a:t>▶</a:t>
            </a:r>
            <a:r>
              <a:rPr lang="ja-JP" altLang="en-US" sz="756" dirty="0">
                <a:latin typeface="+mn-ea"/>
                <a:ea typeface="+mn-ea"/>
              </a:rPr>
              <a:t>基準風速</a:t>
            </a:r>
            <a:r>
              <a:rPr lang="en-US" altLang="ja-JP" sz="756" dirty="0">
                <a:latin typeface="+mn-ea"/>
                <a:ea typeface="+mn-ea"/>
              </a:rPr>
              <a:t>Vo=34m/s</a:t>
            </a:r>
          </a:p>
          <a:p>
            <a:pPr>
              <a:spcBef>
                <a:spcPct val="0"/>
              </a:spcBef>
              <a:buFontTx/>
              <a:buNone/>
            </a:pPr>
            <a:r>
              <a:rPr lang="ja-JP" altLang="en-US" sz="756" dirty="0">
                <a:latin typeface="+mn-ea"/>
                <a:ea typeface="+mn-ea"/>
              </a:rPr>
              <a:t>積雪荷重</a:t>
            </a:r>
            <a:r>
              <a:rPr lang="en-US" altLang="ja-JP" sz="756" dirty="0">
                <a:latin typeface="+mn-ea"/>
                <a:ea typeface="+mn-ea"/>
              </a:rPr>
              <a:t>▶900N/㎡ 〈92kgf/㎡ 〉</a:t>
            </a:r>
            <a:endParaRPr lang="ja-JP" altLang="en-US" sz="756" dirty="0">
              <a:latin typeface="+mn-ea"/>
              <a:ea typeface="+mn-ea"/>
            </a:endParaRPr>
          </a:p>
        </p:txBody>
      </p:sp>
      <p:grpSp>
        <p:nvGrpSpPr>
          <p:cNvPr id="5163" name="Group 289">
            <a:extLst>
              <a:ext uri="{FF2B5EF4-FFF2-40B4-BE49-F238E27FC236}">
                <a16:creationId xmlns:a16="http://schemas.microsoft.com/office/drawing/2014/main" id="{9C9B4B23-55A3-420D-AB4F-72A37275317C}"/>
              </a:ext>
            </a:extLst>
          </p:cNvPr>
          <p:cNvGrpSpPr>
            <a:grpSpLocks/>
          </p:cNvGrpSpPr>
          <p:nvPr/>
        </p:nvGrpSpPr>
        <p:grpSpPr bwMode="auto">
          <a:xfrm>
            <a:off x="8185062" y="3300072"/>
            <a:ext cx="759049" cy="260441"/>
            <a:chOff x="648" y="2327"/>
            <a:chExt cx="443" cy="152"/>
          </a:xfrm>
        </p:grpSpPr>
        <p:pic>
          <p:nvPicPr>
            <p:cNvPr id="5180" name="Picture 290" descr="雪">
              <a:extLst>
                <a:ext uri="{FF2B5EF4-FFF2-40B4-BE49-F238E27FC236}">
                  <a16:creationId xmlns:a16="http://schemas.microsoft.com/office/drawing/2014/main" id="{A3C2280F-DC4D-4BEA-A36D-DE337701F0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8"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1" name="Rectangle 291">
              <a:extLst>
                <a:ext uri="{FF2B5EF4-FFF2-40B4-BE49-F238E27FC236}">
                  <a16:creationId xmlns:a16="http://schemas.microsoft.com/office/drawing/2014/main" id="{07FB79BA-BB40-4C0E-A744-EA186FE133C8}"/>
                </a:ext>
              </a:extLst>
            </p:cNvPr>
            <p:cNvSpPr>
              <a:spLocks noChangeArrowheads="1"/>
            </p:cNvSpPr>
            <p:nvPr/>
          </p:nvSpPr>
          <p:spPr bwMode="auto">
            <a:xfrm>
              <a:off x="825" y="2336"/>
              <a:ext cx="26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積雪荷重</a:t>
              </a:r>
              <a:br>
                <a:rPr lang="en-US" altLang="ja-JP" sz="756" dirty="0">
                  <a:latin typeface="+mn-ea"/>
                  <a:ea typeface="+mn-ea"/>
                </a:rPr>
              </a:br>
              <a:r>
                <a:rPr lang="en-US" altLang="ja-JP" sz="756" dirty="0">
                  <a:latin typeface="+mn-ea"/>
                  <a:ea typeface="+mn-ea"/>
                </a:rPr>
                <a:t>1200N/㎡</a:t>
              </a:r>
            </a:p>
          </p:txBody>
        </p:sp>
      </p:grpSp>
      <p:grpSp>
        <p:nvGrpSpPr>
          <p:cNvPr id="5164" name="Group 292">
            <a:extLst>
              <a:ext uri="{FF2B5EF4-FFF2-40B4-BE49-F238E27FC236}">
                <a16:creationId xmlns:a16="http://schemas.microsoft.com/office/drawing/2014/main" id="{3F638650-5544-4BD6-B94B-A7A5AEF46231}"/>
              </a:ext>
            </a:extLst>
          </p:cNvPr>
          <p:cNvGrpSpPr>
            <a:grpSpLocks/>
          </p:cNvGrpSpPr>
          <p:nvPr/>
        </p:nvGrpSpPr>
        <p:grpSpPr bwMode="auto">
          <a:xfrm>
            <a:off x="8186775" y="3630769"/>
            <a:ext cx="585994" cy="260442"/>
            <a:chOff x="1156" y="2327"/>
            <a:chExt cx="342" cy="152"/>
          </a:xfrm>
        </p:grpSpPr>
        <p:pic>
          <p:nvPicPr>
            <p:cNvPr id="5178" name="Picture 293" descr="自転車">
              <a:extLst>
                <a:ext uri="{FF2B5EF4-FFF2-40B4-BE49-F238E27FC236}">
                  <a16:creationId xmlns:a16="http://schemas.microsoft.com/office/drawing/2014/main" id="{673C06DE-C0B3-448D-9FBC-DD3B97891D5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6"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79" name="Rectangle 294">
              <a:extLst>
                <a:ext uri="{FF2B5EF4-FFF2-40B4-BE49-F238E27FC236}">
                  <a16:creationId xmlns:a16="http://schemas.microsoft.com/office/drawing/2014/main" id="{A7FCF1CD-7A3B-430C-B295-027951A754F3}"/>
                </a:ext>
              </a:extLst>
            </p:cNvPr>
            <p:cNvSpPr>
              <a:spLocks noChangeArrowheads="1"/>
            </p:cNvSpPr>
            <p:nvPr/>
          </p:nvSpPr>
          <p:spPr bwMode="auto">
            <a:xfrm>
              <a:off x="1330" y="2365"/>
              <a:ext cx="16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駐輪場</a:t>
              </a:r>
              <a:endParaRPr lang="en-US" altLang="ja-JP" sz="756" dirty="0">
                <a:latin typeface="+mn-ea"/>
                <a:ea typeface="+mn-ea"/>
              </a:endParaRPr>
            </a:p>
          </p:txBody>
        </p:sp>
      </p:grpSp>
      <p:grpSp>
        <p:nvGrpSpPr>
          <p:cNvPr id="5165" name="Group 295">
            <a:extLst>
              <a:ext uri="{FF2B5EF4-FFF2-40B4-BE49-F238E27FC236}">
                <a16:creationId xmlns:a16="http://schemas.microsoft.com/office/drawing/2014/main" id="{F753481C-3F9F-4857-9CA4-C5E5EFA70455}"/>
              </a:ext>
            </a:extLst>
          </p:cNvPr>
          <p:cNvGrpSpPr>
            <a:grpSpLocks/>
          </p:cNvGrpSpPr>
          <p:nvPr/>
        </p:nvGrpSpPr>
        <p:grpSpPr bwMode="auto">
          <a:xfrm>
            <a:off x="9007511" y="3630769"/>
            <a:ext cx="779611" cy="260442"/>
            <a:chOff x="1613" y="2327"/>
            <a:chExt cx="455" cy="152"/>
          </a:xfrm>
        </p:grpSpPr>
        <p:pic>
          <p:nvPicPr>
            <p:cNvPr id="5176" name="Picture 296" descr="スチール">
              <a:extLst>
                <a:ext uri="{FF2B5EF4-FFF2-40B4-BE49-F238E27FC236}">
                  <a16:creationId xmlns:a16="http://schemas.microsoft.com/office/drawing/2014/main" id="{9A3C1859-C199-440E-B7A7-40F4267ADB2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3"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77" name="Rectangle 297">
              <a:extLst>
                <a:ext uri="{FF2B5EF4-FFF2-40B4-BE49-F238E27FC236}">
                  <a16:creationId xmlns:a16="http://schemas.microsoft.com/office/drawing/2014/main" id="{552713C0-CF2F-449A-974C-8689D6C738DF}"/>
                </a:ext>
              </a:extLst>
            </p:cNvPr>
            <p:cNvSpPr>
              <a:spLocks noChangeArrowheads="1"/>
            </p:cNvSpPr>
            <p:nvPr/>
          </p:nvSpPr>
          <p:spPr bwMode="auto">
            <a:xfrm>
              <a:off x="1787" y="2365"/>
              <a:ext cx="2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スチール製</a:t>
              </a:r>
              <a:endParaRPr lang="en-US" altLang="ja-JP" sz="756" dirty="0">
                <a:latin typeface="+mn-ea"/>
                <a:ea typeface="+mn-ea"/>
              </a:endParaRPr>
            </a:p>
          </p:txBody>
        </p:sp>
      </p:grpSp>
      <p:sp>
        <p:nvSpPr>
          <p:cNvPr id="5166" name="Rectangle 298">
            <a:extLst>
              <a:ext uri="{FF2B5EF4-FFF2-40B4-BE49-F238E27FC236}">
                <a16:creationId xmlns:a16="http://schemas.microsoft.com/office/drawing/2014/main" id="{10EB8089-46AD-4DAB-83EE-2E248BAC6CDA}"/>
              </a:ext>
            </a:extLst>
          </p:cNvPr>
          <p:cNvSpPr>
            <a:spLocks noChangeArrowheads="1"/>
          </p:cNvSpPr>
          <p:nvPr/>
        </p:nvSpPr>
        <p:spPr bwMode="auto">
          <a:xfrm>
            <a:off x="8190203" y="3970029"/>
            <a:ext cx="2135888" cy="388177"/>
          </a:xfrm>
          <a:prstGeom prst="rect">
            <a:avLst/>
          </a:prstGeom>
          <a:noFill/>
          <a:ln w="63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58284" tIns="19428" rIns="58284" bIns="19428">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風荷重</a:t>
            </a:r>
            <a:r>
              <a:rPr lang="en-US" altLang="ja-JP" sz="756" dirty="0">
                <a:latin typeface="+mn-ea"/>
                <a:ea typeface="+mn-ea"/>
              </a:rPr>
              <a:t>▶</a:t>
            </a:r>
            <a:r>
              <a:rPr lang="ja-JP" altLang="en-US" sz="756" dirty="0">
                <a:latin typeface="+mn-ea"/>
                <a:ea typeface="+mn-ea"/>
              </a:rPr>
              <a:t>基準風速</a:t>
            </a:r>
            <a:r>
              <a:rPr lang="en-US" altLang="ja-JP" sz="756" dirty="0">
                <a:latin typeface="+mn-ea"/>
                <a:ea typeface="+mn-ea"/>
              </a:rPr>
              <a:t>Vo=34m/s</a:t>
            </a:r>
          </a:p>
          <a:p>
            <a:pPr>
              <a:spcBef>
                <a:spcPct val="0"/>
              </a:spcBef>
              <a:buFontTx/>
              <a:buNone/>
            </a:pPr>
            <a:r>
              <a:rPr lang="ja-JP" altLang="en-US" sz="756" dirty="0">
                <a:latin typeface="+mn-ea"/>
                <a:ea typeface="+mn-ea"/>
              </a:rPr>
              <a:t>積雪荷重</a:t>
            </a:r>
            <a:r>
              <a:rPr lang="en-US" altLang="ja-JP" sz="756" dirty="0">
                <a:latin typeface="+mn-ea"/>
                <a:ea typeface="+mn-ea"/>
              </a:rPr>
              <a:t>▶1200N/㎡〈122kgf/㎡ 〉</a:t>
            </a:r>
            <a:br>
              <a:rPr lang="en-US" altLang="ja-JP" sz="756" dirty="0">
                <a:latin typeface="+mn-ea"/>
                <a:ea typeface="+mn-ea"/>
              </a:rPr>
            </a:br>
            <a:r>
              <a:rPr lang="ja-JP" altLang="en-US" sz="756" dirty="0">
                <a:latin typeface="+mn-ea"/>
                <a:ea typeface="+mn-ea"/>
              </a:rPr>
              <a:t>　　　　   耐雪仕様</a:t>
            </a:r>
            <a:r>
              <a:rPr lang="en-US" altLang="ja-JP" sz="756" dirty="0">
                <a:latin typeface="+mn-ea"/>
                <a:ea typeface="+mn-ea"/>
              </a:rPr>
              <a:t>4500N/㎡〈459kgf/㎡ 〉</a:t>
            </a:r>
          </a:p>
        </p:txBody>
      </p:sp>
      <p:grpSp>
        <p:nvGrpSpPr>
          <p:cNvPr id="5167" name="Group 299">
            <a:extLst>
              <a:ext uri="{FF2B5EF4-FFF2-40B4-BE49-F238E27FC236}">
                <a16:creationId xmlns:a16="http://schemas.microsoft.com/office/drawing/2014/main" id="{BDB85043-94EE-47A0-85B4-4AB2B8ECD943}"/>
              </a:ext>
            </a:extLst>
          </p:cNvPr>
          <p:cNvGrpSpPr>
            <a:grpSpLocks/>
          </p:cNvGrpSpPr>
          <p:nvPr/>
        </p:nvGrpSpPr>
        <p:grpSpPr bwMode="auto">
          <a:xfrm>
            <a:off x="9000655" y="3300072"/>
            <a:ext cx="759049" cy="260441"/>
            <a:chOff x="648" y="2327"/>
            <a:chExt cx="443" cy="152"/>
          </a:xfrm>
        </p:grpSpPr>
        <p:pic>
          <p:nvPicPr>
            <p:cNvPr id="5174" name="Picture 300" descr="雪">
              <a:extLst>
                <a:ext uri="{FF2B5EF4-FFF2-40B4-BE49-F238E27FC236}">
                  <a16:creationId xmlns:a16="http://schemas.microsoft.com/office/drawing/2014/main" id="{9DF20819-FAEE-4D99-AA5C-FBC54AC84BB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8" y="2327"/>
              <a:ext cx="1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75" name="Rectangle 301">
              <a:extLst>
                <a:ext uri="{FF2B5EF4-FFF2-40B4-BE49-F238E27FC236}">
                  <a16:creationId xmlns:a16="http://schemas.microsoft.com/office/drawing/2014/main" id="{9EFB8496-148F-42A1-B06A-71717A7A378A}"/>
                </a:ext>
              </a:extLst>
            </p:cNvPr>
            <p:cNvSpPr>
              <a:spLocks noChangeArrowheads="1"/>
            </p:cNvSpPr>
            <p:nvPr/>
          </p:nvSpPr>
          <p:spPr bwMode="auto">
            <a:xfrm>
              <a:off x="825" y="2336"/>
              <a:ext cx="26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756" dirty="0">
                  <a:latin typeface="+mn-ea"/>
                  <a:ea typeface="+mn-ea"/>
                </a:rPr>
                <a:t>積雪荷重</a:t>
              </a:r>
              <a:br>
                <a:rPr lang="en-US" altLang="ja-JP" sz="756" dirty="0">
                  <a:latin typeface="+mn-ea"/>
                  <a:ea typeface="+mn-ea"/>
                </a:rPr>
              </a:br>
              <a:r>
                <a:rPr lang="en-US" altLang="ja-JP" sz="756" dirty="0">
                  <a:latin typeface="+mn-ea"/>
                  <a:ea typeface="+mn-ea"/>
                </a:rPr>
                <a:t>4500N/㎡</a:t>
              </a:r>
            </a:p>
          </p:txBody>
        </p:sp>
      </p:grpSp>
      <p:sp>
        <p:nvSpPr>
          <p:cNvPr id="5168" name="Rectangle 302">
            <a:extLst>
              <a:ext uri="{FF2B5EF4-FFF2-40B4-BE49-F238E27FC236}">
                <a16:creationId xmlns:a16="http://schemas.microsoft.com/office/drawing/2014/main" id="{74D0F2D8-7EB8-4BDE-B347-04811A24FEE0}"/>
              </a:ext>
            </a:extLst>
          </p:cNvPr>
          <p:cNvSpPr>
            <a:spLocks noChangeArrowheads="1"/>
          </p:cNvSpPr>
          <p:nvPr/>
        </p:nvSpPr>
        <p:spPr bwMode="auto">
          <a:xfrm>
            <a:off x="9005796" y="3121880"/>
            <a:ext cx="442429" cy="13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93663" indent="-93663">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863" dirty="0">
                <a:latin typeface="+mn-ea"/>
                <a:ea typeface="+mn-ea"/>
              </a:rPr>
              <a:t>耐雪仕様</a:t>
            </a:r>
            <a:endParaRPr lang="en-US" altLang="ja-JP" sz="863" dirty="0">
              <a:latin typeface="+mn-ea"/>
              <a:ea typeface="+mn-ea"/>
            </a:endParaRPr>
          </a:p>
        </p:txBody>
      </p:sp>
      <p:sp>
        <p:nvSpPr>
          <p:cNvPr id="5169" name="Rectangle 303">
            <a:extLst>
              <a:ext uri="{FF2B5EF4-FFF2-40B4-BE49-F238E27FC236}">
                <a16:creationId xmlns:a16="http://schemas.microsoft.com/office/drawing/2014/main" id="{CB745353-9771-4409-B4DD-610F588D6826}"/>
              </a:ext>
            </a:extLst>
          </p:cNvPr>
          <p:cNvSpPr>
            <a:spLocks noChangeArrowheads="1"/>
          </p:cNvSpPr>
          <p:nvPr/>
        </p:nvSpPr>
        <p:spPr bwMode="auto">
          <a:xfrm>
            <a:off x="9898495" y="2738071"/>
            <a:ext cx="528991" cy="1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971" dirty="0">
                <a:latin typeface="+mn-ea"/>
                <a:ea typeface="+mn-ea"/>
              </a:rPr>
              <a:t>単体</a:t>
            </a:r>
            <a:r>
              <a:rPr lang="en-US" altLang="ja-JP" sz="971" dirty="0">
                <a:latin typeface="+mn-ea"/>
                <a:ea typeface="+mn-ea"/>
              </a:rPr>
              <a:t>51</a:t>
            </a:r>
            <a:r>
              <a:rPr lang="ja-JP" altLang="en-US" sz="971" dirty="0">
                <a:latin typeface="+mn-ea"/>
                <a:ea typeface="+mn-ea"/>
              </a:rPr>
              <a:t>型</a:t>
            </a:r>
            <a:endParaRPr lang="en-US" altLang="ja-JP" sz="971" dirty="0">
              <a:latin typeface="+mn-ea"/>
              <a:ea typeface="+mn-ea"/>
            </a:endParaRPr>
          </a:p>
        </p:txBody>
      </p:sp>
      <p:sp>
        <p:nvSpPr>
          <p:cNvPr id="5170" name="Rectangle 304">
            <a:extLst>
              <a:ext uri="{FF2B5EF4-FFF2-40B4-BE49-F238E27FC236}">
                <a16:creationId xmlns:a16="http://schemas.microsoft.com/office/drawing/2014/main" id="{41EDD92C-F225-4DFF-9B1A-6BD2940A3C6E}"/>
              </a:ext>
            </a:extLst>
          </p:cNvPr>
          <p:cNvSpPr>
            <a:spLocks noChangeArrowheads="1"/>
          </p:cNvSpPr>
          <p:nvPr/>
        </p:nvSpPr>
        <p:spPr bwMode="auto">
          <a:xfrm>
            <a:off x="7403738" y="2738071"/>
            <a:ext cx="500137" cy="1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971">
                <a:latin typeface="ＭＳ Ｐゴシック" panose="020B0600070205080204" pitchFamily="50" charset="-128"/>
              </a:rPr>
              <a:t>単体</a:t>
            </a:r>
            <a:r>
              <a:rPr lang="en-US" altLang="ja-JP" sz="971">
                <a:latin typeface="ＭＳ Ｐゴシック" panose="020B0600070205080204" pitchFamily="50" charset="-128"/>
              </a:rPr>
              <a:t>51</a:t>
            </a:r>
            <a:r>
              <a:rPr lang="ja-JP" altLang="en-US" sz="971">
                <a:latin typeface="ＭＳ Ｐゴシック" panose="020B0600070205080204" pitchFamily="50" charset="-128"/>
              </a:rPr>
              <a:t>型</a:t>
            </a:r>
            <a:endParaRPr lang="en-US" altLang="ja-JP" sz="971">
              <a:latin typeface="ＭＳ Ｐゴシック" panose="020B0600070205080204" pitchFamily="50" charset="-128"/>
            </a:endParaRPr>
          </a:p>
        </p:txBody>
      </p:sp>
      <p:sp>
        <p:nvSpPr>
          <p:cNvPr id="5171" name="Rectangle 85">
            <a:extLst>
              <a:ext uri="{FF2B5EF4-FFF2-40B4-BE49-F238E27FC236}">
                <a16:creationId xmlns:a16="http://schemas.microsoft.com/office/drawing/2014/main" id="{C1CDDA9B-0B79-4ADC-A4B6-714E72A22A5D}"/>
              </a:ext>
            </a:extLst>
          </p:cNvPr>
          <p:cNvSpPr>
            <a:spLocks noChangeArrowheads="1"/>
          </p:cNvSpPr>
          <p:nvPr/>
        </p:nvSpPr>
        <p:spPr bwMode="auto">
          <a:xfrm>
            <a:off x="8188489" y="1455860"/>
            <a:ext cx="538997" cy="1279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nSpc>
                <a:spcPct val="110000"/>
              </a:lnSpc>
              <a:spcBef>
                <a:spcPct val="0"/>
              </a:spcBef>
              <a:buFontTx/>
              <a:buNone/>
            </a:pPr>
            <a:r>
              <a:rPr lang="en-US" altLang="ja-JP" sz="756" dirty="0">
                <a:latin typeface="+mn-ea"/>
                <a:ea typeface="+mn-ea"/>
              </a:rPr>
              <a:t>1200N/㎡</a:t>
            </a:r>
            <a:endParaRPr lang="ja-JP" altLang="en-US" sz="756" dirty="0">
              <a:latin typeface="+mn-ea"/>
              <a:ea typeface="+mn-ea"/>
            </a:endParaRPr>
          </a:p>
        </p:txBody>
      </p:sp>
      <p:sp>
        <p:nvSpPr>
          <p:cNvPr id="82" name="Text Box 1039">
            <a:extLst>
              <a:ext uri="{FF2B5EF4-FFF2-40B4-BE49-F238E27FC236}">
                <a16:creationId xmlns:a16="http://schemas.microsoft.com/office/drawing/2014/main" id="{2D218ADE-538B-47D3-A6AB-737280DD11C7}"/>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83" name="Text Box 1039">
            <a:extLst>
              <a:ext uri="{FF2B5EF4-FFF2-40B4-BE49-F238E27FC236}">
                <a16:creationId xmlns:a16="http://schemas.microsoft.com/office/drawing/2014/main" id="{8F2964D4-9216-40F7-A424-1530BB8BCA7C}"/>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
        <p:nvSpPr>
          <p:cNvPr id="5" name="正方形/長方形 4">
            <a:extLst>
              <a:ext uri="{FF2B5EF4-FFF2-40B4-BE49-F238E27FC236}">
                <a16:creationId xmlns:a16="http://schemas.microsoft.com/office/drawing/2014/main" id="{C35295BE-6A4F-41BC-92AF-3827EE0A28F9}"/>
              </a:ext>
            </a:extLst>
          </p:cNvPr>
          <p:cNvSpPr/>
          <p:nvPr/>
        </p:nvSpPr>
        <p:spPr>
          <a:xfrm>
            <a:off x="185051" y="4477732"/>
            <a:ext cx="10306290" cy="2493375"/>
          </a:xfrm>
          <a:prstGeom prst="rect">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5" name="Rectangle 9">
            <a:extLst>
              <a:ext uri="{FF2B5EF4-FFF2-40B4-BE49-F238E27FC236}">
                <a16:creationId xmlns:a16="http://schemas.microsoft.com/office/drawing/2014/main" id="{83BFD55F-C925-49F2-9EEA-3300998EDAAD}"/>
              </a:ext>
            </a:extLst>
          </p:cNvPr>
          <p:cNvSpPr>
            <a:spLocks noChangeArrowheads="1"/>
          </p:cNvSpPr>
          <p:nvPr/>
        </p:nvSpPr>
        <p:spPr bwMode="auto">
          <a:xfrm>
            <a:off x="1433513" y="7239223"/>
            <a:ext cx="1741488"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サイクルポート</a:t>
            </a:r>
            <a:r>
              <a:rPr lang="en-US" altLang="ja-JP" sz="600" dirty="0">
                <a:solidFill>
                  <a:schemeClr val="tx2"/>
                </a:solidFill>
                <a:latin typeface="Yu Gothic" panose="020B0400000000000000" pitchFamily="34" charset="-128"/>
                <a:ea typeface="Yu Gothic" panose="020B0400000000000000" pitchFamily="34" charset="-128"/>
              </a:rPr>
              <a:t>_FG</a:t>
            </a:r>
            <a:r>
              <a:rPr lang="ja-JP" altLang="en-US" sz="600" dirty="0">
                <a:solidFill>
                  <a:schemeClr val="tx2"/>
                </a:solidFill>
                <a:latin typeface="Yu Gothic" panose="020B0400000000000000" pitchFamily="34" charset="-128"/>
                <a:ea typeface="Yu Gothic" panose="020B0400000000000000" pitchFamily="34" charset="-128"/>
              </a:rPr>
              <a:t>型</a:t>
            </a:r>
            <a:r>
              <a:rPr lang="en-US" altLang="ja-JP" sz="600" dirty="0">
                <a:solidFill>
                  <a:schemeClr val="tx2"/>
                </a:solidFill>
                <a:latin typeface="Yu Gothic" panose="020B0400000000000000" pitchFamily="34" charset="-128"/>
                <a:ea typeface="Yu Gothic" panose="020B0400000000000000" pitchFamily="34" charset="-128"/>
              </a:rPr>
              <a:t>_</a:t>
            </a:r>
            <a:r>
              <a:rPr lang="ja-JP" altLang="en-US" sz="600" dirty="0">
                <a:solidFill>
                  <a:schemeClr val="tx2"/>
                </a:solidFill>
                <a:latin typeface="Yu Gothic" panose="020B0400000000000000" pitchFamily="34" charset="-128"/>
                <a:ea typeface="Yu Gothic" panose="020B0400000000000000" pitchFamily="34" charset="-128"/>
              </a:rPr>
              <a:t>商品特長</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SPD99999007674</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2022.04.00</a:t>
            </a:r>
            <a:r>
              <a:rPr lang="ja-JP" altLang="en-US" sz="600" dirty="0">
                <a:solidFill>
                  <a:schemeClr val="tx2"/>
                </a:solidFill>
                <a:latin typeface="Yu Gothic" panose="020B0400000000000000" pitchFamily="34" charset="-128"/>
                <a:ea typeface="Yu Gothic" panose="020B0400000000000000" pitchFamily="34" charset="-128"/>
              </a:rPr>
              <a:t>改訂（</a:t>
            </a:r>
            <a:r>
              <a:rPr lang="en-US" altLang="ja-JP" sz="600" dirty="0">
                <a:solidFill>
                  <a:schemeClr val="tx2"/>
                </a:solidFill>
                <a:latin typeface="Yu Gothic" panose="020B0400000000000000" pitchFamily="34" charset="-128"/>
                <a:ea typeface="Yu Gothic" panose="020B0400000000000000" pitchFamily="34" charset="-128"/>
              </a:rPr>
              <a:t>2022.04.00</a:t>
            </a:r>
            <a:r>
              <a:rPr lang="ja-JP" altLang="en-US" sz="600" dirty="0">
                <a:solidFill>
                  <a:schemeClr val="tx2"/>
                </a:solidFill>
                <a:latin typeface="Yu Gothic" panose="020B0400000000000000" pitchFamily="34" charset="-128"/>
                <a:ea typeface="Yu Gothic" panose="020B0400000000000000" pitchFamily="34" charset="-128"/>
              </a:rPr>
              <a:t>改訂</a:t>
            </a:r>
            <a:r>
              <a:rPr lang="en-US" altLang="ja-JP" sz="600" dirty="0">
                <a:solidFill>
                  <a:schemeClr val="tx2"/>
                </a:solidFill>
                <a:latin typeface="Yu Gothic" panose="020B0400000000000000" pitchFamily="34" charset="-128"/>
                <a:ea typeface="Yu Gothic" panose="020B0400000000000000" pitchFamily="34" charset="-128"/>
              </a:rPr>
              <a:t>/2024.08</a:t>
            </a:r>
            <a:r>
              <a:rPr lang="ja-JP" altLang="en-US" sz="600" dirty="0">
                <a:solidFill>
                  <a:schemeClr val="tx2"/>
                </a:solidFill>
                <a:latin typeface="Yu Gothic" panose="020B0400000000000000" pitchFamily="34" charset="-128"/>
                <a:ea typeface="Yu Gothic" panose="020B0400000000000000" pitchFamily="34" charset="-128"/>
              </a:rPr>
              <a:t>更新）</a:t>
            </a:r>
          </a:p>
        </p:txBody>
      </p:sp>
    </p:spTree>
    <p:extLst>
      <p:ext uri="{BB962C8B-B14F-4D97-AF65-F5344CB8AC3E}">
        <p14:creationId xmlns:p14="http://schemas.microsoft.com/office/powerpoint/2010/main" val="1688937675"/>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16218</TotalTime>
  <Words>576</Words>
  <Application>Microsoft Office PowerPoint</Application>
  <PresentationFormat>ユーザー設定</PresentationFormat>
  <Paragraphs>64</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HGPｺﾞｼｯｸE</vt:lpstr>
      <vt:lpstr>ＭＳ Ｐゴシック</vt:lpstr>
      <vt:lpstr>メイリオ</vt:lpstr>
      <vt:lpstr>Yu Gothic</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680</cp:revision>
  <cp:lastPrinted>2023-02-01T02:36:54Z</cp:lastPrinted>
  <dcterms:created xsi:type="dcterms:W3CDTF">2010-09-29T12:55:25Z</dcterms:created>
  <dcterms:modified xsi:type="dcterms:W3CDTF">2024-09-03T09:26:57Z</dcterms:modified>
</cp:coreProperties>
</file>