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3"/>
  </p:notesMasterIdLst>
  <p:handoutMasterIdLst>
    <p:handoutMasterId r:id="rId4"/>
  </p:handoutMasterIdLst>
  <p:sldIdLst>
    <p:sldId id="311" r:id="rId2"/>
  </p:sldIdLst>
  <p:sldSz cx="10691813" cy="7559675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1C3777F5-3244-4603-991A-AFC0F9A008F5}">
          <p14:sldIdLst>
            <p14:sldId id="31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787B"/>
    <a:srgbClr val="7D7E81"/>
    <a:srgbClr val="FFFFCC"/>
    <a:srgbClr val="D9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50" autoAdjust="0"/>
    <p:restoredTop sz="96190" autoAdjust="0"/>
  </p:normalViewPr>
  <p:slideViewPr>
    <p:cSldViewPr snapToGrid="0" showGuides="1">
      <p:cViewPr varScale="1">
        <p:scale>
          <a:sx n="63" d="100"/>
          <a:sy n="63" d="100"/>
        </p:scale>
        <p:origin x="41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9" d="100"/>
          <a:sy n="89" d="100"/>
        </p:scale>
        <p:origin x="449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527FA63-4B13-B34D-93B9-14AABE0F8A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E433488-13E7-984D-8394-9A9C8DB5A0B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7142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7DAC4611-FA7F-C24A-9866-C8A1DB41C94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380119EA-072F-F048-AEBD-BA4635BC360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7142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FB9110-0438-FF42-A562-5D64BC07EA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C5D5908-F075-8140-8207-8CB94DD9578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65B388D-5063-7145-84EE-AF6DC03A636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17142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fld id="{8C9A6778-A3FA-C74E-9E18-9BCB36330D97}" type="datetime1">
              <a:rPr lang="en-US" altLang="ja-JP"/>
              <a:pPr>
                <a:defRPr/>
              </a:pPr>
              <a:t>9/3/2024</a:t>
            </a:fld>
            <a:endParaRPr lang="en-US" altLang="ja-JP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129AAF4-F51F-094D-B476-A0606DFF606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54063" y="741363"/>
            <a:ext cx="5227637" cy="36972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A51AEF80-23CE-5443-90A3-A33684C8257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1" y="4686538"/>
            <a:ext cx="4938722" cy="443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F46E546D-1915-FA41-BC33-F77A70B5F6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3E2F109F-F240-4743-B681-E0AAF356F1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7142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6D617CA-1017-2047-8EF2-B3F641E5A6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ＭＳ Ｐゴシック" pitchFamily="114" charset="-128"/>
      </a:defRPr>
    </a:lvl1pPr>
    <a:lvl2pPr marL="495300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2pPr>
    <a:lvl3pPr marL="99218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3pPr>
    <a:lvl4pPr marL="1490663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4pPr>
    <a:lvl5pPr marL="198913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5pPr>
    <a:lvl6pPr marL="2488622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349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073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1798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04F25BF5-2E27-4E9C-A40A-41DD7294956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8" name="Rectangle 3">
            <a:extLst>
              <a:ext uri="{FF2B5EF4-FFF2-40B4-BE49-F238E27FC236}">
                <a16:creationId xmlns:a16="http://schemas.microsoft.com/office/drawing/2014/main" id="{1492B355-E01D-4441-8662-C90A962707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defTabSz="496012" eaLnBrk="1" hangingPunct="1">
              <a:defRPr/>
            </a:pPr>
            <a:endParaRPr lang="ja-JP" altLang="en-US" sz="1306"/>
          </a:p>
        </p:txBody>
      </p:sp>
    </p:spTree>
    <p:extLst>
      <p:ext uri="{BB962C8B-B14F-4D97-AF65-F5344CB8AC3E}">
        <p14:creationId xmlns:p14="http://schemas.microsoft.com/office/powerpoint/2010/main" val="602079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3:EXS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4EA6704-86EF-E54D-BEB2-BD32BD380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12FCDB43-EEFD-4444-AEE2-736D21FBE2F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E2CD2F-9B90-404C-BB32-DE58955605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056DFBE-4E35-FC42-A056-133AD871A7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797D0CA-9200-994B-86E1-562A84C39B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06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-1:LIX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28">
            <a:extLst>
              <a:ext uri="{FF2B5EF4-FFF2-40B4-BE49-F238E27FC236}">
                <a16:creationId xmlns:a16="http://schemas.microsoft.com/office/drawing/2014/main" id="{0BEF197A-7849-B142-A95B-DC1C126689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0BC21D27-3C6F-D340-8BBB-E8690000D05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5C66788-D7E4-9E44-90E6-B1AD47FD27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169AAB34-F82F-7A45-BBB9-B249E553EB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A5ADDE7-A8CA-3F43-B42D-3BB5B6F76D3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4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91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1" r:id="rId2"/>
  </p:sldLayoutIdLst>
  <p:hf sldNum="0" hdr="0" ftr="0" dt="0"/>
  <p:txStyles>
    <p:titleStyle>
      <a:lvl1pPr algn="l" defTabSz="493456" rtl="0" eaLnBrk="1" latinLnBrk="0" hangingPunct="1">
        <a:spcBef>
          <a:spcPct val="0"/>
        </a:spcBef>
        <a:buNone/>
        <a:defRPr kumimoji="1" sz="2159" b="1" kern="1200" cap="all">
          <a:solidFill>
            <a:schemeClr val="tx2"/>
          </a:solidFill>
          <a:latin typeface="+mj-lt"/>
          <a:ea typeface="メイリオ"/>
          <a:cs typeface="メイリオ"/>
        </a:defRPr>
      </a:lvl1pPr>
    </p:titleStyle>
    <p:bodyStyle>
      <a:lvl1pPr marL="0" indent="-163190" algn="l" defTabSz="493456" rtl="0" eaLnBrk="1" latinLnBrk="0" hangingPunct="1">
        <a:spcBef>
          <a:spcPts val="378"/>
        </a:spcBef>
        <a:buSzPct val="100000"/>
        <a:buFontTx/>
        <a:buBlip>
          <a:blip r:embed="rId4"/>
        </a:buBlip>
        <a:defRPr kumimoji="1" sz="1943" b="1" kern="1200">
          <a:solidFill>
            <a:schemeClr val="tx1"/>
          </a:solidFill>
          <a:latin typeface="+mn-lt"/>
          <a:ea typeface="+mn-ea"/>
          <a:cs typeface="メイリオ"/>
        </a:defRPr>
      </a:lvl1pPr>
      <a:lvl2pPr marL="191900" indent="0" algn="l" defTabSz="493456" rtl="0" eaLnBrk="1" latinLnBrk="0" hangingPunct="1">
        <a:spcBef>
          <a:spcPts val="351"/>
        </a:spcBef>
        <a:buFontTx/>
        <a:buNone/>
        <a:defRPr kumimoji="1" sz="1943" kern="1200">
          <a:solidFill>
            <a:schemeClr val="tx1"/>
          </a:solidFill>
          <a:latin typeface="+mn-lt"/>
          <a:ea typeface="+mn-ea"/>
          <a:cs typeface="メイリオ"/>
        </a:defRPr>
      </a:lvl2pPr>
      <a:lvl3pPr marL="191900" indent="0" algn="l" defTabSz="493456" rtl="0" eaLnBrk="1" latinLnBrk="0" hangingPunct="1">
        <a:spcBef>
          <a:spcPts val="324"/>
        </a:spcBef>
        <a:buFontTx/>
        <a:buNone/>
        <a:defRPr kumimoji="1" sz="1295" kern="1200">
          <a:solidFill>
            <a:schemeClr val="tx1"/>
          </a:solidFill>
          <a:latin typeface="+mn-ea"/>
          <a:ea typeface="+mn-ea"/>
          <a:cs typeface="メイリオ"/>
        </a:defRPr>
      </a:lvl3pPr>
      <a:lvl4pPr marL="678502" indent="-94237" algn="l" defTabSz="493456" rtl="0" eaLnBrk="1" latinLnBrk="0" hangingPunct="1">
        <a:spcBef>
          <a:spcPts val="297"/>
        </a:spcBef>
        <a:buFontTx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4pPr>
      <a:lvl5pPr marL="1554044" marR="0" indent="-20218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5pPr>
      <a:lvl6pPr marL="2714008" marR="0" indent="-29299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6pPr>
      <a:lvl7pPr marL="3776309" marR="0" indent="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7pPr>
      <a:lvl8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8pPr>
      <a:lvl9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9345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8691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8036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973824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46728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45419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94764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158">
            <a:extLst>
              <a:ext uri="{FF2B5EF4-FFF2-40B4-BE49-F238E27FC236}">
                <a16:creationId xmlns:a16="http://schemas.microsoft.com/office/drawing/2014/main" id="{6BE65B12-6902-4E2A-85FB-42255B8F0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4" t="15533" r="18791" b="838"/>
          <a:stretch>
            <a:fillRect/>
          </a:stretch>
        </p:blipFill>
        <p:spPr bwMode="auto">
          <a:xfrm>
            <a:off x="8524322" y="4281873"/>
            <a:ext cx="863569" cy="933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0" name="Text Box 1039">
            <a:extLst>
              <a:ext uri="{FF2B5EF4-FFF2-40B4-BE49-F238E27FC236}">
                <a16:creationId xmlns:a16="http://schemas.microsoft.com/office/drawing/2014/main" id="{6B4070C3-8471-441E-BA76-1DD8CC816A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051" y="527744"/>
            <a:ext cx="581891" cy="23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51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駐輪場</a:t>
            </a:r>
          </a:p>
        </p:txBody>
      </p:sp>
      <p:sp>
        <p:nvSpPr>
          <p:cNvPr id="4102" name="正方形/長方形 11">
            <a:extLst>
              <a:ext uri="{FF2B5EF4-FFF2-40B4-BE49-F238E27FC236}">
                <a16:creationId xmlns:a16="http://schemas.microsoft.com/office/drawing/2014/main" id="{CB5E4666-D939-4F6B-A368-F62FE8D044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326" y="950963"/>
            <a:ext cx="3789499" cy="298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943" b="1" dirty="0">
                <a:solidFill>
                  <a:schemeClr val="tx1">
                    <a:lumMod val="85000"/>
                    <a:lumOff val="15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シンプルデザインのベーシックタイプ</a:t>
            </a:r>
          </a:p>
        </p:txBody>
      </p:sp>
      <p:sp>
        <p:nvSpPr>
          <p:cNvPr id="4103" name="正方形/長方形 11">
            <a:extLst>
              <a:ext uri="{FF2B5EF4-FFF2-40B4-BE49-F238E27FC236}">
                <a16:creationId xmlns:a16="http://schemas.microsoft.com/office/drawing/2014/main" id="{A4192891-4871-4C3A-BFE6-F03A5CC403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93" y="1291934"/>
            <a:ext cx="3272654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300" b="1" dirty="0">
                <a:solidFill>
                  <a:srgbClr val="00368F"/>
                </a:solidFill>
                <a:latin typeface="+mn-ea"/>
                <a:ea typeface="+mn-ea"/>
              </a:rPr>
              <a:t>建築基準法対応サイクルポート</a:t>
            </a:r>
            <a:endParaRPr lang="ja-JP" altLang="en-US" sz="1300" b="1" dirty="0">
              <a:solidFill>
                <a:srgbClr val="00368F"/>
              </a:solidFill>
              <a:latin typeface="+mn-ea"/>
              <a:ea typeface="+mn-ea"/>
            </a:endParaRPr>
          </a:p>
        </p:txBody>
      </p:sp>
      <p:graphicFrame>
        <p:nvGraphicFramePr>
          <p:cNvPr id="8" name="Group 14">
            <a:extLst>
              <a:ext uri="{FF2B5EF4-FFF2-40B4-BE49-F238E27FC236}">
                <a16:creationId xmlns:a16="http://schemas.microsoft.com/office/drawing/2014/main" id="{1565BFAB-671B-4484-BABE-14464C5D7A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553144"/>
              </p:ext>
            </p:extLst>
          </p:nvPr>
        </p:nvGraphicFramePr>
        <p:xfrm>
          <a:off x="7055911" y="1137725"/>
          <a:ext cx="1480404" cy="405912"/>
        </p:xfrm>
        <a:graphic>
          <a:graphicData uri="http://schemas.openxmlformats.org/drawingml/2006/table">
            <a:tbl>
              <a:tblPr/>
              <a:tblGrid>
                <a:gridCol w="7402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02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159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比重</a:t>
                      </a:r>
                      <a:endParaRPr kumimoji="1" lang="ja-JP" altLang="en-US" sz="85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目安の積雪量</a:t>
                      </a:r>
                      <a:endParaRPr kumimoji="1" lang="ja-JP" altLang="en-US" sz="85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59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0.2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30cm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59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0.3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20cm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116" name="正方形/長方形 11">
            <a:extLst>
              <a:ext uri="{FF2B5EF4-FFF2-40B4-BE49-F238E27FC236}">
                <a16:creationId xmlns:a16="http://schemas.microsoft.com/office/drawing/2014/main" id="{2AA3CCE6-0D83-48FB-821A-4CA08CB7E6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0772" y="935122"/>
            <a:ext cx="1631187" cy="219319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856" tIns="19428" rIns="38856" bIns="19428" anchor="ctr" anchorCtr="1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971" b="1" dirty="0">
                <a:solidFill>
                  <a:schemeClr val="bg1"/>
                </a:solidFill>
              </a:rPr>
              <a:t>建築基準法対応商品</a:t>
            </a:r>
            <a:endParaRPr lang="zh-TW" altLang="en-US" sz="971" dirty="0">
              <a:solidFill>
                <a:schemeClr val="bg1"/>
              </a:solidFill>
            </a:endParaRPr>
          </a:p>
        </p:txBody>
      </p:sp>
      <p:sp>
        <p:nvSpPr>
          <p:cNvPr id="4117" name="正方形/長方形 11">
            <a:extLst>
              <a:ext uri="{FF2B5EF4-FFF2-40B4-BE49-F238E27FC236}">
                <a16:creationId xmlns:a16="http://schemas.microsoft.com/office/drawing/2014/main" id="{7C9E2B2A-3F36-4B91-B932-A55C2CA054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0772" y="1169191"/>
            <a:ext cx="1631187" cy="155549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856" tIns="19428" rIns="38856" bIns="19428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756" b="1">
                <a:solidFill>
                  <a:schemeClr val="bg1"/>
                </a:solidFill>
                <a:latin typeface="ＭＳ Ｐゴシック" panose="020B0600070205080204" pitchFamily="50" charset="-128"/>
              </a:rPr>
              <a:t>国土交通省告示 </a:t>
            </a:r>
            <a:r>
              <a:rPr lang="en-US" altLang="zh-CN" sz="756" b="1">
                <a:solidFill>
                  <a:schemeClr val="bg1"/>
                </a:solidFill>
                <a:latin typeface="ＭＳ Ｐゴシック" panose="020B0600070205080204" pitchFamily="50" charset="-128"/>
              </a:rPr>
              <a:t>408</a:t>
            </a:r>
            <a:r>
              <a:rPr lang="zh-CN" altLang="en-US" sz="756" b="1">
                <a:solidFill>
                  <a:schemeClr val="bg1"/>
                </a:solidFill>
                <a:latin typeface="ＭＳ Ｐゴシック" panose="020B0600070205080204" pitchFamily="50" charset="-128"/>
              </a:rPr>
              <a:t>･</a:t>
            </a:r>
            <a:r>
              <a:rPr lang="en-US" altLang="zh-CN" sz="756" b="1">
                <a:solidFill>
                  <a:schemeClr val="bg1"/>
                </a:solidFill>
                <a:latin typeface="ＭＳ Ｐゴシック" panose="020B0600070205080204" pitchFamily="50" charset="-128"/>
              </a:rPr>
              <a:t>409</a:t>
            </a:r>
            <a:r>
              <a:rPr lang="zh-CN" altLang="en-US" sz="756" b="1">
                <a:solidFill>
                  <a:schemeClr val="bg1"/>
                </a:solidFill>
                <a:latin typeface="ＭＳ Ｐゴシック" panose="020B0600070205080204" pitchFamily="50" charset="-128"/>
              </a:rPr>
              <a:t>･</a:t>
            </a:r>
            <a:r>
              <a:rPr lang="en-US" altLang="zh-CN" sz="756" b="1">
                <a:solidFill>
                  <a:schemeClr val="bg1"/>
                </a:solidFill>
                <a:latin typeface="ＭＳ Ｐゴシック" panose="020B0600070205080204" pitchFamily="50" charset="-128"/>
              </a:rPr>
              <a:t>410</a:t>
            </a:r>
            <a:r>
              <a:rPr lang="zh-CN" altLang="en-US" sz="756" b="1">
                <a:solidFill>
                  <a:schemeClr val="bg1"/>
                </a:solidFill>
                <a:latin typeface="ＭＳ Ｐゴシック" panose="020B0600070205080204" pitchFamily="50" charset="-128"/>
              </a:rPr>
              <a:t>･</a:t>
            </a:r>
            <a:r>
              <a:rPr lang="en-US" altLang="zh-CN" sz="756" b="1">
                <a:solidFill>
                  <a:schemeClr val="bg1"/>
                </a:solidFill>
                <a:latin typeface="ＭＳ Ｐゴシック" panose="020B0600070205080204" pitchFamily="50" charset="-128"/>
              </a:rPr>
              <a:t>7</a:t>
            </a:r>
            <a:r>
              <a:rPr lang="en-US" altLang="ja-JP" sz="756" b="1">
                <a:solidFill>
                  <a:schemeClr val="bg1"/>
                </a:solidFill>
                <a:latin typeface="ＭＳ Ｐゴシック" panose="020B0600070205080204" pitchFamily="50" charset="-128"/>
              </a:rPr>
              <a:t>50</a:t>
            </a:r>
            <a:r>
              <a:rPr lang="zh-CN" altLang="en-US" sz="756" b="1">
                <a:solidFill>
                  <a:schemeClr val="bg1"/>
                </a:solidFill>
                <a:latin typeface="ＭＳ Ｐゴシック" panose="020B0600070205080204" pitchFamily="50" charset="-128"/>
              </a:rPr>
              <a:t>号</a:t>
            </a:r>
          </a:p>
        </p:txBody>
      </p:sp>
      <p:sp>
        <p:nvSpPr>
          <p:cNvPr id="11" name="正方形/長方形 11">
            <a:extLst>
              <a:ext uri="{FF2B5EF4-FFF2-40B4-BE49-F238E27FC236}">
                <a16:creationId xmlns:a16="http://schemas.microsoft.com/office/drawing/2014/main" id="{76581A50-760D-492F-9898-020526E0F5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0772" y="1370752"/>
            <a:ext cx="1612341" cy="19941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eaLnBrk="1" hangingPunct="1">
              <a:defRPr/>
            </a:pPr>
            <a:r>
              <a:rPr lang="ja-JP" altLang="en-US" sz="648" dirty="0"/>
              <a:t>建築確認申請認可は、所轄窓口（建築主事等）の判断によります。</a:t>
            </a:r>
            <a:endParaRPr lang="ja-JP" altLang="en-US" sz="1079" baseline="30000" dirty="0">
              <a:latin typeface="+mn-ea"/>
            </a:endParaRPr>
          </a:p>
        </p:txBody>
      </p:sp>
      <p:sp>
        <p:nvSpPr>
          <p:cNvPr id="4119" name="正方形/長方形 11">
            <a:extLst>
              <a:ext uri="{FF2B5EF4-FFF2-40B4-BE49-F238E27FC236}">
                <a16:creationId xmlns:a16="http://schemas.microsoft.com/office/drawing/2014/main" id="{E1C9C046-A582-41B9-9D71-637943EF64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0778" y="911149"/>
            <a:ext cx="101092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b="1" dirty="0">
                <a:latin typeface="+mn-ea"/>
                <a:ea typeface="+mn-ea"/>
              </a:rPr>
              <a:t>■風荷重</a:t>
            </a:r>
            <a:endParaRPr lang="ja-JP" altLang="en-US" sz="800" b="1" baseline="30000" dirty="0">
              <a:latin typeface="+mn-ea"/>
              <a:ea typeface="+mn-ea"/>
            </a:endParaRPr>
          </a:p>
        </p:txBody>
      </p:sp>
      <p:sp>
        <p:nvSpPr>
          <p:cNvPr id="4120" name="正方形/長方形 11">
            <a:extLst>
              <a:ext uri="{FF2B5EF4-FFF2-40B4-BE49-F238E27FC236}">
                <a16:creationId xmlns:a16="http://schemas.microsoft.com/office/drawing/2014/main" id="{FA73F856-86C2-4B6E-898E-63FC37C1B5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0777" y="1046712"/>
            <a:ext cx="1117157" cy="265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863" dirty="0">
                <a:latin typeface="+mn-ea"/>
                <a:ea typeface="+mn-ea"/>
              </a:rPr>
              <a:t>基準風速</a:t>
            </a:r>
            <a:r>
              <a:rPr lang="en-US" altLang="zh-TW" sz="863" dirty="0">
                <a:latin typeface="+mn-ea"/>
                <a:ea typeface="+mn-ea"/>
              </a:rPr>
              <a:t>V0</a:t>
            </a:r>
            <a:r>
              <a:rPr lang="zh-TW" altLang="en-US" sz="863" dirty="0">
                <a:latin typeface="+mn-ea"/>
                <a:ea typeface="+mn-ea"/>
              </a:rPr>
              <a:t>＝</a:t>
            </a:r>
            <a:r>
              <a:rPr lang="en-US" altLang="zh-TW" sz="863" dirty="0">
                <a:latin typeface="+mn-ea"/>
                <a:ea typeface="+mn-ea"/>
              </a:rPr>
              <a:t>34m/s</a:t>
            </a:r>
            <a:endParaRPr lang="zh-TW" altLang="en-US" sz="863" dirty="0"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863" dirty="0">
                <a:latin typeface="+mn-ea"/>
                <a:ea typeface="+mn-ea"/>
              </a:rPr>
              <a:t>地表面粗度区分</a:t>
            </a:r>
            <a:r>
              <a:rPr lang="en-US" altLang="zh-CN" sz="863" dirty="0">
                <a:latin typeface="+mn-ea"/>
                <a:ea typeface="+mn-ea"/>
              </a:rPr>
              <a:t>Ⅲ</a:t>
            </a:r>
            <a:endParaRPr lang="ja-JP" altLang="en-US" sz="863" baseline="30000" dirty="0">
              <a:latin typeface="+mn-ea"/>
              <a:ea typeface="+mn-ea"/>
            </a:endParaRPr>
          </a:p>
        </p:txBody>
      </p:sp>
      <p:sp>
        <p:nvSpPr>
          <p:cNvPr id="4121" name="正方形/長方形 11">
            <a:extLst>
              <a:ext uri="{FF2B5EF4-FFF2-40B4-BE49-F238E27FC236}">
                <a16:creationId xmlns:a16="http://schemas.microsoft.com/office/drawing/2014/main" id="{BC695BFB-912F-4C13-B34E-665D6672FD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0778" y="1360636"/>
            <a:ext cx="101092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b="1" dirty="0">
                <a:latin typeface="+mn-ea"/>
                <a:ea typeface="+mn-ea"/>
              </a:rPr>
              <a:t>■積雪荷重</a:t>
            </a:r>
            <a:endParaRPr lang="ja-JP" altLang="en-US" sz="800" b="1" baseline="30000" dirty="0">
              <a:latin typeface="+mn-ea"/>
              <a:ea typeface="+mn-ea"/>
            </a:endParaRPr>
          </a:p>
        </p:txBody>
      </p:sp>
      <p:sp>
        <p:nvSpPr>
          <p:cNvPr id="4122" name="正方形/長方形 11">
            <a:extLst>
              <a:ext uri="{FF2B5EF4-FFF2-40B4-BE49-F238E27FC236}">
                <a16:creationId xmlns:a16="http://schemas.microsoft.com/office/drawing/2014/main" id="{107A1E4C-F14D-4A7E-8224-78C309D0EB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0778" y="1473722"/>
            <a:ext cx="1010925" cy="13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863" dirty="0">
                <a:latin typeface="+mn-ea"/>
                <a:ea typeface="+mn-ea"/>
              </a:rPr>
              <a:t>600N〈61kgf/m</a:t>
            </a:r>
            <a:r>
              <a:rPr lang="en-US" altLang="ja-JP" sz="863" baseline="30000" dirty="0">
                <a:latin typeface="+mn-ea"/>
                <a:ea typeface="+mn-ea"/>
              </a:rPr>
              <a:t>2</a:t>
            </a:r>
            <a:r>
              <a:rPr lang="en-US" altLang="ja-JP" sz="863" dirty="0">
                <a:latin typeface="+mn-ea"/>
                <a:ea typeface="+mn-ea"/>
              </a:rPr>
              <a:t>〉</a:t>
            </a:r>
            <a:endParaRPr lang="ja-JP" altLang="en-US" sz="863" baseline="30000" dirty="0">
              <a:latin typeface="+mn-ea"/>
              <a:ea typeface="+mn-ea"/>
            </a:endParaRPr>
          </a:p>
        </p:txBody>
      </p:sp>
      <p:sp>
        <p:nvSpPr>
          <p:cNvPr id="4123" name="正方形/長方形 11">
            <a:extLst>
              <a:ext uri="{FF2B5EF4-FFF2-40B4-BE49-F238E27FC236}">
                <a16:creationId xmlns:a16="http://schemas.microsoft.com/office/drawing/2014/main" id="{8BA09DA4-8BC4-4E43-927A-EC1F8730F3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5910" y="950963"/>
            <a:ext cx="100921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800" b="1" dirty="0">
                <a:latin typeface="+mn-ea"/>
                <a:ea typeface="+mn-ea"/>
              </a:rPr>
              <a:t>■垂直最深積雪量</a:t>
            </a:r>
            <a:endParaRPr lang="ja-JP" altLang="en-US" sz="800" b="1" baseline="30000" dirty="0">
              <a:latin typeface="+mn-ea"/>
              <a:ea typeface="+mn-ea"/>
            </a:endParaRPr>
          </a:p>
        </p:txBody>
      </p:sp>
      <p:sp>
        <p:nvSpPr>
          <p:cNvPr id="4124" name="正方形/長方形 11">
            <a:extLst>
              <a:ext uri="{FF2B5EF4-FFF2-40B4-BE49-F238E27FC236}">
                <a16:creationId xmlns:a16="http://schemas.microsoft.com/office/drawing/2014/main" id="{9EC1A9F9-270A-4442-9CC6-0BA8DC13C3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9994" y="1137726"/>
            <a:ext cx="16808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800" dirty="0">
                <a:latin typeface="+mn-ea"/>
                <a:ea typeface="+mn-ea"/>
              </a:rPr>
              <a:t>※</a:t>
            </a:r>
            <a:r>
              <a:rPr lang="ja-JP" altLang="en-US" sz="800" dirty="0">
                <a:latin typeface="+mn-ea"/>
                <a:ea typeface="+mn-ea"/>
              </a:rPr>
              <a:t>目安の積雪量を超えないうちに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+mn-ea"/>
                <a:ea typeface="+mn-ea"/>
              </a:rPr>
              <a:t> 　必ず雪おろしをして下さい。</a:t>
            </a:r>
            <a:endParaRPr lang="ja-JP" altLang="en-US" sz="800" baseline="30000" dirty="0">
              <a:latin typeface="+mn-ea"/>
              <a:ea typeface="+mn-ea"/>
            </a:endParaRPr>
          </a:p>
        </p:txBody>
      </p:sp>
      <p:sp>
        <p:nvSpPr>
          <p:cNvPr id="4125" name="Text Box 35">
            <a:extLst>
              <a:ext uri="{FF2B5EF4-FFF2-40B4-BE49-F238E27FC236}">
                <a16:creationId xmlns:a16="http://schemas.microsoft.com/office/drawing/2014/main" id="{6EC2387D-D1A3-435A-91DC-698AAC9870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492" y="1708746"/>
            <a:ext cx="437544" cy="23898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8856" tIns="11657" rIns="38856" bIns="11657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400" b="1" dirty="0">
                <a:latin typeface="+mn-ea"/>
                <a:ea typeface="+mn-ea"/>
              </a:rPr>
              <a:t>基本</a:t>
            </a:r>
          </a:p>
        </p:txBody>
      </p:sp>
      <p:grpSp>
        <p:nvGrpSpPr>
          <p:cNvPr id="4126" name="Group 171">
            <a:extLst>
              <a:ext uri="{FF2B5EF4-FFF2-40B4-BE49-F238E27FC236}">
                <a16:creationId xmlns:a16="http://schemas.microsoft.com/office/drawing/2014/main" id="{C20666E6-F026-4FB0-BE25-A8C0CC54A7E3}"/>
              </a:ext>
            </a:extLst>
          </p:cNvPr>
          <p:cNvGrpSpPr>
            <a:grpSpLocks/>
          </p:cNvGrpSpPr>
          <p:nvPr/>
        </p:nvGrpSpPr>
        <p:grpSpPr bwMode="auto">
          <a:xfrm>
            <a:off x="6646402" y="1991016"/>
            <a:ext cx="3889489" cy="1703151"/>
            <a:chOff x="3879" y="1116"/>
            <a:chExt cx="2270" cy="994"/>
          </a:xfrm>
        </p:grpSpPr>
        <p:pic>
          <p:nvPicPr>
            <p:cNvPr id="4203" name="Picture 38">
              <a:extLst>
                <a:ext uri="{FF2B5EF4-FFF2-40B4-BE49-F238E27FC236}">
                  <a16:creationId xmlns:a16="http://schemas.microsoft.com/office/drawing/2014/main" id="{C49D0EAD-C600-4586-B441-980B0FDBD4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9" y="1208"/>
              <a:ext cx="2222" cy="6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204" name="正方形/長方形 11">
              <a:extLst>
                <a:ext uri="{FF2B5EF4-FFF2-40B4-BE49-F238E27FC236}">
                  <a16:creationId xmlns:a16="http://schemas.microsoft.com/office/drawing/2014/main" id="{2D80732A-9092-41BC-BB6B-E869ECD74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1859"/>
              <a:ext cx="562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lnSpc>
                  <a:spcPts val="1000"/>
                </a:lnSpc>
                <a:spcBef>
                  <a:spcPct val="0"/>
                </a:spcBef>
                <a:buFontTx/>
                <a:buNone/>
              </a:pPr>
              <a:r>
                <a:rPr lang="ja-JP" altLang="en-US" sz="756" dirty="0">
                  <a:latin typeface="+mn-ea"/>
                  <a:ea typeface="+mn-ea"/>
                </a:rPr>
                <a:t>ポリカーボネート板</a:t>
              </a:r>
              <a:br>
                <a:rPr lang="ja-JP" altLang="en-US" sz="756" dirty="0">
                  <a:latin typeface="+mn-ea"/>
                  <a:ea typeface="+mn-ea"/>
                </a:rPr>
              </a:br>
              <a:r>
                <a:rPr lang="en-US" altLang="ja-JP" sz="648" dirty="0">
                  <a:latin typeface="+mn-ea"/>
                  <a:ea typeface="+mn-ea"/>
                </a:rPr>
                <a:t>(</a:t>
              </a:r>
              <a:r>
                <a:rPr lang="ja-JP" altLang="en-US" sz="648" dirty="0">
                  <a:latin typeface="+mn-ea"/>
                  <a:ea typeface="+mn-ea"/>
                </a:rPr>
                <a:t>ｸﾘｱﾏｯﾄ</a:t>
              </a:r>
              <a:r>
                <a:rPr lang="en-US" altLang="ja-JP" sz="648" dirty="0">
                  <a:latin typeface="+mn-ea"/>
                  <a:ea typeface="+mn-ea"/>
                </a:rPr>
                <a:t>&lt;</a:t>
              </a:r>
              <a:r>
                <a:rPr lang="ja-JP" altLang="en-US" sz="648" dirty="0">
                  <a:latin typeface="+mn-ea"/>
                  <a:ea typeface="+mn-ea"/>
                </a:rPr>
                <a:t>すりｶﾞﾗｽ調</a:t>
              </a:r>
              <a:r>
                <a:rPr lang="en-US" altLang="ja-JP" sz="648" dirty="0">
                  <a:latin typeface="+mn-ea"/>
                  <a:ea typeface="+mn-ea"/>
                </a:rPr>
                <a:t>&gt;)</a:t>
              </a:r>
              <a:br>
                <a:rPr lang="en-US" altLang="ja-JP" sz="756" dirty="0">
                  <a:latin typeface="+mn-ea"/>
                  <a:ea typeface="+mn-ea"/>
                </a:rPr>
              </a:br>
              <a:r>
                <a:rPr lang="ja-JP" altLang="en-US" sz="756" dirty="0">
                  <a:latin typeface="+mn-ea"/>
                  <a:ea typeface="+mn-ea"/>
                </a:rPr>
                <a:t>認定№</a:t>
              </a:r>
              <a:r>
                <a:rPr lang="en-US" altLang="ja-JP" sz="756" dirty="0">
                  <a:latin typeface="+mn-ea"/>
                  <a:ea typeface="+mn-ea"/>
                </a:rPr>
                <a:t>DW-9054</a:t>
              </a:r>
              <a:endParaRPr lang="en-US" altLang="ja-JP" sz="756" baseline="30000" dirty="0">
                <a:latin typeface="+mn-ea"/>
                <a:ea typeface="+mn-ea"/>
              </a:endParaRPr>
            </a:p>
          </p:txBody>
        </p:sp>
        <p:sp>
          <p:nvSpPr>
            <p:cNvPr id="4205" name="正方形/長方形 11">
              <a:extLst>
                <a:ext uri="{FF2B5EF4-FFF2-40B4-BE49-F238E27FC236}">
                  <a16:creationId xmlns:a16="http://schemas.microsoft.com/office/drawing/2014/main" id="{5C38BAE7-1285-45DB-9217-F5312BAE3C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3" y="1859"/>
              <a:ext cx="562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lnSpc>
                  <a:spcPts val="1000"/>
                </a:lnSpc>
                <a:spcBef>
                  <a:spcPct val="0"/>
                </a:spcBef>
                <a:buFontTx/>
                <a:buNone/>
              </a:pPr>
              <a:r>
                <a:rPr lang="ja-JP" altLang="en-US" sz="756" dirty="0">
                  <a:latin typeface="+mn-ea"/>
                  <a:ea typeface="+mn-ea"/>
                </a:rPr>
                <a:t>ポリカーボネート板</a:t>
              </a:r>
              <a:br>
                <a:rPr lang="ja-JP" altLang="en-US" sz="756" dirty="0">
                  <a:latin typeface="+mn-ea"/>
                  <a:ea typeface="+mn-ea"/>
                </a:rPr>
              </a:br>
              <a:r>
                <a:rPr lang="en-US" altLang="ja-JP" sz="648" dirty="0">
                  <a:latin typeface="+mn-ea"/>
                  <a:ea typeface="+mn-ea"/>
                </a:rPr>
                <a:t>(</a:t>
              </a:r>
              <a:r>
                <a:rPr lang="ja-JP" altLang="en-US" sz="648" dirty="0">
                  <a:latin typeface="+mn-ea"/>
                  <a:ea typeface="+mn-ea"/>
                </a:rPr>
                <a:t>クリアブルー</a:t>
              </a:r>
              <a:r>
                <a:rPr lang="en-US" altLang="ja-JP" sz="648" dirty="0">
                  <a:latin typeface="+mn-ea"/>
                  <a:ea typeface="+mn-ea"/>
                </a:rPr>
                <a:t>&lt;</a:t>
              </a:r>
              <a:r>
                <a:rPr lang="ja-JP" altLang="en-US" sz="648" dirty="0">
                  <a:latin typeface="+mn-ea"/>
                  <a:ea typeface="+mn-ea"/>
                </a:rPr>
                <a:t>透明</a:t>
              </a:r>
              <a:r>
                <a:rPr lang="en-US" altLang="ja-JP" sz="648" dirty="0">
                  <a:latin typeface="+mn-ea"/>
                  <a:ea typeface="+mn-ea"/>
                </a:rPr>
                <a:t>&gt;)</a:t>
              </a:r>
              <a:br>
                <a:rPr lang="en-US" altLang="ja-JP" sz="756" dirty="0">
                  <a:latin typeface="+mn-ea"/>
                  <a:ea typeface="+mn-ea"/>
                </a:rPr>
              </a:br>
              <a:r>
                <a:rPr lang="ja-JP" altLang="en-US" sz="756" dirty="0">
                  <a:latin typeface="+mn-ea"/>
                  <a:ea typeface="+mn-ea"/>
                </a:rPr>
                <a:t>認定№</a:t>
              </a:r>
              <a:r>
                <a:rPr lang="en-US" altLang="ja-JP" sz="756" dirty="0">
                  <a:latin typeface="+mn-ea"/>
                  <a:ea typeface="+mn-ea"/>
                </a:rPr>
                <a:t>DW-9054</a:t>
              </a:r>
              <a:endParaRPr lang="en-US" altLang="ja-JP" sz="756" baseline="30000" dirty="0">
                <a:latin typeface="+mn-ea"/>
                <a:ea typeface="+mn-ea"/>
              </a:endParaRPr>
            </a:p>
          </p:txBody>
        </p:sp>
        <p:sp>
          <p:nvSpPr>
            <p:cNvPr id="4206" name="正方形/長方形 11">
              <a:extLst>
                <a:ext uri="{FF2B5EF4-FFF2-40B4-BE49-F238E27FC236}">
                  <a16:creationId xmlns:a16="http://schemas.microsoft.com/office/drawing/2014/main" id="{BE79FEB1-0E7D-440D-AD4A-4B92F4B6D1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1859"/>
              <a:ext cx="590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700" dirty="0">
                  <a:latin typeface="+mn-ea"/>
                  <a:ea typeface="+mn-ea"/>
                </a:rPr>
                <a:t>熱線吸収アクアシャイン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700" dirty="0">
                  <a:latin typeface="+mn-ea"/>
                  <a:ea typeface="+mn-ea"/>
                </a:rPr>
                <a:t>ポリカーボネート板</a:t>
              </a:r>
              <a:br>
                <a:rPr lang="ja-JP" altLang="en-US" sz="700" dirty="0">
                  <a:latin typeface="+mn-ea"/>
                  <a:ea typeface="+mn-ea"/>
                </a:rPr>
              </a:br>
              <a:r>
                <a:rPr lang="en-US" altLang="ja-JP" sz="700" dirty="0">
                  <a:latin typeface="+mn-ea"/>
                  <a:ea typeface="+mn-ea"/>
                </a:rPr>
                <a:t>(</a:t>
              </a:r>
              <a:r>
                <a:rPr lang="ja-JP" altLang="en-US" sz="700" dirty="0">
                  <a:latin typeface="+mn-ea"/>
                  <a:ea typeface="+mn-ea"/>
                </a:rPr>
                <a:t>クリアブルー</a:t>
              </a:r>
              <a:r>
                <a:rPr lang="en-US" altLang="ja-JP" sz="700" dirty="0">
                  <a:latin typeface="+mn-ea"/>
                  <a:ea typeface="+mn-ea"/>
                </a:rPr>
                <a:t>&lt;</a:t>
              </a:r>
              <a:r>
                <a:rPr lang="ja-JP" altLang="en-US" sz="700" dirty="0">
                  <a:latin typeface="+mn-ea"/>
                  <a:ea typeface="+mn-ea"/>
                </a:rPr>
                <a:t>透明</a:t>
              </a:r>
              <a:r>
                <a:rPr lang="en-US" altLang="ja-JP" sz="700" dirty="0">
                  <a:latin typeface="+mn-ea"/>
                  <a:ea typeface="+mn-ea"/>
                </a:rPr>
                <a:t>&gt;)</a:t>
              </a:r>
              <a:br>
                <a:rPr lang="en-US" altLang="ja-JP" sz="700" dirty="0">
                  <a:latin typeface="+mn-ea"/>
                  <a:ea typeface="+mn-ea"/>
                </a:rPr>
              </a:br>
              <a:r>
                <a:rPr lang="ja-JP" altLang="en-US" sz="700" dirty="0">
                  <a:latin typeface="+mn-ea"/>
                  <a:ea typeface="+mn-ea"/>
                </a:rPr>
                <a:t>認定№</a:t>
              </a:r>
              <a:r>
                <a:rPr lang="en-US" altLang="ja-JP" sz="700" dirty="0">
                  <a:latin typeface="+mn-ea"/>
                  <a:ea typeface="+mn-ea"/>
                </a:rPr>
                <a:t>DW-9054</a:t>
              </a:r>
              <a:endParaRPr lang="en-US" altLang="ja-JP" sz="700" baseline="30000" dirty="0">
                <a:latin typeface="+mn-ea"/>
                <a:ea typeface="+mn-ea"/>
              </a:endParaRPr>
            </a:p>
          </p:txBody>
        </p:sp>
        <p:sp>
          <p:nvSpPr>
            <p:cNvPr id="4207" name="正方形/長方形 11">
              <a:extLst>
                <a:ext uri="{FF2B5EF4-FFF2-40B4-BE49-F238E27FC236}">
                  <a16:creationId xmlns:a16="http://schemas.microsoft.com/office/drawing/2014/main" id="{027852DB-8E1A-4DCB-948A-E4595767E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7" y="1859"/>
              <a:ext cx="562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lnSpc>
                  <a:spcPts val="1000"/>
                </a:lnSpc>
                <a:spcBef>
                  <a:spcPct val="0"/>
                </a:spcBef>
                <a:buFontTx/>
                <a:buNone/>
              </a:pPr>
              <a:r>
                <a:rPr lang="ja-JP" altLang="en-US" sz="700" dirty="0">
                  <a:latin typeface="+mn-ea"/>
                  <a:ea typeface="+mn-ea"/>
                </a:rPr>
                <a:t>アルミ樹脂複合板</a:t>
              </a:r>
              <a:br>
                <a:rPr lang="ja-JP" altLang="en-US" sz="700" dirty="0">
                  <a:latin typeface="+mn-ea"/>
                  <a:ea typeface="+mn-ea"/>
                </a:rPr>
              </a:br>
              <a:r>
                <a:rPr lang="en-US" altLang="ja-JP" sz="700" dirty="0">
                  <a:latin typeface="+mn-ea"/>
                  <a:ea typeface="+mn-ea"/>
                </a:rPr>
                <a:t>(</a:t>
              </a:r>
              <a:r>
                <a:rPr lang="ja-JP" altLang="en-US" sz="700" dirty="0">
                  <a:latin typeface="+mn-ea"/>
                  <a:ea typeface="+mn-ea"/>
                </a:rPr>
                <a:t>アイボリーホワイト</a:t>
              </a:r>
              <a:r>
                <a:rPr lang="en-US" altLang="ja-JP" sz="700" dirty="0">
                  <a:latin typeface="+mn-ea"/>
                  <a:ea typeface="+mn-ea"/>
                </a:rPr>
                <a:t>)</a:t>
              </a:r>
              <a:br>
                <a:rPr lang="en-US" altLang="ja-JP" sz="700" dirty="0">
                  <a:latin typeface="+mn-ea"/>
                  <a:ea typeface="+mn-ea"/>
                </a:rPr>
              </a:br>
              <a:r>
                <a:rPr lang="ja-JP" altLang="en-US" sz="700" dirty="0">
                  <a:latin typeface="+mn-ea"/>
                  <a:ea typeface="+mn-ea"/>
                </a:rPr>
                <a:t>認定№</a:t>
              </a:r>
              <a:r>
                <a:rPr lang="en-US" altLang="ja-JP" sz="700" dirty="0">
                  <a:latin typeface="+mn-ea"/>
                  <a:ea typeface="+mn-ea"/>
                </a:rPr>
                <a:t>NM-1961</a:t>
              </a:r>
              <a:endParaRPr lang="en-US" altLang="ja-JP" sz="700" baseline="30000" dirty="0">
                <a:latin typeface="+mn-ea"/>
                <a:ea typeface="+mn-ea"/>
              </a:endParaRPr>
            </a:p>
          </p:txBody>
        </p:sp>
        <p:sp>
          <p:nvSpPr>
            <p:cNvPr id="4208" name="Text Box 43">
              <a:extLst>
                <a:ext uri="{FF2B5EF4-FFF2-40B4-BE49-F238E27FC236}">
                  <a16:creationId xmlns:a16="http://schemas.microsoft.com/office/drawing/2014/main" id="{DC817555-DEA9-4034-B0F9-0F53F00CE5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9" y="1116"/>
              <a:ext cx="1502" cy="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8856" tIns="11657" rIns="38856" bIns="11657"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ja-JP" altLang="en-US" sz="900" b="1" dirty="0">
                  <a:latin typeface="+mn-ea"/>
                  <a:ea typeface="+mn-ea"/>
                </a:rPr>
                <a:t>■屋根材は</a:t>
              </a:r>
              <a:r>
                <a:rPr lang="en-US" altLang="ja-JP" sz="900" b="1" dirty="0">
                  <a:latin typeface="+mn-ea"/>
                  <a:ea typeface="+mn-ea"/>
                </a:rPr>
                <a:t>4</a:t>
              </a:r>
              <a:r>
                <a:rPr lang="ja-JP" altLang="en-US" sz="900" b="1" dirty="0">
                  <a:latin typeface="+mn-ea"/>
                  <a:ea typeface="+mn-ea"/>
                </a:rPr>
                <a:t>種類から選択することができます。</a:t>
              </a:r>
              <a:endParaRPr lang="en-US" altLang="ja-JP" sz="900" b="1" dirty="0">
                <a:latin typeface="+mn-ea"/>
                <a:ea typeface="+mn-ea"/>
              </a:endParaRPr>
            </a:p>
          </p:txBody>
        </p:sp>
      </p:grpSp>
      <p:grpSp>
        <p:nvGrpSpPr>
          <p:cNvPr id="4127" name="Group 44">
            <a:extLst>
              <a:ext uri="{FF2B5EF4-FFF2-40B4-BE49-F238E27FC236}">
                <a16:creationId xmlns:a16="http://schemas.microsoft.com/office/drawing/2014/main" id="{7F525EF8-3833-428B-B3F6-7B3DD157D8DD}"/>
              </a:ext>
            </a:extLst>
          </p:cNvPr>
          <p:cNvGrpSpPr>
            <a:grpSpLocks/>
          </p:cNvGrpSpPr>
          <p:nvPr/>
        </p:nvGrpSpPr>
        <p:grpSpPr bwMode="auto">
          <a:xfrm>
            <a:off x="448919" y="1992728"/>
            <a:ext cx="4197907" cy="2253162"/>
            <a:chOff x="262" y="1117"/>
            <a:chExt cx="2450" cy="1315"/>
          </a:xfrm>
        </p:grpSpPr>
        <p:pic>
          <p:nvPicPr>
            <p:cNvPr id="4201" name="Picture 45">
              <a:extLst>
                <a:ext uri="{FF2B5EF4-FFF2-40B4-BE49-F238E27FC236}">
                  <a16:creationId xmlns:a16="http://schemas.microsoft.com/office/drawing/2014/main" id="{AC123002-45FE-4535-912D-E652E0A732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" y="1117"/>
              <a:ext cx="2412" cy="1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202" name="Rectangle 46">
              <a:extLst>
                <a:ext uri="{FF2B5EF4-FFF2-40B4-BE49-F238E27FC236}">
                  <a16:creationId xmlns:a16="http://schemas.microsoft.com/office/drawing/2014/main" id="{DEACCE5A-FC3A-4386-922B-D691DDE9B7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1888"/>
              <a:ext cx="590" cy="5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943"/>
            </a:p>
          </p:txBody>
        </p:sp>
      </p:grpSp>
      <p:pic>
        <p:nvPicPr>
          <p:cNvPr id="4128" name="Picture 47">
            <a:extLst>
              <a:ext uri="{FF2B5EF4-FFF2-40B4-BE49-F238E27FC236}">
                <a16:creationId xmlns:a16="http://schemas.microsoft.com/office/drawing/2014/main" id="{7340C85D-FE9C-4EFD-A95D-FE1BCAABE5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412" y="1913911"/>
            <a:ext cx="1814524" cy="185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9" name="Picture 48">
            <a:extLst>
              <a:ext uri="{FF2B5EF4-FFF2-40B4-BE49-F238E27FC236}">
                <a16:creationId xmlns:a16="http://schemas.microsoft.com/office/drawing/2014/main" id="{AAB22873-EF92-4D7C-AE33-EAFC6280C8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20" y="4634840"/>
            <a:ext cx="3341191" cy="2177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1" name="Group 49">
            <a:extLst>
              <a:ext uri="{FF2B5EF4-FFF2-40B4-BE49-F238E27FC236}">
                <a16:creationId xmlns:a16="http://schemas.microsoft.com/office/drawing/2014/main" id="{3A669865-703C-443F-A011-67C8D88B44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78322"/>
              </p:ext>
            </p:extLst>
          </p:nvPr>
        </p:nvGraphicFramePr>
        <p:xfrm>
          <a:off x="6202622" y="3992302"/>
          <a:ext cx="2018422" cy="1651747"/>
        </p:xfrm>
        <a:graphic>
          <a:graphicData uri="http://schemas.openxmlformats.org/drawingml/2006/table">
            <a:tbl>
              <a:tblPr/>
              <a:tblGrid>
                <a:gridCol w="2109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88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86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0855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呼称</a:t>
                      </a:r>
                    </a:p>
                  </a:txBody>
                  <a:tcPr marL="3884" marR="3884" marT="3887" marB="3887" anchor="ctr" anchorCtr="1" horzOverflow="overflow">
                    <a:lnL cap="flat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寸法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（間口</a:t>
                      </a:r>
                      <a:r>
                        <a:rPr kumimoji="1" lang="en-US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×</a:t>
                      </a: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奥行）</a:t>
                      </a:r>
                    </a:p>
                  </a:txBody>
                  <a:tcPr marL="3884" marR="3884" marT="3887" marB="3887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551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基本</a:t>
                      </a:r>
                    </a:p>
                  </a:txBody>
                  <a:tcPr marL="3884" marR="3884" marT="3887" marB="3887" vert="eaVert" anchor="ctr" anchorCtr="1" horzOverflow="overflow">
                    <a:lnL cap="flat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単体</a:t>
                      </a: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28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型</a:t>
                      </a:r>
                    </a:p>
                  </a:txBody>
                  <a:tcPr marL="3884" marR="3884" marT="3887" marB="3887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2,882×2,100</a:t>
                      </a:r>
                      <a:endParaRPr kumimoji="1" lang="ja-JP" alt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884" marR="3884" marT="3887" marB="3887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55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単体</a:t>
                      </a: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57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型</a:t>
                      </a:r>
                      <a:endParaRPr kumimoji="1" lang="ja-JP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884" marR="3884" marT="3887" marB="3887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5,706×2,100</a:t>
                      </a:r>
                      <a:endParaRPr kumimoji="1" lang="ja-JP" alt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884" marR="3884" marT="3887" marB="3887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834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連棟用</a:t>
                      </a: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28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型</a:t>
                      </a:r>
                      <a:b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（単体</a:t>
                      </a: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57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型に</a:t>
                      </a:r>
                      <a:b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連棟して下さい）</a:t>
                      </a:r>
                    </a:p>
                  </a:txBody>
                  <a:tcPr marL="3884" marR="3884" marT="3887" marB="3887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2,824×2,100</a:t>
                      </a:r>
                      <a:endParaRPr kumimoji="1" lang="ja-JP" alt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884" marR="3884" marT="3887" marB="3887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551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Ｙ合掌</a:t>
                      </a:r>
                    </a:p>
                  </a:txBody>
                  <a:tcPr marL="3884" marR="3884" marT="3887" marB="3887" vert="eaVert" anchor="ctr" anchorCtr="1" horzOverflow="overflow">
                    <a:lnL cap="flat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単体</a:t>
                      </a: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28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型</a:t>
                      </a:r>
                    </a:p>
                  </a:txBody>
                  <a:tcPr marL="3884" marR="3884" marT="3887" marB="3887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2,882×4,222</a:t>
                      </a:r>
                      <a:endParaRPr kumimoji="1" lang="ja-JP" alt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884" marR="3884" marT="3887" marB="3887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855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単体</a:t>
                      </a: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57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型</a:t>
                      </a:r>
                      <a:endParaRPr kumimoji="1" lang="ja-JP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884" marR="3884" marT="3887" marB="3887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5,706×4,222</a:t>
                      </a:r>
                      <a:endParaRPr kumimoji="1" lang="ja-JP" alt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884" marR="3884" marT="3887" marB="3887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834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連棟用</a:t>
                      </a:r>
                      <a:r>
                        <a:rPr kumimoji="1" lang="en-US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28</a:t>
                      </a: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型</a:t>
                      </a:r>
                      <a:b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（単体</a:t>
                      </a:r>
                      <a:r>
                        <a:rPr kumimoji="1" lang="en-US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57</a:t>
                      </a: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型に</a:t>
                      </a:r>
                      <a:b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連棟して下さい）</a:t>
                      </a:r>
                    </a:p>
                  </a:txBody>
                  <a:tcPr marL="3884" marR="3884" marT="3887" marB="3887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2,824×4,222</a:t>
                      </a:r>
                      <a:endParaRPr kumimoji="1" lang="ja-JP" alt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884" marR="3884" marT="3887" marB="3887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157" name="正方形/長方形 11">
            <a:extLst>
              <a:ext uri="{FF2B5EF4-FFF2-40B4-BE49-F238E27FC236}">
                <a16:creationId xmlns:a16="http://schemas.microsoft.com/office/drawing/2014/main" id="{DFC10486-FDFF-4396-AAF2-11C4C99D13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2622" y="3831240"/>
            <a:ext cx="1010925" cy="1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900" b="1" dirty="0">
                <a:latin typeface="+mn-ea"/>
                <a:ea typeface="+mn-ea"/>
              </a:rPr>
              <a:t>■規格表 </a:t>
            </a:r>
            <a:r>
              <a:rPr lang="ja-JP" altLang="en-US" sz="971" dirty="0">
                <a:latin typeface="ＭＳ Ｐゴシック" panose="020B0600070205080204" pitchFamily="50" charset="-128"/>
              </a:rPr>
              <a:t>	</a:t>
            </a:r>
          </a:p>
        </p:txBody>
      </p:sp>
      <p:grpSp>
        <p:nvGrpSpPr>
          <p:cNvPr id="4158" name="Group 145">
            <a:extLst>
              <a:ext uri="{FF2B5EF4-FFF2-40B4-BE49-F238E27FC236}">
                <a16:creationId xmlns:a16="http://schemas.microsoft.com/office/drawing/2014/main" id="{2CB4C364-A391-415B-8844-4C55B0B4AE7A}"/>
              </a:ext>
            </a:extLst>
          </p:cNvPr>
          <p:cNvGrpSpPr>
            <a:grpSpLocks/>
          </p:cNvGrpSpPr>
          <p:nvPr/>
        </p:nvGrpSpPr>
        <p:grpSpPr bwMode="auto">
          <a:xfrm>
            <a:off x="4180772" y="3855228"/>
            <a:ext cx="1480405" cy="1740846"/>
            <a:chOff x="2530" y="2204"/>
            <a:chExt cx="864" cy="1016"/>
          </a:xfrm>
        </p:grpSpPr>
        <p:sp>
          <p:nvSpPr>
            <p:cNvPr id="4196" name="Text Box 125">
              <a:extLst>
                <a:ext uri="{FF2B5EF4-FFF2-40B4-BE49-F238E27FC236}">
                  <a16:creationId xmlns:a16="http://schemas.microsoft.com/office/drawing/2014/main" id="{40B6096F-8103-4708-A749-BAB7EE95FA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" y="2204"/>
              <a:ext cx="585" cy="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8856" tIns="11657" rIns="38856" bIns="11657"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ja-JP" altLang="en-US" sz="900" b="1" dirty="0">
                  <a:latin typeface="+mn-ea"/>
                  <a:ea typeface="+mn-ea"/>
                </a:rPr>
                <a:t>■屋根材ホルダー</a:t>
              </a:r>
              <a:endParaRPr lang="en-US" altLang="ja-JP" sz="900" b="1" dirty="0">
                <a:latin typeface="+mn-ea"/>
                <a:ea typeface="+mn-ea"/>
              </a:endParaRPr>
            </a:p>
          </p:txBody>
        </p:sp>
        <p:pic>
          <p:nvPicPr>
            <p:cNvPr id="4197" name="Picture 122">
              <a:extLst>
                <a:ext uri="{FF2B5EF4-FFF2-40B4-BE49-F238E27FC236}">
                  <a16:creationId xmlns:a16="http://schemas.microsoft.com/office/drawing/2014/main" id="{8140E3D0-C068-47ED-98C6-4AB8726B05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6" y="2304"/>
              <a:ext cx="818" cy="9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98" name="AutoShape 123">
              <a:extLst>
                <a:ext uri="{FF2B5EF4-FFF2-40B4-BE49-F238E27FC236}">
                  <a16:creationId xmlns:a16="http://schemas.microsoft.com/office/drawing/2014/main" id="{4173ED98-4A9C-4A43-8538-33B54F4111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81674">
              <a:off x="2804" y="2372"/>
              <a:ext cx="47" cy="551"/>
            </a:xfrm>
            <a:prstGeom prst="roundRect">
              <a:avLst>
                <a:gd name="adj" fmla="val 50000"/>
              </a:avLst>
            </a:prstGeom>
            <a:noFill/>
            <a:ln w="6350" algn="ctr">
              <a:solidFill>
                <a:srgbClr val="00368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943"/>
            </a:p>
          </p:txBody>
        </p:sp>
        <p:sp>
          <p:nvSpPr>
            <p:cNvPr id="4199" name="AutoShape 124">
              <a:extLst>
                <a:ext uri="{FF2B5EF4-FFF2-40B4-BE49-F238E27FC236}">
                  <a16:creationId xmlns:a16="http://schemas.microsoft.com/office/drawing/2014/main" id="{E25A0DD1-F9B5-4C8E-AFDA-A578DAB228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984227">
              <a:off x="2982" y="2296"/>
              <a:ext cx="47" cy="551"/>
            </a:xfrm>
            <a:prstGeom prst="roundRect">
              <a:avLst>
                <a:gd name="adj" fmla="val 50000"/>
              </a:avLst>
            </a:prstGeom>
            <a:noFill/>
            <a:ln w="6350" algn="ctr">
              <a:solidFill>
                <a:srgbClr val="00368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943"/>
            </a:p>
          </p:txBody>
        </p:sp>
        <p:sp>
          <p:nvSpPr>
            <p:cNvPr id="4200" name="正方形/長方形 11">
              <a:extLst>
                <a:ext uri="{FF2B5EF4-FFF2-40B4-BE49-F238E27FC236}">
                  <a16:creationId xmlns:a16="http://schemas.microsoft.com/office/drawing/2014/main" id="{97633B93-F768-4420-9CB1-D6954F8DE1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031"/>
              <a:ext cx="636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ja-JP" sz="700" dirty="0">
                  <a:latin typeface="+mn-ea"/>
                  <a:ea typeface="+mn-ea"/>
                </a:rPr>
                <a:t>風の吹き上げに対し、屋根材のヌケをおさえる屋根材ホルダーが付いています。</a:t>
              </a:r>
              <a:endParaRPr lang="en-US" altLang="ja-JP" sz="700" dirty="0">
                <a:latin typeface="+mn-ea"/>
                <a:ea typeface="+mn-ea"/>
              </a:endParaRPr>
            </a:p>
          </p:txBody>
        </p:sp>
      </p:grpSp>
      <p:grpSp>
        <p:nvGrpSpPr>
          <p:cNvPr id="4159" name="Group 173">
            <a:extLst>
              <a:ext uri="{FF2B5EF4-FFF2-40B4-BE49-F238E27FC236}">
                <a16:creationId xmlns:a16="http://schemas.microsoft.com/office/drawing/2014/main" id="{D3631BC4-97A7-4797-B776-4E0C7AF49DF1}"/>
              </a:ext>
            </a:extLst>
          </p:cNvPr>
          <p:cNvGrpSpPr>
            <a:grpSpLocks/>
          </p:cNvGrpSpPr>
          <p:nvPr/>
        </p:nvGrpSpPr>
        <p:grpSpPr bwMode="auto">
          <a:xfrm>
            <a:off x="4180773" y="5705748"/>
            <a:ext cx="4216755" cy="1375888"/>
            <a:chOff x="2440" y="3284"/>
            <a:chExt cx="2461" cy="803"/>
          </a:xfrm>
        </p:grpSpPr>
        <p:pic>
          <p:nvPicPr>
            <p:cNvPr id="4182" name="Picture 129">
              <a:extLst>
                <a:ext uri="{FF2B5EF4-FFF2-40B4-BE49-F238E27FC236}">
                  <a16:creationId xmlns:a16="http://schemas.microsoft.com/office/drawing/2014/main" id="{0DB34C3E-5F34-48AB-94BE-875B2C0FB8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3" y="3568"/>
              <a:ext cx="323" cy="363"/>
            </a:xfrm>
            <a:prstGeom prst="rect">
              <a:avLst/>
            </a:prstGeom>
            <a:noFill/>
            <a:ln w="635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83" name="Picture 130">
              <a:extLst>
                <a:ext uri="{FF2B5EF4-FFF2-40B4-BE49-F238E27FC236}">
                  <a16:creationId xmlns:a16="http://schemas.microsoft.com/office/drawing/2014/main" id="{BC58C0F2-4132-4FA5-B22C-CC18CAAFC6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5" y="3568"/>
              <a:ext cx="323" cy="363"/>
            </a:xfrm>
            <a:prstGeom prst="rect">
              <a:avLst/>
            </a:prstGeom>
            <a:noFill/>
            <a:ln w="635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84" name="Picture 131">
              <a:extLst>
                <a:ext uri="{FF2B5EF4-FFF2-40B4-BE49-F238E27FC236}">
                  <a16:creationId xmlns:a16="http://schemas.microsoft.com/office/drawing/2014/main" id="{ADDBBF5E-FB8E-48C7-BE81-6E39FC39AD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5" y="3568"/>
              <a:ext cx="323" cy="367"/>
            </a:xfrm>
            <a:prstGeom prst="rect">
              <a:avLst/>
            </a:prstGeom>
            <a:noFill/>
            <a:ln w="635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85" name="Picture 132">
              <a:extLst>
                <a:ext uri="{FF2B5EF4-FFF2-40B4-BE49-F238E27FC236}">
                  <a16:creationId xmlns:a16="http://schemas.microsoft.com/office/drawing/2014/main" id="{000B5621-091F-4760-AA10-BBE4395686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8" y="3568"/>
              <a:ext cx="323" cy="363"/>
            </a:xfrm>
            <a:prstGeom prst="rect">
              <a:avLst/>
            </a:prstGeom>
            <a:noFill/>
            <a:ln w="635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86" name="Picture 133">
              <a:extLst>
                <a:ext uri="{FF2B5EF4-FFF2-40B4-BE49-F238E27FC236}">
                  <a16:creationId xmlns:a16="http://schemas.microsoft.com/office/drawing/2014/main" id="{11ACF798-F01C-493F-8F3C-983463436B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07"/>
            <a:stretch>
              <a:fillRect/>
            </a:stretch>
          </p:blipFill>
          <p:spPr bwMode="auto">
            <a:xfrm>
              <a:off x="2485" y="3566"/>
              <a:ext cx="862" cy="467"/>
            </a:xfrm>
            <a:prstGeom prst="rect">
              <a:avLst/>
            </a:prstGeom>
            <a:noFill/>
            <a:ln w="635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87" name="Text Box 134">
              <a:extLst>
                <a:ext uri="{FF2B5EF4-FFF2-40B4-BE49-F238E27FC236}">
                  <a16:creationId xmlns:a16="http://schemas.microsoft.com/office/drawing/2014/main" id="{016F804B-D8B4-4AF0-B521-21EB7C87FB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0" y="3284"/>
              <a:ext cx="652" cy="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8856" tIns="11657" rIns="38856" bIns="11657"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ja-JP" altLang="en-US" sz="900" b="1" dirty="0">
                  <a:latin typeface="+mn-ea"/>
                  <a:ea typeface="+mn-ea"/>
                </a:rPr>
                <a:t>■柱取り付けサイン</a:t>
              </a:r>
              <a:endParaRPr lang="en-US" altLang="ja-JP" sz="900" b="1" dirty="0">
                <a:latin typeface="+mn-ea"/>
                <a:ea typeface="+mn-ea"/>
              </a:endParaRPr>
            </a:p>
          </p:txBody>
        </p:sp>
        <p:sp>
          <p:nvSpPr>
            <p:cNvPr id="4188" name="Text Box 135">
              <a:extLst>
                <a:ext uri="{FF2B5EF4-FFF2-40B4-BE49-F238E27FC236}">
                  <a16:creationId xmlns:a16="http://schemas.microsoft.com/office/drawing/2014/main" id="{E087B9A0-3F79-49FE-85AD-A5B04A90D9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5" y="3285"/>
              <a:ext cx="175" cy="91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8856" tIns="11657" rIns="38856" bIns="11657"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ja-JP" altLang="en-US" sz="863" dirty="0">
                  <a:solidFill>
                    <a:schemeClr val="bg1"/>
                  </a:solidFill>
                  <a:latin typeface="+mn-ea"/>
                  <a:ea typeface="+mn-ea"/>
                </a:rPr>
                <a:t>特注</a:t>
              </a:r>
              <a:endParaRPr lang="en-US" altLang="ja-JP" sz="863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189" name="正方形/長方形 11">
              <a:extLst>
                <a:ext uri="{FF2B5EF4-FFF2-40B4-BE49-F238E27FC236}">
                  <a16:creationId xmlns:a16="http://schemas.microsoft.com/office/drawing/2014/main" id="{0E9C8BC9-B08A-410B-93AA-175B7E425D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6" y="3399"/>
              <a:ext cx="1037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ja-JP" sz="756" dirty="0">
                  <a:latin typeface="+mn-ea"/>
                  <a:ea typeface="+mn-ea"/>
                </a:rPr>
                <a:t>ピクトや駐輪場のエリアなどを表示する</a:t>
              </a:r>
              <a:endParaRPr lang="ja-JP" altLang="en-US" sz="756" dirty="0">
                <a:latin typeface="+mn-ea"/>
                <a:ea typeface="+mn-ea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ja-JP" sz="756" dirty="0">
                  <a:latin typeface="+mn-ea"/>
                  <a:ea typeface="+mn-ea"/>
                </a:rPr>
                <a:t>ことができる、後付け用プレートです。</a:t>
              </a:r>
              <a:endParaRPr lang="en-US" altLang="ja-JP" sz="756" dirty="0">
                <a:latin typeface="+mn-ea"/>
                <a:ea typeface="+mn-ea"/>
              </a:endParaRPr>
            </a:p>
          </p:txBody>
        </p:sp>
        <p:sp>
          <p:nvSpPr>
            <p:cNvPr id="4190" name="正方形/長方形 11">
              <a:extLst>
                <a:ext uri="{FF2B5EF4-FFF2-40B4-BE49-F238E27FC236}">
                  <a16:creationId xmlns:a16="http://schemas.microsoft.com/office/drawing/2014/main" id="{08246A03-265F-4861-B974-A1B4328808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7" y="3961"/>
              <a:ext cx="328" cy="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700" dirty="0">
                  <a:latin typeface="+mn-ea"/>
                  <a:ea typeface="+mn-ea"/>
                </a:rPr>
                <a:t>ステンレス板</a:t>
              </a:r>
            </a:p>
          </p:txBody>
        </p:sp>
        <p:sp>
          <p:nvSpPr>
            <p:cNvPr id="4191" name="正方形/長方形 11">
              <a:extLst>
                <a:ext uri="{FF2B5EF4-FFF2-40B4-BE49-F238E27FC236}">
                  <a16:creationId xmlns:a16="http://schemas.microsoft.com/office/drawing/2014/main" id="{29777488-0365-4303-A056-1B661B056C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3961"/>
              <a:ext cx="317" cy="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700" dirty="0">
                  <a:latin typeface="+mn-ea"/>
                  <a:ea typeface="+mn-ea"/>
                </a:rPr>
                <a:t>ステンレス板</a:t>
              </a:r>
            </a:p>
          </p:txBody>
        </p:sp>
        <p:sp>
          <p:nvSpPr>
            <p:cNvPr id="4192" name="正方形/長方形 11">
              <a:extLst>
                <a:ext uri="{FF2B5EF4-FFF2-40B4-BE49-F238E27FC236}">
                  <a16:creationId xmlns:a16="http://schemas.microsoft.com/office/drawing/2014/main" id="{B07875E6-E4BA-4F89-A653-6E304FB7E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5" y="3961"/>
              <a:ext cx="333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700" dirty="0">
                  <a:latin typeface="+mn-ea"/>
                  <a:ea typeface="+mn-ea"/>
                </a:rPr>
                <a:t>ポリカーボネート板</a:t>
              </a:r>
            </a:p>
          </p:txBody>
        </p:sp>
        <p:sp>
          <p:nvSpPr>
            <p:cNvPr id="4193" name="正方形/長方形 11">
              <a:extLst>
                <a:ext uri="{FF2B5EF4-FFF2-40B4-BE49-F238E27FC236}">
                  <a16:creationId xmlns:a16="http://schemas.microsoft.com/office/drawing/2014/main" id="{9CB2ED2C-762D-4FB7-9E95-9DA9481D1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" y="3961"/>
              <a:ext cx="329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700" dirty="0">
                  <a:latin typeface="+mn-ea"/>
                  <a:ea typeface="+mn-ea"/>
                </a:rPr>
                <a:t>ポリカーボ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700" dirty="0">
                  <a:latin typeface="+mn-ea"/>
                  <a:ea typeface="+mn-ea"/>
                </a:rPr>
                <a:t>ネート板</a:t>
              </a:r>
            </a:p>
          </p:txBody>
        </p:sp>
        <p:sp>
          <p:nvSpPr>
            <p:cNvPr id="4194" name="正方形/長方形 11">
              <a:extLst>
                <a:ext uri="{FF2B5EF4-FFF2-40B4-BE49-F238E27FC236}">
                  <a16:creationId xmlns:a16="http://schemas.microsoft.com/office/drawing/2014/main" id="{2A317152-9CD5-4F32-9C71-7AEAC24202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5" y="3475"/>
              <a:ext cx="45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756" dirty="0">
                  <a:latin typeface="+mn-ea"/>
                  <a:ea typeface="+mn-ea"/>
                </a:rPr>
                <a:t>柱正面取付サイン</a:t>
              </a:r>
            </a:p>
          </p:txBody>
        </p:sp>
        <p:sp>
          <p:nvSpPr>
            <p:cNvPr id="4195" name="正方形/長方形 11">
              <a:extLst>
                <a:ext uri="{FF2B5EF4-FFF2-40B4-BE49-F238E27FC236}">
                  <a16:creationId xmlns:a16="http://schemas.microsoft.com/office/drawing/2014/main" id="{1F9E5B8B-DA39-4F5A-9BFB-236F71DC43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" y="3475"/>
              <a:ext cx="45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756" dirty="0">
                  <a:latin typeface="+mn-ea"/>
                  <a:ea typeface="+mn-ea"/>
                </a:rPr>
                <a:t>柱側面取付サイン</a:t>
              </a:r>
            </a:p>
          </p:txBody>
        </p:sp>
      </p:grpSp>
      <p:sp>
        <p:nvSpPr>
          <p:cNvPr id="4160" name="Text Box 151">
            <a:extLst>
              <a:ext uri="{FF2B5EF4-FFF2-40B4-BE49-F238E27FC236}">
                <a16:creationId xmlns:a16="http://schemas.microsoft.com/office/drawing/2014/main" id="{E218F8BA-A180-4835-9B34-A429728729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8059" y="4115181"/>
            <a:ext cx="538533" cy="162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8856" tIns="11657" rIns="38856" bIns="11657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900" dirty="0">
                <a:latin typeface="+mn-ea"/>
                <a:ea typeface="+mn-ea"/>
              </a:rPr>
              <a:t>■輪止め</a:t>
            </a:r>
          </a:p>
        </p:txBody>
      </p:sp>
      <p:sp>
        <p:nvSpPr>
          <p:cNvPr id="4161" name="Text Box 152">
            <a:extLst>
              <a:ext uri="{FF2B5EF4-FFF2-40B4-BE49-F238E27FC236}">
                <a16:creationId xmlns:a16="http://schemas.microsoft.com/office/drawing/2014/main" id="{052ECB73-8E2B-494A-82A7-0176F54C69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44434" y="4115181"/>
            <a:ext cx="424720" cy="162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8856" tIns="11657" rIns="38856" bIns="11657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900" dirty="0">
                <a:latin typeface="+mn-ea"/>
                <a:ea typeface="+mn-ea"/>
              </a:rPr>
              <a:t>■照明</a:t>
            </a:r>
          </a:p>
        </p:txBody>
      </p:sp>
      <p:sp>
        <p:nvSpPr>
          <p:cNvPr id="4162" name="Text Box 154">
            <a:extLst>
              <a:ext uri="{FF2B5EF4-FFF2-40B4-BE49-F238E27FC236}">
                <a16:creationId xmlns:a16="http://schemas.microsoft.com/office/drawing/2014/main" id="{77BB01F3-13BC-4A6E-9E0F-E8B36FF8C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8059" y="3882437"/>
            <a:ext cx="631507" cy="15633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8856" tIns="11657" rIns="38856" bIns="11657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863" dirty="0">
                <a:solidFill>
                  <a:schemeClr val="bg1"/>
                </a:solidFill>
                <a:latin typeface="+mn-ea"/>
                <a:ea typeface="+mn-ea"/>
              </a:rPr>
              <a:t>オプション</a:t>
            </a:r>
            <a:endParaRPr lang="en-US" altLang="ja-JP" sz="863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pic>
        <p:nvPicPr>
          <p:cNvPr id="4163" name="Picture 159">
            <a:extLst>
              <a:ext uri="{FF2B5EF4-FFF2-40B4-BE49-F238E27FC236}">
                <a16:creationId xmlns:a16="http://schemas.microsoft.com/office/drawing/2014/main" id="{7BE06B6C-8AF8-4D84-948D-2753A7F1F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4" t="7301" r="15334" b="-793"/>
          <a:stretch>
            <a:fillRect/>
          </a:stretch>
        </p:blipFill>
        <p:spPr bwMode="auto">
          <a:xfrm>
            <a:off x="9494124" y="4292154"/>
            <a:ext cx="861856" cy="933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64" name="正方形/長方形 11">
            <a:extLst>
              <a:ext uri="{FF2B5EF4-FFF2-40B4-BE49-F238E27FC236}">
                <a16:creationId xmlns:a16="http://schemas.microsoft.com/office/drawing/2014/main" id="{06CBCC02-C887-4175-A615-EC03B35D8F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1374" y="5685174"/>
            <a:ext cx="620262" cy="99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648">
                <a:latin typeface="ＭＳ Ｐゴシック" panose="020B0600070205080204" pitchFamily="50" charset="-128"/>
              </a:rPr>
              <a:t>（寸法単位：</a:t>
            </a:r>
            <a:r>
              <a:rPr lang="en-US" altLang="ja-JP" sz="648">
                <a:latin typeface="ＭＳ Ｐゴシック" panose="020B0600070205080204" pitchFamily="50" charset="-128"/>
              </a:rPr>
              <a:t>mm</a:t>
            </a:r>
            <a:r>
              <a:rPr lang="ja-JP" altLang="en-US" sz="648">
                <a:latin typeface="ＭＳ Ｐゴシック" panose="020B0600070205080204" pitchFamily="50" charset="-128"/>
              </a:rPr>
              <a:t>）</a:t>
            </a:r>
          </a:p>
        </p:txBody>
      </p:sp>
      <p:sp>
        <p:nvSpPr>
          <p:cNvPr id="4165" name="Text Box 163">
            <a:extLst>
              <a:ext uri="{FF2B5EF4-FFF2-40B4-BE49-F238E27FC236}">
                <a16:creationId xmlns:a16="http://schemas.microsoft.com/office/drawing/2014/main" id="{A18AE179-4191-451E-B132-7BFFE74F04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9931" y="1693380"/>
            <a:ext cx="370217" cy="172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8856" tIns="11657" rIns="38856" bIns="11657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971" dirty="0">
                <a:latin typeface="+mn-ea"/>
                <a:ea typeface="+mn-ea"/>
              </a:rPr>
              <a:t>色 ：</a:t>
            </a:r>
          </a:p>
        </p:txBody>
      </p:sp>
      <p:sp>
        <p:nvSpPr>
          <p:cNvPr id="4166" name="Text Box 164">
            <a:extLst>
              <a:ext uri="{FF2B5EF4-FFF2-40B4-BE49-F238E27FC236}">
                <a16:creationId xmlns:a16="http://schemas.microsoft.com/office/drawing/2014/main" id="{DFCAED7E-9D16-4AC5-8D3B-A19BC55FE6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3592" y="1608430"/>
            <a:ext cx="1540410" cy="162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8856" tIns="11657" rIns="38856" bIns="11657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900" dirty="0">
                <a:latin typeface="+mn-ea"/>
                <a:ea typeface="+mn-ea"/>
              </a:rPr>
              <a:t>主要材質 ： 　　アルミ形材</a:t>
            </a:r>
          </a:p>
        </p:txBody>
      </p:sp>
      <p:pic>
        <p:nvPicPr>
          <p:cNvPr id="4167" name="Picture 165">
            <a:extLst>
              <a:ext uri="{FF2B5EF4-FFF2-40B4-BE49-F238E27FC236}">
                <a16:creationId xmlns:a16="http://schemas.microsoft.com/office/drawing/2014/main" id="{C2BE54E6-1A3E-43DA-89A0-18A885D64F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0442" y="1578700"/>
            <a:ext cx="234741" cy="203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68" name="Picture 166">
            <a:extLst>
              <a:ext uri="{FF2B5EF4-FFF2-40B4-BE49-F238E27FC236}">
                <a16:creationId xmlns:a16="http://schemas.microsoft.com/office/drawing/2014/main" id="{75047518-6F0C-495C-B3D4-41B660F109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063" y="1700676"/>
            <a:ext cx="2539305" cy="166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69" name="Text Box 167">
            <a:extLst>
              <a:ext uri="{FF2B5EF4-FFF2-40B4-BE49-F238E27FC236}">
                <a16:creationId xmlns:a16="http://schemas.microsoft.com/office/drawing/2014/main" id="{E2AEC6C1-4295-461D-A0E8-FCA1706FAE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53922" y="1582650"/>
            <a:ext cx="597080" cy="189613"/>
          </a:xfrm>
          <a:prstGeom prst="rect">
            <a:avLst/>
          </a:prstGeom>
          <a:solidFill>
            <a:srgbClr val="00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9428" tIns="11657" rIns="19428" bIns="11657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079" b="1">
                <a:solidFill>
                  <a:schemeClr val="bg1"/>
                </a:solidFill>
              </a:rPr>
              <a:t>受注生産</a:t>
            </a:r>
          </a:p>
        </p:txBody>
      </p:sp>
      <p:sp>
        <p:nvSpPr>
          <p:cNvPr id="4170" name="正方形/長方形 11">
            <a:extLst>
              <a:ext uri="{FF2B5EF4-FFF2-40B4-BE49-F238E27FC236}">
                <a16:creationId xmlns:a16="http://schemas.microsoft.com/office/drawing/2014/main" id="{19AA22A5-D6BE-420C-931B-4443CE9A74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87891" y="1557517"/>
            <a:ext cx="932107" cy="23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756" dirty="0">
                <a:solidFill>
                  <a:srgbClr val="0066FF"/>
                </a:solidFill>
                <a:latin typeface="+mn-ea"/>
                <a:ea typeface="+mn-ea"/>
              </a:rPr>
              <a:t>受注生産品につき、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756" dirty="0">
                <a:solidFill>
                  <a:srgbClr val="0066FF"/>
                </a:solidFill>
                <a:latin typeface="+mn-ea"/>
                <a:ea typeface="+mn-ea"/>
              </a:rPr>
              <a:t>納期をいただきます。</a:t>
            </a:r>
          </a:p>
        </p:txBody>
      </p:sp>
      <p:sp>
        <p:nvSpPr>
          <p:cNvPr id="4171" name="正方形/長方形 11">
            <a:extLst>
              <a:ext uri="{FF2B5EF4-FFF2-40B4-BE49-F238E27FC236}">
                <a16:creationId xmlns:a16="http://schemas.microsoft.com/office/drawing/2014/main" id="{FA66B933-4411-41B0-B073-CDED70A85A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918" y="4209909"/>
            <a:ext cx="3810671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700" dirty="0">
                <a:latin typeface="+mn-ea"/>
                <a:ea typeface="+mn-ea"/>
              </a:rPr>
              <a:t>基本 連棟タイプ </a:t>
            </a:r>
            <a:r>
              <a:rPr lang="en-US" altLang="ja-JP" sz="700" dirty="0">
                <a:latin typeface="+mn-ea"/>
                <a:ea typeface="+mn-ea"/>
              </a:rPr>
              <a:t>57</a:t>
            </a:r>
            <a:r>
              <a:rPr lang="ja-JP" altLang="en-US" sz="700" dirty="0">
                <a:latin typeface="+mn-ea"/>
                <a:ea typeface="+mn-ea"/>
              </a:rPr>
              <a:t>型（ナチュラルシルバー</a:t>
            </a:r>
            <a:r>
              <a:rPr lang="en-US" altLang="ja-JP" sz="700" dirty="0">
                <a:latin typeface="+mn-ea"/>
                <a:ea typeface="+mn-ea"/>
              </a:rPr>
              <a:t>F</a:t>
            </a:r>
            <a:r>
              <a:rPr lang="ja-JP" altLang="en-US" sz="700" dirty="0">
                <a:latin typeface="+mn-ea"/>
                <a:ea typeface="+mn-ea"/>
              </a:rPr>
              <a:t>・屋根材＝ポリカーボネート</a:t>
            </a:r>
            <a:r>
              <a:rPr lang="en-US" altLang="ja-JP" sz="700" dirty="0">
                <a:latin typeface="+mn-ea"/>
                <a:ea typeface="+mn-ea"/>
              </a:rPr>
              <a:t>〈</a:t>
            </a:r>
            <a:r>
              <a:rPr lang="ja-JP" altLang="en-US" sz="700" dirty="0">
                <a:latin typeface="+mn-ea"/>
                <a:ea typeface="+mn-ea"/>
              </a:rPr>
              <a:t>クリアマット</a:t>
            </a:r>
            <a:r>
              <a:rPr lang="en-US" altLang="ja-JP" sz="700" dirty="0">
                <a:latin typeface="+mn-ea"/>
                <a:ea typeface="+mn-ea"/>
              </a:rPr>
              <a:t>〉</a:t>
            </a:r>
            <a:r>
              <a:rPr lang="ja-JP" altLang="en-US" sz="700" dirty="0">
                <a:latin typeface="+mn-ea"/>
                <a:ea typeface="+mn-ea"/>
              </a:rPr>
              <a:t>）</a:t>
            </a:r>
          </a:p>
        </p:txBody>
      </p:sp>
      <p:sp>
        <p:nvSpPr>
          <p:cNvPr id="4172" name="Text Box 36">
            <a:extLst>
              <a:ext uri="{FF2B5EF4-FFF2-40B4-BE49-F238E27FC236}">
                <a16:creationId xmlns:a16="http://schemas.microsoft.com/office/drawing/2014/main" id="{36C2BA79-C6F5-42BA-902A-12C5EF427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919" y="4462230"/>
            <a:ext cx="621976" cy="23898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8856" tIns="11657" rIns="38856" bIns="11657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400" b="1" dirty="0">
                <a:latin typeface="+mn-ea"/>
                <a:ea typeface="+mn-ea"/>
              </a:rPr>
              <a:t>Y</a:t>
            </a:r>
            <a:r>
              <a:rPr lang="ja-JP" altLang="en-US" sz="1400" b="1" dirty="0">
                <a:latin typeface="+mn-ea"/>
                <a:ea typeface="+mn-ea"/>
              </a:rPr>
              <a:t>合掌</a:t>
            </a:r>
          </a:p>
        </p:txBody>
      </p:sp>
      <p:sp>
        <p:nvSpPr>
          <p:cNvPr id="4173" name="正方形/長方形 11">
            <a:extLst>
              <a:ext uri="{FF2B5EF4-FFF2-40B4-BE49-F238E27FC236}">
                <a16:creationId xmlns:a16="http://schemas.microsoft.com/office/drawing/2014/main" id="{B9A2B400-1041-4AA8-BAFD-CC2B6C0F2F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919" y="6810898"/>
            <a:ext cx="295395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700" dirty="0">
                <a:latin typeface="+mn-ea"/>
                <a:ea typeface="+mn-ea"/>
              </a:rPr>
              <a:t>Y</a:t>
            </a:r>
            <a:r>
              <a:rPr lang="ja-JP" altLang="en-US" sz="700" dirty="0">
                <a:latin typeface="+mn-ea"/>
                <a:ea typeface="+mn-ea"/>
              </a:rPr>
              <a:t>合掌 単独タイプ </a:t>
            </a:r>
            <a:r>
              <a:rPr lang="en-US" altLang="ja-JP" sz="700" dirty="0">
                <a:latin typeface="+mn-ea"/>
                <a:ea typeface="+mn-ea"/>
              </a:rPr>
              <a:t>28</a:t>
            </a:r>
            <a:r>
              <a:rPr lang="ja-JP" altLang="en-US" sz="700" dirty="0">
                <a:latin typeface="+mn-ea"/>
                <a:ea typeface="+mn-ea"/>
              </a:rPr>
              <a:t>型</a:t>
            </a:r>
            <a:r>
              <a:rPr lang="en-US" altLang="ja-JP" sz="700" dirty="0">
                <a:latin typeface="+mn-ea"/>
                <a:ea typeface="+mn-ea"/>
              </a:rPr>
              <a:t>(</a:t>
            </a:r>
            <a:r>
              <a:rPr lang="ja-JP" altLang="en-US" sz="700" dirty="0">
                <a:latin typeface="+mn-ea"/>
                <a:ea typeface="+mn-ea"/>
              </a:rPr>
              <a:t>オータムブラウン・屋根材＝アルミ樹脂複合板）</a:t>
            </a:r>
          </a:p>
        </p:txBody>
      </p:sp>
      <p:pic>
        <p:nvPicPr>
          <p:cNvPr id="4174" name="図 1">
            <a:extLst>
              <a:ext uri="{FF2B5EF4-FFF2-40B4-BE49-F238E27FC236}">
                <a16:creationId xmlns:a16="http://schemas.microsoft.com/office/drawing/2014/main" id="{8958BC8C-E74A-4B18-A775-05D1330D6D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2608" y="5453861"/>
            <a:ext cx="807027" cy="949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75" name="図 2">
            <a:extLst>
              <a:ext uri="{FF2B5EF4-FFF2-40B4-BE49-F238E27FC236}">
                <a16:creationId xmlns:a16="http://schemas.microsoft.com/office/drawing/2014/main" id="{C7BBD96B-8869-4A74-BD2A-8580EA7F54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3874" y="5453861"/>
            <a:ext cx="962948" cy="949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76" name="Text Box 151">
            <a:extLst>
              <a:ext uri="{FF2B5EF4-FFF2-40B4-BE49-F238E27FC236}">
                <a16:creationId xmlns:a16="http://schemas.microsoft.com/office/drawing/2014/main" id="{FA158365-34BE-4F1D-84DB-B06F317542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7382" y="5299667"/>
            <a:ext cx="655552" cy="162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8856" tIns="11657" rIns="38856" bIns="11657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900" dirty="0">
                <a:latin typeface="+mn-ea"/>
                <a:ea typeface="+mn-ea"/>
              </a:rPr>
              <a:t>■柱ガード</a:t>
            </a:r>
          </a:p>
        </p:txBody>
      </p:sp>
      <p:sp>
        <p:nvSpPr>
          <p:cNvPr id="4177" name="Text Box 152">
            <a:extLst>
              <a:ext uri="{FF2B5EF4-FFF2-40B4-BE49-F238E27FC236}">
                <a16:creationId xmlns:a16="http://schemas.microsoft.com/office/drawing/2014/main" id="{39D7C0D0-62E2-41C0-BA3E-9DF473AA03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8957" y="5292814"/>
            <a:ext cx="1237443" cy="162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8856" tIns="11657" rIns="38856" bIns="11657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900" dirty="0">
                <a:latin typeface="+mn-ea"/>
                <a:ea typeface="+mn-ea"/>
              </a:rPr>
              <a:t>■雨樋ネット（</a:t>
            </a:r>
            <a:r>
              <a:rPr lang="en-US" altLang="ja-JP" sz="900" dirty="0">
                <a:latin typeface="+mn-ea"/>
                <a:ea typeface="+mn-ea"/>
              </a:rPr>
              <a:t>Φ50</a:t>
            </a:r>
            <a:r>
              <a:rPr lang="ja-JP" altLang="en-US" sz="900" dirty="0">
                <a:latin typeface="+mn-ea"/>
                <a:ea typeface="+mn-ea"/>
              </a:rPr>
              <a:t>）</a:t>
            </a:r>
          </a:p>
        </p:txBody>
      </p:sp>
      <p:sp>
        <p:nvSpPr>
          <p:cNvPr id="4178" name="正方形/長方形 11">
            <a:extLst>
              <a:ext uri="{FF2B5EF4-FFF2-40B4-BE49-F238E27FC236}">
                <a16:creationId xmlns:a16="http://schemas.microsoft.com/office/drawing/2014/main" id="{B0C18990-7809-4C7D-BCB0-0FBFD4EC91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6906" y="6420236"/>
            <a:ext cx="92696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700" dirty="0">
                <a:latin typeface="+mn-ea"/>
                <a:ea typeface="+mn-ea"/>
              </a:rPr>
              <a:t>自転車やバイクが接触しても被害を軽減できます。</a:t>
            </a:r>
            <a:endParaRPr lang="en-US" altLang="ja-JP" sz="700" dirty="0"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600" dirty="0">
                <a:latin typeface="+mn-ea"/>
                <a:ea typeface="+mn-ea"/>
              </a:rPr>
              <a:t>※</a:t>
            </a:r>
            <a:r>
              <a:rPr lang="ja-JP" altLang="en-US" sz="600" dirty="0">
                <a:latin typeface="+mn-ea"/>
                <a:ea typeface="+mn-ea"/>
              </a:rPr>
              <a:t>写真は、サイクルポートではありません。</a:t>
            </a:r>
          </a:p>
        </p:txBody>
      </p:sp>
      <p:sp>
        <p:nvSpPr>
          <p:cNvPr id="4179" name="正方形/長方形 11">
            <a:extLst>
              <a:ext uri="{FF2B5EF4-FFF2-40B4-BE49-F238E27FC236}">
                <a16:creationId xmlns:a16="http://schemas.microsoft.com/office/drawing/2014/main" id="{4477F264-D8B8-4978-BE5E-15E51A233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4714" y="6403102"/>
            <a:ext cx="93210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700" dirty="0">
                <a:latin typeface="+mn-ea"/>
                <a:ea typeface="+mn-ea"/>
              </a:rPr>
              <a:t>落葉などが雨樋につきりにくくなります。</a:t>
            </a:r>
            <a:endParaRPr lang="en-US" altLang="ja-JP" sz="700" dirty="0"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600" dirty="0">
                <a:latin typeface="+mn-ea"/>
                <a:ea typeface="+mn-ea"/>
              </a:rPr>
              <a:t>※</a:t>
            </a:r>
            <a:r>
              <a:rPr lang="ja-JP" altLang="en-US" sz="600" dirty="0">
                <a:latin typeface="+mn-ea"/>
                <a:ea typeface="+mn-ea"/>
              </a:rPr>
              <a:t>写真は、サイクルポートではありません。</a:t>
            </a:r>
          </a:p>
        </p:txBody>
      </p:sp>
      <p:sp>
        <p:nvSpPr>
          <p:cNvPr id="80" name="Text Box 1039">
            <a:extLst>
              <a:ext uri="{FF2B5EF4-FFF2-40B4-BE49-F238E27FC236}">
                <a16:creationId xmlns:a16="http://schemas.microsoft.com/office/drawing/2014/main" id="{E81269DD-F1EA-4DFF-8C0B-5A69F0DD0B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128588"/>
            <a:ext cx="115411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81" name="Text Box 1039">
            <a:extLst>
              <a:ext uri="{FF2B5EF4-FFF2-40B4-BE49-F238E27FC236}">
                <a16:creationId xmlns:a16="http://schemas.microsoft.com/office/drawing/2014/main" id="{7EB8A39C-823B-46D0-8582-E505BE5175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100013"/>
            <a:ext cx="1411288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83" name="Text Box 1039">
            <a:extLst>
              <a:ext uri="{FF2B5EF4-FFF2-40B4-BE49-F238E27FC236}">
                <a16:creationId xmlns:a16="http://schemas.microsoft.com/office/drawing/2014/main" id="{0BE829BE-B462-4A9F-B114-85E60E40E7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8541" y="356088"/>
            <a:ext cx="344358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ja-JP" altLang="en-US" sz="2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サイクルポート</a:t>
            </a:r>
            <a:r>
              <a:rPr lang="ja-JP" altLang="en-US" sz="2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</a:t>
            </a:r>
            <a:r>
              <a:rPr lang="en-US" altLang="ja-JP" sz="2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AS-B</a:t>
            </a:r>
            <a:r>
              <a:rPr lang="ja-JP" altLang="en-US" sz="2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型</a:t>
            </a:r>
          </a:p>
        </p:txBody>
      </p:sp>
      <p:sp>
        <p:nvSpPr>
          <p:cNvPr id="85" name="Rectangle 9">
            <a:extLst>
              <a:ext uri="{FF2B5EF4-FFF2-40B4-BE49-F238E27FC236}">
                <a16:creationId xmlns:a16="http://schemas.microsoft.com/office/drawing/2014/main" id="{7592D96D-89E7-4E43-88B3-1AC6CFFA5C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513" y="7239223"/>
            <a:ext cx="1741488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サイクルポート</a:t>
            </a: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_AS-B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型</a:t>
            </a: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_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商品特長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SPD99999007700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2022.04.00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改訂（</a:t>
            </a: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2022.04.00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改訂</a:t>
            </a: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/2024.08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更新）</a:t>
            </a:r>
          </a:p>
        </p:txBody>
      </p:sp>
    </p:spTree>
    <p:extLst>
      <p:ext uri="{BB962C8B-B14F-4D97-AF65-F5344CB8AC3E}">
        <p14:creationId xmlns:p14="http://schemas.microsoft.com/office/powerpoint/2010/main" val="3272940086"/>
      </p:ext>
    </p:extLst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LIXIL_New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kumimoji="1" sz="1200">
            <a:latin typeface="Yu Gothic" panose="020B0400000000000000" pitchFamily="34" charset="-128"/>
            <a:ea typeface="Yu Gothic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IXILテーマ" id="{158234D8-B713-DB41-B7F7-AEB5A592FF58}" vid="{A7AE04B5-FB75-454D-8A98-725AC1AA3799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LIXILテーマ</Template>
  <TotalTime>16218</TotalTime>
  <Words>412</Words>
  <Application>Microsoft Office PowerPoint</Application>
  <PresentationFormat>ユーザー設定</PresentationFormat>
  <Paragraphs>82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HGPｺﾞｼｯｸE</vt:lpstr>
      <vt:lpstr>HGP明朝B</vt:lpstr>
      <vt:lpstr>ＭＳ Ｐゴシック</vt:lpstr>
      <vt:lpstr>メイリオ</vt:lpstr>
      <vt:lpstr>Yu Gothic</vt:lpstr>
      <vt:lpstr>Arial</vt:lpstr>
      <vt:lpstr>Calibri</vt:lpstr>
      <vt:lpstr>Segoe UI</vt:lpstr>
      <vt:lpstr>Times New Roman</vt:lpstr>
      <vt:lpstr>LIXILテーマ</vt:lpstr>
      <vt:lpstr>PowerPoint プレゼンテーション</vt:lpstr>
    </vt:vector>
  </TitlesOfParts>
  <Company>INAXトステムグループ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川上 真由美(Mayumi Kawakami)</cp:lastModifiedBy>
  <cp:revision>680</cp:revision>
  <cp:lastPrinted>2023-02-01T02:36:54Z</cp:lastPrinted>
  <dcterms:created xsi:type="dcterms:W3CDTF">2010-09-29T12:55:25Z</dcterms:created>
  <dcterms:modified xsi:type="dcterms:W3CDTF">2024-09-03T09:26:10Z</dcterms:modified>
</cp:coreProperties>
</file>