
<file path=[Content_Types].xml><?xml version="1.0" encoding="utf-8"?>
<Types xmlns="http://schemas.openxmlformats.org/package/2006/content-types">
  <Default Extension="gif" ContentType="image/gif"/>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3"/>
  </p:notesMasterIdLst>
  <p:handoutMasterIdLst>
    <p:handoutMasterId r:id="rId4"/>
  </p:handoutMasterIdLst>
  <p:sldIdLst>
    <p:sldId id="302" r:id="rId2"/>
  </p:sldIdLst>
  <p:sldSz cx="10691813" cy="7559675"/>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1C3777F5-3244-4603-991A-AFC0F9A008F5}">
          <p14:sldIdLst>
            <p14:sldId id="30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87B"/>
    <a:srgbClr val="7D7E81"/>
    <a:srgbClr val="FFFFCC"/>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850" autoAdjust="0"/>
    <p:restoredTop sz="96190" autoAdjust="0"/>
  </p:normalViewPr>
  <p:slideViewPr>
    <p:cSldViewPr snapToGrid="0" showGuides="1">
      <p:cViewPr varScale="1">
        <p:scale>
          <a:sx n="63" d="100"/>
          <a:sy n="63" d="100"/>
        </p:scale>
        <p:origin x="414" y="72"/>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1"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17142"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1"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17142"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1"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17142"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9/3/2024</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54063" y="741363"/>
            <a:ext cx="5227637" cy="3697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898521" y="4686538"/>
            <a:ext cx="4938722" cy="4439132"/>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1"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17142"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A-1:LIXIL">
    <p:spTree>
      <p:nvGrpSpPr>
        <p:cNvPr id="1" name=""/>
        <p:cNvGrpSpPr/>
        <p:nvPr/>
      </p:nvGrpSpPr>
      <p:grpSpPr>
        <a:xfrm>
          <a:off x="0" y="0"/>
          <a:ext cx="0" cy="0"/>
          <a:chOff x="0" y="0"/>
          <a:chExt cx="0" cy="0"/>
        </a:xfrm>
      </p:grpSpPr>
      <p:pic>
        <p:nvPicPr>
          <p:cNvPr id="7" name="図 28">
            <a:extLst>
              <a:ext uri="{FF2B5EF4-FFF2-40B4-BE49-F238E27FC236}">
                <a16:creationId xmlns:a16="http://schemas.microsoft.com/office/drawing/2014/main" id="{0BEF197A-7849-B142-A95B-DC1C1266894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0BC21D27-3C6F-D340-8BBB-E8690000D05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25C66788-D7E4-9E44-90E6-B1AD47FD27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169AAB34-F82F-7A45-BBB9-B249E553EB2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4A5ADDE7-A8CA-3F43-B42D-3BB5B6F76D33}"/>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8606468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3" r:id="rId1"/>
    <p:sldLayoutId id="2147483781" r:id="rId2"/>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4"/>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2.jpg"/><Relationship Id="rId13" Type="http://schemas.openxmlformats.org/officeDocument/2006/relationships/image" Target="../media/image17.jpg"/><Relationship Id="rId18" Type="http://schemas.openxmlformats.org/officeDocument/2006/relationships/image" Target="../media/image22.jpg"/><Relationship Id="rId26" Type="http://schemas.openxmlformats.org/officeDocument/2006/relationships/image" Target="../media/image30.jpg"/><Relationship Id="rId3" Type="http://schemas.openxmlformats.org/officeDocument/2006/relationships/image" Target="../media/image7.png"/><Relationship Id="rId21" Type="http://schemas.openxmlformats.org/officeDocument/2006/relationships/image" Target="../media/image25.jpg"/><Relationship Id="rId7" Type="http://schemas.openxmlformats.org/officeDocument/2006/relationships/image" Target="../media/image11.jpg"/><Relationship Id="rId12" Type="http://schemas.openxmlformats.org/officeDocument/2006/relationships/image" Target="../media/image16.jpg"/><Relationship Id="rId17" Type="http://schemas.openxmlformats.org/officeDocument/2006/relationships/image" Target="../media/image21.jpg"/><Relationship Id="rId25" Type="http://schemas.openxmlformats.org/officeDocument/2006/relationships/image" Target="../media/image29.jpg"/><Relationship Id="rId2" Type="http://schemas.openxmlformats.org/officeDocument/2006/relationships/image" Target="../media/image6.png"/><Relationship Id="rId16" Type="http://schemas.openxmlformats.org/officeDocument/2006/relationships/image" Target="../media/image20.jpg"/><Relationship Id="rId20" Type="http://schemas.openxmlformats.org/officeDocument/2006/relationships/image" Target="../media/image24.jpg"/><Relationship Id="rId1" Type="http://schemas.openxmlformats.org/officeDocument/2006/relationships/slideLayout" Target="../slideLayouts/slideLayout2.xml"/><Relationship Id="rId6" Type="http://schemas.openxmlformats.org/officeDocument/2006/relationships/image" Target="../media/image10.jpg"/><Relationship Id="rId11" Type="http://schemas.openxmlformats.org/officeDocument/2006/relationships/image" Target="../media/image15.jpg"/><Relationship Id="rId24" Type="http://schemas.openxmlformats.org/officeDocument/2006/relationships/image" Target="../media/image28.jpg"/><Relationship Id="rId5" Type="http://schemas.openxmlformats.org/officeDocument/2006/relationships/image" Target="../media/image9.jpg"/><Relationship Id="rId15" Type="http://schemas.openxmlformats.org/officeDocument/2006/relationships/image" Target="../media/image19.jpg"/><Relationship Id="rId23" Type="http://schemas.openxmlformats.org/officeDocument/2006/relationships/image" Target="../media/image27.jpg"/><Relationship Id="rId28" Type="http://schemas.openxmlformats.org/officeDocument/2006/relationships/image" Target="../media/image32.png"/><Relationship Id="rId10" Type="http://schemas.openxmlformats.org/officeDocument/2006/relationships/image" Target="../media/image14.jpg"/><Relationship Id="rId19" Type="http://schemas.openxmlformats.org/officeDocument/2006/relationships/image" Target="../media/image23.jpg"/><Relationship Id="rId4" Type="http://schemas.openxmlformats.org/officeDocument/2006/relationships/image" Target="../media/image8.jpg"/><Relationship Id="rId9" Type="http://schemas.openxmlformats.org/officeDocument/2006/relationships/image" Target="../media/image13.jpg"/><Relationship Id="rId14" Type="http://schemas.openxmlformats.org/officeDocument/2006/relationships/image" Target="../media/image18.jpg"/><Relationship Id="rId22" Type="http://schemas.openxmlformats.org/officeDocument/2006/relationships/image" Target="../media/image26.jpg"/><Relationship Id="rId27"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039">
            <a:extLst>
              <a:ext uri="{FF2B5EF4-FFF2-40B4-BE49-F238E27FC236}">
                <a16:creationId xmlns:a16="http://schemas.microsoft.com/office/drawing/2014/main" id="{E70C6AF0-FD6B-4220-9C65-BCE13E1DB2C4}"/>
              </a:ext>
            </a:extLst>
          </p:cNvPr>
          <p:cNvSpPr txBox="1">
            <a:spLocks noChangeArrowheads="1"/>
          </p:cNvSpPr>
          <p:nvPr/>
        </p:nvSpPr>
        <p:spPr bwMode="auto">
          <a:xfrm>
            <a:off x="7956550" y="128588"/>
            <a:ext cx="1154113"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buFontTx/>
              <a:buNone/>
            </a:pPr>
            <a:r>
              <a:rPr lang="ja-JP" altLang="en-US" sz="900" b="1">
                <a:solidFill>
                  <a:schemeClr val="bg1"/>
                </a:solidFill>
                <a:latin typeface="Yu Gothic" panose="020B0400000000000000" pitchFamily="34" charset="-128"/>
                <a:ea typeface="Yu Gothic" panose="020B0400000000000000" pitchFamily="34" charset="-128"/>
              </a:rPr>
              <a:t>□□□□□■■■■■</a:t>
            </a:r>
          </a:p>
        </p:txBody>
      </p:sp>
      <p:sp>
        <p:nvSpPr>
          <p:cNvPr id="3" name="Text Box 1039">
            <a:extLst>
              <a:ext uri="{FF2B5EF4-FFF2-40B4-BE49-F238E27FC236}">
                <a16:creationId xmlns:a16="http://schemas.microsoft.com/office/drawing/2014/main" id="{83D897A3-0224-4F46-A7E0-792A0302325F}"/>
              </a:ext>
            </a:extLst>
          </p:cNvPr>
          <p:cNvSpPr txBox="1">
            <a:spLocks noChangeArrowheads="1"/>
          </p:cNvSpPr>
          <p:nvPr/>
        </p:nvSpPr>
        <p:spPr bwMode="auto">
          <a:xfrm>
            <a:off x="174625" y="100013"/>
            <a:ext cx="14112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dirty="0">
                <a:solidFill>
                  <a:schemeClr val="bg1"/>
                </a:solidFill>
                <a:latin typeface="Yu Gothic" panose="020B0400000000000000" pitchFamily="34" charset="-128"/>
                <a:ea typeface="Yu Gothic" panose="020B0400000000000000" pitchFamily="34" charset="-128"/>
              </a:rPr>
              <a:t>□□□□□■■■■■</a:t>
            </a:r>
          </a:p>
        </p:txBody>
      </p:sp>
      <p:sp>
        <p:nvSpPr>
          <p:cNvPr id="4" name="object 77">
            <a:extLst>
              <a:ext uri="{FF2B5EF4-FFF2-40B4-BE49-F238E27FC236}">
                <a16:creationId xmlns:a16="http://schemas.microsoft.com/office/drawing/2014/main" id="{D95797A0-DDCA-40D6-A1C9-752DB1DFFE22}"/>
              </a:ext>
            </a:extLst>
          </p:cNvPr>
          <p:cNvSpPr txBox="1">
            <a:spLocks noChangeArrowheads="1"/>
          </p:cNvSpPr>
          <p:nvPr/>
        </p:nvSpPr>
        <p:spPr bwMode="auto">
          <a:xfrm>
            <a:off x="159345" y="293328"/>
            <a:ext cx="8344282" cy="444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8977" rIns="0" bIns="0">
            <a:spAutoFit/>
          </a:bodyPr>
          <a:lstStyle>
            <a:lvl1pPr>
              <a:tabLst>
                <a:tab pos="1781175" algn="l"/>
                <a:tab pos="8159750" algn="l"/>
              </a:tabLst>
              <a:defRPr kumimoji="1">
                <a:solidFill>
                  <a:schemeClr val="tx1"/>
                </a:solidFill>
                <a:latin typeface="Calibri" panose="020F0502020204030204" pitchFamily="34" charset="0"/>
                <a:ea typeface="ＭＳ Ｐゴシック" panose="020B0600070205080204" pitchFamily="50" charset="-128"/>
              </a:defRPr>
            </a:lvl1pPr>
            <a:lvl2pPr marL="742950" indent="-285750">
              <a:tabLst>
                <a:tab pos="1781175" algn="l"/>
                <a:tab pos="8159750" algn="l"/>
              </a:tabLst>
              <a:defRPr kumimoji="1">
                <a:solidFill>
                  <a:schemeClr val="tx1"/>
                </a:solidFill>
                <a:latin typeface="Calibri" panose="020F0502020204030204" pitchFamily="34" charset="0"/>
                <a:ea typeface="ＭＳ Ｐゴシック" panose="020B0600070205080204" pitchFamily="50" charset="-128"/>
              </a:defRPr>
            </a:lvl2pPr>
            <a:lvl3pPr marL="1143000" indent="-228600">
              <a:tabLst>
                <a:tab pos="1781175" algn="l"/>
                <a:tab pos="8159750" algn="l"/>
              </a:tabLst>
              <a:defRPr kumimoji="1">
                <a:solidFill>
                  <a:schemeClr val="tx1"/>
                </a:solidFill>
                <a:latin typeface="Calibri" panose="020F0502020204030204" pitchFamily="34" charset="0"/>
                <a:ea typeface="ＭＳ Ｐゴシック" panose="020B0600070205080204" pitchFamily="50" charset="-128"/>
              </a:defRPr>
            </a:lvl3pPr>
            <a:lvl4pPr marL="1600200" indent="-228600">
              <a:tabLst>
                <a:tab pos="1781175" algn="l"/>
                <a:tab pos="8159750" algn="l"/>
              </a:tabLst>
              <a:defRPr kumimoji="1">
                <a:solidFill>
                  <a:schemeClr val="tx1"/>
                </a:solidFill>
                <a:latin typeface="Calibri" panose="020F0502020204030204" pitchFamily="34" charset="0"/>
                <a:ea typeface="ＭＳ Ｐゴシック" panose="020B0600070205080204" pitchFamily="50" charset="-128"/>
              </a:defRPr>
            </a:lvl4pPr>
            <a:lvl5pPr marL="2057400" indent="-228600">
              <a:tabLst>
                <a:tab pos="1781175" algn="l"/>
                <a:tab pos="8159750" algn="l"/>
              </a:tabLst>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tabLst>
                <a:tab pos="1781175" algn="l"/>
                <a:tab pos="8159750" algn="l"/>
              </a:tabLs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tabLst>
                <a:tab pos="1781175" algn="l"/>
                <a:tab pos="8159750" algn="l"/>
              </a:tabLs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tabLst>
                <a:tab pos="1781175" algn="l"/>
                <a:tab pos="8159750" algn="l"/>
              </a:tabLs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tabLst>
                <a:tab pos="1781175" algn="l"/>
                <a:tab pos="8159750" algn="l"/>
              </a:tabLst>
              <a:defRPr kumimoji="1">
                <a:solidFill>
                  <a:schemeClr val="tx1"/>
                </a:solidFill>
                <a:latin typeface="Calibri" panose="020F0502020204030204" pitchFamily="34" charset="0"/>
                <a:ea typeface="ＭＳ Ｐゴシック" panose="020B0600070205080204" pitchFamily="50" charset="-128"/>
              </a:defRPr>
            </a:lvl9pPr>
          </a:lstStyle>
          <a:p>
            <a:pPr>
              <a:spcBef>
                <a:spcPts val="71"/>
              </a:spcBef>
            </a:pPr>
            <a:r>
              <a:rPr lang="ja-JP" altLang="ja-JP" sz="1414" dirty="0">
                <a:solidFill>
                  <a:srgbClr val="FFFFFF"/>
                </a:solidFill>
                <a:latin typeface="HGS創英角ｺﾞｼｯｸUB" panose="020B0900000000000000" pitchFamily="50" charset="-128"/>
                <a:ea typeface="HGS創英角ｺﾞｼｯｸUB" panose="020B0900000000000000" pitchFamily="50" charset="-128"/>
                <a:cs typeface="ShinGoPro-Medium" pitchFamily="34" charset="-128"/>
              </a:rPr>
              <a:t>シェルター</a:t>
            </a:r>
            <a:r>
              <a:rPr lang="ja-JP" altLang="en-US" sz="1414" dirty="0">
                <a:solidFill>
                  <a:srgbClr val="FFFFFF"/>
                </a:solidFill>
                <a:latin typeface="HGS創英角ｺﾞｼｯｸUB" panose="020B0900000000000000" pitchFamily="50" charset="-128"/>
                <a:ea typeface="HGS創英角ｺﾞｼｯｸUB" panose="020B0900000000000000" pitchFamily="50" charset="-128"/>
                <a:cs typeface="ShinGoPro-Medium" pitchFamily="34" charset="-128"/>
              </a:rPr>
              <a:t>     </a:t>
            </a:r>
            <a:r>
              <a:rPr lang="ja-JP" altLang="ja-JP" sz="2828" dirty="0">
                <a:solidFill>
                  <a:srgbClr val="FFFFFF"/>
                </a:solidFill>
                <a:latin typeface="HGS創英角ｺﾞｼｯｸUB" panose="020B0900000000000000" pitchFamily="50" charset="-128"/>
                <a:ea typeface="HGS創英角ｺﾞｼｯｸUB" panose="020B0900000000000000" pitchFamily="50" charset="-128"/>
                <a:cs typeface="A-OTF Shin Go Pro"/>
              </a:rPr>
              <a:t>アーキラインシェルター</a:t>
            </a:r>
            <a:r>
              <a:rPr lang="ja-JP" altLang="en-US" sz="2828" dirty="0">
                <a:solidFill>
                  <a:srgbClr val="FFFFFF"/>
                </a:solidFill>
                <a:latin typeface="HGS創英角ｺﾞｼｯｸUB" panose="020B0900000000000000" pitchFamily="50" charset="-128"/>
                <a:ea typeface="HGS創英角ｺﾞｼｯｸUB" panose="020B0900000000000000" pitchFamily="50" charset="-128"/>
                <a:cs typeface="A-OTF Shin Go Pro"/>
              </a:rPr>
              <a:t> ＡＲ</a:t>
            </a:r>
            <a:r>
              <a:rPr lang="en-US" altLang="ja-JP" sz="2828" dirty="0">
                <a:solidFill>
                  <a:srgbClr val="FFFFFF"/>
                </a:solidFill>
                <a:latin typeface="HGS創英角ｺﾞｼｯｸUB" panose="020B0900000000000000" pitchFamily="50" charset="-128"/>
                <a:ea typeface="HGS創英角ｺﾞｼｯｸUB" panose="020B0900000000000000" pitchFamily="50" charset="-128"/>
                <a:cs typeface="A-OTF Shin Go Pro"/>
              </a:rPr>
              <a:t>-</a:t>
            </a:r>
            <a:r>
              <a:rPr lang="ja-JP" altLang="en-US" sz="2828" dirty="0">
                <a:solidFill>
                  <a:srgbClr val="FFFFFF"/>
                </a:solidFill>
                <a:latin typeface="HGS創英角ｺﾞｼｯｸUB" panose="020B0900000000000000" pitchFamily="50" charset="-128"/>
                <a:ea typeface="HGS創英角ｺﾞｼｯｸUB" panose="020B0900000000000000" pitchFamily="50" charset="-128"/>
                <a:cs typeface="A-OTF Shin Go Pro"/>
              </a:rPr>
              <a:t>Ｆ</a:t>
            </a:r>
            <a:r>
              <a:rPr lang="ja-JP" altLang="ja-JP" sz="2828" dirty="0">
                <a:solidFill>
                  <a:srgbClr val="FFFFFF"/>
                </a:solidFill>
                <a:latin typeface="HGS創英角ｺﾞｼｯｸUB" panose="020B0900000000000000" pitchFamily="50" charset="-128"/>
                <a:ea typeface="HGS創英角ｺﾞｼｯｸUB" panose="020B0900000000000000" pitchFamily="50" charset="-128"/>
                <a:cs typeface="A-OTF Shin Go Pro"/>
              </a:rPr>
              <a:t>型</a:t>
            </a:r>
            <a:endParaRPr lang="ja-JP" altLang="ja-JP" sz="2828" dirty="0">
              <a:latin typeface="HGS創英角ｺﾞｼｯｸUB" panose="020B0900000000000000" pitchFamily="50" charset="-128"/>
              <a:ea typeface="HGS創英角ｺﾞｼｯｸUB" panose="020B0900000000000000" pitchFamily="50" charset="-128"/>
              <a:cs typeface="A-OTF Shin Go Pro"/>
            </a:endParaRPr>
          </a:p>
        </p:txBody>
      </p:sp>
      <p:sp>
        <p:nvSpPr>
          <p:cNvPr id="9" name="object 22">
            <a:extLst>
              <a:ext uri="{FF2B5EF4-FFF2-40B4-BE49-F238E27FC236}">
                <a16:creationId xmlns:a16="http://schemas.microsoft.com/office/drawing/2014/main" id="{B80A2469-BFC8-410C-82AD-ECDD45EFB002}"/>
              </a:ext>
            </a:extLst>
          </p:cNvPr>
          <p:cNvSpPr txBox="1">
            <a:spLocks noChangeArrowheads="1"/>
          </p:cNvSpPr>
          <p:nvPr/>
        </p:nvSpPr>
        <p:spPr bwMode="auto">
          <a:xfrm>
            <a:off x="8161372" y="5665043"/>
            <a:ext cx="2271225" cy="39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34113" rIns="0" bIns="0">
            <a:spAutoFit/>
          </a:bodyPr>
          <a:lstStyle>
            <a:lvl1pPr marL="15875">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265"/>
              </a:spcBef>
            </a:pPr>
            <a:r>
              <a:rPr lang="ja-JP" altLang="en-US" sz="707" b="1" dirty="0">
                <a:solidFill>
                  <a:srgbClr val="6E6E6E"/>
                </a:solidFill>
                <a:latin typeface="+mn-ea"/>
                <a:ea typeface="+mn-ea"/>
              </a:rPr>
              <a:t>Ｌ</a:t>
            </a:r>
            <a:r>
              <a:rPr lang="en-US" altLang="ja-JP" sz="707" b="1" dirty="0">
                <a:solidFill>
                  <a:srgbClr val="6E6E6E"/>
                </a:solidFill>
                <a:latin typeface="+mn-ea"/>
                <a:ea typeface="+mn-ea"/>
              </a:rPr>
              <a:t>ED</a:t>
            </a:r>
            <a:r>
              <a:rPr lang="ja-JP" altLang="en-US" sz="707" b="1" dirty="0">
                <a:solidFill>
                  <a:srgbClr val="6E6E6E"/>
                </a:solidFill>
                <a:latin typeface="+mn-ea"/>
                <a:ea typeface="+mn-ea"/>
              </a:rPr>
              <a:t>照明（</a:t>
            </a:r>
            <a:r>
              <a:rPr lang="en-US" altLang="ja-JP" sz="707" b="1" dirty="0">
                <a:solidFill>
                  <a:srgbClr val="6E6E6E"/>
                </a:solidFill>
                <a:latin typeface="+mn-ea"/>
                <a:ea typeface="+mn-ea"/>
              </a:rPr>
              <a:t>AC100V</a:t>
            </a:r>
            <a:r>
              <a:rPr lang="ja-JP" altLang="en-US" sz="707" b="1" dirty="0">
                <a:solidFill>
                  <a:srgbClr val="6E6E6E"/>
                </a:solidFill>
                <a:latin typeface="+mn-ea"/>
                <a:ea typeface="+mn-ea"/>
              </a:rPr>
              <a:t>）</a:t>
            </a:r>
          </a:p>
          <a:p>
            <a:pPr>
              <a:lnSpc>
                <a:spcPct val="120000"/>
              </a:lnSpc>
              <a:spcBef>
                <a:spcPts val="35"/>
              </a:spcBef>
            </a:pPr>
            <a:r>
              <a:rPr lang="ja-JP" altLang="en-US" sz="700" dirty="0">
                <a:solidFill>
                  <a:srgbClr val="6E6E6E"/>
                </a:solidFill>
                <a:latin typeface="+mn-ea"/>
                <a:ea typeface="+mn-ea"/>
                <a:cs typeface="A-OTF UD Shin Go Pro"/>
              </a:rPr>
              <a:t>夜間でも屋根下を明るく演出。</a:t>
            </a:r>
          </a:p>
          <a:p>
            <a:pPr>
              <a:lnSpc>
                <a:spcPct val="120000"/>
              </a:lnSpc>
              <a:spcBef>
                <a:spcPts val="35"/>
              </a:spcBef>
            </a:pPr>
            <a:r>
              <a:rPr lang="ja-JP" altLang="en-US" sz="700" dirty="0">
                <a:solidFill>
                  <a:srgbClr val="6E6E6E"/>
                </a:solidFill>
                <a:latin typeface="+mn-ea"/>
                <a:ea typeface="+mn-ea"/>
                <a:cs typeface="A-OTF UD Shin Go Pro"/>
              </a:rPr>
              <a:t>灯具と桁が一体化した、すっきりとした納まりです。</a:t>
            </a:r>
            <a:endParaRPr lang="ja-JP" altLang="ja-JP" sz="700" dirty="0">
              <a:solidFill>
                <a:srgbClr val="6E6E6E"/>
              </a:solidFill>
              <a:latin typeface="+mn-ea"/>
              <a:ea typeface="+mn-ea"/>
              <a:cs typeface="A-OTF UD Shin Go Pro"/>
            </a:endParaRPr>
          </a:p>
        </p:txBody>
      </p:sp>
      <p:pic>
        <p:nvPicPr>
          <p:cNvPr id="10" name="Picture 5">
            <a:extLst>
              <a:ext uri="{FF2B5EF4-FFF2-40B4-BE49-F238E27FC236}">
                <a16:creationId xmlns:a16="http://schemas.microsoft.com/office/drawing/2014/main" id="{E97A4A6B-2A0D-4E6D-8EC1-E21E739F0F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1426" y="6127368"/>
            <a:ext cx="868541" cy="3377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4">
            <a:extLst>
              <a:ext uri="{FF2B5EF4-FFF2-40B4-BE49-F238E27FC236}">
                <a16:creationId xmlns:a16="http://schemas.microsoft.com/office/drawing/2014/main" id="{5BE5FC83-0074-4C6E-8507-409FA4B551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2813" y="6119513"/>
            <a:ext cx="873030" cy="3456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bk object 16">
            <a:extLst>
              <a:ext uri="{FF2B5EF4-FFF2-40B4-BE49-F238E27FC236}">
                <a16:creationId xmlns:a16="http://schemas.microsoft.com/office/drawing/2014/main" id="{32385EE0-367E-4D4B-96E5-BC66CA5A080B}"/>
              </a:ext>
            </a:extLst>
          </p:cNvPr>
          <p:cNvSpPr/>
          <p:nvPr/>
        </p:nvSpPr>
        <p:spPr>
          <a:xfrm>
            <a:off x="152611" y="954272"/>
            <a:ext cx="2137690" cy="1483478"/>
          </a:xfrm>
          <a:prstGeom prst="rect">
            <a:avLst/>
          </a:prstGeom>
          <a:blipFill>
            <a:blip r:embed="rId4" cstate="print"/>
            <a:stretch>
              <a:fillRect/>
            </a:stretch>
          </a:blipFill>
        </p:spPr>
        <p:txBody>
          <a:bodyPr lIns="0" tIns="0" rIns="0" bIns="0"/>
          <a:lstStyle/>
          <a:p>
            <a:pPr>
              <a:defRPr/>
            </a:pPr>
            <a:endParaRPr sz="1272">
              <a:latin typeface="+mn-ea"/>
            </a:endParaRPr>
          </a:p>
        </p:txBody>
      </p:sp>
      <p:sp>
        <p:nvSpPr>
          <p:cNvPr id="13" name="bk object 17">
            <a:extLst>
              <a:ext uri="{FF2B5EF4-FFF2-40B4-BE49-F238E27FC236}">
                <a16:creationId xmlns:a16="http://schemas.microsoft.com/office/drawing/2014/main" id="{10ED2A56-F815-4869-86FC-B738A87CFEEE}"/>
              </a:ext>
            </a:extLst>
          </p:cNvPr>
          <p:cNvSpPr/>
          <p:nvPr/>
        </p:nvSpPr>
        <p:spPr>
          <a:xfrm>
            <a:off x="2316111" y="954272"/>
            <a:ext cx="1933459" cy="1483478"/>
          </a:xfrm>
          <a:prstGeom prst="rect">
            <a:avLst/>
          </a:prstGeom>
          <a:blipFill>
            <a:blip r:embed="rId5" cstate="print"/>
            <a:stretch>
              <a:fillRect/>
            </a:stretch>
          </a:blipFill>
        </p:spPr>
        <p:txBody>
          <a:bodyPr lIns="0" tIns="0" rIns="0" bIns="0"/>
          <a:lstStyle/>
          <a:p>
            <a:pPr>
              <a:defRPr/>
            </a:pPr>
            <a:endParaRPr sz="1272">
              <a:latin typeface="+mn-ea"/>
            </a:endParaRPr>
          </a:p>
        </p:txBody>
      </p:sp>
      <p:sp>
        <p:nvSpPr>
          <p:cNvPr id="14" name="bk object 18">
            <a:extLst>
              <a:ext uri="{FF2B5EF4-FFF2-40B4-BE49-F238E27FC236}">
                <a16:creationId xmlns:a16="http://schemas.microsoft.com/office/drawing/2014/main" id="{F9A375DD-9422-4F9A-85E3-57BFF21DC332}"/>
              </a:ext>
            </a:extLst>
          </p:cNvPr>
          <p:cNvSpPr/>
          <p:nvPr/>
        </p:nvSpPr>
        <p:spPr>
          <a:xfrm>
            <a:off x="2316111" y="2462437"/>
            <a:ext cx="1933459" cy="1483478"/>
          </a:xfrm>
          <a:prstGeom prst="rect">
            <a:avLst/>
          </a:prstGeom>
          <a:blipFill>
            <a:blip r:embed="rId6" cstate="print"/>
            <a:stretch>
              <a:fillRect/>
            </a:stretch>
          </a:blipFill>
        </p:spPr>
        <p:txBody>
          <a:bodyPr lIns="0" tIns="0" rIns="0" bIns="0"/>
          <a:lstStyle/>
          <a:p>
            <a:pPr>
              <a:defRPr/>
            </a:pPr>
            <a:endParaRPr sz="1272">
              <a:latin typeface="+mn-ea"/>
            </a:endParaRPr>
          </a:p>
        </p:txBody>
      </p:sp>
      <p:sp>
        <p:nvSpPr>
          <p:cNvPr id="15" name="bk object 19">
            <a:extLst>
              <a:ext uri="{FF2B5EF4-FFF2-40B4-BE49-F238E27FC236}">
                <a16:creationId xmlns:a16="http://schemas.microsoft.com/office/drawing/2014/main" id="{AD7F18E6-9CA9-46EF-B084-7D626E915DBD}"/>
              </a:ext>
            </a:extLst>
          </p:cNvPr>
          <p:cNvSpPr/>
          <p:nvPr/>
        </p:nvSpPr>
        <p:spPr>
          <a:xfrm>
            <a:off x="152611" y="2462437"/>
            <a:ext cx="2137690" cy="1483478"/>
          </a:xfrm>
          <a:prstGeom prst="rect">
            <a:avLst/>
          </a:prstGeom>
          <a:blipFill>
            <a:blip r:embed="rId7" cstate="print"/>
            <a:stretch>
              <a:fillRect/>
            </a:stretch>
          </a:blipFill>
        </p:spPr>
        <p:txBody>
          <a:bodyPr lIns="0" tIns="0" rIns="0" bIns="0"/>
          <a:lstStyle/>
          <a:p>
            <a:pPr>
              <a:defRPr/>
            </a:pPr>
            <a:endParaRPr sz="1272">
              <a:latin typeface="+mn-ea"/>
            </a:endParaRPr>
          </a:p>
        </p:txBody>
      </p:sp>
      <p:sp>
        <p:nvSpPr>
          <p:cNvPr id="16" name="bk object 20">
            <a:extLst>
              <a:ext uri="{FF2B5EF4-FFF2-40B4-BE49-F238E27FC236}">
                <a16:creationId xmlns:a16="http://schemas.microsoft.com/office/drawing/2014/main" id="{8B7522C3-1336-46FB-A810-4E61582FBAFF}"/>
              </a:ext>
            </a:extLst>
          </p:cNvPr>
          <p:cNvSpPr/>
          <p:nvPr/>
        </p:nvSpPr>
        <p:spPr>
          <a:xfrm>
            <a:off x="5026095" y="6074628"/>
            <a:ext cx="1678731" cy="961679"/>
          </a:xfrm>
          <a:prstGeom prst="rect">
            <a:avLst/>
          </a:prstGeom>
          <a:blipFill>
            <a:blip r:embed="rId8" cstate="print"/>
            <a:stretch>
              <a:fillRect/>
            </a:stretch>
          </a:blipFill>
        </p:spPr>
        <p:txBody>
          <a:bodyPr lIns="0" tIns="0" rIns="0" bIns="0"/>
          <a:lstStyle/>
          <a:p>
            <a:pPr>
              <a:defRPr/>
            </a:pPr>
            <a:endParaRPr sz="1272">
              <a:solidFill>
                <a:srgbClr val="6E6E6E"/>
              </a:solidFill>
              <a:latin typeface="+mn-ea"/>
            </a:endParaRPr>
          </a:p>
        </p:txBody>
      </p:sp>
      <p:sp>
        <p:nvSpPr>
          <p:cNvPr id="17" name="bk object 21">
            <a:extLst>
              <a:ext uri="{FF2B5EF4-FFF2-40B4-BE49-F238E27FC236}">
                <a16:creationId xmlns:a16="http://schemas.microsoft.com/office/drawing/2014/main" id="{AE469378-CB36-4DD0-9EFE-A047B810022B}"/>
              </a:ext>
            </a:extLst>
          </p:cNvPr>
          <p:cNvSpPr/>
          <p:nvPr/>
        </p:nvSpPr>
        <p:spPr>
          <a:xfrm>
            <a:off x="9514681" y="1898232"/>
            <a:ext cx="919038" cy="729395"/>
          </a:xfrm>
          <a:prstGeom prst="rect">
            <a:avLst/>
          </a:prstGeom>
          <a:blipFill>
            <a:blip r:embed="rId9" cstate="print"/>
            <a:stretch>
              <a:fillRect/>
            </a:stretch>
          </a:blipFill>
        </p:spPr>
        <p:txBody>
          <a:bodyPr lIns="0" tIns="0" rIns="0" bIns="0"/>
          <a:lstStyle/>
          <a:p>
            <a:pPr>
              <a:defRPr/>
            </a:pPr>
            <a:endParaRPr sz="1272">
              <a:solidFill>
                <a:srgbClr val="6E6E6E"/>
              </a:solidFill>
              <a:latin typeface="+mn-ea"/>
            </a:endParaRPr>
          </a:p>
        </p:txBody>
      </p:sp>
      <p:sp>
        <p:nvSpPr>
          <p:cNvPr id="18" name="bk object 22">
            <a:extLst>
              <a:ext uri="{FF2B5EF4-FFF2-40B4-BE49-F238E27FC236}">
                <a16:creationId xmlns:a16="http://schemas.microsoft.com/office/drawing/2014/main" id="{9CB412CD-B785-46F9-AD80-E84614EF8B68}"/>
              </a:ext>
            </a:extLst>
          </p:cNvPr>
          <p:cNvSpPr/>
          <p:nvPr/>
        </p:nvSpPr>
        <p:spPr>
          <a:xfrm>
            <a:off x="8232067" y="1902720"/>
            <a:ext cx="1206308" cy="724907"/>
          </a:xfrm>
          <a:prstGeom prst="rect">
            <a:avLst/>
          </a:prstGeom>
          <a:blipFill>
            <a:blip r:embed="rId10" cstate="print"/>
            <a:stretch>
              <a:fillRect/>
            </a:stretch>
          </a:blipFill>
        </p:spPr>
        <p:txBody>
          <a:bodyPr lIns="0" tIns="0" rIns="0" bIns="0"/>
          <a:lstStyle/>
          <a:p>
            <a:pPr>
              <a:defRPr/>
            </a:pPr>
            <a:endParaRPr sz="1272">
              <a:solidFill>
                <a:srgbClr val="6E6E6E"/>
              </a:solidFill>
              <a:latin typeface="+mn-ea"/>
            </a:endParaRPr>
          </a:p>
        </p:txBody>
      </p:sp>
      <p:sp>
        <p:nvSpPr>
          <p:cNvPr id="19" name="bk object 23">
            <a:extLst>
              <a:ext uri="{FF2B5EF4-FFF2-40B4-BE49-F238E27FC236}">
                <a16:creationId xmlns:a16="http://schemas.microsoft.com/office/drawing/2014/main" id="{C533D37E-BD3C-445C-B88E-B32DECA3A26D}"/>
              </a:ext>
            </a:extLst>
          </p:cNvPr>
          <p:cNvSpPr/>
          <p:nvPr/>
        </p:nvSpPr>
        <p:spPr>
          <a:xfrm>
            <a:off x="7011172" y="1898232"/>
            <a:ext cx="1144589" cy="729395"/>
          </a:xfrm>
          <a:prstGeom prst="rect">
            <a:avLst/>
          </a:prstGeom>
          <a:blipFill>
            <a:blip r:embed="rId11" cstate="print"/>
            <a:stretch>
              <a:fillRect/>
            </a:stretch>
          </a:blipFill>
        </p:spPr>
        <p:txBody>
          <a:bodyPr lIns="0" tIns="0" rIns="0" bIns="0"/>
          <a:lstStyle/>
          <a:p>
            <a:pPr>
              <a:defRPr/>
            </a:pPr>
            <a:endParaRPr sz="1272">
              <a:solidFill>
                <a:srgbClr val="6E6E6E"/>
              </a:solidFill>
              <a:latin typeface="+mn-ea"/>
            </a:endParaRPr>
          </a:p>
        </p:txBody>
      </p:sp>
      <p:sp>
        <p:nvSpPr>
          <p:cNvPr id="20" name="bk object 24">
            <a:extLst>
              <a:ext uri="{FF2B5EF4-FFF2-40B4-BE49-F238E27FC236}">
                <a16:creationId xmlns:a16="http://schemas.microsoft.com/office/drawing/2014/main" id="{277BCE91-EB66-4AD1-B176-9C24F0B1E61E}"/>
              </a:ext>
            </a:extLst>
          </p:cNvPr>
          <p:cNvSpPr/>
          <p:nvPr/>
        </p:nvSpPr>
        <p:spPr>
          <a:xfrm>
            <a:off x="5789155" y="1898232"/>
            <a:ext cx="1145711" cy="729395"/>
          </a:xfrm>
          <a:prstGeom prst="rect">
            <a:avLst/>
          </a:prstGeom>
          <a:blipFill>
            <a:blip r:embed="rId12" cstate="print"/>
            <a:stretch>
              <a:fillRect/>
            </a:stretch>
          </a:blipFill>
        </p:spPr>
        <p:txBody>
          <a:bodyPr lIns="0" tIns="0" rIns="0" bIns="0"/>
          <a:lstStyle/>
          <a:p>
            <a:pPr>
              <a:defRPr/>
            </a:pPr>
            <a:endParaRPr sz="1272">
              <a:solidFill>
                <a:srgbClr val="6E6E6E"/>
              </a:solidFill>
              <a:latin typeface="+mn-ea"/>
            </a:endParaRPr>
          </a:p>
        </p:txBody>
      </p:sp>
      <p:sp>
        <p:nvSpPr>
          <p:cNvPr id="21" name="bk object 25">
            <a:extLst>
              <a:ext uri="{FF2B5EF4-FFF2-40B4-BE49-F238E27FC236}">
                <a16:creationId xmlns:a16="http://schemas.microsoft.com/office/drawing/2014/main" id="{586F00BE-1623-4775-848B-5820E028F919}"/>
              </a:ext>
            </a:extLst>
          </p:cNvPr>
          <p:cNvSpPr/>
          <p:nvPr/>
        </p:nvSpPr>
        <p:spPr>
          <a:xfrm>
            <a:off x="4618756" y="1898232"/>
            <a:ext cx="1094093" cy="729395"/>
          </a:xfrm>
          <a:prstGeom prst="rect">
            <a:avLst/>
          </a:prstGeom>
          <a:blipFill>
            <a:blip r:embed="rId13" cstate="print"/>
            <a:stretch>
              <a:fillRect/>
            </a:stretch>
          </a:blipFill>
        </p:spPr>
        <p:txBody>
          <a:bodyPr lIns="0" tIns="0" rIns="0" bIns="0"/>
          <a:lstStyle/>
          <a:p>
            <a:pPr>
              <a:defRPr/>
            </a:pPr>
            <a:endParaRPr sz="1272">
              <a:solidFill>
                <a:srgbClr val="6E6E6E"/>
              </a:solidFill>
              <a:latin typeface="+mn-ea"/>
            </a:endParaRPr>
          </a:p>
        </p:txBody>
      </p:sp>
      <p:sp>
        <p:nvSpPr>
          <p:cNvPr id="22" name="bk object 26">
            <a:extLst>
              <a:ext uri="{FF2B5EF4-FFF2-40B4-BE49-F238E27FC236}">
                <a16:creationId xmlns:a16="http://schemas.microsoft.com/office/drawing/2014/main" id="{9FD36AC9-646E-406D-BDBB-425E3B503AE6}"/>
              </a:ext>
            </a:extLst>
          </p:cNvPr>
          <p:cNvSpPr/>
          <p:nvPr/>
        </p:nvSpPr>
        <p:spPr>
          <a:xfrm>
            <a:off x="6959553" y="5708808"/>
            <a:ext cx="1130002" cy="1326377"/>
          </a:xfrm>
          <a:prstGeom prst="rect">
            <a:avLst/>
          </a:prstGeom>
          <a:blipFill>
            <a:blip r:embed="rId14" cstate="print"/>
            <a:stretch>
              <a:fillRect/>
            </a:stretch>
          </a:blipFill>
        </p:spPr>
        <p:txBody>
          <a:bodyPr lIns="0" tIns="0" rIns="0" bIns="0"/>
          <a:lstStyle/>
          <a:p>
            <a:pPr>
              <a:defRPr/>
            </a:pPr>
            <a:endParaRPr sz="1272">
              <a:solidFill>
                <a:srgbClr val="6E6E6E"/>
              </a:solidFill>
              <a:latin typeface="+mn-ea"/>
            </a:endParaRPr>
          </a:p>
        </p:txBody>
      </p:sp>
      <p:sp>
        <p:nvSpPr>
          <p:cNvPr id="23" name="object 2">
            <a:extLst>
              <a:ext uri="{FF2B5EF4-FFF2-40B4-BE49-F238E27FC236}">
                <a16:creationId xmlns:a16="http://schemas.microsoft.com/office/drawing/2014/main" id="{B92D233D-E50B-4ABE-B5B4-DDC2AD31A2AB}"/>
              </a:ext>
            </a:extLst>
          </p:cNvPr>
          <p:cNvSpPr txBox="1">
            <a:spLocks noChangeArrowheads="1"/>
          </p:cNvSpPr>
          <p:nvPr/>
        </p:nvSpPr>
        <p:spPr bwMode="auto">
          <a:xfrm>
            <a:off x="7406167" y="6930121"/>
            <a:ext cx="659822" cy="102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9875"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80"/>
              </a:spcBef>
            </a:pPr>
            <a:r>
              <a:rPr lang="ja-JP" altLang="ja-JP" sz="600" dirty="0">
                <a:solidFill>
                  <a:schemeClr val="bg1"/>
                </a:solidFill>
                <a:latin typeface="+mn-ea"/>
                <a:ea typeface="+mn-ea"/>
                <a:cs typeface="A-OTF Shin Go Pro"/>
              </a:rPr>
              <a:t>※写真は直接照明</a:t>
            </a:r>
          </a:p>
        </p:txBody>
      </p:sp>
      <p:sp>
        <p:nvSpPr>
          <p:cNvPr id="24" name="object 3">
            <a:extLst>
              <a:ext uri="{FF2B5EF4-FFF2-40B4-BE49-F238E27FC236}">
                <a16:creationId xmlns:a16="http://schemas.microsoft.com/office/drawing/2014/main" id="{B36A9308-44E0-4602-BDF0-ABAF1EB0BD7D}"/>
              </a:ext>
            </a:extLst>
          </p:cNvPr>
          <p:cNvSpPr txBox="1">
            <a:spLocks noChangeArrowheads="1"/>
          </p:cNvSpPr>
          <p:nvPr/>
        </p:nvSpPr>
        <p:spPr bwMode="auto">
          <a:xfrm>
            <a:off x="8988394" y="6202552"/>
            <a:ext cx="281659" cy="193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71"/>
              </a:spcBef>
            </a:pPr>
            <a:r>
              <a:rPr lang="ja-JP" altLang="ja-JP" sz="600" dirty="0">
                <a:solidFill>
                  <a:srgbClr val="6E6E6E"/>
                </a:solidFill>
                <a:latin typeface="+mn-ea"/>
                <a:ea typeface="+mn-ea"/>
                <a:cs typeface="A-OTF Shin Go Pro"/>
              </a:rPr>
              <a:t>直接照明</a:t>
            </a:r>
          </a:p>
        </p:txBody>
      </p:sp>
      <p:sp>
        <p:nvSpPr>
          <p:cNvPr id="25" name="object 4">
            <a:extLst>
              <a:ext uri="{FF2B5EF4-FFF2-40B4-BE49-F238E27FC236}">
                <a16:creationId xmlns:a16="http://schemas.microsoft.com/office/drawing/2014/main" id="{2C4FF0AF-71A6-490A-8518-5A4F91FD2002}"/>
              </a:ext>
            </a:extLst>
          </p:cNvPr>
          <p:cNvSpPr txBox="1">
            <a:spLocks noChangeArrowheads="1"/>
          </p:cNvSpPr>
          <p:nvPr/>
        </p:nvSpPr>
        <p:spPr bwMode="auto">
          <a:xfrm>
            <a:off x="10159915" y="6202552"/>
            <a:ext cx="282781" cy="193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71"/>
              </a:spcBef>
            </a:pPr>
            <a:r>
              <a:rPr lang="ja-JP" altLang="ja-JP" sz="600" dirty="0">
                <a:solidFill>
                  <a:srgbClr val="6E6E6E"/>
                </a:solidFill>
                <a:latin typeface="+mn-ea"/>
                <a:ea typeface="+mn-ea"/>
                <a:cs typeface="A-OTF Shin Go Pro"/>
              </a:rPr>
              <a:t>間接照明</a:t>
            </a:r>
          </a:p>
        </p:txBody>
      </p:sp>
      <p:sp>
        <p:nvSpPr>
          <p:cNvPr id="26" name="object 5">
            <a:extLst>
              <a:ext uri="{FF2B5EF4-FFF2-40B4-BE49-F238E27FC236}">
                <a16:creationId xmlns:a16="http://schemas.microsoft.com/office/drawing/2014/main" id="{A27B7CFC-20AD-4F9B-AA5A-D66485D8DEF0}"/>
              </a:ext>
            </a:extLst>
          </p:cNvPr>
          <p:cNvSpPr/>
          <p:nvPr/>
        </p:nvSpPr>
        <p:spPr>
          <a:xfrm>
            <a:off x="4618755" y="3642410"/>
            <a:ext cx="1593448" cy="1046963"/>
          </a:xfrm>
          <a:prstGeom prst="rect">
            <a:avLst/>
          </a:prstGeom>
          <a:blipFill>
            <a:blip r:embed="rId15" cstate="print"/>
            <a:stretch>
              <a:fillRect/>
            </a:stretch>
          </a:blipFill>
        </p:spPr>
        <p:txBody>
          <a:bodyPr lIns="0" tIns="0" rIns="0" bIns="0"/>
          <a:lstStyle/>
          <a:p>
            <a:pPr>
              <a:defRPr/>
            </a:pPr>
            <a:endParaRPr sz="1272">
              <a:solidFill>
                <a:srgbClr val="6E6E6E"/>
              </a:solidFill>
              <a:latin typeface="+mn-ea"/>
            </a:endParaRPr>
          </a:p>
        </p:txBody>
      </p:sp>
      <p:sp>
        <p:nvSpPr>
          <p:cNvPr id="27" name="object 6">
            <a:extLst>
              <a:ext uri="{FF2B5EF4-FFF2-40B4-BE49-F238E27FC236}">
                <a16:creationId xmlns:a16="http://schemas.microsoft.com/office/drawing/2014/main" id="{DADFBAD5-446E-4C84-BE0D-0E66F6ED74B8}"/>
              </a:ext>
            </a:extLst>
          </p:cNvPr>
          <p:cNvSpPr/>
          <p:nvPr/>
        </p:nvSpPr>
        <p:spPr>
          <a:xfrm>
            <a:off x="6288509" y="3642410"/>
            <a:ext cx="1117658" cy="1046963"/>
          </a:xfrm>
          <a:prstGeom prst="rect">
            <a:avLst/>
          </a:prstGeom>
          <a:blipFill>
            <a:blip r:embed="rId16" cstate="print"/>
            <a:stretch>
              <a:fillRect/>
            </a:stretch>
          </a:blipFill>
        </p:spPr>
        <p:txBody>
          <a:bodyPr lIns="0" tIns="0" rIns="0" bIns="0"/>
          <a:lstStyle/>
          <a:p>
            <a:pPr>
              <a:defRPr/>
            </a:pPr>
            <a:endParaRPr sz="1272">
              <a:solidFill>
                <a:srgbClr val="6E6E6E"/>
              </a:solidFill>
              <a:latin typeface="+mn-ea"/>
            </a:endParaRPr>
          </a:p>
        </p:txBody>
      </p:sp>
      <p:sp>
        <p:nvSpPr>
          <p:cNvPr id="28" name="object 7">
            <a:extLst>
              <a:ext uri="{FF2B5EF4-FFF2-40B4-BE49-F238E27FC236}">
                <a16:creationId xmlns:a16="http://schemas.microsoft.com/office/drawing/2014/main" id="{00C0230B-6DF7-4353-8EFD-ACF9EF316EC4}"/>
              </a:ext>
            </a:extLst>
          </p:cNvPr>
          <p:cNvSpPr/>
          <p:nvPr/>
        </p:nvSpPr>
        <p:spPr>
          <a:xfrm>
            <a:off x="8830172" y="3727097"/>
            <a:ext cx="953825" cy="926893"/>
          </a:xfrm>
          <a:prstGeom prst="rect">
            <a:avLst/>
          </a:prstGeom>
          <a:blipFill>
            <a:blip r:embed="rId17" cstate="print"/>
            <a:stretch>
              <a:fillRect/>
            </a:stretch>
          </a:blipFill>
        </p:spPr>
        <p:txBody>
          <a:bodyPr lIns="0" tIns="0" rIns="0" bIns="0"/>
          <a:lstStyle/>
          <a:p>
            <a:pPr>
              <a:defRPr/>
            </a:pPr>
            <a:endParaRPr sz="1272">
              <a:solidFill>
                <a:srgbClr val="6E6E6E"/>
              </a:solidFill>
              <a:latin typeface="+mn-ea"/>
            </a:endParaRPr>
          </a:p>
        </p:txBody>
      </p:sp>
      <p:sp>
        <p:nvSpPr>
          <p:cNvPr id="29" name="object 8">
            <a:extLst>
              <a:ext uri="{FF2B5EF4-FFF2-40B4-BE49-F238E27FC236}">
                <a16:creationId xmlns:a16="http://schemas.microsoft.com/office/drawing/2014/main" id="{EBA55211-0556-4A82-9C1E-51D394F39501}"/>
              </a:ext>
            </a:extLst>
          </p:cNvPr>
          <p:cNvSpPr/>
          <p:nvPr/>
        </p:nvSpPr>
        <p:spPr>
          <a:xfrm>
            <a:off x="8667460" y="3727097"/>
            <a:ext cx="1116536" cy="926893"/>
          </a:xfrm>
          <a:custGeom>
            <a:avLst/>
            <a:gdLst/>
            <a:ahLst/>
            <a:cxnLst/>
            <a:rect l="l" t="t" r="r" b="b"/>
            <a:pathLst>
              <a:path w="1580515" h="1310640">
                <a:moveTo>
                  <a:pt x="0" y="1310424"/>
                </a:moveTo>
                <a:lnTo>
                  <a:pt x="1580388" y="1310424"/>
                </a:lnTo>
                <a:lnTo>
                  <a:pt x="1580388" y="0"/>
                </a:lnTo>
                <a:lnTo>
                  <a:pt x="0" y="0"/>
                </a:lnTo>
                <a:lnTo>
                  <a:pt x="0" y="1310424"/>
                </a:lnTo>
                <a:close/>
              </a:path>
            </a:pathLst>
          </a:custGeom>
          <a:ln w="3594">
            <a:solidFill>
              <a:srgbClr val="6E6E6E"/>
            </a:solidFill>
          </a:ln>
        </p:spPr>
        <p:txBody>
          <a:bodyPr lIns="0" tIns="0" rIns="0" bIns="0"/>
          <a:lstStyle/>
          <a:p>
            <a:pPr>
              <a:defRPr/>
            </a:pPr>
            <a:endParaRPr sz="1272">
              <a:solidFill>
                <a:srgbClr val="6E6E6E"/>
              </a:solidFill>
              <a:latin typeface="+mn-ea"/>
            </a:endParaRPr>
          </a:p>
        </p:txBody>
      </p:sp>
      <p:sp>
        <p:nvSpPr>
          <p:cNvPr id="30" name="object 9">
            <a:extLst>
              <a:ext uri="{FF2B5EF4-FFF2-40B4-BE49-F238E27FC236}">
                <a16:creationId xmlns:a16="http://schemas.microsoft.com/office/drawing/2014/main" id="{596160E5-922F-4A9D-80ED-C84DCC07A2E7}"/>
              </a:ext>
            </a:extLst>
          </p:cNvPr>
          <p:cNvSpPr/>
          <p:nvPr/>
        </p:nvSpPr>
        <p:spPr>
          <a:xfrm>
            <a:off x="9837859" y="3727097"/>
            <a:ext cx="594738" cy="858442"/>
          </a:xfrm>
          <a:prstGeom prst="rect">
            <a:avLst/>
          </a:prstGeom>
          <a:blipFill>
            <a:blip r:embed="rId18" cstate="print"/>
            <a:stretch>
              <a:fillRect/>
            </a:stretch>
          </a:blipFill>
        </p:spPr>
        <p:txBody>
          <a:bodyPr lIns="0" tIns="0" rIns="0" bIns="0"/>
          <a:lstStyle/>
          <a:p>
            <a:pPr>
              <a:defRPr/>
            </a:pPr>
            <a:endParaRPr sz="1272">
              <a:solidFill>
                <a:srgbClr val="6E6E6E"/>
              </a:solidFill>
              <a:latin typeface="+mn-ea"/>
            </a:endParaRPr>
          </a:p>
        </p:txBody>
      </p:sp>
      <p:sp>
        <p:nvSpPr>
          <p:cNvPr id="31" name="object 10">
            <a:extLst>
              <a:ext uri="{FF2B5EF4-FFF2-40B4-BE49-F238E27FC236}">
                <a16:creationId xmlns:a16="http://schemas.microsoft.com/office/drawing/2014/main" id="{B08AF566-25D5-4C98-B687-4326D6EA3C89}"/>
              </a:ext>
            </a:extLst>
          </p:cNvPr>
          <p:cNvSpPr/>
          <p:nvPr/>
        </p:nvSpPr>
        <p:spPr>
          <a:xfrm>
            <a:off x="9837859" y="3727097"/>
            <a:ext cx="595859" cy="926893"/>
          </a:xfrm>
          <a:custGeom>
            <a:avLst/>
            <a:gdLst/>
            <a:ahLst/>
            <a:cxnLst/>
            <a:rect l="l" t="t" r="r" b="b"/>
            <a:pathLst>
              <a:path w="842644" h="1310640">
                <a:moveTo>
                  <a:pt x="0" y="1310424"/>
                </a:moveTo>
                <a:lnTo>
                  <a:pt x="842365" y="1310424"/>
                </a:lnTo>
                <a:lnTo>
                  <a:pt x="842365" y="0"/>
                </a:lnTo>
                <a:lnTo>
                  <a:pt x="0" y="0"/>
                </a:lnTo>
                <a:lnTo>
                  <a:pt x="0" y="1310424"/>
                </a:lnTo>
                <a:close/>
              </a:path>
            </a:pathLst>
          </a:custGeom>
          <a:ln w="3594">
            <a:solidFill>
              <a:srgbClr val="6E6E6E"/>
            </a:solidFill>
          </a:ln>
        </p:spPr>
        <p:txBody>
          <a:bodyPr lIns="0" tIns="0" rIns="0" bIns="0"/>
          <a:lstStyle/>
          <a:p>
            <a:pPr>
              <a:defRPr/>
            </a:pPr>
            <a:endParaRPr sz="1272">
              <a:solidFill>
                <a:srgbClr val="6E6E6E"/>
              </a:solidFill>
              <a:latin typeface="+mn-ea"/>
            </a:endParaRPr>
          </a:p>
        </p:txBody>
      </p:sp>
      <p:sp>
        <p:nvSpPr>
          <p:cNvPr id="32" name="object 11">
            <a:extLst>
              <a:ext uri="{FF2B5EF4-FFF2-40B4-BE49-F238E27FC236}">
                <a16:creationId xmlns:a16="http://schemas.microsoft.com/office/drawing/2014/main" id="{26FAAE8D-4D78-461C-87E9-A873185C8AC5}"/>
              </a:ext>
            </a:extLst>
          </p:cNvPr>
          <p:cNvSpPr/>
          <p:nvPr/>
        </p:nvSpPr>
        <p:spPr>
          <a:xfrm>
            <a:off x="9114074" y="4151268"/>
            <a:ext cx="86406" cy="0"/>
          </a:xfrm>
          <a:custGeom>
            <a:avLst/>
            <a:gdLst/>
            <a:ahLst/>
            <a:cxnLst/>
            <a:rect l="l" t="t" r="r" b="b"/>
            <a:pathLst>
              <a:path w="123190">
                <a:moveTo>
                  <a:pt x="0" y="0"/>
                </a:moveTo>
                <a:lnTo>
                  <a:pt x="122720" y="0"/>
                </a:lnTo>
              </a:path>
            </a:pathLst>
          </a:custGeom>
          <a:ln w="71996">
            <a:solidFill>
              <a:srgbClr val="008BD7"/>
            </a:solidFill>
          </a:ln>
        </p:spPr>
        <p:txBody>
          <a:bodyPr lIns="0" tIns="0" rIns="0" bIns="0"/>
          <a:lstStyle/>
          <a:p>
            <a:pPr>
              <a:defRPr/>
            </a:pPr>
            <a:endParaRPr sz="1272">
              <a:solidFill>
                <a:srgbClr val="6E6E6E"/>
              </a:solidFill>
              <a:latin typeface="+mn-ea"/>
            </a:endParaRPr>
          </a:p>
        </p:txBody>
      </p:sp>
      <p:sp>
        <p:nvSpPr>
          <p:cNvPr id="33" name="object 12">
            <a:extLst>
              <a:ext uri="{FF2B5EF4-FFF2-40B4-BE49-F238E27FC236}">
                <a16:creationId xmlns:a16="http://schemas.microsoft.com/office/drawing/2014/main" id="{75AB5118-8C19-4B36-81E1-F344810E7858}"/>
              </a:ext>
            </a:extLst>
          </p:cNvPr>
          <p:cNvSpPr/>
          <p:nvPr/>
        </p:nvSpPr>
        <p:spPr>
          <a:xfrm>
            <a:off x="9192625" y="4089550"/>
            <a:ext cx="69573" cy="123436"/>
          </a:xfrm>
          <a:custGeom>
            <a:avLst/>
            <a:gdLst/>
            <a:ahLst/>
            <a:cxnLst/>
            <a:rect l="l" t="t" r="r" b="b"/>
            <a:pathLst>
              <a:path w="97790" h="173989">
                <a:moveTo>
                  <a:pt x="0" y="0"/>
                </a:moveTo>
                <a:lnTo>
                  <a:pt x="0" y="173812"/>
                </a:lnTo>
                <a:lnTo>
                  <a:pt x="97777" y="86893"/>
                </a:lnTo>
                <a:lnTo>
                  <a:pt x="0" y="0"/>
                </a:lnTo>
                <a:close/>
              </a:path>
            </a:pathLst>
          </a:custGeom>
          <a:solidFill>
            <a:srgbClr val="008BD7"/>
          </a:solidFill>
        </p:spPr>
        <p:txBody>
          <a:bodyPr lIns="0" tIns="0" rIns="0" bIns="0"/>
          <a:lstStyle/>
          <a:p>
            <a:pPr>
              <a:defRPr/>
            </a:pPr>
            <a:endParaRPr sz="1272">
              <a:solidFill>
                <a:srgbClr val="6E6E6E"/>
              </a:solidFill>
              <a:latin typeface="+mn-ea"/>
            </a:endParaRPr>
          </a:p>
        </p:txBody>
      </p:sp>
      <p:sp>
        <p:nvSpPr>
          <p:cNvPr id="34" name="object 13">
            <a:extLst>
              <a:ext uri="{FF2B5EF4-FFF2-40B4-BE49-F238E27FC236}">
                <a16:creationId xmlns:a16="http://schemas.microsoft.com/office/drawing/2014/main" id="{35F0E83A-D4C6-45A0-9E0E-AF889C7AFBA4}"/>
              </a:ext>
            </a:extLst>
          </p:cNvPr>
          <p:cNvSpPr/>
          <p:nvPr/>
        </p:nvSpPr>
        <p:spPr>
          <a:xfrm>
            <a:off x="9746965" y="3935816"/>
            <a:ext cx="127925" cy="509455"/>
          </a:xfrm>
          <a:custGeom>
            <a:avLst/>
            <a:gdLst/>
            <a:ahLst/>
            <a:cxnLst/>
            <a:rect l="l" t="t" r="r" b="b"/>
            <a:pathLst>
              <a:path w="180340" h="720089">
                <a:moveTo>
                  <a:pt x="0" y="0"/>
                </a:moveTo>
                <a:lnTo>
                  <a:pt x="0" y="719988"/>
                </a:lnTo>
                <a:lnTo>
                  <a:pt x="180009" y="359994"/>
                </a:lnTo>
                <a:lnTo>
                  <a:pt x="0" y="0"/>
                </a:lnTo>
                <a:close/>
              </a:path>
            </a:pathLst>
          </a:custGeom>
          <a:solidFill>
            <a:srgbClr val="008BD7"/>
          </a:solidFill>
        </p:spPr>
        <p:txBody>
          <a:bodyPr lIns="0" tIns="0" rIns="0" bIns="0"/>
          <a:lstStyle/>
          <a:p>
            <a:pPr>
              <a:defRPr/>
            </a:pPr>
            <a:endParaRPr sz="1272">
              <a:solidFill>
                <a:srgbClr val="6E6E6E"/>
              </a:solidFill>
              <a:latin typeface="+mn-ea"/>
            </a:endParaRPr>
          </a:p>
        </p:txBody>
      </p:sp>
      <p:sp>
        <p:nvSpPr>
          <p:cNvPr id="35" name="object 14">
            <a:extLst>
              <a:ext uri="{FF2B5EF4-FFF2-40B4-BE49-F238E27FC236}">
                <a16:creationId xmlns:a16="http://schemas.microsoft.com/office/drawing/2014/main" id="{C3E8D1CA-AB61-43D7-9D0B-FA395D147125}"/>
              </a:ext>
            </a:extLst>
          </p:cNvPr>
          <p:cNvSpPr txBox="1">
            <a:spLocks noChangeArrowheads="1"/>
          </p:cNvSpPr>
          <p:nvPr/>
        </p:nvSpPr>
        <p:spPr bwMode="auto">
          <a:xfrm>
            <a:off x="9476528" y="3822479"/>
            <a:ext cx="246872" cy="96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71"/>
              </a:spcBef>
            </a:pPr>
            <a:r>
              <a:rPr lang="ja-JP" altLang="ja-JP" sz="566">
                <a:solidFill>
                  <a:srgbClr val="6E6E6E"/>
                </a:solidFill>
                <a:ea typeface="A-OTF Shin Go Pro"/>
                <a:cs typeface="A-OTF Shin Go Pro"/>
              </a:rPr>
              <a:t>配線溝</a:t>
            </a:r>
          </a:p>
        </p:txBody>
      </p:sp>
      <p:sp>
        <p:nvSpPr>
          <p:cNvPr id="36" name="object 15">
            <a:extLst>
              <a:ext uri="{FF2B5EF4-FFF2-40B4-BE49-F238E27FC236}">
                <a16:creationId xmlns:a16="http://schemas.microsoft.com/office/drawing/2014/main" id="{FB39801A-96EA-4476-A45B-930EC4EB455C}"/>
              </a:ext>
            </a:extLst>
          </p:cNvPr>
          <p:cNvSpPr txBox="1">
            <a:spLocks noChangeArrowheads="1"/>
          </p:cNvSpPr>
          <p:nvPr/>
        </p:nvSpPr>
        <p:spPr bwMode="auto">
          <a:xfrm>
            <a:off x="9476528" y="4352132"/>
            <a:ext cx="170566" cy="96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71"/>
              </a:spcBef>
            </a:pPr>
            <a:r>
              <a:rPr lang="ja-JP" altLang="ja-JP" sz="566">
                <a:solidFill>
                  <a:srgbClr val="6E6E6E"/>
                </a:solidFill>
                <a:ea typeface="A-OTF Shin Go Pro"/>
                <a:cs typeface="A-OTF Shin Go Pro"/>
              </a:rPr>
              <a:t>雨樋</a:t>
            </a:r>
          </a:p>
        </p:txBody>
      </p:sp>
      <p:sp>
        <p:nvSpPr>
          <p:cNvPr id="37" name="object 16">
            <a:extLst>
              <a:ext uri="{FF2B5EF4-FFF2-40B4-BE49-F238E27FC236}">
                <a16:creationId xmlns:a16="http://schemas.microsoft.com/office/drawing/2014/main" id="{8B7EC9BE-58BE-4B6B-9C64-CE24DEC28966}"/>
              </a:ext>
            </a:extLst>
          </p:cNvPr>
          <p:cNvSpPr txBox="1">
            <a:spLocks noChangeArrowheads="1"/>
          </p:cNvSpPr>
          <p:nvPr/>
        </p:nvSpPr>
        <p:spPr bwMode="auto">
          <a:xfrm>
            <a:off x="8700002" y="4505867"/>
            <a:ext cx="242384" cy="96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71"/>
              </a:spcBef>
            </a:pPr>
            <a:r>
              <a:rPr lang="ja-JP" altLang="ja-JP" sz="566">
                <a:solidFill>
                  <a:srgbClr val="6E6E6E"/>
                </a:solidFill>
                <a:ea typeface="A-OTF Shin Go Pro"/>
                <a:cs typeface="A-OTF Shin Go Pro"/>
              </a:rPr>
              <a:t>カバー</a:t>
            </a:r>
          </a:p>
        </p:txBody>
      </p:sp>
      <p:sp>
        <p:nvSpPr>
          <p:cNvPr id="38" name="object 17">
            <a:extLst>
              <a:ext uri="{FF2B5EF4-FFF2-40B4-BE49-F238E27FC236}">
                <a16:creationId xmlns:a16="http://schemas.microsoft.com/office/drawing/2014/main" id="{EE4D88B5-3747-4071-B5B6-38ECA07D504A}"/>
              </a:ext>
            </a:extLst>
          </p:cNvPr>
          <p:cNvSpPr/>
          <p:nvPr/>
        </p:nvSpPr>
        <p:spPr>
          <a:xfrm>
            <a:off x="9393490" y="3941426"/>
            <a:ext cx="132413" cy="122314"/>
          </a:xfrm>
          <a:custGeom>
            <a:avLst/>
            <a:gdLst/>
            <a:ahLst/>
            <a:cxnLst/>
            <a:rect l="l" t="t" r="r" b="b"/>
            <a:pathLst>
              <a:path w="187325" h="173354">
                <a:moveTo>
                  <a:pt x="187198" y="0"/>
                </a:moveTo>
                <a:lnTo>
                  <a:pt x="0" y="172783"/>
                </a:lnTo>
              </a:path>
            </a:pathLst>
          </a:custGeom>
          <a:ln w="7924">
            <a:solidFill>
              <a:srgbClr val="6E6E6E"/>
            </a:solidFill>
          </a:ln>
        </p:spPr>
        <p:txBody>
          <a:bodyPr lIns="0" tIns="0" rIns="0" bIns="0"/>
          <a:lstStyle/>
          <a:p>
            <a:pPr>
              <a:defRPr/>
            </a:pPr>
            <a:endParaRPr sz="1272">
              <a:solidFill>
                <a:srgbClr val="6E6E6E"/>
              </a:solidFill>
              <a:latin typeface="+mn-ea"/>
            </a:endParaRPr>
          </a:p>
        </p:txBody>
      </p:sp>
      <p:sp>
        <p:nvSpPr>
          <p:cNvPr id="39" name="object 18">
            <a:extLst>
              <a:ext uri="{FF2B5EF4-FFF2-40B4-BE49-F238E27FC236}">
                <a16:creationId xmlns:a16="http://schemas.microsoft.com/office/drawing/2014/main" id="{A76EF897-B8B5-48FA-9CE1-95136F5ECF6E}"/>
              </a:ext>
            </a:extLst>
          </p:cNvPr>
          <p:cNvSpPr/>
          <p:nvPr/>
        </p:nvSpPr>
        <p:spPr>
          <a:xfrm>
            <a:off x="9296985" y="4190542"/>
            <a:ext cx="168322" cy="216575"/>
          </a:xfrm>
          <a:custGeom>
            <a:avLst/>
            <a:gdLst/>
            <a:ahLst/>
            <a:cxnLst/>
            <a:rect l="l" t="t" r="r" b="b"/>
            <a:pathLst>
              <a:path w="238125" h="306070">
                <a:moveTo>
                  <a:pt x="237604" y="305993"/>
                </a:moveTo>
                <a:lnTo>
                  <a:pt x="0" y="0"/>
                </a:lnTo>
              </a:path>
            </a:pathLst>
          </a:custGeom>
          <a:ln w="7924">
            <a:solidFill>
              <a:srgbClr val="6E6E6E"/>
            </a:solidFill>
          </a:ln>
        </p:spPr>
        <p:txBody>
          <a:bodyPr lIns="0" tIns="0" rIns="0" bIns="0"/>
          <a:lstStyle/>
          <a:p>
            <a:pPr>
              <a:defRPr/>
            </a:pPr>
            <a:endParaRPr sz="1272">
              <a:solidFill>
                <a:srgbClr val="6E6E6E"/>
              </a:solidFill>
              <a:latin typeface="+mn-ea"/>
            </a:endParaRPr>
          </a:p>
        </p:txBody>
      </p:sp>
      <p:sp>
        <p:nvSpPr>
          <p:cNvPr id="40" name="object 19">
            <a:extLst>
              <a:ext uri="{FF2B5EF4-FFF2-40B4-BE49-F238E27FC236}">
                <a16:creationId xmlns:a16="http://schemas.microsoft.com/office/drawing/2014/main" id="{D0202A7F-C373-4C17-9D5E-5E6B402B20D9}"/>
              </a:ext>
            </a:extLst>
          </p:cNvPr>
          <p:cNvSpPr/>
          <p:nvPr/>
        </p:nvSpPr>
        <p:spPr>
          <a:xfrm>
            <a:off x="8857103" y="4351010"/>
            <a:ext cx="68451" cy="155978"/>
          </a:xfrm>
          <a:custGeom>
            <a:avLst/>
            <a:gdLst/>
            <a:ahLst/>
            <a:cxnLst/>
            <a:rect l="l" t="t" r="r" b="b"/>
            <a:pathLst>
              <a:path w="96520" h="220979">
                <a:moveTo>
                  <a:pt x="96304" y="0"/>
                </a:moveTo>
                <a:lnTo>
                  <a:pt x="0" y="220484"/>
                </a:lnTo>
              </a:path>
            </a:pathLst>
          </a:custGeom>
          <a:ln w="7924">
            <a:solidFill>
              <a:srgbClr val="6E6E6E"/>
            </a:solidFill>
          </a:ln>
        </p:spPr>
        <p:txBody>
          <a:bodyPr lIns="0" tIns="0" rIns="0" bIns="0"/>
          <a:lstStyle/>
          <a:p>
            <a:pPr>
              <a:defRPr/>
            </a:pPr>
            <a:endParaRPr sz="1272">
              <a:solidFill>
                <a:srgbClr val="6E6E6E"/>
              </a:solidFill>
              <a:latin typeface="+mn-ea"/>
            </a:endParaRPr>
          </a:p>
        </p:txBody>
      </p:sp>
      <p:sp>
        <p:nvSpPr>
          <p:cNvPr id="41" name="object 20">
            <a:extLst>
              <a:ext uri="{FF2B5EF4-FFF2-40B4-BE49-F238E27FC236}">
                <a16:creationId xmlns:a16="http://schemas.microsoft.com/office/drawing/2014/main" id="{B1A45D17-48C3-4E90-862E-53B10B193154}"/>
              </a:ext>
            </a:extLst>
          </p:cNvPr>
          <p:cNvSpPr/>
          <p:nvPr/>
        </p:nvSpPr>
        <p:spPr>
          <a:xfrm>
            <a:off x="8857103" y="4407117"/>
            <a:ext cx="213208" cy="99871"/>
          </a:xfrm>
          <a:custGeom>
            <a:avLst/>
            <a:gdLst/>
            <a:ahLst/>
            <a:cxnLst/>
            <a:rect l="l" t="t" r="r" b="b"/>
            <a:pathLst>
              <a:path w="301625" h="140970">
                <a:moveTo>
                  <a:pt x="301498" y="0"/>
                </a:moveTo>
                <a:lnTo>
                  <a:pt x="0" y="140398"/>
                </a:lnTo>
              </a:path>
            </a:pathLst>
          </a:custGeom>
          <a:ln w="7924">
            <a:solidFill>
              <a:srgbClr val="6E6E6E"/>
            </a:solidFill>
          </a:ln>
        </p:spPr>
        <p:txBody>
          <a:bodyPr lIns="0" tIns="0" rIns="0" bIns="0"/>
          <a:lstStyle/>
          <a:p>
            <a:pPr>
              <a:defRPr/>
            </a:pPr>
            <a:endParaRPr sz="1272">
              <a:solidFill>
                <a:srgbClr val="6E6E6E"/>
              </a:solidFill>
              <a:latin typeface="+mn-ea"/>
            </a:endParaRPr>
          </a:p>
        </p:txBody>
      </p:sp>
      <p:sp>
        <p:nvSpPr>
          <p:cNvPr id="42" name="object 22">
            <a:extLst>
              <a:ext uri="{FF2B5EF4-FFF2-40B4-BE49-F238E27FC236}">
                <a16:creationId xmlns:a16="http://schemas.microsoft.com/office/drawing/2014/main" id="{D8BE675A-1AC9-4A53-9CA6-8AFB9670B883}"/>
              </a:ext>
            </a:extLst>
          </p:cNvPr>
          <p:cNvSpPr txBox="1">
            <a:spLocks noChangeArrowheads="1"/>
          </p:cNvSpPr>
          <p:nvPr/>
        </p:nvSpPr>
        <p:spPr bwMode="auto">
          <a:xfrm>
            <a:off x="4606412" y="5665043"/>
            <a:ext cx="1962625" cy="39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34113" rIns="0" bIns="0">
            <a:spAutoFit/>
          </a:bodyPr>
          <a:lstStyle>
            <a:lvl1pPr marL="15875">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265"/>
              </a:spcBef>
            </a:pPr>
            <a:r>
              <a:rPr lang="ja-JP" altLang="en-US" sz="707" b="1" dirty="0">
                <a:solidFill>
                  <a:srgbClr val="6E6E6E"/>
                </a:solidFill>
                <a:latin typeface="+mn-ea"/>
                <a:ea typeface="+mn-ea"/>
              </a:rPr>
              <a:t>サイドパネル</a:t>
            </a:r>
            <a:endParaRPr lang="ja-JP" altLang="ja-JP" sz="707" dirty="0">
              <a:solidFill>
                <a:srgbClr val="6E6E6E"/>
              </a:solidFill>
              <a:latin typeface="+mn-ea"/>
              <a:ea typeface="+mn-ea"/>
            </a:endParaRPr>
          </a:p>
          <a:p>
            <a:pPr>
              <a:lnSpc>
                <a:spcPct val="120000"/>
              </a:lnSpc>
              <a:spcBef>
                <a:spcPts val="35"/>
              </a:spcBef>
            </a:pPr>
            <a:r>
              <a:rPr lang="ja-JP" altLang="ja-JP" sz="700" dirty="0">
                <a:solidFill>
                  <a:srgbClr val="6E6E6E"/>
                </a:solidFill>
                <a:latin typeface="+mn-ea"/>
                <a:ea typeface="+mn-ea"/>
                <a:cs typeface="A-OTF UD Shin Go Pro"/>
              </a:rPr>
              <a:t>シェルター本体と統一したデザインで、</a:t>
            </a:r>
            <a:endParaRPr lang="en-US" altLang="ja-JP" sz="700" dirty="0">
              <a:solidFill>
                <a:srgbClr val="6E6E6E"/>
              </a:solidFill>
              <a:latin typeface="+mn-ea"/>
              <a:ea typeface="+mn-ea"/>
              <a:cs typeface="A-OTF UD Shin Go Pro"/>
            </a:endParaRPr>
          </a:p>
          <a:p>
            <a:pPr>
              <a:lnSpc>
                <a:spcPct val="120000"/>
              </a:lnSpc>
              <a:spcBef>
                <a:spcPts val="35"/>
              </a:spcBef>
            </a:pPr>
            <a:r>
              <a:rPr lang="ja-JP" altLang="ja-JP" sz="700" dirty="0">
                <a:solidFill>
                  <a:srgbClr val="6E6E6E"/>
                </a:solidFill>
                <a:latin typeface="+mn-ea"/>
                <a:ea typeface="+mn-ea"/>
                <a:cs typeface="A-OTF UD Shin Go Pro"/>
              </a:rPr>
              <a:t>雨・雪の吹き込みを抑えます。</a:t>
            </a:r>
          </a:p>
        </p:txBody>
      </p:sp>
      <p:sp>
        <p:nvSpPr>
          <p:cNvPr id="43" name="object 24">
            <a:extLst>
              <a:ext uri="{FF2B5EF4-FFF2-40B4-BE49-F238E27FC236}">
                <a16:creationId xmlns:a16="http://schemas.microsoft.com/office/drawing/2014/main" id="{DF6EDECD-3091-4A21-85DA-A4B7453282BC}"/>
              </a:ext>
            </a:extLst>
          </p:cNvPr>
          <p:cNvSpPr/>
          <p:nvPr/>
        </p:nvSpPr>
        <p:spPr>
          <a:xfrm>
            <a:off x="8165861" y="6299057"/>
            <a:ext cx="1095215" cy="737250"/>
          </a:xfrm>
          <a:prstGeom prst="rect">
            <a:avLst/>
          </a:prstGeom>
          <a:blipFill>
            <a:blip r:embed="rId19" cstate="print"/>
            <a:stretch>
              <a:fillRect/>
            </a:stretch>
          </a:blipFill>
        </p:spPr>
        <p:txBody>
          <a:bodyPr lIns="0" tIns="0" rIns="0" bIns="0"/>
          <a:lstStyle/>
          <a:p>
            <a:pPr>
              <a:defRPr/>
            </a:pPr>
            <a:endParaRPr sz="1272">
              <a:solidFill>
                <a:srgbClr val="6E6E6E"/>
              </a:solidFill>
              <a:latin typeface="+mn-ea"/>
            </a:endParaRPr>
          </a:p>
        </p:txBody>
      </p:sp>
      <p:sp>
        <p:nvSpPr>
          <p:cNvPr id="44" name="object 25">
            <a:extLst>
              <a:ext uri="{FF2B5EF4-FFF2-40B4-BE49-F238E27FC236}">
                <a16:creationId xmlns:a16="http://schemas.microsoft.com/office/drawing/2014/main" id="{B0D133C5-454F-42B7-BDD4-44B4FD27580D}"/>
              </a:ext>
            </a:extLst>
          </p:cNvPr>
          <p:cNvSpPr/>
          <p:nvPr/>
        </p:nvSpPr>
        <p:spPr>
          <a:xfrm>
            <a:off x="9337382" y="6299057"/>
            <a:ext cx="1096337" cy="737250"/>
          </a:xfrm>
          <a:prstGeom prst="rect">
            <a:avLst/>
          </a:prstGeom>
          <a:blipFill>
            <a:blip r:embed="rId20" cstate="print"/>
            <a:stretch>
              <a:fillRect/>
            </a:stretch>
          </a:blipFill>
        </p:spPr>
        <p:txBody>
          <a:bodyPr lIns="0" tIns="0" rIns="0" bIns="0"/>
          <a:lstStyle/>
          <a:p>
            <a:pPr>
              <a:defRPr/>
            </a:pPr>
            <a:endParaRPr sz="1272">
              <a:solidFill>
                <a:srgbClr val="6E6E6E"/>
              </a:solidFill>
              <a:latin typeface="+mn-ea"/>
            </a:endParaRPr>
          </a:p>
        </p:txBody>
      </p:sp>
      <p:sp>
        <p:nvSpPr>
          <p:cNvPr id="45" name="object 26">
            <a:extLst>
              <a:ext uri="{FF2B5EF4-FFF2-40B4-BE49-F238E27FC236}">
                <a16:creationId xmlns:a16="http://schemas.microsoft.com/office/drawing/2014/main" id="{FF7E095A-CBD7-461B-9A10-0F8A5D99F569}"/>
              </a:ext>
            </a:extLst>
          </p:cNvPr>
          <p:cNvSpPr txBox="1">
            <a:spLocks noChangeArrowheads="1"/>
          </p:cNvSpPr>
          <p:nvPr/>
        </p:nvSpPr>
        <p:spPr bwMode="auto">
          <a:xfrm>
            <a:off x="4609778" y="2640115"/>
            <a:ext cx="5929424" cy="171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7579"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371"/>
              </a:spcBef>
            </a:pPr>
            <a:r>
              <a:rPr lang="ja-JP" altLang="ja-JP" sz="800" dirty="0">
                <a:solidFill>
                  <a:srgbClr val="6E6E6E"/>
                </a:solidFill>
                <a:latin typeface="+mn-ea"/>
                <a:ea typeface="+mn-ea"/>
                <a:cs typeface="A-OTF UD Shin Go Pro"/>
              </a:rPr>
              <a:t>これらの他に、桁や前枠を躯体に直接取り付ける『壁付け仕様』、端部を斜めに納める『異形対応』も用意しています。</a:t>
            </a:r>
            <a:r>
              <a:rPr lang="ja-JP" altLang="en-US" sz="800" dirty="0">
                <a:solidFill>
                  <a:srgbClr val="6E6E6E"/>
                </a:solidFill>
                <a:latin typeface="+mn-ea"/>
                <a:ea typeface="+mn-ea"/>
                <a:cs typeface="A-OTF UD Shin Go Pro"/>
              </a:rPr>
              <a:t>（</a:t>
            </a:r>
            <a:r>
              <a:rPr lang="ja-JP" altLang="ja-JP" sz="800" dirty="0">
                <a:solidFill>
                  <a:srgbClr val="6E6E6E"/>
                </a:solidFill>
                <a:latin typeface="+mn-ea"/>
                <a:ea typeface="+mn-ea"/>
                <a:cs typeface="A-OTF UD Shin Go Pro"/>
              </a:rPr>
              <a:t>特注）</a:t>
            </a:r>
            <a:endParaRPr lang="ja-JP" altLang="ja-JP" sz="800" dirty="0">
              <a:solidFill>
                <a:srgbClr val="6E6E6E"/>
              </a:solidFill>
              <a:latin typeface="+mn-ea"/>
              <a:ea typeface="+mn-ea"/>
            </a:endParaRPr>
          </a:p>
        </p:txBody>
      </p:sp>
      <p:sp>
        <p:nvSpPr>
          <p:cNvPr id="46" name="object 27">
            <a:extLst>
              <a:ext uri="{FF2B5EF4-FFF2-40B4-BE49-F238E27FC236}">
                <a16:creationId xmlns:a16="http://schemas.microsoft.com/office/drawing/2014/main" id="{9D7350BF-3ECB-4520-8578-4D41C1699731}"/>
              </a:ext>
            </a:extLst>
          </p:cNvPr>
          <p:cNvSpPr txBox="1"/>
          <p:nvPr/>
        </p:nvSpPr>
        <p:spPr>
          <a:xfrm>
            <a:off x="4612022" y="903021"/>
            <a:ext cx="5623077" cy="422383"/>
          </a:xfrm>
          <a:prstGeom prst="rect">
            <a:avLst/>
          </a:prstGeom>
        </p:spPr>
        <p:txBody>
          <a:bodyPr lIns="0" tIns="8977" rIns="0" bIns="0">
            <a:spAutoFit/>
          </a:bodyPr>
          <a:lstStyle/>
          <a:p>
            <a:pPr marL="8978">
              <a:spcBef>
                <a:spcPts val="71"/>
              </a:spcBef>
              <a:defRPr/>
            </a:pPr>
            <a:r>
              <a:rPr sz="4029" baseline="-2923" dirty="0">
                <a:solidFill>
                  <a:srgbClr val="787878"/>
                </a:solidFill>
                <a:uFill>
                  <a:solidFill>
                    <a:srgbClr val="838384"/>
                  </a:solidFill>
                </a:uFill>
                <a:latin typeface="Century Gothic" panose="020B0502020202020204" pitchFamily="34" charset="0"/>
                <a:cs typeface="Geneva"/>
              </a:rPr>
              <a:t>01</a:t>
            </a:r>
            <a:r>
              <a:rPr lang="ja-JP" altLang="en-US" sz="4029" baseline="-2923" dirty="0">
                <a:solidFill>
                  <a:srgbClr val="787878"/>
                </a:solidFill>
                <a:uFill>
                  <a:solidFill>
                    <a:srgbClr val="838384"/>
                  </a:solidFill>
                </a:uFill>
                <a:latin typeface="Century Gothic" panose="020B0502020202020204" pitchFamily="34" charset="0"/>
                <a:cs typeface="Geneva"/>
              </a:rPr>
              <a:t> </a:t>
            </a:r>
            <a:r>
              <a:rPr sz="1697" dirty="0">
                <a:solidFill>
                  <a:srgbClr val="787878"/>
                </a:solidFill>
                <a:uFill>
                  <a:solidFill>
                    <a:srgbClr val="838384"/>
                  </a:solidFill>
                </a:uFill>
                <a:latin typeface="HG明朝B" panose="02020809000000000000" pitchFamily="17" charset="-128"/>
                <a:ea typeface="HG明朝B" panose="02020809000000000000" pitchFamily="17" charset="-128"/>
                <a:cs typeface="KozMinPro-Heavy"/>
              </a:rPr>
              <a:t>敷地の形に合わせ、最適な通路屋根の設置が可能</a:t>
            </a:r>
            <a:endParaRPr sz="1697" dirty="0">
              <a:solidFill>
                <a:srgbClr val="787878"/>
              </a:solidFill>
              <a:latin typeface="HG明朝B" panose="02020809000000000000" pitchFamily="17" charset="-128"/>
              <a:ea typeface="HG明朝B" panose="02020809000000000000" pitchFamily="17" charset="-128"/>
              <a:cs typeface="KozMinPro-Heavy"/>
            </a:endParaRPr>
          </a:p>
        </p:txBody>
      </p:sp>
      <p:sp>
        <p:nvSpPr>
          <p:cNvPr id="47" name="object 32">
            <a:extLst>
              <a:ext uri="{FF2B5EF4-FFF2-40B4-BE49-F238E27FC236}">
                <a16:creationId xmlns:a16="http://schemas.microsoft.com/office/drawing/2014/main" id="{15D14CDC-CE79-48EA-BA70-E147AC975F0C}"/>
              </a:ext>
            </a:extLst>
          </p:cNvPr>
          <p:cNvSpPr txBox="1">
            <a:spLocks noChangeArrowheads="1"/>
          </p:cNvSpPr>
          <p:nvPr/>
        </p:nvSpPr>
        <p:spPr bwMode="auto">
          <a:xfrm>
            <a:off x="2782923" y="4687654"/>
            <a:ext cx="1485722" cy="168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5710"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lnSpc>
                <a:spcPts val="566"/>
              </a:lnSpc>
              <a:spcBef>
                <a:spcPts val="124"/>
              </a:spcBef>
            </a:pPr>
            <a:r>
              <a:rPr lang="ja-JP" altLang="en-US" sz="495" dirty="0">
                <a:solidFill>
                  <a:srgbClr val="646464"/>
                </a:solidFill>
                <a:latin typeface="+mn-ea"/>
                <a:ea typeface="+mn-ea"/>
              </a:rPr>
              <a:t>建築確認申請認可は、所轄窓口</a:t>
            </a:r>
            <a:r>
              <a:rPr lang="en-US" altLang="ja-JP" sz="495" dirty="0">
                <a:solidFill>
                  <a:srgbClr val="646464"/>
                </a:solidFill>
                <a:latin typeface="+mn-ea"/>
                <a:ea typeface="+mn-ea"/>
              </a:rPr>
              <a:t>(</a:t>
            </a:r>
            <a:r>
              <a:rPr lang="ja-JP" altLang="en-US" sz="495" dirty="0">
                <a:solidFill>
                  <a:srgbClr val="646464"/>
                </a:solidFill>
                <a:latin typeface="+mn-ea"/>
                <a:ea typeface="+mn-ea"/>
              </a:rPr>
              <a:t>建築主事等</a:t>
            </a:r>
            <a:r>
              <a:rPr lang="en-US" altLang="ja-JP" sz="495" dirty="0">
                <a:solidFill>
                  <a:srgbClr val="646464"/>
                </a:solidFill>
                <a:latin typeface="+mn-ea"/>
                <a:ea typeface="+mn-ea"/>
              </a:rPr>
              <a:t>)</a:t>
            </a:r>
            <a:r>
              <a:rPr lang="ja-JP" altLang="en-US" sz="495" dirty="0">
                <a:solidFill>
                  <a:srgbClr val="646464"/>
                </a:solidFill>
                <a:latin typeface="+mn-ea"/>
                <a:ea typeface="+mn-ea"/>
              </a:rPr>
              <a:t>の判断によります。</a:t>
            </a:r>
            <a:endParaRPr lang="ja-JP" altLang="ja-JP" sz="495" dirty="0">
              <a:solidFill>
                <a:srgbClr val="646464"/>
              </a:solidFill>
              <a:latin typeface="+mn-ea"/>
              <a:ea typeface="+mn-ea"/>
            </a:endParaRPr>
          </a:p>
        </p:txBody>
      </p:sp>
      <p:sp>
        <p:nvSpPr>
          <p:cNvPr id="48" name="object 36">
            <a:extLst>
              <a:ext uri="{FF2B5EF4-FFF2-40B4-BE49-F238E27FC236}">
                <a16:creationId xmlns:a16="http://schemas.microsoft.com/office/drawing/2014/main" id="{5ABD88D9-FA72-4A03-96D0-7E56ADC11026}"/>
              </a:ext>
            </a:extLst>
          </p:cNvPr>
          <p:cNvSpPr txBox="1">
            <a:spLocks noChangeArrowheads="1"/>
          </p:cNvSpPr>
          <p:nvPr/>
        </p:nvSpPr>
        <p:spPr bwMode="auto">
          <a:xfrm>
            <a:off x="96941" y="5994954"/>
            <a:ext cx="1458791" cy="13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71"/>
              </a:spcBef>
            </a:pPr>
            <a:r>
              <a:rPr lang="ja-JP" altLang="ja-JP" sz="800" dirty="0">
                <a:solidFill>
                  <a:srgbClr val="646464"/>
                </a:solidFill>
                <a:latin typeface="+mn-ea"/>
                <a:ea typeface="+mn-ea"/>
                <a:cs typeface="A-OTF Shin Go Pro"/>
              </a:rPr>
              <a:t>［屋根材バリエーション</a:t>
            </a:r>
            <a:r>
              <a:rPr lang="ja-JP" altLang="ja-JP" sz="707" dirty="0">
                <a:solidFill>
                  <a:srgbClr val="646464"/>
                </a:solidFill>
                <a:ea typeface="A-OTF Shin Go Pro"/>
                <a:cs typeface="A-OTF Shin Go Pro"/>
              </a:rPr>
              <a:t>］</a:t>
            </a:r>
          </a:p>
        </p:txBody>
      </p:sp>
      <p:sp>
        <p:nvSpPr>
          <p:cNvPr id="49" name="object 37">
            <a:extLst>
              <a:ext uri="{FF2B5EF4-FFF2-40B4-BE49-F238E27FC236}">
                <a16:creationId xmlns:a16="http://schemas.microsoft.com/office/drawing/2014/main" id="{73EE5022-04C8-46D6-93B0-2195F3A8E51E}"/>
              </a:ext>
            </a:extLst>
          </p:cNvPr>
          <p:cNvSpPr txBox="1">
            <a:spLocks noChangeArrowheads="1"/>
          </p:cNvSpPr>
          <p:nvPr/>
        </p:nvSpPr>
        <p:spPr bwMode="auto">
          <a:xfrm>
            <a:off x="4618755" y="5473515"/>
            <a:ext cx="749594" cy="13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389"/>
              </a:spcBef>
            </a:pPr>
            <a:r>
              <a:rPr lang="ja-JP" altLang="ja-JP" sz="800" dirty="0">
                <a:solidFill>
                  <a:srgbClr val="6E6E6E"/>
                </a:solidFill>
                <a:latin typeface="+mn-ea"/>
                <a:ea typeface="+mn-ea"/>
                <a:cs typeface="A-OTF Shin Go Pro"/>
              </a:rPr>
              <a:t>共通オプション</a:t>
            </a:r>
          </a:p>
        </p:txBody>
      </p:sp>
      <p:sp>
        <p:nvSpPr>
          <p:cNvPr id="50" name="object 38">
            <a:extLst>
              <a:ext uri="{FF2B5EF4-FFF2-40B4-BE49-F238E27FC236}">
                <a16:creationId xmlns:a16="http://schemas.microsoft.com/office/drawing/2014/main" id="{FA87E269-B2F1-448E-8306-F7E0580AEFEF}"/>
              </a:ext>
            </a:extLst>
          </p:cNvPr>
          <p:cNvSpPr txBox="1">
            <a:spLocks noChangeArrowheads="1"/>
          </p:cNvSpPr>
          <p:nvPr/>
        </p:nvSpPr>
        <p:spPr bwMode="auto">
          <a:xfrm>
            <a:off x="87528" y="3999778"/>
            <a:ext cx="4450433" cy="25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8977" rIns="0" bIns="0">
            <a:spAutoFit/>
          </a:bodyPr>
          <a:lstStyle>
            <a:lvl1pPr marL="87313">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71"/>
              </a:spcBef>
            </a:pPr>
            <a:r>
              <a:rPr lang="ja-JP" altLang="ja-JP" sz="1626">
                <a:solidFill>
                  <a:srgbClr val="646464"/>
                </a:solidFill>
                <a:latin typeface="HG明朝B" panose="02020809000000000000" pitchFamily="17" charset="-128"/>
                <a:ea typeface="HG明朝B" panose="02020809000000000000" pitchFamily="17" charset="-128"/>
                <a:cs typeface="Kozuka Mincho Pro"/>
              </a:rPr>
              <a:t>設計者の発想に、柔軟に応える新シェルター</a:t>
            </a:r>
            <a:endParaRPr lang="ja-JP" altLang="ja-JP" sz="1626">
              <a:solidFill>
                <a:srgbClr val="646464"/>
              </a:solidFill>
              <a:ea typeface="HG明朝B" panose="02020809000000000000" pitchFamily="17" charset="-128"/>
              <a:cs typeface="Kozuka Mincho Pro"/>
            </a:endParaRPr>
          </a:p>
        </p:txBody>
      </p:sp>
      <p:sp>
        <p:nvSpPr>
          <p:cNvPr id="51" name="object 39">
            <a:extLst>
              <a:ext uri="{FF2B5EF4-FFF2-40B4-BE49-F238E27FC236}">
                <a16:creationId xmlns:a16="http://schemas.microsoft.com/office/drawing/2014/main" id="{7E478466-ADF1-4114-8C73-61149586B9CD}"/>
              </a:ext>
            </a:extLst>
          </p:cNvPr>
          <p:cNvSpPr txBox="1">
            <a:spLocks noChangeArrowheads="1"/>
          </p:cNvSpPr>
          <p:nvPr/>
        </p:nvSpPr>
        <p:spPr bwMode="auto">
          <a:xfrm>
            <a:off x="1105315" y="4903106"/>
            <a:ext cx="3355218" cy="23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71"/>
              </a:spcBef>
            </a:pPr>
            <a:r>
              <a:rPr lang="ja-JP" altLang="en-US" sz="707" dirty="0">
                <a:solidFill>
                  <a:srgbClr val="646464"/>
                </a:solidFill>
                <a:latin typeface="+mn-ea"/>
                <a:ea typeface="+mn-ea"/>
                <a:cs typeface="A-OTF Shin Go Pro"/>
              </a:rPr>
              <a:t>  本体カラーは街並に調和する</a:t>
            </a:r>
            <a:r>
              <a:rPr lang="en-US" altLang="ja-JP" sz="707" dirty="0">
                <a:solidFill>
                  <a:srgbClr val="646464"/>
                </a:solidFill>
                <a:latin typeface="+mn-ea"/>
                <a:ea typeface="+mn-ea"/>
                <a:cs typeface="A-OTF Shin Go Pro"/>
              </a:rPr>
              <a:t>4</a:t>
            </a:r>
            <a:r>
              <a:rPr lang="ja-JP" altLang="en-US" sz="707" dirty="0">
                <a:solidFill>
                  <a:srgbClr val="646464"/>
                </a:solidFill>
                <a:latin typeface="+mn-ea"/>
                <a:ea typeface="+mn-ea"/>
                <a:cs typeface="A-OTF Shin Go Pro"/>
              </a:rPr>
              <a:t>色を用意しました。</a:t>
            </a:r>
          </a:p>
          <a:p>
            <a:pPr>
              <a:spcBef>
                <a:spcPts val="71"/>
              </a:spcBef>
            </a:pPr>
            <a:r>
              <a:rPr lang="ja-JP" altLang="en-US" sz="707" dirty="0">
                <a:solidFill>
                  <a:srgbClr val="646464"/>
                </a:solidFill>
                <a:latin typeface="+mn-ea"/>
                <a:ea typeface="+mn-ea"/>
                <a:cs typeface="A-OTF Shin Go Pro"/>
              </a:rPr>
              <a:t>「ブラック</a:t>
            </a:r>
            <a:r>
              <a:rPr lang="en-US" altLang="ja-JP" sz="707" dirty="0">
                <a:solidFill>
                  <a:srgbClr val="646464"/>
                </a:solidFill>
                <a:latin typeface="+mn-ea"/>
                <a:ea typeface="+mn-ea"/>
                <a:cs typeface="A-OTF Shin Go Pro"/>
              </a:rPr>
              <a:t>F</a:t>
            </a:r>
            <a:r>
              <a:rPr lang="ja-JP" altLang="en-US" sz="707" dirty="0">
                <a:solidFill>
                  <a:srgbClr val="646464"/>
                </a:solidFill>
                <a:latin typeface="+mn-ea"/>
                <a:ea typeface="+mn-ea"/>
                <a:cs typeface="A-OTF Shin Go Pro"/>
              </a:rPr>
              <a:t>」と「ナチュラルシルバー</a:t>
            </a:r>
            <a:r>
              <a:rPr lang="en-US" altLang="ja-JP" sz="707" dirty="0">
                <a:solidFill>
                  <a:srgbClr val="646464"/>
                </a:solidFill>
                <a:latin typeface="+mn-ea"/>
                <a:ea typeface="+mn-ea"/>
                <a:cs typeface="A-OTF Shin Go Pro"/>
              </a:rPr>
              <a:t>F</a:t>
            </a:r>
            <a:r>
              <a:rPr lang="ja-JP" altLang="en-US" sz="707" dirty="0">
                <a:solidFill>
                  <a:srgbClr val="646464"/>
                </a:solidFill>
                <a:latin typeface="+mn-ea"/>
                <a:ea typeface="+mn-ea"/>
                <a:cs typeface="A-OTF Shin Go Pro"/>
              </a:rPr>
              <a:t>」は光沢感を抑えたマット仕上げです</a:t>
            </a:r>
            <a:r>
              <a:rPr lang="ja-JP" altLang="ja-JP" sz="707" dirty="0">
                <a:solidFill>
                  <a:srgbClr val="646464"/>
                </a:solidFill>
                <a:latin typeface="+mn-ea"/>
                <a:ea typeface="+mn-ea"/>
                <a:cs typeface="A-OTF UD Shin Go Pro"/>
              </a:rPr>
              <a:t>。</a:t>
            </a:r>
          </a:p>
        </p:txBody>
      </p:sp>
      <p:sp>
        <p:nvSpPr>
          <p:cNvPr id="52" name="object 40">
            <a:extLst>
              <a:ext uri="{FF2B5EF4-FFF2-40B4-BE49-F238E27FC236}">
                <a16:creationId xmlns:a16="http://schemas.microsoft.com/office/drawing/2014/main" id="{48C1D949-21AF-4686-A227-C35985A99403}"/>
              </a:ext>
            </a:extLst>
          </p:cNvPr>
          <p:cNvSpPr/>
          <p:nvPr/>
        </p:nvSpPr>
        <p:spPr>
          <a:xfrm>
            <a:off x="3260958" y="5209452"/>
            <a:ext cx="988611" cy="583516"/>
          </a:xfrm>
          <a:prstGeom prst="rect">
            <a:avLst/>
          </a:prstGeom>
          <a:blipFill>
            <a:blip r:embed="rId21" cstate="print"/>
            <a:stretch>
              <a:fillRect/>
            </a:stretch>
          </a:blipFill>
        </p:spPr>
        <p:txBody>
          <a:bodyPr lIns="0" tIns="0" rIns="0" bIns="0"/>
          <a:lstStyle/>
          <a:p>
            <a:pPr>
              <a:defRPr/>
            </a:pPr>
            <a:endParaRPr sz="1272">
              <a:latin typeface="+mn-ea"/>
            </a:endParaRPr>
          </a:p>
        </p:txBody>
      </p:sp>
      <p:sp>
        <p:nvSpPr>
          <p:cNvPr id="53" name="object 41">
            <a:extLst>
              <a:ext uri="{FF2B5EF4-FFF2-40B4-BE49-F238E27FC236}">
                <a16:creationId xmlns:a16="http://schemas.microsoft.com/office/drawing/2014/main" id="{930EC643-4F6B-473A-9D38-9DF69BF44FD5}"/>
              </a:ext>
            </a:extLst>
          </p:cNvPr>
          <p:cNvSpPr txBox="1">
            <a:spLocks noChangeArrowheads="1"/>
          </p:cNvSpPr>
          <p:nvPr/>
        </p:nvSpPr>
        <p:spPr bwMode="auto">
          <a:xfrm>
            <a:off x="3248613" y="5804190"/>
            <a:ext cx="635409" cy="101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71"/>
              </a:spcBef>
            </a:pPr>
            <a:r>
              <a:rPr lang="ja-JP" altLang="ja-JP" sz="600" dirty="0">
                <a:solidFill>
                  <a:srgbClr val="646464"/>
                </a:solidFill>
                <a:latin typeface="+mn-ea"/>
                <a:ea typeface="+mn-ea"/>
                <a:cs typeface="A-OTF Shin Go Pro"/>
              </a:rPr>
              <a:t>オータムブラウン</a:t>
            </a:r>
          </a:p>
        </p:txBody>
      </p:sp>
      <p:sp>
        <p:nvSpPr>
          <p:cNvPr id="54" name="object 42">
            <a:extLst>
              <a:ext uri="{FF2B5EF4-FFF2-40B4-BE49-F238E27FC236}">
                <a16:creationId xmlns:a16="http://schemas.microsoft.com/office/drawing/2014/main" id="{A45BA68D-6A9E-42AC-8014-1A1FBEEF7909}"/>
              </a:ext>
            </a:extLst>
          </p:cNvPr>
          <p:cNvSpPr/>
          <p:nvPr/>
        </p:nvSpPr>
        <p:spPr>
          <a:xfrm>
            <a:off x="2225217" y="5209452"/>
            <a:ext cx="988611" cy="583516"/>
          </a:xfrm>
          <a:prstGeom prst="rect">
            <a:avLst/>
          </a:prstGeom>
          <a:blipFill>
            <a:blip r:embed="rId22" cstate="print"/>
            <a:stretch>
              <a:fillRect/>
            </a:stretch>
          </a:blipFill>
        </p:spPr>
        <p:txBody>
          <a:bodyPr lIns="0" tIns="0" rIns="0" bIns="0"/>
          <a:lstStyle/>
          <a:p>
            <a:pPr>
              <a:defRPr/>
            </a:pPr>
            <a:endParaRPr sz="1272">
              <a:latin typeface="+mn-ea"/>
            </a:endParaRPr>
          </a:p>
        </p:txBody>
      </p:sp>
      <p:sp>
        <p:nvSpPr>
          <p:cNvPr id="55" name="object 43">
            <a:extLst>
              <a:ext uri="{FF2B5EF4-FFF2-40B4-BE49-F238E27FC236}">
                <a16:creationId xmlns:a16="http://schemas.microsoft.com/office/drawing/2014/main" id="{ABFC590E-8C2A-4443-A028-5D28964485F3}"/>
              </a:ext>
            </a:extLst>
          </p:cNvPr>
          <p:cNvSpPr txBox="1">
            <a:spLocks noChangeArrowheads="1"/>
          </p:cNvSpPr>
          <p:nvPr/>
        </p:nvSpPr>
        <p:spPr bwMode="auto">
          <a:xfrm>
            <a:off x="2212872" y="5804190"/>
            <a:ext cx="931203" cy="101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71"/>
              </a:spcBef>
            </a:pPr>
            <a:r>
              <a:rPr lang="ja-JP" altLang="ja-JP" sz="600" dirty="0">
                <a:solidFill>
                  <a:srgbClr val="646464"/>
                </a:solidFill>
                <a:latin typeface="+mn-ea"/>
                <a:ea typeface="+mn-ea"/>
                <a:cs typeface="A-OTF Shin Go Pro"/>
              </a:rPr>
              <a:t>シャイングレー</a:t>
            </a:r>
          </a:p>
        </p:txBody>
      </p:sp>
      <p:sp>
        <p:nvSpPr>
          <p:cNvPr id="56" name="object 44">
            <a:extLst>
              <a:ext uri="{FF2B5EF4-FFF2-40B4-BE49-F238E27FC236}">
                <a16:creationId xmlns:a16="http://schemas.microsoft.com/office/drawing/2014/main" id="{6F1F6D13-C80D-486B-9856-7E91F74730FA}"/>
              </a:ext>
            </a:extLst>
          </p:cNvPr>
          <p:cNvSpPr/>
          <p:nvPr/>
        </p:nvSpPr>
        <p:spPr>
          <a:xfrm>
            <a:off x="1189475" y="5209452"/>
            <a:ext cx="988611" cy="583516"/>
          </a:xfrm>
          <a:prstGeom prst="rect">
            <a:avLst/>
          </a:prstGeom>
          <a:blipFill>
            <a:blip r:embed="rId23" cstate="print"/>
            <a:stretch>
              <a:fillRect/>
            </a:stretch>
          </a:blipFill>
        </p:spPr>
        <p:txBody>
          <a:bodyPr lIns="0" tIns="0" rIns="0" bIns="0"/>
          <a:lstStyle/>
          <a:p>
            <a:pPr>
              <a:defRPr/>
            </a:pPr>
            <a:endParaRPr sz="1272">
              <a:latin typeface="+mn-ea"/>
            </a:endParaRPr>
          </a:p>
        </p:txBody>
      </p:sp>
      <p:sp>
        <p:nvSpPr>
          <p:cNvPr id="57" name="object 45">
            <a:extLst>
              <a:ext uri="{FF2B5EF4-FFF2-40B4-BE49-F238E27FC236}">
                <a16:creationId xmlns:a16="http://schemas.microsoft.com/office/drawing/2014/main" id="{B863B4B1-4233-489C-B6AD-C13A0EF7C166}"/>
              </a:ext>
            </a:extLst>
          </p:cNvPr>
          <p:cNvSpPr txBox="1">
            <a:spLocks noChangeArrowheads="1"/>
          </p:cNvSpPr>
          <p:nvPr/>
        </p:nvSpPr>
        <p:spPr bwMode="auto">
          <a:xfrm>
            <a:off x="1179375" y="5804190"/>
            <a:ext cx="766873" cy="101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71"/>
              </a:spcBef>
            </a:pPr>
            <a:r>
              <a:rPr lang="ja-JP" altLang="ja-JP" sz="600" dirty="0">
                <a:solidFill>
                  <a:srgbClr val="646464"/>
                </a:solidFill>
                <a:latin typeface="+mn-ea"/>
                <a:ea typeface="+mn-ea"/>
                <a:cs typeface="A-OTF Shin Go Pro"/>
              </a:rPr>
              <a:t>ナチュラルシルバーF</a:t>
            </a:r>
          </a:p>
        </p:txBody>
      </p:sp>
      <p:sp>
        <p:nvSpPr>
          <p:cNvPr id="58" name="object 46">
            <a:extLst>
              <a:ext uri="{FF2B5EF4-FFF2-40B4-BE49-F238E27FC236}">
                <a16:creationId xmlns:a16="http://schemas.microsoft.com/office/drawing/2014/main" id="{2F3346BB-7E09-4C4D-BC72-0B99D2221838}"/>
              </a:ext>
            </a:extLst>
          </p:cNvPr>
          <p:cNvSpPr/>
          <p:nvPr/>
        </p:nvSpPr>
        <p:spPr>
          <a:xfrm>
            <a:off x="154856" y="5209452"/>
            <a:ext cx="988611" cy="583516"/>
          </a:xfrm>
          <a:prstGeom prst="rect">
            <a:avLst/>
          </a:prstGeom>
          <a:blipFill>
            <a:blip r:embed="rId24" cstate="print"/>
            <a:stretch>
              <a:fillRect/>
            </a:stretch>
          </a:blipFill>
        </p:spPr>
        <p:txBody>
          <a:bodyPr lIns="0" tIns="0" rIns="0" bIns="0"/>
          <a:lstStyle/>
          <a:p>
            <a:pPr>
              <a:defRPr/>
            </a:pPr>
            <a:endParaRPr sz="1272">
              <a:latin typeface="+mn-ea"/>
            </a:endParaRPr>
          </a:p>
        </p:txBody>
      </p:sp>
      <p:sp>
        <p:nvSpPr>
          <p:cNvPr id="59" name="object 47">
            <a:extLst>
              <a:ext uri="{FF2B5EF4-FFF2-40B4-BE49-F238E27FC236}">
                <a16:creationId xmlns:a16="http://schemas.microsoft.com/office/drawing/2014/main" id="{567ACE04-250F-423C-A485-D19BEFA1D729}"/>
              </a:ext>
            </a:extLst>
          </p:cNvPr>
          <p:cNvSpPr txBox="1">
            <a:spLocks noChangeArrowheads="1"/>
          </p:cNvSpPr>
          <p:nvPr/>
        </p:nvSpPr>
        <p:spPr bwMode="auto">
          <a:xfrm>
            <a:off x="141389" y="5804190"/>
            <a:ext cx="647469" cy="101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71"/>
              </a:spcBef>
            </a:pPr>
            <a:r>
              <a:rPr lang="ja-JP" altLang="ja-JP" sz="600" dirty="0">
                <a:solidFill>
                  <a:srgbClr val="646464"/>
                </a:solidFill>
                <a:latin typeface="+mn-ea"/>
                <a:ea typeface="+mn-ea"/>
                <a:cs typeface="A-OTF Shin Go Pro"/>
              </a:rPr>
              <a:t>ブラックF</a:t>
            </a:r>
          </a:p>
        </p:txBody>
      </p:sp>
      <p:sp>
        <p:nvSpPr>
          <p:cNvPr id="60" name="object 49">
            <a:extLst>
              <a:ext uri="{FF2B5EF4-FFF2-40B4-BE49-F238E27FC236}">
                <a16:creationId xmlns:a16="http://schemas.microsoft.com/office/drawing/2014/main" id="{22B7EC3A-5E23-4C86-84FD-C9281C0B90EF}"/>
              </a:ext>
            </a:extLst>
          </p:cNvPr>
          <p:cNvSpPr/>
          <p:nvPr/>
        </p:nvSpPr>
        <p:spPr>
          <a:xfrm>
            <a:off x="152612" y="6132979"/>
            <a:ext cx="1113169" cy="791113"/>
          </a:xfrm>
          <a:prstGeom prst="rect">
            <a:avLst/>
          </a:prstGeom>
          <a:blipFill>
            <a:blip r:embed="rId25" cstate="print"/>
            <a:stretch>
              <a:fillRect/>
            </a:stretch>
          </a:blipFill>
        </p:spPr>
        <p:txBody>
          <a:bodyPr lIns="0" tIns="0" rIns="0" bIns="0"/>
          <a:lstStyle/>
          <a:p>
            <a:pPr>
              <a:defRPr/>
            </a:pPr>
            <a:endParaRPr sz="1272">
              <a:latin typeface="+mn-ea"/>
            </a:endParaRPr>
          </a:p>
        </p:txBody>
      </p:sp>
      <p:sp>
        <p:nvSpPr>
          <p:cNvPr id="61" name="object 50">
            <a:extLst>
              <a:ext uri="{FF2B5EF4-FFF2-40B4-BE49-F238E27FC236}">
                <a16:creationId xmlns:a16="http://schemas.microsoft.com/office/drawing/2014/main" id="{247BD9B9-EC59-4B50-BDB6-425541C6E231}"/>
              </a:ext>
            </a:extLst>
          </p:cNvPr>
          <p:cNvSpPr/>
          <p:nvPr/>
        </p:nvSpPr>
        <p:spPr>
          <a:xfrm>
            <a:off x="2268980" y="6131857"/>
            <a:ext cx="1113169" cy="792235"/>
          </a:xfrm>
          <a:prstGeom prst="rect">
            <a:avLst/>
          </a:prstGeom>
          <a:blipFill>
            <a:blip r:embed="rId26" cstate="print"/>
            <a:stretch>
              <a:fillRect/>
            </a:stretch>
          </a:blipFill>
        </p:spPr>
        <p:txBody>
          <a:bodyPr lIns="0" tIns="0" rIns="0" bIns="0"/>
          <a:lstStyle/>
          <a:p>
            <a:pPr>
              <a:defRPr/>
            </a:pPr>
            <a:endParaRPr sz="1272">
              <a:latin typeface="+mn-ea"/>
            </a:endParaRPr>
          </a:p>
        </p:txBody>
      </p:sp>
      <p:sp>
        <p:nvSpPr>
          <p:cNvPr id="62" name="object 51">
            <a:extLst>
              <a:ext uri="{FF2B5EF4-FFF2-40B4-BE49-F238E27FC236}">
                <a16:creationId xmlns:a16="http://schemas.microsoft.com/office/drawing/2014/main" id="{4FB3E5CF-94D9-45F4-AF1F-27EA24B395D6}"/>
              </a:ext>
            </a:extLst>
          </p:cNvPr>
          <p:cNvSpPr txBox="1">
            <a:spLocks noChangeArrowheads="1"/>
          </p:cNvSpPr>
          <p:nvPr/>
        </p:nvSpPr>
        <p:spPr bwMode="auto">
          <a:xfrm>
            <a:off x="144757" y="7023967"/>
            <a:ext cx="3854573" cy="85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389"/>
              </a:spcBef>
            </a:pPr>
            <a:r>
              <a:rPr lang="ja-JP" altLang="ja-JP" sz="495" dirty="0">
                <a:solidFill>
                  <a:srgbClr val="646464"/>
                </a:solidFill>
                <a:latin typeface="+mn-ea"/>
                <a:ea typeface="+mn-ea"/>
                <a:cs typeface="A-OTF Shin Go Pro"/>
              </a:rPr>
              <a:t>※</a:t>
            </a:r>
            <a:r>
              <a:rPr lang="ja-JP" altLang="en-US" sz="495" dirty="0">
                <a:solidFill>
                  <a:srgbClr val="646464"/>
                </a:solidFill>
                <a:latin typeface="+mn-ea"/>
                <a:ea typeface="+mn-ea"/>
                <a:cs typeface="A-OTF Shin Go Pro"/>
              </a:rPr>
              <a:t> </a:t>
            </a:r>
            <a:r>
              <a:rPr lang="ja-JP" altLang="ja-JP" sz="495" dirty="0">
                <a:solidFill>
                  <a:srgbClr val="646464"/>
                </a:solidFill>
                <a:latin typeface="+mn-ea"/>
                <a:ea typeface="+mn-ea"/>
                <a:cs typeface="A-OTF Shin Go Pro"/>
              </a:rPr>
              <a:t>1ポリカーボネート板は不燃材ではありませんが、不燃性の物品を保管する倉庫その他これに類する用途で使用可能です。</a:t>
            </a:r>
          </a:p>
        </p:txBody>
      </p:sp>
      <p:sp>
        <p:nvSpPr>
          <p:cNvPr id="63" name="object 52">
            <a:extLst>
              <a:ext uri="{FF2B5EF4-FFF2-40B4-BE49-F238E27FC236}">
                <a16:creationId xmlns:a16="http://schemas.microsoft.com/office/drawing/2014/main" id="{44265D4F-B804-4B94-A0C8-784BE2B962CB}"/>
              </a:ext>
            </a:extLst>
          </p:cNvPr>
          <p:cNvSpPr/>
          <p:nvPr/>
        </p:nvSpPr>
        <p:spPr>
          <a:xfrm>
            <a:off x="4618755" y="5634746"/>
            <a:ext cx="5814964" cy="0"/>
          </a:xfrm>
          <a:custGeom>
            <a:avLst/>
            <a:gdLst/>
            <a:ahLst/>
            <a:cxnLst/>
            <a:rect l="l" t="t" r="r" b="b"/>
            <a:pathLst>
              <a:path w="8226425">
                <a:moveTo>
                  <a:pt x="0" y="0"/>
                </a:moveTo>
                <a:lnTo>
                  <a:pt x="8226005" y="0"/>
                </a:lnTo>
              </a:path>
            </a:pathLst>
          </a:custGeom>
          <a:ln w="7620">
            <a:solidFill>
              <a:srgbClr val="6E6E6E"/>
            </a:solidFill>
          </a:ln>
        </p:spPr>
        <p:txBody>
          <a:bodyPr lIns="0" tIns="0" rIns="0" bIns="0"/>
          <a:lstStyle/>
          <a:p>
            <a:pPr>
              <a:defRPr/>
            </a:pPr>
            <a:endParaRPr sz="1272">
              <a:solidFill>
                <a:srgbClr val="6E6E6E"/>
              </a:solidFill>
              <a:latin typeface="+mn-ea"/>
            </a:endParaRPr>
          </a:p>
        </p:txBody>
      </p:sp>
      <p:sp>
        <p:nvSpPr>
          <p:cNvPr id="64" name="object 38">
            <a:extLst>
              <a:ext uri="{FF2B5EF4-FFF2-40B4-BE49-F238E27FC236}">
                <a16:creationId xmlns:a16="http://schemas.microsoft.com/office/drawing/2014/main" id="{57AA67C9-2ACE-4460-A749-8B1F9E022440}"/>
              </a:ext>
            </a:extLst>
          </p:cNvPr>
          <p:cNvSpPr txBox="1">
            <a:spLocks noChangeArrowheads="1"/>
          </p:cNvSpPr>
          <p:nvPr/>
        </p:nvSpPr>
        <p:spPr bwMode="auto">
          <a:xfrm>
            <a:off x="87527" y="4372330"/>
            <a:ext cx="1275880" cy="13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8977" rIns="0" bIns="0">
            <a:spAutoFit/>
          </a:bodyPr>
          <a:lstStyle>
            <a:lvl1pPr marL="87313">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71"/>
              </a:spcBef>
            </a:pPr>
            <a:r>
              <a:rPr lang="ja-JP" altLang="en-US" sz="800" dirty="0">
                <a:solidFill>
                  <a:srgbClr val="646464"/>
                </a:solidFill>
                <a:latin typeface="+mn-ea"/>
                <a:ea typeface="+mn-ea"/>
                <a:cs typeface="A-OTF Shin Go Pro"/>
              </a:rPr>
              <a:t>［風荷重・積雪荷重］</a:t>
            </a:r>
          </a:p>
        </p:txBody>
      </p:sp>
      <p:cxnSp>
        <p:nvCxnSpPr>
          <p:cNvPr id="65" name="直線コネクタ 64">
            <a:extLst>
              <a:ext uri="{FF2B5EF4-FFF2-40B4-BE49-F238E27FC236}">
                <a16:creationId xmlns:a16="http://schemas.microsoft.com/office/drawing/2014/main" id="{6D93102F-1C92-4D99-9718-E9E28E015A2D}"/>
              </a:ext>
            </a:extLst>
          </p:cNvPr>
          <p:cNvCxnSpPr/>
          <p:nvPr/>
        </p:nvCxnSpPr>
        <p:spPr>
          <a:xfrm>
            <a:off x="141390" y="4258994"/>
            <a:ext cx="4117156" cy="0"/>
          </a:xfrm>
          <a:prstGeom prst="line">
            <a:avLst/>
          </a:prstGeom>
          <a:ln w="12700">
            <a:solidFill>
              <a:srgbClr val="646464"/>
            </a:solidFill>
            <a:prstDash val="sysDash"/>
          </a:ln>
        </p:spPr>
        <p:style>
          <a:lnRef idx="1">
            <a:schemeClr val="accent1"/>
          </a:lnRef>
          <a:fillRef idx="0">
            <a:schemeClr val="accent1"/>
          </a:fillRef>
          <a:effectRef idx="0">
            <a:schemeClr val="accent1"/>
          </a:effectRef>
          <a:fontRef idx="minor">
            <a:schemeClr val="tx1"/>
          </a:fontRef>
        </p:style>
      </p:cxnSp>
      <p:pic>
        <p:nvPicPr>
          <p:cNvPr id="66" name="Picture 3">
            <a:extLst>
              <a:ext uri="{FF2B5EF4-FFF2-40B4-BE49-F238E27FC236}">
                <a16:creationId xmlns:a16="http://schemas.microsoft.com/office/drawing/2014/main" id="{047E7D46-F48C-4206-B5CE-D9A62ADB5BD8}"/>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2787412" y="4499084"/>
            <a:ext cx="1481233" cy="1772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7" name="object 38">
            <a:extLst>
              <a:ext uri="{FF2B5EF4-FFF2-40B4-BE49-F238E27FC236}">
                <a16:creationId xmlns:a16="http://schemas.microsoft.com/office/drawing/2014/main" id="{AECF996B-903D-403A-888D-A8E4742FD67D}"/>
              </a:ext>
            </a:extLst>
          </p:cNvPr>
          <p:cNvSpPr txBox="1">
            <a:spLocks noChangeArrowheads="1"/>
          </p:cNvSpPr>
          <p:nvPr/>
        </p:nvSpPr>
        <p:spPr bwMode="auto">
          <a:xfrm>
            <a:off x="66205" y="4928915"/>
            <a:ext cx="951581" cy="268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8977" rIns="0" bIns="0">
            <a:spAutoFit/>
          </a:bodyPr>
          <a:lstStyle>
            <a:lvl1pPr marL="87313">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71"/>
              </a:spcBef>
            </a:pPr>
            <a:r>
              <a:rPr lang="ja-JP" altLang="en-US" sz="800" dirty="0">
                <a:solidFill>
                  <a:srgbClr val="646464"/>
                </a:solidFill>
                <a:latin typeface="+mn-ea"/>
                <a:ea typeface="+mn-ea"/>
                <a:cs typeface="A-OTF Shin Go Pro"/>
              </a:rPr>
              <a:t>［本体カラー</a:t>
            </a:r>
            <a:endParaRPr lang="en-US" altLang="ja-JP" sz="800" dirty="0">
              <a:solidFill>
                <a:srgbClr val="646464"/>
              </a:solidFill>
              <a:latin typeface="+mn-ea"/>
              <a:ea typeface="+mn-ea"/>
              <a:cs typeface="A-OTF Shin Go Pro"/>
            </a:endParaRPr>
          </a:p>
          <a:p>
            <a:pPr>
              <a:spcBef>
                <a:spcPts val="71"/>
              </a:spcBef>
            </a:pPr>
            <a:r>
              <a:rPr lang="ja-JP" altLang="en-US" sz="800" dirty="0">
                <a:solidFill>
                  <a:srgbClr val="646464"/>
                </a:solidFill>
                <a:latin typeface="+mn-ea"/>
                <a:ea typeface="+mn-ea"/>
                <a:cs typeface="A-OTF Shin Go Pro"/>
              </a:rPr>
              <a:t>バリエーション</a:t>
            </a:r>
            <a:r>
              <a:rPr lang="ja-JP" altLang="en-US" sz="707" dirty="0">
                <a:solidFill>
                  <a:srgbClr val="646464"/>
                </a:solidFill>
                <a:latin typeface="ＭＳ Ｐゴシック" panose="020B0600070205080204" pitchFamily="50" charset="-128"/>
                <a:ea typeface="A-OTF Shin Go Pro"/>
                <a:cs typeface="A-OTF Shin Go Pro"/>
              </a:rPr>
              <a:t>］</a:t>
            </a:r>
            <a:endParaRPr lang="ja-JP" altLang="ja-JP" sz="707" dirty="0">
              <a:solidFill>
                <a:srgbClr val="646464"/>
              </a:solidFill>
              <a:ea typeface="A-OTF Shin Go Pro"/>
              <a:cs typeface="A-OTF Shin Go Pro"/>
            </a:endParaRPr>
          </a:p>
        </p:txBody>
      </p:sp>
      <p:sp>
        <p:nvSpPr>
          <p:cNvPr id="68" name="object 45">
            <a:extLst>
              <a:ext uri="{FF2B5EF4-FFF2-40B4-BE49-F238E27FC236}">
                <a16:creationId xmlns:a16="http://schemas.microsoft.com/office/drawing/2014/main" id="{088CF85B-51A6-437D-8648-8A062C80230C}"/>
              </a:ext>
            </a:extLst>
          </p:cNvPr>
          <p:cNvSpPr txBox="1">
            <a:spLocks noChangeArrowheads="1"/>
          </p:cNvSpPr>
          <p:nvPr/>
        </p:nvSpPr>
        <p:spPr bwMode="auto">
          <a:xfrm>
            <a:off x="1277838" y="6741237"/>
            <a:ext cx="797847" cy="206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71"/>
              </a:spcBef>
            </a:pPr>
            <a:r>
              <a:rPr lang="ja-JP" altLang="en-US" sz="600" dirty="0">
                <a:solidFill>
                  <a:srgbClr val="646464"/>
                </a:solidFill>
                <a:latin typeface="+mn-ea"/>
                <a:ea typeface="+mn-ea"/>
                <a:cs typeface="A-OTF Shin Go Pro"/>
              </a:rPr>
              <a:t>  クリアマット</a:t>
            </a:r>
            <a:endParaRPr lang="en-US" altLang="ja-JP" sz="600" dirty="0">
              <a:solidFill>
                <a:srgbClr val="646464"/>
              </a:solidFill>
              <a:latin typeface="+mn-ea"/>
              <a:ea typeface="+mn-ea"/>
              <a:cs typeface="A-OTF Shin Go Pro"/>
            </a:endParaRPr>
          </a:p>
          <a:p>
            <a:pPr>
              <a:spcBef>
                <a:spcPts val="71"/>
              </a:spcBef>
            </a:pPr>
            <a:r>
              <a:rPr lang="ja-JP" altLang="en-US" sz="600" dirty="0">
                <a:solidFill>
                  <a:srgbClr val="646464"/>
                </a:solidFill>
                <a:latin typeface="+mn-ea"/>
                <a:ea typeface="+mn-ea"/>
                <a:cs typeface="A-OTF Shin Go Pro"/>
              </a:rPr>
              <a:t>（すりガラス調）</a:t>
            </a:r>
          </a:p>
        </p:txBody>
      </p:sp>
      <p:sp>
        <p:nvSpPr>
          <p:cNvPr id="69" name="object 45">
            <a:extLst>
              <a:ext uri="{FF2B5EF4-FFF2-40B4-BE49-F238E27FC236}">
                <a16:creationId xmlns:a16="http://schemas.microsoft.com/office/drawing/2014/main" id="{CA6E8A22-A6DA-47C5-B41F-A5FB51919517}"/>
              </a:ext>
            </a:extLst>
          </p:cNvPr>
          <p:cNvSpPr txBox="1">
            <a:spLocks noChangeArrowheads="1"/>
          </p:cNvSpPr>
          <p:nvPr/>
        </p:nvSpPr>
        <p:spPr bwMode="auto">
          <a:xfrm>
            <a:off x="3421426" y="6821933"/>
            <a:ext cx="754082" cy="101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spcBef>
                <a:spcPts val="71"/>
              </a:spcBef>
            </a:pPr>
            <a:r>
              <a:rPr lang="ja-JP" altLang="en-US" sz="600" dirty="0">
                <a:solidFill>
                  <a:srgbClr val="646464"/>
                </a:solidFill>
                <a:latin typeface="+mn-ea"/>
                <a:ea typeface="+mn-ea"/>
                <a:cs typeface="A-OTF Shin Go Pro"/>
              </a:rPr>
              <a:t>シルバー（不透明）</a:t>
            </a:r>
          </a:p>
        </p:txBody>
      </p:sp>
      <p:sp>
        <p:nvSpPr>
          <p:cNvPr id="70" name="object 27">
            <a:extLst>
              <a:ext uri="{FF2B5EF4-FFF2-40B4-BE49-F238E27FC236}">
                <a16:creationId xmlns:a16="http://schemas.microsoft.com/office/drawing/2014/main" id="{F954D968-30D1-49E6-879D-0CB477E051F9}"/>
              </a:ext>
            </a:extLst>
          </p:cNvPr>
          <p:cNvSpPr txBox="1">
            <a:spLocks noChangeArrowheads="1"/>
          </p:cNvSpPr>
          <p:nvPr/>
        </p:nvSpPr>
        <p:spPr bwMode="auto">
          <a:xfrm>
            <a:off x="4555623" y="1656743"/>
            <a:ext cx="5929425" cy="134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8977" rIns="0" bIns="0">
            <a:spAutoFit/>
          </a:bodyPr>
          <a:lstStyle>
            <a:lvl1pPr marL="125413" indent="-112713">
              <a:tabLst>
                <a:tab pos="127000" algn="l"/>
                <a:tab pos="1663700" algn="l"/>
                <a:tab pos="3392488" algn="l"/>
                <a:tab pos="5121275" algn="l"/>
                <a:tab pos="6934200" algn="l"/>
              </a:tabLst>
              <a:defRPr kumimoji="1">
                <a:solidFill>
                  <a:schemeClr val="tx1"/>
                </a:solidFill>
                <a:latin typeface="Calibri" panose="020F0502020204030204" pitchFamily="34" charset="0"/>
                <a:ea typeface="ＭＳ Ｐゴシック" panose="020B0600070205080204" pitchFamily="50" charset="-128"/>
              </a:defRPr>
            </a:lvl1pPr>
            <a:lvl2pPr marL="742950" indent="-285750">
              <a:tabLst>
                <a:tab pos="127000" algn="l"/>
                <a:tab pos="1663700" algn="l"/>
                <a:tab pos="3392488" algn="l"/>
                <a:tab pos="5121275" algn="l"/>
                <a:tab pos="6934200" algn="l"/>
              </a:tabLst>
              <a:defRPr kumimoji="1">
                <a:solidFill>
                  <a:schemeClr val="tx1"/>
                </a:solidFill>
                <a:latin typeface="Calibri" panose="020F0502020204030204" pitchFamily="34" charset="0"/>
                <a:ea typeface="ＭＳ Ｐゴシック" panose="020B0600070205080204" pitchFamily="50" charset="-128"/>
              </a:defRPr>
            </a:lvl2pPr>
            <a:lvl3pPr marL="1143000" indent="-228600">
              <a:tabLst>
                <a:tab pos="127000" algn="l"/>
                <a:tab pos="1663700" algn="l"/>
                <a:tab pos="3392488" algn="l"/>
                <a:tab pos="5121275" algn="l"/>
                <a:tab pos="6934200" algn="l"/>
              </a:tabLst>
              <a:defRPr kumimoji="1">
                <a:solidFill>
                  <a:schemeClr val="tx1"/>
                </a:solidFill>
                <a:latin typeface="Calibri" panose="020F0502020204030204" pitchFamily="34" charset="0"/>
                <a:ea typeface="ＭＳ Ｐゴシック" panose="020B0600070205080204" pitchFamily="50" charset="-128"/>
              </a:defRPr>
            </a:lvl3pPr>
            <a:lvl4pPr marL="1600200" indent="-228600">
              <a:tabLst>
                <a:tab pos="127000" algn="l"/>
                <a:tab pos="1663700" algn="l"/>
                <a:tab pos="3392488" algn="l"/>
                <a:tab pos="5121275" algn="l"/>
                <a:tab pos="6934200" algn="l"/>
              </a:tabLst>
              <a:defRPr kumimoji="1">
                <a:solidFill>
                  <a:schemeClr val="tx1"/>
                </a:solidFill>
                <a:latin typeface="Calibri" panose="020F0502020204030204" pitchFamily="34" charset="0"/>
                <a:ea typeface="ＭＳ Ｐゴシック" panose="020B0600070205080204" pitchFamily="50" charset="-128"/>
              </a:defRPr>
            </a:lvl4pPr>
            <a:lvl5pPr marL="2057400" indent="-228600">
              <a:tabLst>
                <a:tab pos="127000" algn="l"/>
                <a:tab pos="1663700" algn="l"/>
                <a:tab pos="3392488" algn="l"/>
                <a:tab pos="5121275" algn="l"/>
                <a:tab pos="6934200" algn="l"/>
              </a:tabLst>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tabLst>
                <a:tab pos="127000" algn="l"/>
                <a:tab pos="1663700" algn="l"/>
                <a:tab pos="3392488" algn="l"/>
                <a:tab pos="5121275" algn="l"/>
                <a:tab pos="6934200" algn="l"/>
              </a:tabLs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tabLst>
                <a:tab pos="127000" algn="l"/>
                <a:tab pos="1663700" algn="l"/>
                <a:tab pos="3392488" algn="l"/>
                <a:tab pos="5121275" algn="l"/>
                <a:tab pos="6934200" algn="l"/>
              </a:tabLs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tabLst>
                <a:tab pos="127000" algn="l"/>
                <a:tab pos="1663700" algn="l"/>
                <a:tab pos="3392488" algn="l"/>
                <a:tab pos="5121275" algn="l"/>
                <a:tab pos="6934200" algn="l"/>
              </a:tabLs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tabLst>
                <a:tab pos="127000" algn="l"/>
                <a:tab pos="1663700" algn="l"/>
                <a:tab pos="3392488" algn="l"/>
                <a:tab pos="5121275" algn="l"/>
                <a:tab pos="6934200" algn="l"/>
              </a:tabLst>
              <a:defRPr kumimoji="1">
                <a:solidFill>
                  <a:schemeClr val="tx1"/>
                </a:solidFill>
                <a:latin typeface="Calibri" panose="020F0502020204030204" pitchFamily="34" charset="0"/>
                <a:ea typeface="ＭＳ Ｐゴシック" panose="020B0600070205080204" pitchFamily="50" charset="-128"/>
              </a:defRPr>
            </a:lvl9pPr>
          </a:lstStyle>
          <a:p>
            <a:pPr>
              <a:spcBef>
                <a:spcPts val="477"/>
              </a:spcBef>
              <a:buSzPct val="89000"/>
              <a:buFontTx/>
              <a:buChar char="■"/>
            </a:pPr>
            <a:r>
              <a:rPr lang="ja-JP" altLang="ja-JP" sz="800" dirty="0">
                <a:solidFill>
                  <a:srgbClr val="6E6E6E"/>
                </a:solidFill>
                <a:latin typeface="+mn-ea"/>
                <a:ea typeface="+mn-ea"/>
                <a:cs typeface="A-OTF Shin Go Pro"/>
              </a:rPr>
              <a:t>90°コーナー</a:t>
            </a:r>
            <a:r>
              <a:rPr lang="en-US" altLang="ja-JP" sz="800" dirty="0">
                <a:solidFill>
                  <a:srgbClr val="6E6E6E"/>
                </a:solidFill>
                <a:latin typeface="+mn-ea"/>
                <a:ea typeface="+mn-ea"/>
                <a:cs typeface="A-OTF Shin Go Pro"/>
              </a:rPr>
              <a:t>                  </a:t>
            </a:r>
            <a:r>
              <a:rPr lang="ja-JP" altLang="ja-JP" sz="800" dirty="0">
                <a:solidFill>
                  <a:srgbClr val="6E6E6E"/>
                </a:solidFill>
                <a:latin typeface="+mn-ea"/>
                <a:ea typeface="+mn-ea"/>
                <a:cs typeface="A-OTF Shin Go Pro"/>
              </a:rPr>
              <a:t>■T字交差</a:t>
            </a:r>
            <a:r>
              <a:rPr lang="en-US" altLang="ja-JP" sz="800" dirty="0">
                <a:solidFill>
                  <a:srgbClr val="6E6E6E"/>
                </a:solidFill>
                <a:latin typeface="+mn-ea"/>
                <a:ea typeface="+mn-ea"/>
                <a:cs typeface="A-OTF Shin Go Pro"/>
              </a:rPr>
              <a:t>                    </a:t>
            </a:r>
            <a:r>
              <a:rPr lang="ja-JP" altLang="ja-JP" sz="800" dirty="0">
                <a:solidFill>
                  <a:srgbClr val="6E6E6E"/>
                </a:solidFill>
                <a:latin typeface="+mn-ea"/>
                <a:ea typeface="+mn-ea"/>
                <a:cs typeface="A-OTF Shin Go Pro"/>
              </a:rPr>
              <a:t>■十字交差	</a:t>
            </a:r>
            <a:r>
              <a:rPr lang="en-US" altLang="ja-JP" sz="800" dirty="0">
                <a:solidFill>
                  <a:srgbClr val="6E6E6E"/>
                </a:solidFill>
                <a:latin typeface="+mn-ea"/>
                <a:ea typeface="+mn-ea"/>
                <a:cs typeface="A-OTF Shin Go Pro"/>
              </a:rPr>
              <a:t>          </a:t>
            </a:r>
            <a:r>
              <a:rPr lang="ja-JP" altLang="ja-JP" sz="800" dirty="0">
                <a:solidFill>
                  <a:srgbClr val="6E6E6E"/>
                </a:solidFill>
                <a:latin typeface="+mn-ea"/>
                <a:ea typeface="+mn-ea"/>
                <a:cs typeface="A-OTF Shin Go Pro"/>
              </a:rPr>
              <a:t>■ＨＬ（ハイロング）</a:t>
            </a:r>
            <a:r>
              <a:rPr lang="en-US" altLang="ja-JP" sz="800" dirty="0">
                <a:solidFill>
                  <a:srgbClr val="6E6E6E"/>
                </a:solidFill>
                <a:latin typeface="+mn-ea"/>
                <a:ea typeface="+mn-ea"/>
                <a:cs typeface="A-OTF Shin Go Pro"/>
              </a:rPr>
              <a:t>     </a:t>
            </a:r>
            <a:r>
              <a:rPr lang="ja-JP" altLang="ja-JP" sz="800" dirty="0">
                <a:solidFill>
                  <a:srgbClr val="6E6E6E"/>
                </a:solidFill>
                <a:latin typeface="+mn-ea"/>
                <a:ea typeface="+mn-ea"/>
                <a:cs typeface="A-OTF Shin Go Pro"/>
              </a:rPr>
              <a:t>■傾斜（特注）</a:t>
            </a:r>
          </a:p>
        </p:txBody>
      </p:sp>
      <p:sp>
        <p:nvSpPr>
          <p:cNvPr id="71" name="object 27">
            <a:extLst>
              <a:ext uri="{FF2B5EF4-FFF2-40B4-BE49-F238E27FC236}">
                <a16:creationId xmlns:a16="http://schemas.microsoft.com/office/drawing/2014/main" id="{4B17C633-71F9-4DCC-BDDD-2E58265972A1}"/>
              </a:ext>
            </a:extLst>
          </p:cNvPr>
          <p:cNvSpPr txBox="1">
            <a:spLocks noChangeArrowheads="1"/>
          </p:cNvSpPr>
          <p:nvPr/>
        </p:nvSpPr>
        <p:spPr bwMode="auto">
          <a:xfrm>
            <a:off x="4612022" y="1359735"/>
            <a:ext cx="5873025" cy="139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lnSpc>
                <a:spcPts val="1000"/>
              </a:lnSpc>
              <a:spcBef>
                <a:spcPts val="654"/>
              </a:spcBef>
            </a:pPr>
            <a:r>
              <a:rPr lang="ja-JP" altLang="en-US" sz="900" dirty="0">
                <a:solidFill>
                  <a:srgbClr val="6E6E6E"/>
                </a:solidFill>
                <a:latin typeface="+mj-ea"/>
                <a:ea typeface="+mj-ea"/>
              </a:rPr>
              <a:t>通路屋根に必要な部材を取り揃え、敷地の形や建物の配置、導線計画などに合わせ、最適な通路屋根の設置が可能。</a:t>
            </a:r>
            <a:endParaRPr lang="ja-JP" altLang="ja-JP" sz="900" dirty="0">
              <a:solidFill>
                <a:srgbClr val="6E6E6E"/>
              </a:solidFill>
              <a:latin typeface="+mj-ea"/>
              <a:ea typeface="+mj-ea"/>
              <a:cs typeface="A-OTF Shin Go Pro"/>
            </a:endParaRPr>
          </a:p>
        </p:txBody>
      </p:sp>
      <p:sp>
        <p:nvSpPr>
          <p:cNvPr id="72" name="object 27">
            <a:extLst>
              <a:ext uri="{FF2B5EF4-FFF2-40B4-BE49-F238E27FC236}">
                <a16:creationId xmlns:a16="http://schemas.microsoft.com/office/drawing/2014/main" id="{C41CE3A7-43ED-4A96-9E4C-2D3736837F69}"/>
              </a:ext>
            </a:extLst>
          </p:cNvPr>
          <p:cNvSpPr txBox="1"/>
          <p:nvPr/>
        </p:nvSpPr>
        <p:spPr>
          <a:xfrm>
            <a:off x="4612022" y="2918029"/>
            <a:ext cx="5623077" cy="422383"/>
          </a:xfrm>
          <a:prstGeom prst="rect">
            <a:avLst/>
          </a:prstGeom>
        </p:spPr>
        <p:txBody>
          <a:bodyPr lIns="0" tIns="8977" rIns="0" bIns="0">
            <a:spAutoFit/>
          </a:bodyPr>
          <a:lstStyle/>
          <a:p>
            <a:pPr marL="8978">
              <a:spcBef>
                <a:spcPts val="71"/>
              </a:spcBef>
              <a:defRPr/>
            </a:pPr>
            <a:r>
              <a:rPr sz="4029" baseline="-2923" dirty="0">
                <a:solidFill>
                  <a:srgbClr val="787878"/>
                </a:solidFill>
                <a:uFill>
                  <a:solidFill>
                    <a:srgbClr val="838384"/>
                  </a:solidFill>
                </a:uFill>
                <a:latin typeface="Century Gothic" panose="020B0502020202020204" pitchFamily="34" charset="0"/>
                <a:cs typeface="Geneva"/>
              </a:rPr>
              <a:t>0</a:t>
            </a:r>
            <a:r>
              <a:rPr lang="en-US" altLang="ja-JP" sz="4029" baseline="-2923" dirty="0">
                <a:solidFill>
                  <a:srgbClr val="787878"/>
                </a:solidFill>
                <a:uFill>
                  <a:solidFill>
                    <a:srgbClr val="838384"/>
                  </a:solidFill>
                </a:uFill>
                <a:latin typeface="Century Gothic" panose="020B0502020202020204" pitchFamily="34" charset="0"/>
                <a:cs typeface="Geneva"/>
              </a:rPr>
              <a:t>2</a:t>
            </a:r>
            <a:r>
              <a:rPr lang="ja-JP" altLang="en-US" sz="4029" baseline="-2923" dirty="0">
                <a:solidFill>
                  <a:srgbClr val="787878"/>
                </a:solidFill>
                <a:uFill>
                  <a:solidFill>
                    <a:srgbClr val="838384"/>
                  </a:solidFill>
                </a:uFill>
                <a:latin typeface="Century Gothic" panose="020B0502020202020204" pitchFamily="34" charset="0"/>
                <a:cs typeface="Geneva"/>
              </a:rPr>
              <a:t> </a:t>
            </a:r>
            <a:r>
              <a:rPr lang="ja-JP" altLang="en-US" sz="1697" dirty="0">
                <a:solidFill>
                  <a:srgbClr val="787878"/>
                </a:solidFill>
                <a:uFill>
                  <a:solidFill>
                    <a:srgbClr val="838384"/>
                  </a:solidFill>
                </a:uFill>
                <a:latin typeface="HG明朝B" panose="02020809000000000000" pitchFamily="17" charset="-128"/>
                <a:ea typeface="HG明朝B" panose="02020809000000000000" pitchFamily="17" charset="-128"/>
                <a:cs typeface="KozMinPro-Heavy"/>
              </a:rPr>
              <a:t>こだわりのディテール</a:t>
            </a:r>
            <a:endParaRPr sz="1697" dirty="0">
              <a:solidFill>
                <a:srgbClr val="787878"/>
              </a:solidFill>
              <a:latin typeface="HG明朝B" panose="02020809000000000000" pitchFamily="17" charset="-128"/>
              <a:ea typeface="HG明朝B" panose="02020809000000000000" pitchFamily="17" charset="-128"/>
              <a:cs typeface="KozMinPro-Heavy"/>
            </a:endParaRPr>
          </a:p>
        </p:txBody>
      </p:sp>
      <p:cxnSp>
        <p:nvCxnSpPr>
          <p:cNvPr id="73" name="直線コネクタ 72">
            <a:extLst>
              <a:ext uri="{FF2B5EF4-FFF2-40B4-BE49-F238E27FC236}">
                <a16:creationId xmlns:a16="http://schemas.microsoft.com/office/drawing/2014/main" id="{91017C31-C635-45F2-A901-BE10E5A89212}"/>
              </a:ext>
            </a:extLst>
          </p:cNvPr>
          <p:cNvCxnSpPr/>
          <p:nvPr/>
        </p:nvCxnSpPr>
        <p:spPr>
          <a:xfrm>
            <a:off x="4645686" y="1309237"/>
            <a:ext cx="5822819" cy="0"/>
          </a:xfrm>
          <a:prstGeom prst="line">
            <a:avLst/>
          </a:prstGeom>
          <a:ln w="12700">
            <a:solidFill>
              <a:srgbClr val="787878"/>
            </a:solidFill>
            <a:prstDash val="sysDash"/>
          </a:ln>
        </p:spPr>
        <p:style>
          <a:lnRef idx="1">
            <a:schemeClr val="accent1"/>
          </a:lnRef>
          <a:fillRef idx="0">
            <a:schemeClr val="accent1"/>
          </a:fillRef>
          <a:effectRef idx="0">
            <a:schemeClr val="accent1"/>
          </a:effectRef>
          <a:fontRef idx="minor">
            <a:schemeClr val="tx1"/>
          </a:fontRef>
        </p:style>
      </p:cxnSp>
      <p:cxnSp>
        <p:nvCxnSpPr>
          <p:cNvPr id="74" name="直線コネクタ 73">
            <a:extLst>
              <a:ext uri="{FF2B5EF4-FFF2-40B4-BE49-F238E27FC236}">
                <a16:creationId xmlns:a16="http://schemas.microsoft.com/office/drawing/2014/main" id="{944F4CD2-D49E-4602-AB49-8A6DD81C0B7B}"/>
              </a:ext>
            </a:extLst>
          </p:cNvPr>
          <p:cNvCxnSpPr/>
          <p:nvPr/>
        </p:nvCxnSpPr>
        <p:spPr>
          <a:xfrm>
            <a:off x="4645686" y="3326490"/>
            <a:ext cx="5822819" cy="0"/>
          </a:xfrm>
          <a:prstGeom prst="line">
            <a:avLst/>
          </a:prstGeom>
          <a:ln w="12700">
            <a:solidFill>
              <a:srgbClr val="787878"/>
            </a:solidFill>
            <a:prstDash val="sysDash"/>
          </a:ln>
        </p:spPr>
        <p:style>
          <a:lnRef idx="1">
            <a:schemeClr val="accent1"/>
          </a:lnRef>
          <a:fillRef idx="0">
            <a:schemeClr val="accent1"/>
          </a:fillRef>
          <a:effectRef idx="0">
            <a:schemeClr val="accent1"/>
          </a:effectRef>
          <a:fontRef idx="minor">
            <a:schemeClr val="tx1"/>
          </a:fontRef>
        </p:style>
      </p:cxnSp>
      <p:sp>
        <p:nvSpPr>
          <p:cNvPr id="75" name="object 27">
            <a:extLst>
              <a:ext uri="{FF2B5EF4-FFF2-40B4-BE49-F238E27FC236}">
                <a16:creationId xmlns:a16="http://schemas.microsoft.com/office/drawing/2014/main" id="{BB8E6513-CF69-4647-B74B-9D54449F09B9}"/>
              </a:ext>
            </a:extLst>
          </p:cNvPr>
          <p:cNvSpPr txBox="1">
            <a:spLocks noChangeArrowheads="1"/>
          </p:cNvSpPr>
          <p:nvPr/>
        </p:nvSpPr>
        <p:spPr bwMode="auto">
          <a:xfrm>
            <a:off x="4612023" y="3389331"/>
            <a:ext cx="6012461" cy="143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lnSpc>
                <a:spcPct val="109000"/>
              </a:lnSpc>
              <a:spcBef>
                <a:spcPts val="654"/>
              </a:spcBef>
            </a:pPr>
            <a:r>
              <a:rPr lang="ja-JP" altLang="en-US" sz="800" dirty="0">
                <a:solidFill>
                  <a:srgbClr val="6E6E6E"/>
                </a:solidFill>
                <a:latin typeface="+mn-ea"/>
                <a:ea typeface="+mn-ea"/>
              </a:rPr>
              <a:t>細部のディテールまでこだわり設計。パブリックデザインにさまざまなプランをご提案いただけます。</a:t>
            </a:r>
          </a:p>
        </p:txBody>
      </p:sp>
      <p:sp>
        <p:nvSpPr>
          <p:cNvPr id="76" name="テキスト ボックス 75">
            <a:extLst>
              <a:ext uri="{FF2B5EF4-FFF2-40B4-BE49-F238E27FC236}">
                <a16:creationId xmlns:a16="http://schemas.microsoft.com/office/drawing/2014/main" id="{67794DD9-AE10-47DB-9626-5351041B5F45}"/>
              </a:ext>
            </a:extLst>
          </p:cNvPr>
          <p:cNvSpPr txBox="1"/>
          <p:nvPr/>
        </p:nvSpPr>
        <p:spPr>
          <a:xfrm>
            <a:off x="8651749" y="3598050"/>
            <a:ext cx="1970489" cy="108812"/>
          </a:xfrm>
          <a:prstGeom prst="rect">
            <a:avLst/>
          </a:prstGeom>
          <a:noFill/>
        </p:spPr>
        <p:txBody>
          <a:bodyPr wrap="square" lIns="25447" tIns="0" rIns="25447" bIns="0">
            <a:spAutoFit/>
          </a:bodyPr>
          <a:lstStyle/>
          <a:p>
            <a:pPr>
              <a:defRPr/>
            </a:pPr>
            <a:r>
              <a:rPr lang="ja-JP" altLang="en-US" sz="707" b="1" dirty="0">
                <a:solidFill>
                  <a:srgbClr val="6E6E6E"/>
                </a:solidFill>
                <a:latin typeface="+mn-ea"/>
              </a:rPr>
              <a:t>柱と一体化した雨樋・配線　</a:t>
            </a:r>
            <a:r>
              <a:rPr lang="en-US" altLang="ja-JP" sz="600" dirty="0">
                <a:solidFill>
                  <a:srgbClr val="6E6E6E"/>
                </a:solidFill>
                <a:latin typeface="+mn-ea"/>
              </a:rPr>
              <a:t>※</a:t>
            </a:r>
            <a:r>
              <a:rPr lang="ja-JP" altLang="en-US" sz="600" dirty="0">
                <a:solidFill>
                  <a:srgbClr val="6E6E6E"/>
                </a:solidFill>
                <a:latin typeface="+mn-ea"/>
              </a:rPr>
              <a:t>写真は片支持仕様。</a:t>
            </a:r>
          </a:p>
        </p:txBody>
      </p:sp>
      <p:sp>
        <p:nvSpPr>
          <p:cNvPr id="77" name="object 27">
            <a:extLst>
              <a:ext uri="{FF2B5EF4-FFF2-40B4-BE49-F238E27FC236}">
                <a16:creationId xmlns:a16="http://schemas.microsoft.com/office/drawing/2014/main" id="{95464C68-EF21-42AC-BFFB-2ED4C20D4C1A}"/>
              </a:ext>
            </a:extLst>
          </p:cNvPr>
          <p:cNvSpPr txBox="1"/>
          <p:nvPr/>
        </p:nvSpPr>
        <p:spPr>
          <a:xfrm>
            <a:off x="4612022" y="4766455"/>
            <a:ext cx="5623077" cy="422383"/>
          </a:xfrm>
          <a:prstGeom prst="rect">
            <a:avLst/>
          </a:prstGeom>
        </p:spPr>
        <p:txBody>
          <a:bodyPr lIns="0" tIns="8977" rIns="0" bIns="0">
            <a:spAutoFit/>
          </a:bodyPr>
          <a:lstStyle/>
          <a:p>
            <a:pPr marL="8978">
              <a:spcBef>
                <a:spcPts val="71"/>
              </a:spcBef>
              <a:defRPr/>
            </a:pPr>
            <a:r>
              <a:rPr sz="4029" baseline="-2923" dirty="0">
                <a:solidFill>
                  <a:srgbClr val="787878"/>
                </a:solidFill>
                <a:uFill>
                  <a:solidFill>
                    <a:srgbClr val="838384"/>
                  </a:solidFill>
                </a:uFill>
                <a:latin typeface="Century Gothic" panose="020B0502020202020204" pitchFamily="34" charset="0"/>
                <a:cs typeface="Geneva"/>
              </a:rPr>
              <a:t>0</a:t>
            </a:r>
            <a:r>
              <a:rPr lang="en-US" altLang="ja-JP" sz="4029" baseline="-2923" dirty="0">
                <a:solidFill>
                  <a:srgbClr val="787878"/>
                </a:solidFill>
                <a:uFill>
                  <a:solidFill>
                    <a:srgbClr val="838384"/>
                  </a:solidFill>
                </a:uFill>
                <a:latin typeface="Century Gothic" panose="020B0502020202020204" pitchFamily="34" charset="0"/>
                <a:cs typeface="Geneva"/>
              </a:rPr>
              <a:t>3</a:t>
            </a:r>
            <a:r>
              <a:rPr lang="ja-JP" altLang="en-US" sz="4029" baseline="-2923" dirty="0">
                <a:solidFill>
                  <a:srgbClr val="787878"/>
                </a:solidFill>
                <a:uFill>
                  <a:solidFill>
                    <a:srgbClr val="838384"/>
                  </a:solidFill>
                </a:uFill>
                <a:latin typeface="Century Gothic" panose="020B0502020202020204" pitchFamily="34" charset="0"/>
                <a:cs typeface="Geneva"/>
              </a:rPr>
              <a:t> </a:t>
            </a:r>
            <a:r>
              <a:rPr lang="ja-JP" altLang="en-US" sz="1697" dirty="0">
                <a:solidFill>
                  <a:srgbClr val="787878"/>
                </a:solidFill>
                <a:uFill>
                  <a:solidFill>
                    <a:srgbClr val="838384"/>
                  </a:solidFill>
                </a:uFill>
                <a:latin typeface="HG明朝B" panose="02020809000000000000" pitchFamily="17" charset="-128"/>
                <a:ea typeface="HG明朝B" panose="02020809000000000000" pitchFamily="17" charset="-128"/>
                <a:cs typeface="KozMinPro-Heavy"/>
              </a:rPr>
              <a:t>さまざまな用途に対応する、充実のオプション</a:t>
            </a:r>
            <a:endParaRPr sz="1697" dirty="0">
              <a:solidFill>
                <a:srgbClr val="787878"/>
              </a:solidFill>
              <a:latin typeface="HG明朝B" panose="02020809000000000000" pitchFamily="17" charset="-128"/>
              <a:ea typeface="HG明朝B" panose="02020809000000000000" pitchFamily="17" charset="-128"/>
              <a:cs typeface="KozMinPro-Heavy"/>
            </a:endParaRPr>
          </a:p>
        </p:txBody>
      </p:sp>
      <p:cxnSp>
        <p:nvCxnSpPr>
          <p:cNvPr id="78" name="直線コネクタ 77">
            <a:extLst>
              <a:ext uri="{FF2B5EF4-FFF2-40B4-BE49-F238E27FC236}">
                <a16:creationId xmlns:a16="http://schemas.microsoft.com/office/drawing/2014/main" id="{6D2FDD30-06AC-460B-A930-172ABBB1C02F}"/>
              </a:ext>
            </a:extLst>
          </p:cNvPr>
          <p:cNvCxnSpPr/>
          <p:nvPr/>
        </p:nvCxnSpPr>
        <p:spPr>
          <a:xfrm>
            <a:off x="4645686" y="5188838"/>
            <a:ext cx="5822819" cy="0"/>
          </a:xfrm>
          <a:prstGeom prst="line">
            <a:avLst/>
          </a:prstGeom>
          <a:ln w="12700">
            <a:solidFill>
              <a:srgbClr val="787878"/>
            </a:solidFill>
            <a:prstDash val="sysDash"/>
          </a:ln>
        </p:spPr>
        <p:style>
          <a:lnRef idx="1">
            <a:schemeClr val="accent1"/>
          </a:lnRef>
          <a:fillRef idx="0">
            <a:schemeClr val="accent1"/>
          </a:fillRef>
          <a:effectRef idx="0">
            <a:schemeClr val="accent1"/>
          </a:effectRef>
          <a:fontRef idx="minor">
            <a:schemeClr val="tx1"/>
          </a:fontRef>
        </p:style>
      </p:cxnSp>
      <p:sp>
        <p:nvSpPr>
          <p:cNvPr id="79" name="object 27">
            <a:extLst>
              <a:ext uri="{FF2B5EF4-FFF2-40B4-BE49-F238E27FC236}">
                <a16:creationId xmlns:a16="http://schemas.microsoft.com/office/drawing/2014/main" id="{687D080C-B4CB-4A95-B10D-EC2C6617609C}"/>
              </a:ext>
            </a:extLst>
          </p:cNvPr>
          <p:cNvSpPr txBox="1">
            <a:spLocks noChangeArrowheads="1"/>
          </p:cNvSpPr>
          <p:nvPr/>
        </p:nvSpPr>
        <p:spPr bwMode="auto">
          <a:xfrm>
            <a:off x="4612023" y="5230109"/>
            <a:ext cx="5262867" cy="160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8977"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lnSpc>
                <a:spcPct val="109000"/>
              </a:lnSpc>
              <a:spcBef>
                <a:spcPts val="654"/>
              </a:spcBef>
            </a:pPr>
            <a:r>
              <a:rPr lang="ja-JP" altLang="en-US" sz="900" dirty="0">
                <a:solidFill>
                  <a:srgbClr val="6E6E6E"/>
                </a:solidFill>
                <a:latin typeface="+mn-ea"/>
                <a:ea typeface="+mn-ea"/>
              </a:rPr>
              <a:t>用途や設置場所の条件に合わせて選べる、豊富なオプションを用意しています。</a:t>
            </a:r>
          </a:p>
        </p:txBody>
      </p:sp>
      <p:sp>
        <p:nvSpPr>
          <p:cNvPr id="80" name="テキスト ボックス 28">
            <a:extLst>
              <a:ext uri="{FF2B5EF4-FFF2-40B4-BE49-F238E27FC236}">
                <a16:creationId xmlns:a16="http://schemas.microsoft.com/office/drawing/2014/main" id="{E8B946AF-6C58-4B2C-B96B-1D8820BAEC98}"/>
              </a:ext>
            </a:extLst>
          </p:cNvPr>
          <p:cNvSpPr txBox="1">
            <a:spLocks noChangeArrowheads="1"/>
          </p:cNvSpPr>
          <p:nvPr/>
        </p:nvSpPr>
        <p:spPr bwMode="auto">
          <a:xfrm>
            <a:off x="7465642" y="3590195"/>
            <a:ext cx="1037985" cy="7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8977" rIns="0" bIns="0">
            <a:spAutoFit/>
          </a:bodyPr>
          <a:lstStyle>
            <a:lvl1pPr marL="1905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lgn="just">
              <a:lnSpc>
                <a:spcPts val="1000"/>
              </a:lnSpc>
              <a:spcBef>
                <a:spcPts val="71"/>
              </a:spcBef>
            </a:pPr>
            <a:r>
              <a:rPr lang="ja-JP" altLang="en-US" sz="700" dirty="0">
                <a:solidFill>
                  <a:srgbClr val="6E6E6E"/>
                </a:solidFill>
                <a:latin typeface="+mn-ea"/>
                <a:ea typeface="+mn-ea"/>
                <a:cs typeface="A-OTF UD Shin Go Pro"/>
              </a:rPr>
              <a:t>本体は全て複合Ｒを採用した優しいデザイン。</a:t>
            </a:r>
          </a:p>
          <a:p>
            <a:pPr algn="just">
              <a:lnSpc>
                <a:spcPts val="1000"/>
              </a:lnSpc>
              <a:spcBef>
                <a:spcPts val="71"/>
              </a:spcBef>
            </a:pPr>
            <a:r>
              <a:rPr lang="ja-JP" altLang="en-US" sz="700" dirty="0">
                <a:solidFill>
                  <a:srgbClr val="6E6E6E"/>
                </a:solidFill>
                <a:latin typeface="+mn-ea"/>
                <a:ea typeface="+mn-ea"/>
                <a:cs typeface="A-OTF UD Shin Go Pro"/>
              </a:rPr>
              <a:t>ボルト・ネジを隠し工業製品らしさをなくすことにより街並になじむ設計に。</a:t>
            </a:r>
          </a:p>
        </p:txBody>
      </p:sp>
      <p:pic>
        <p:nvPicPr>
          <p:cNvPr id="81" name="図 1">
            <a:extLst>
              <a:ext uri="{FF2B5EF4-FFF2-40B4-BE49-F238E27FC236}">
                <a16:creationId xmlns:a16="http://schemas.microsoft.com/office/drawing/2014/main" id="{A83411DD-33B4-4788-97D0-0A03F33B1342}"/>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162711" y="4536164"/>
            <a:ext cx="2458623" cy="215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 name="Rectangle 9">
            <a:extLst>
              <a:ext uri="{FF2B5EF4-FFF2-40B4-BE49-F238E27FC236}">
                <a16:creationId xmlns:a16="http://schemas.microsoft.com/office/drawing/2014/main" id="{661D07C8-9F69-49BD-92BB-47C891A92953}"/>
              </a:ext>
            </a:extLst>
          </p:cNvPr>
          <p:cNvSpPr>
            <a:spLocks noChangeArrowheads="1"/>
          </p:cNvSpPr>
          <p:nvPr/>
        </p:nvSpPr>
        <p:spPr bwMode="auto">
          <a:xfrm>
            <a:off x="1433512" y="7239223"/>
            <a:ext cx="2565817" cy="276999"/>
          </a:xfrm>
          <a:prstGeom prst="rect">
            <a:avLst/>
          </a:prstGeom>
          <a:noFill/>
          <a:ln>
            <a:noFill/>
          </a:ln>
        </p:spPr>
        <p:txBody>
          <a:bodyPr wrap="squar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ja-JP" altLang="en-US" sz="600" dirty="0">
                <a:solidFill>
                  <a:schemeClr val="tx2"/>
                </a:solidFill>
                <a:latin typeface="Yu Gothic" panose="020B0400000000000000" pitchFamily="34" charset="-128"/>
                <a:ea typeface="Yu Gothic" panose="020B0400000000000000" pitchFamily="34" charset="-128"/>
              </a:rPr>
              <a:t>アーキラインシェルター</a:t>
            </a:r>
            <a:r>
              <a:rPr lang="en-US" altLang="ja-JP" sz="600" dirty="0">
                <a:solidFill>
                  <a:schemeClr val="tx2"/>
                </a:solidFill>
                <a:latin typeface="Yu Gothic" panose="020B0400000000000000" pitchFamily="34" charset="-128"/>
                <a:ea typeface="Yu Gothic" panose="020B0400000000000000" pitchFamily="34" charset="-128"/>
              </a:rPr>
              <a:t>AR-F</a:t>
            </a:r>
            <a:r>
              <a:rPr lang="ja-JP" altLang="en-US" sz="600" dirty="0">
                <a:solidFill>
                  <a:schemeClr val="tx2"/>
                </a:solidFill>
                <a:latin typeface="Yu Gothic" panose="020B0400000000000000" pitchFamily="34" charset="-128"/>
                <a:ea typeface="Yu Gothic" panose="020B0400000000000000" pitchFamily="34" charset="-128"/>
              </a:rPr>
              <a:t>型</a:t>
            </a:r>
            <a:r>
              <a:rPr lang="en-US" altLang="ja-JP" sz="600" dirty="0">
                <a:solidFill>
                  <a:schemeClr val="tx2"/>
                </a:solidFill>
                <a:latin typeface="Yu Gothic" panose="020B0400000000000000" pitchFamily="34" charset="-128"/>
                <a:ea typeface="Yu Gothic" panose="020B0400000000000000" pitchFamily="34" charset="-128"/>
              </a:rPr>
              <a:t>_</a:t>
            </a:r>
            <a:r>
              <a:rPr lang="ja-JP" altLang="en-US" sz="600" dirty="0">
                <a:solidFill>
                  <a:schemeClr val="tx2"/>
                </a:solidFill>
                <a:latin typeface="Yu Gothic" panose="020B0400000000000000" pitchFamily="34" charset="-128"/>
                <a:ea typeface="Yu Gothic" panose="020B0400000000000000" pitchFamily="34" charset="-128"/>
              </a:rPr>
              <a:t>商品提案書</a:t>
            </a:r>
            <a:br>
              <a:rPr lang="ja-JP" altLang="en-US" sz="600" dirty="0">
                <a:solidFill>
                  <a:schemeClr val="tx2"/>
                </a:solidFill>
                <a:latin typeface="Yu Gothic" panose="020B0400000000000000" pitchFamily="34" charset="-128"/>
                <a:ea typeface="Yu Gothic" panose="020B0400000000000000" pitchFamily="34" charset="-128"/>
              </a:rPr>
            </a:br>
            <a:r>
              <a:rPr lang="en-US" altLang="ja-JP" sz="600" dirty="0">
                <a:solidFill>
                  <a:schemeClr val="tx2"/>
                </a:solidFill>
                <a:latin typeface="Yu Gothic" panose="020B0400000000000000" pitchFamily="34" charset="-128"/>
                <a:ea typeface="Yu Gothic" panose="020B0400000000000000" pitchFamily="34" charset="-128"/>
              </a:rPr>
              <a:t>SPD99999008127</a:t>
            </a:r>
            <a:br>
              <a:rPr lang="en-US" altLang="ja-JP" sz="600" dirty="0">
                <a:solidFill>
                  <a:schemeClr val="tx2"/>
                </a:solidFill>
                <a:latin typeface="Yu Gothic" panose="020B0400000000000000" pitchFamily="34" charset="-128"/>
                <a:ea typeface="Yu Gothic" panose="020B0400000000000000" pitchFamily="34" charset="-128"/>
              </a:rPr>
            </a:br>
            <a:r>
              <a:rPr lang="en-US" altLang="ja-JP" sz="600" dirty="0">
                <a:solidFill>
                  <a:schemeClr val="tx2"/>
                </a:solidFill>
                <a:latin typeface="Yu Gothic" panose="020B0400000000000000" pitchFamily="34" charset="-128"/>
                <a:ea typeface="Yu Gothic" panose="020B0400000000000000" pitchFamily="34" charset="-128"/>
              </a:rPr>
              <a:t>2018.5.25</a:t>
            </a:r>
            <a:r>
              <a:rPr lang="ja-JP" altLang="en-US" sz="600" dirty="0">
                <a:solidFill>
                  <a:schemeClr val="tx2"/>
                </a:solidFill>
                <a:latin typeface="Yu Gothic" panose="020B0400000000000000" pitchFamily="34" charset="-128"/>
                <a:ea typeface="Yu Gothic" panose="020B0400000000000000" pitchFamily="34" charset="-128"/>
              </a:rPr>
              <a:t>発行（</a:t>
            </a:r>
            <a:r>
              <a:rPr lang="en-US" altLang="ja-JP" sz="600" dirty="0">
                <a:solidFill>
                  <a:schemeClr val="tx2"/>
                </a:solidFill>
                <a:latin typeface="Yu Gothic" panose="020B0400000000000000" pitchFamily="34" charset="-128"/>
                <a:ea typeface="Yu Gothic" panose="020B0400000000000000" pitchFamily="34" charset="-128"/>
              </a:rPr>
              <a:t>2022.04.00</a:t>
            </a:r>
            <a:r>
              <a:rPr lang="ja-JP" altLang="en-US" sz="600" dirty="0">
                <a:solidFill>
                  <a:schemeClr val="tx2"/>
                </a:solidFill>
                <a:latin typeface="Yu Gothic" panose="020B0400000000000000" pitchFamily="34" charset="-128"/>
                <a:ea typeface="Yu Gothic" panose="020B0400000000000000" pitchFamily="34" charset="-128"/>
              </a:rPr>
              <a:t>改訂</a:t>
            </a:r>
            <a:r>
              <a:rPr lang="en-US" altLang="ja-JP" sz="600" dirty="0">
                <a:solidFill>
                  <a:schemeClr val="tx2"/>
                </a:solidFill>
                <a:latin typeface="Yu Gothic" panose="020B0400000000000000" pitchFamily="34" charset="-128"/>
                <a:ea typeface="Yu Gothic" panose="020B0400000000000000" pitchFamily="34" charset="-128"/>
              </a:rPr>
              <a:t>/2024.08</a:t>
            </a:r>
            <a:r>
              <a:rPr lang="ja-JP" altLang="en-US" sz="600" dirty="0">
                <a:solidFill>
                  <a:schemeClr val="tx2"/>
                </a:solidFill>
                <a:latin typeface="Yu Gothic" panose="020B0400000000000000" pitchFamily="34" charset="-128"/>
                <a:ea typeface="Yu Gothic" panose="020B0400000000000000" pitchFamily="34" charset="-128"/>
              </a:rPr>
              <a:t>更新）</a:t>
            </a:r>
          </a:p>
        </p:txBody>
      </p:sp>
    </p:spTree>
    <p:extLst>
      <p:ext uri="{BB962C8B-B14F-4D97-AF65-F5344CB8AC3E}">
        <p14:creationId xmlns:p14="http://schemas.microsoft.com/office/powerpoint/2010/main" val="2174325831"/>
      </p:ext>
    </p:extLst>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LIXILテーマ</Template>
  <TotalTime>16218</TotalTime>
  <Words>411</Words>
  <Application>Microsoft Office PowerPoint</Application>
  <PresentationFormat>ユーザー設定</PresentationFormat>
  <Paragraphs>44</Paragraphs>
  <Slides>1</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vt:i4>
      </vt:variant>
    </vt:vector>
  </HeadingPairs>
  <TitlesOfParts>
    <vt:vector size="12" baseType="lpstr">
      <vt:lpstr>HGS創英角ｺﾞｼｯｸUB</vt:lpstr>
      <vt:lpstr>HG明朝B</vt:lpstr>
      <vt:lpstr>ＭＳ Ｐゴシック</vt:lpstr>
      <vt:lpstr>メイリオ</vt:lpstr>
      <vt:lpstr>Yu Gothic</vt:lpstr>
      <vt:lpstr>Arial</vt:lpstr>
      <vt:lpstr>Calibri</vt:lpstr>
      <vt:lpstr>Century Gothic</vt:lpstr>
      <vt:lpstr>Segoe UI</vt:lpstr>
      <vt:lpstr>Times New Roman</vt:lpstr>
      <vt:lpstr>LIXILテーマ</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川上 真由美(Mayumi Kawakami)</cp:lastModifiedBy>
  <cp:revision>680</cp:revision>
  <cp:lastPrinted>2023-02-01T02:36:54Z</cp:lastPrinted>
  <dcterms:created xsi:type="dcterms:W3CDTF">2010-09-29T12:55:25Z</dcterms:created>
  <dcterms:modified xsi:type="dcterms:W3CDTF">2024-09-03T09:27:53Z</dcterms:modified>
</cp:coreProperties>
</file>