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8" r:id="rId1"/>
  </p:sldMasterIdLst>
  <p:notesMasterIdLst>
    <p:notesMasterId r:id="rId3"/>
  </p:notesMasterIdLst>
  <p:handoutMasterIdLst>
    <p:handoutMasterId r:id="rId4"/>
  </p:handoutMasterIdLst>
  <p:sldIdLst>
    <p:sldId id="315" r:id="rId2"/>
  </p:sldIdLst>
  <p:sldSz cx="10691813" cy="7559675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1C3777F5-3244-4603-991A-AFC0F9A008F5}">
          <p14:sldIdLst>
            <p14:sldId id="315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787B"/>
    <a:srgbClr val="7D7E81"/>
    <a:srgbClr val="FFFFCC"/>
    <a:srgbClr val="D95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850" autoAdjust="0"/>
    <p:restoredTop sz="96190" autoAdjust="0"/>
  </p:normalViewPr>
  <p:slideViewPr>
    <p:cSldViewPr snapToGrid="0" showGuides="1">
      <p:cViewPr varScale="1">
        <p:scale>
          <a:sx n="63" d="100"/>
          <a:sy n="63" d="100"/>
        </p:scale>
        <p:origin x="414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89" d="100"/>
          <a:sy n="89" d="100"/>
        </p:scale>
        <p:origin x="4496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B527FA63-4B13-B34D-93B9-14AABE0F8A9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8621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0E433488-13E7-984D-8394-9A9C8DB5A0B3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7142" y="0"/>
            <a:ext cx="2918621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6" name="Rectangle 4">
            <a:extLst>
              <a:ext uri="{FF2B5EF4-FFF2-40B4-BE49-F238E27FC236}">
                <a16:creationId xmlns:a16="http://schemas.microsoft.com/office/drawing/2014/main" id="{7DAC4611-FA7F-C24A-9866-C8A1DB41C949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73076"/>
            <a:ext cx="2918621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7" name="Rectangle 5">
            <a:extLst>
              <a:ext uri="{FF2B5EF4-FFF2-40B4-BE49-F238E27FC236}">
                <a16:creationId xmlns:a16="http://schemas.microsoft.com/office/drawing/2014/main" id="{380119EA-072F-F048-AEBD-BA4635BC360A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7142" y="9373076"/>
            <a:ext cx="2918621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9FB9110-0438-FF42-A562-5D64BC07EAC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DC5D5908-F075-8140-8207-8CB94DD9578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8621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565B388D-5063-7145-84EE-AF6DC03A6369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17142" y="0"/>
            <a:ext cx="2918621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fld id="{8C9A6778-A3FA-C74E-9E18-9BCB36330D97}" type="datetime1">
              <a:rPr lang="en-US" altLang="ja-JP"/>
              <a:pPr>
                <a:defRPr/>
              </a:pPr>
              <a:t>9/3/2024</a:t>
            </a:fld>
            <a:endParaRPr lang="en-US" altLang="ja-JP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D129AAF4-F51F-094D-B476-A0606DFF606D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54063" y="741363"/>
            <a:ext cx="5227637" cy="36972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5" name="Rectangle 5">
            <a:extLst>
              <a:ext uri="{FF2B5EF4-FFF2-40B4-BE49-F238E27FC236}">
                <a16:creationId xmlns:a16="http://schemas.microsoft.com/office/drawing/2014/main" id="{A51AEF80-23CE-5443-90A3-A33684C82575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521" y="4686538"/>
            <a:ext cx="4938722" cy="4439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</a:t>
            </a:r>
            <a:r>
              <a:rPr lang="en-US" altLang="ja-JP" noProof="0"/>
              <a:t> </a:t>
            </a:r>
            <a:r>
              <a:rPr lang="ja-JP" altLang="en-US" noProof="0"/>
              <a:t>テキストの書式設定</a:t>
            </a:r>
            <a:endParaRPr lang="en-US" altLang="ja-JP" noProof="0"/>
          </a:p>
          <a:p>
            <a:pPr lvl="1"/>
            <a:r>
              <a:rPr lang="ja-JP" altLang="en-US" noProof="0"/>
              <a:t>第</a:t>
            </a:r>
            <a:r>
              <a:rPr lang="en-US" altLang="ja-JP" noProof="0"/>
              <a:t> 2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2"/>
            <a:r>
              <a:rPr lang="ja-JP" altLang="en-US" noProof="0"/>
              <a:t>第</a:t>
            </a:r>
            <a:r>
              <a:rPr lang="en-US" altLang="ja-JP" noProof="0"/>
              <a:t> 3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3"/>
            <a:r>
              <a:rPr lang="ja-JP" altLang="en-US" noProof="0"/>
              <a:t>第</a:t>
            </a:r>
            <a:r>
              <a:rPr lang="en-US" altLang="ja-JP" noProof="0"/>
              <a:t> 4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4"/>
            <a:r>
              <a:rPr lang="ja-JP" altLang="en-US" noProof="0"/>
              <a:t>第</a:t>
            </a:r>
            <a:r>
              <a:rPr lang="en-US" altLang="ja-JP" noProof="0"/>
              <a:t> 5 </a:t>
            </a:r>
            <a:r>
              <a:rPr lang="ja-JP" altLang="en-US" noProof="0"/>
              <a:t>レベル</a:t>
            </a:r>
          </a:p>
        </p:txBody>
      </p:sp>
      <p:sp>
        <p:nvSpPr>
          <p:cNvPr id="15366" name="Rectangle 6">
            <a:extLst>
              <a:ext uri="{FF2B5EF4-FFF2-40B4-BE49-F238E27FC236}">
                <a16:creationId xmlns:a16="http://schemas.microsoft.com/office/drawing/2014/main" id="{F46E546D-1915-FA41-BC33-F77A70B5F64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73076"/>
            <a:ext cx="2918621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5367" name="Rectangle 7">
            <a:extLst>
              <a:ext uri="{FF2B5EF4-FFF2-40B4-BE49-F238E27FC236}">
                <a16:creationId xmlns:a16="http://schemas.microsoft.com/office/drawing/2014/main" id="{3E2F109F-F240-4743-B681-E0AAF356F19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7142" y="9373076"/>
            <a:ext cx="2918621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6D617CA-1017-2047-8EF2-B3F641E5A6B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ＭＳ Ｐゴシック" pitchFamily="114" charset="-128"/>
      </a:defRPr>
    </a:lvl1pPr>
    <a:lvl2pPr marL="495300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2pPr>
    <a:lvl3pPr marL="992188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3pPr>
    <a:lvl4pPr marL="1490663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4pPr>
    <a:lvl5pPr marL="1989138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5pPr>
    <a:lvl6pPr marL="2488622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6pPr>
    <a:lvl7pPr marL="2986349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7pPr>
    <a:lvl8pPr marL="3484073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8pPr>
    <a:lvl9pPr marL="3981798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3:EXSI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04EA6704-86EF-E54D-BEB2-BD32BD3802E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12FCDB43-EEFD-4444-AEE2-736D21FBE2F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4E2CD2F-9B90-404C-BB32-DE58955605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2056DFBE-4E35-FC42-A056-133AD871A7E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4797D0CA-9200-994B-86E1-562A84C39B2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406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-1:LIX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28">
            <a:extLst>
              <a:ext uri="{FF2B5EF4-FFF2-40B4-BE49-F238E27FC236}">
                <a16:creationId xmlns:a16="http://schemas.microsoft.com/office/drawing/2014/main" id="{0BEF197A-7849-B142-A95B-DC1C1266894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288">
            <a:extLst>
              <a:ext uri="{FF2B5EF4-FFF2-40B4-BE49-F238E27FC236}">
                <a16:creationId xmlns:a16="http://schemas.microsoft.com/office/drawing/2014/main" id="{0BC21D27-3C6F-D340-8BBB-E8690000D05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25C66788-D7E4-9E44-90E6-B1AD47FD27C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169AAB34-F82F-7A45-BBB9-B249E553EB2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4A5ADDE7-A8CA-3F43-B42D-3BB5B6F76D3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646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7914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1" r:id="rId2"/>
  </p:sldLayoutIdLst>
  <p:hf sldNum="0" hdr="0" ftr="0" dt="0"/>
  <p:txStyles>
    <p:titleStyle>
      <a:lvl1pPr algn="l" defTabSz="493456" rtl="0" eaLnBrk="1" latinLnBrk="0" hangingPunct="1">
        <a:spcBef>
          <a:spcPct val="0"/>
        </a:spcBef>
        <a:buNone/>
        <a:defRPr kumimoji="1" sz="2159" b="1" kern="1200" cap="all">
          <a:solidFill>
            <a:schemeClr val="tx2"/>
          </a:solidFill>
          <a:latin typeface="+mj-lt"/>
          <a:ea typeface="メイリオ"/>
          <a:cs typeface="メイリオ"/>
        </a:defRPr>
      </a:lvl1pPr>
    </p:titleStyle>
    <p:bodyStyle>
      <a:lvl1pPr marL="0" indent="-163190" algn="l" defTabSz="493456" rtl="0" eaLnBrk="1" latinLnBrk="0" hangingPunct="1">
        <a:spcBef>
          <a:spcPts val="378"/>
        </a:spcBef>
        <a:buSzPct val="100000"/>
        <a:buFontTx/>
        <a:buBlip>
          <a:blip r:embed="rId4"/>
        </a:buBlip>
        <a:defRPr kumimoji="1" sz="1943" b="1" kern="1200">
          <a:solidFill>
            <a:schemeClr val="tx1"/>
          </a:solidFill>
          <a:latin typeface="+mn-lt"/>
          <a:ea typeface="+mn-ea"/>
          <a:cs typeface="メイリオ"/>
        </a:defRPr>
      </a:lvl1pPr>
      <a:lvl2pPr marL="191900" indent="0" algn="l" defTabSz="493456" rtl="0" eaLnBrk="1" latinLnBrk="0" hangingPunct="1">
        <a:spcBef>
          <a:spcPts val="351"/>
        </a:spcBef>
        <a:buFontTx/>
        <a:buNone/>
        <a:defRPr kumimoji="1" sz="1943" kern="1200">
          <a:solidFill>
            <a:schemeClr val="tx1"/>
          </a:solidFill>
          <a:latin typeface="+mn-lt"/>
          <a:ea typeface="+mn-ea"/>
          <a:cs typeface="メイリオ"/>
        </a:defRPr>
      </a:lvl2pPr>
      <a:lvl3pPr marL="191900" indent="0" algn="l" defTabSz="493456" rtl="0" eaLnBrk="1" latinLnBrk="0" hangingPunct="1">
        <a:spcBef>
          <a:spcPts val="324"/>
        </a:spcBef>
        <a:buFontTx/>
        <a:buNone/>
        <a:defRPr kumimoji="1" sz="1295" kern="1200">
          <a:solidFill>
            <a:schemeClr val="tx1"/>
          </a:solidFill>
          <a:latin typeface="+mn-ea"/>
          <a:ea typeface="+mn-ea"/>
          <a:cs typeface="メイリオ"/>
        </a:defRPr>
      </a:lvl3pPr>
      <a:lvl4pPr marL="678502" indent="-94237" algn="l" defTabSz="493456" rtl="0" eaLnBrk="1" latinLnBrk="0" hangingPunct="1">
        <a:spcBef>
          <a:spcPts val="297"/>
        </a:spcBef>
        <a:buFontTx/>
        <a:buNone/>
        <a:tabLst/>
        <a:defRPr kumimoji="1" sz="1187" kern="1200">
          <a:solidFill>
            <a:schemeClr val="tx1"/>
          </a:solidFill>
          <a:latin typeface="+mn-ea"/>
          <a:ea typeface="+mn-ea"/>
          <a:cs typeface="メイリオ"/>
        </a:defRPr>
      </a:lvl4pPr>
      <a:lvl5pPr marL="1554044" marR="0" indent="-202180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メイリオ"/>
        </a:defRPr>
      </a:lvl5pPr>
      <a:lvl6pPr marL="2714008" marR="0" indent="-292990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6pPr>
      <a:lvl7pPr marL="3776309" marR="0" indent="0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None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7pPr>
      <a:lvl8pPr marL="4304033" marR="0" indent="-527724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8pPr>
      <a:lvl9pPr marL="4304033" marR="0" indent="-527724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9pPr>
    </p:bodyStyle>
    <p:otherStyle>
      <a:defPPr>
        <a:defRPr lang="ja-JP"/>
      </a:defPPr>
      <a:lvl1pPr marL="0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1pPr>
      <a:lvl2pPr marL="493456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2pPr>
      <a:lvl3pPr marL="986912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3pPr>
      <a:lvl4pPr marL="1480368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4pPr>
      <a:lvl5pPr marL="1973824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5pPr>
      <a:lvl6pPr marL="2467280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6pPr>
      <a:lvl7pPr marL="2960736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7pPr>
      <a:lvl8pPr marL="3454192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8pPr>
      <a:lvl9pPr marL="3947648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jpg"/><Relationship Id="rId18" Type="http://schemas.openxmlformats.org/officeDocument/2006/relationships/image" Target="../media/image22.jpg"/><Relationship Id="rId3" Type="http://schemas.openxmlformats.org/officeDocument/2006/relationships/image" Target="../media/image7.jpeg"/><Relationship Id="rId21" Type="http://schemas.openxmlformats.org/officeDocument/2006/relationships/image" Target="../media/image25.jpg"/><Relationship Id="rId7" Type="http://schemas.openxmlformats.org/officeDocument/2006/relationships/image" Target="../media/image11.jpeg"/><Relationship Id="rId12" Type="http://schemas.openxmlformats.org/officeDocument/2006/relationships/image" Target="../media/image16.png"/><Relationship Id="rId17" Type="http://schemas.openxmlformats.org/officeDocument/2006/relationships/image" Target="../media/image21.jpg"/><Relationship Id="rId2" Type="http://schemas.openxmlformats.org/officeDocument/2006/relationships/image" Target="../media/image6.jpeg"/><Relationship Id="rId16" Type="http://schemas.openxmlformats.org/officeDocument/2006/relationships/image" Target="../media/image20.jpg"/><Relationship Id="rId20" Type="http://schemas.openxmlformats.org/officeDocument/2006/relationships/image" Target="../media/image2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11" Type="http://schemas.openxmlformats.org/officeDocument/2006/relationships/image" Target="../media/image15.png"/><Relationship Id="rId5" Type="http://schemas.openxmlformats.org/officeDocument/2006/relationships/image" Target="../media/image9.jpeg"/><Relationship Id="rId15" Type="http://schemas.openxmlformats.org/officeDocument/2006/relationships/image" Target="../media/image19.jpg"/><Relationship Id="rId23" Type="http://schemas.openxmlformats.org/officeDocument/2006/relationships/image" Target="../media/image27.jpeg"/><Relationship Id="rId10" Type="http://schemas.openxmlformats.org/officeDocument/2006/relationships/image" Target="../media/image14.png"/><Relationship Id="rId19" Type="http://schemas.openxmlformats.org/officeDocument/2006/relationships/image" Target="../media/image23.jpg"/><Relationship Id="rId4" Type="http://schemas.openxmlformats.org/officeDocument/2006/relationships/image" Target="../media/image8.jpeg"/><Relationship Id="rId9" Type="http://schemas.openxmlformats.org/officeDocument/2006/relationships/image" Target="../media/image13.png"/><Relationship Id="rId14" Type="http://schemas.openxmlformats.org/officeDocument/2006/relationships/image" Target="../media/image18.jpg"/><Relationship Id="rId22" Type="http://schemas.openxmlformats.org/officeDocument/2006/relationships/image" Target="../media/image2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bk object 17">
            <a:extLst>
              <a:ext uri="{FF2B5EF4-FFF2-40B4-BE49-F238E27FC236}">
                <a16:creationId xmlns:a16="http://schemas.microsoft.com/office/drawing/2014/main" id="{6C634D32-B824-4140-A4B8-E683F538F0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061" y="4993562"/>
            <a:ext cx="1425668" cy="601678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</p:spPr>
        <p:txBody>
          <a:bodyPr lIns="0" tIns="0" rIns="0" bIns="0"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ja-JP"/>
          </a:p>
        </p:txBody>
      </p:sp>
      <p:sp>
        <p:nvSpPr>
          <p:cNvPr id="94" name="bk object 18">
            <a:extLst>
              <a:ext uri="{FF2B5EF4-FFF2-40B4-BE49-F238E27FC236}">
                <a16:creationId xmlns:a16="http://schemas.microsoft.com/office/drawing/2014/main" id="{3D1F6DEF-BBB1-45BE-9C3E-0FA44FDC6F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6683" y="4972326"/>
            <a:ext cx="1414609" cy="681313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txBody>
          <a:bodyPr lIns="0" tIns="0" rIns="0" bIns="0"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ja-JP"/>
          </a:p>
        </p:txBody>
      </p:sp>
      <p:sp>
        <p:nvSpPr>
          <p:cNvPr id="95" name="bk object 19">
            <a:extLst>
              <a:ext uri="{FF2B5EF4-FFF2-40B4-BE49-F238E27FC236}">
                <a16:creationId xmlns:a16="http://schemas.microsoft.com/office/drawing/2014/main" id="{1BA3E7B0-D7C8-4A98-A96D-3D0F553136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302" y="6107479"/>
            <a:ext cx="955347" cy="695257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</p:spPr>
        <p:txBody>
          <a:bodyPr lIns="0" tIns="0" rIns="0" bIns="0"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ja-JP"/>
          </a:p>
        </p:txBody>
      </p:sp>
      <p:sp>
        <p:nvSpPr>
          <p:cNvPr id="96" name="bk object 20">
            <a:extLst>
              <a:ext uri="{FF2B5EF4-FFF2-40B4-BE49-F238E27FC236}">
                <a16:creationId xmlns:a16="http://schemas.microsoft.com/office/drawing/2014/main" id="{AEBB2BCF-D72A-43DF-A46B-30BBEE062B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3337" y="6155038"/>
            <a:ext cx="729666" cy="682102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</p:spPr>
        <p:txBody>
          <a:bodyPr lIns="0" tIns="0" rIns="0" bIns="0"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ja-JP"/>
          </a:p>
        </p:txBody>
      </p:sp>
      <p:sp>
        <p:nvSpPr>
          <p:cNvPr id="97" name="bk object 21">
            <a:extLst>
              <a:ext uri="{FF2B5EF4-FFF2-40B4-BE49-F238E27FC236}">
                <a16:creationId xmlns:a16="http://schemas.microsoft.com/office/drawing/2014/main" id="{098DB8E6-02D7-4CBA-89FF-EC9573BA46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2107" y="6132781"/>
            <a:ext cx="941179" cy="644657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</p:spPr>
        <p:txBody>
          <a:bodyPr lIns="0" tIns="0" rIns="0" bIns="0"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ja-JP"/>
          </a:p>
        </p:txBody>
      </p:sp>
      <p:sp>
        <p:nvSpPr>
          <p:cNvPr id="98" name="bk object 22">
            <a:extLst>
              <a:ext uri="{FF2B5EF4-FFF2-40B4-BE49-F238E27FC236}">
                <a16:creationId xmlns:a16="http://schemas.microsoft.com/office/drawing/2014/main" id="{B6C6879A-F24B-41FC-BBFB-B67DA4842A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8055" y="6180345"/>
            <a:ext cx="919925" cy="549527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>
            <a:noFill/>
          </a:ln>
        </p:spPr>
        <p:txBody>
          <a:bodyPr lIns="0" tIns="0" rIns="0" bIns="0"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ja-JP"/>
          </a:p>
        </p:txBody>
      </p:sp>
      <p:pic>
        <p:nvPicPr>
          <p:cNvPr id="82" name="図 1">
            <a:extLst>
              <a:ext uri="{FF2B5EF4-FFF2-40B4-BE49-F238E27FC236}">
                <a16:creationId xmlns:a16="http://schemas.microsoft.com/office/drawing/2014/main" id="{BBA49408-6453-498B-A0FC-8152541802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1836" y="1618583"/>
            <a:ext cx="2258881" cy="154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bject 2">
            <a:extLst>
              <a:ext uri="{FF2B5EF4-FFF2-40B4-BE49-F238E27FC236}">
                <a16:creationId xmlns:a16="http://schemas.microsoft.com/office/drawing/2014/main" id="{EF69040C-D1FB-456E-8EC8-4A41729C37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310" y="3969480"/>
            <a:ext cx="4439212" cy="408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5000"/>
              </a:lnSpc>
            </a:pPr>
            <a:r>
              <a:rPr lang="ja-JP" altLang="ja-JP" sz="1343" dirty="0">
                <a:solidFill>
                  <a:srgbClr val="6C6C6C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BIZ UDP明朝 Medium" panose="02020500000000000000" pitchFamily="18" charset="-128"/>
              </a:rPr>
              <a:t>スタンダードカーポートの常識を変えた「フーゴ」が、 よりわかりやすく、より選びやすく、バージョンアップ。</a:t>
            </a:r>
            <a:endParaRPr lang="ja-JP" altLang="ja-JP" sz="1343" dirty="0">
              <a:latin typeface="HG明朝B" panose="02020809000000000000" pitchFamily="17" charset="-128"/>
              <a:ea typeface="HG明朝B" panose="02020809000000000000" pitchFamily="17" charset="-128"/>
              <a:cs typeface="BIZ UDP明朝 Medium" panose="02020500000000000000" pitchFamily="18" charset="-128"/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565AAE25-5999-43F2-9CCE-94B0E36134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634" y="5794091"/>
            <a:ext cx="1527242" cy="7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495" dirty="0">
                <a:solidFill>
                  <a:srgbClr val="6C6C6C"/>
                </a:solidFill>
                <a:latin typeface="+mn-ea"/>
                <a:ea typeface="+mn-ea"/>
              </a:rPr>
              <a:t>駐車スペースをすっきりと大きく使える   3台用</a:t>
            </a:r>
            <a:endParaRPr lang="ja-JP" altLang="ja-JP" sz="495" dirty="0">
              <a:latin typeface="+mn-ea"/>
              <a:ea typeface="+mn-ea"/>
            </a:endParaRP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B99106CC-F4DB-46E6-8722-E8B1BDCC8B19}"/>
              </a:ext>
            </a:extLst>
          </p:cNvPr>
          <p:cNvSpPr/>
          <p:nvPr/>
        </p:nvSpPr>
        <p:spPr>
          <a:xfrm>
            <a:off x="8380191" y="2227909"/>
            <a:ext cx="2058017" cy="701341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lIns="0" tIns="0" rIns="0" bIns="0"/>
          <a:lstStyle/>
          <a:p>
            <a:pPr>
              <a:defRPr/>
            </a:pPr>
            <a:endParaRPr sz="1272">
              <a:latin typeface="+mn-ea"/>
            </a:endParaRPr>
          </a:p>
        </p:txBody>
      </p:sp>
      <p:sp>
        <p:nvSpPr>
          <p:cNvPr id="5" name="object 8">
            <a:extLst>
              <a:ext uri="{FF2B5EF4-FFF2-40B4-BE49-F238E27FC236}">
                <a16:creationId xmlns:a16="http://schemas.microsoft.com/office/drawing/2014/main" id="{DF0E50D8-510E-4834-A566-1F01A5CBBD03}"/>
              </a:ext>
            </a:extLst>
          </p:cNvPr>
          <p:cNvSpPr/>
          <p:nvPr/>
        </p:nvSpPr>
        <p:spPr>
          <a:xfrm>
            <a:off x="8425076" y="2959549"/>
            <a:ext cx="603715" cy="56107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lIns="0" tIns="0" rIns="0" bIns="0"/>
          <a:lstStyle/>
          <a:p>
            <a:pPr>
              <a:defRPr/>
            </a:pPr>
            <a:endParaRPr sz="1272">
              <a:latin typeface="+mn-ea"/>
            </a:endParaRPr>
          </a:p>
        </p:txBody>
      </p:sp>
      <p:sp>
        <p:nvSpPr>
          <p:cNvPr id="6" name="object 9">
            <a:extLst>
              <a:ext uri="{FF2B5EF4-FFF2-40B4-BE49-F238E27FC236}">
                <a16:creationId xmlns:a16="http://schemas.microsoft.com/office/drawing/2014/main" id="{C34813E8-F8BC-4B1B-959C-6A9B2C156545}"/>
              </a:ext>
            </a:extLst>
          </p:cNvPr>
          <p:cNvSpPr/>
          <p:nvPr/>
        </p:nvSpPr>
        <p:spPr>
          <a:xfrm>
            <a:off x="8444153" y="3061664"/>
            <a:ext cx="35909" cy="43764"/>
          </a:xfrm>
          <a:custGeom>
            <a:avLst/>
            <a:gdLst/>
            <a:ahLst/>
            <a:cxnLst/>
            <a:rect l="l" t="t" r="r" b="b"/>
            <a:pathLst>
              <a:path w="52070" h="61595">
                <a:moveTo>
                  <a:pt x="34963" y="0"/>
                </a:moveTo>
                <a:lnTo>
                  <a:pt x="0" y="0"/>
                </a:lnTo>
                <a:lnTo>
                  <a:pt x="0" y="61175"/>
                </a:lnTo>
                <a:lnTo>
                  <a:pt x="10756" y="61175"/>
                </a:lnTo>
                <a:lnTo>
                  <a:pt x="10756" y="39852"/>
                </a:lnTo>
                <a:lnTo>
                  <a:pt x="36708" y="39852"/>
                </a:lnTo>
                <a:lnTo>
                  <a:pt x="35394" y="38011"/>
                </a:lnTo>
                <a:lnTo>
                  <a:pt x="43967" y="35572"/>
                </a:lnTo>
                <a:lnTo>
                  <a:pt x="49212" y="30327"/>
                </a:lnTo>
                <a:lnTo>
                  <a:pt x="10756" y="30327"/>
                </a:lnTo>
                <a:lnTo>
                  <a:pt x="10756" y="9791"/>
                </a:lnTo>
                <a:lnTo>
                  <a:pt x="48302" y="9791"/>
                </a:lnTo>
                <a:lnTo>
                  <a:pt x="48158" y="9436"/>
                </a:lnTo>
                <a:lnTo>
                  <a:pt x="44919" y="6121"/>
                </a:lnTo>
                <a:lnTo>
                  <a:pt x="40995" y="2273"/>
                </a:lnTo>
                <a:lnTo>
                  <a:pt x="34963" y="0"/>
                </a:lnTo>
                <a:close/>
              </a:path>
              <a:path w="52070" h="61595">
                <a:moveTo>
                  <a:pt x="36708" y="39852"/>
                </a:moveTo>
                <a:lnTo>
                  <a:pt x="24206" y="39852"/>
                </a:lnTo>
                <a:lnTo>
                  <a:pt x="39243" y="61175"/>
                </a:lnTo>
                <a:lnTo>
                  <a:pt x="51917" y="61175"/>
                </a:lnTo>
                <a:lnTo>
                  <a:pt x="36708" y="39852"/>
                </a:lnTo>
                <a:close/>
              </a:path>
              <a:path w="52070" h="61595">
                <a:moveTo>
                  <a:pt x="48302" y="9791"/>
                </a:moveTo>
                <a:lnTo>
                  <a:pt x="34353" y="9791"/>
                </a:lnTo>
                <a:lnTo>
                  <a:pt x="39065" y="13373"/>
                </a:lnTo>
                <a:lnTo>
                  <a:pt x="39065" y="26314"/>
                </a:lnTo>
                <a:lnTo>
                  <a:pt x="34175" y="30327"/>
                </a:lnTo>
                <a:lnTo>
                  <a:pt x="49212" y="30327"/>
                </a:lnTo>
                <a:lnTo>
                  <a:pt x="49999" y="29540"/>
                </a:lnTo>
                <a:lnTo>
                  <a:pt x="49999" y="13982"/>
                </a:lnTo>
                <a:lnTo>
                  <a:pt x="48302" y="9791"/>
                </a:lnTo>
                <a:close/>
              </a:path>
            </a:pathLst>
          </a:custGeom>
          <a:solidFill>
            <a:srgbClr val="4B4949"/>
          </a:solidFill>
        </p:spPr>
        <p:txBody>
          <a:bodyPr lIns="0" tIns="0" rIns="0" bIns="0"/>
          <a:lstStyle/>
          <a:p>
            <a:pPr>
              <a:defRPr/>
            </a:pPr>
            <a:endParaRPr sz="1272">
              <a:latin typeface="+mn-ea"/>
            </a:endParaRPr>
          </a:p>
        </p:txBody>
      </p:sp>
      <p:sp>
        <p:nvSpPr>
          <p:cNvPr id="7" name="object 10">
            <a:extLst>
              <a:ext uri="{FF2B5EF4-FFF2-40B4-BE49-F238E27FC236}">
                <a16:creationId xmlns:a16="http://schemas.microsoft.com/office/drawing/2014/main" id="{5A5E02D3-D9C8-46AD-BAE9-8F9CA1B532DE}"/>
              </a:ext>
            </a:extLst>
          </p:cNvPr>
          <p:cNvSpPr/>
          <p:nvPr/>
        </p:nvSpPr>
        <p:spPr>
          <a:xfrm>
            <a:off x="8423955" y="3045954"/>
            <a:ext cx="74062" cy="75184"/>
          </a:xfrm>
          <a:custGeom>
            <a:avLst/>
            <a:gdLst/>
            <a:ahLst/>
            <a:cxnLst/>
            <a:rect l="l" t="t" r="r" b="b"/>
            <a:pathLst>
              <a:path w="105409" h="105410">
                <a:moveTo>
                  <a:pt x="0" y="104978"/>
                </a:moveTo>
                <a:lnTo>
                  <a:pt x="104990" y="104978"/>
                </a:lnTo>
                <a:lnTo>
                  <a:pt x="104990" y="0"/>
                </a:lnTo>
                <a:lnTo>
                  <a:pt x="0" y="0"/>
                </a:lnTo>
                <a:lnTo>
                  <a:pt x="0" y="104978"/>
                </a:lnTo>
                <a:close/>
              </a:path>
            </a:pathLst>
          </a:custGeom>
          <a:ln w="5397">
            <a:solidFill>
              <a:srgbClr val="000000"/>
            </a:solidFill>
          </a:ln>
        </p:spPr>
        <p:txBody>
          <a:bodyPr lIns="0" tIns="0" rIns="0" bIns="0"/>
          <a:lstStyle/>
          <a:p>
            <a:pPr>
              <a:defRPr/>
            </a:pPr>
            <a:endParaRPr sz="1272">
              <a:latin typeface="+mn-ea"/>
            </a:endParaRPr>
          </a:p>
        </p:txBody>
      </p:sp>
      <p:sp>
        <p:nvSpPr>
          <p:cNvPr id="8" name="object 11">
            <a:extLst>
              <a:ext uri="{FF2B5EF4-FFF2-40B4-BE49-F238E27FC236}">
                <a16:creationId xmlns:a16="http://schemas.microsoft.com/office/drawing/2014/main" id="{7093AD85-B0D1-4463-95FB-385F58C7442E}"/>
              </a:ext>
            </a:extLst>
          </p:cNvPr>
          <p:cNvSpPr/>
          <p:nvPr/>
        </p:nvSpPr>
        <p:spPr>
          <a:xfrm>
            <a:off x="8539535" y="3061664"/>
            <a:ext cx="32543" cy="43764"/>
          </a:xfrm>
          <a:custGeom>
            <a:avLst/>
            <a:gdLst/>
            <a:ahLst/>
            <a:cxnLst/>
            <a:rect l="l" t="t" r="r" b="b"/>
            <a:pathLst>
              <a:path w="45720" h="61595">
                <a:moveTo>
                  <a:pt x="45542" y="0"/>
                </a:moveTo>
                <a:lnTo>
                  <a:pt x="0" y="0"/>
                </a:lnTo>
                <a:lnTo>
                  <a:pt x="0" y="61175"/>
                </a:lnTo>
                <a:lnTo>
                  <a:pt x="10756" y="61175"/>
                </a:lnTo>
                <a:lnTo>
                  <a:pt x="10756" y="36271"/>
                </a:lnTo>
                <a:lnTo>
                  <a:pt x="41605" y="36271"/>
                </a:lnTo>
                <a:lnTo>
                  <a:pt x="41605" y="26479"/>
                </a:lnTo>
                <a:lnTo>
                  <a:pt x="10756" y="26479"/>
                </a:lnTo>
                <a:lnTo>
                  <a:pt x="10756" y="9791"/>
                </a:lnTo>
                <a:lnTo>
                  <a:pt x="45542" y="9791"/>
                </a:lnTo>
                <a:lnTo>
                  <a:pt x="45542" y="0"/>
                </a:lnTo>
                <a:close/>
              </a:path>
            </a:pathLst>
          </a:custGeom>
          <a:solidFill>
            <a:srgbClr val="4B4949"/>
          </a:solidFill>
        </p:spPr>
        <p:txBody>
          <a:bodyPr lIns="0" tIns="0" rIns="0" bIns="0"/>
          <a:lstStyle/>
          <a:p>
            <a:pPr>
              <a:defRPr/>
            </a:pPr>
            <a:endParaRPr sz="1272">
              <a:latin typeface="+mn-ea"/>
            </a:endParaRPr>
          </a:p>
        </p:txBody>
      </p:sp>
      <p:sp>
        <p:nvSpPr>
          <p:cNvPr id="9" name="object 12">
            <a:extLst>
              <a:ext uri="{FF2B5EF4-FFF2-40B4-BE49-F238E27FC236}">
                <a16:creationId xmlns:a16="http://schemas.microsoft.com/office/drawing/2014/main" id="{E7EDADC0-4900-4E38-B8EC-4F5A385FD200}"/>
              </a:ext>
            </a:extLst>
          </p:cNvPr>
          <p:cNvSpPr/>
          <p:nvPr/>
        </p:nvSpPr>
        <p:spPr>
          <a:xfrm>
            <a:off x="8518215" y="3045954"/>
            <a:ext cx="74062" cy="75184"/>
          </a:xfrm>
          <a:custGeom>
            <a:avLst/>
            <a:gdLst/>
            <a:ahLst/>
            <a:cxnLst/>
            <a:rect l="l" t="t" r="r" b="b"/>
            <a:pathLst>
              <a:path w="105409" h="105410">
                <a:moveTo>
                  <a:pt x="0" y="104978"/>
                </a:moveTo>
                <a:lnTo>
                  <a:pt x="104990" y="104978"/>
                </a:lnTo>
                <a:lnTo>
                  <a:pt x="104990" y="0"/>
                </a:lnTo>
                <a:lnTo>
                  <a:pt x="0" y="0"/>
                </a:lnTo>
                <a:lnTo>
                  <a:pt x="0" y="104978"/>
                </a:lnTo>
                <a:close/>
              </a:path>
            </a:pathLst>
          </a:custGeom>
          <a:ln w="5397">
            <a:solidFill>
              <a:srgbClr val="000000"/>
            </a:solidFill>
          </a:ln>
        </p:spPr>
        <p:txBody>
          <a:bodyPr lIns="0" tIns="0" rIns="0" bIns="0"/>
          <a:lstStyle/>
          <a:p>
            <a:pPr>
              <a:defRPr/>
            </a:pPr>
            <a:endParaRPr sz="1272">
              <a:latin typeface="+mn-ea"/>
            </a:endParaRPr>
          </a:p>
        </p:txBody>
      </p:sp>
      <p:sp>
        <p:nvSpPr>
          <p:cNvPr id="10" name="object 13">
            <a:extLst>
              <a:ext uri="{FF2B5EF4-FFF2-40B4-BE49-F238E27FC236}">
                <a16:creationId xmlns:a16="http://schemas.microsoft.com/office/drawing/2014/main" id="{008FF282-0520-414A-A678-6701272D5476}"/>
              </a:ext>
            </a:extLst>
          </p:cNvPr>
          <p:cNvSpPr/>
          <p:nvPr/>
        </p:nvSpPr>
        <p:spPr>
          <a:xfrm>
            <a:off x="8625941" y="3061664"/>
            <a:ext cx="46008" cy="43764"/>
          </a:xfrm>
          <a:custGeom>
            <a:avLst/>
            <a:gdLst/>
            <a:ahLst/>
            <a:cxnLst/>
            <a:rect l="l" t="t" r="r" b="b"/>
            <a:pathLst>
              <a:path w="64134" h="61595">
                <a:moveTo>
                  <a:pt x="36880" y="0"/>
                </a:moveTo>
                <a:lnTo>
                  <a:pt x="26924" y="0"/>
                </a:lnTo>
                <a:lnTo>
                  <a:pt x="0" y="61607"/>
                </a:lnTo>
                <a:lnTo>
                  <a:pt x="11010" y="61607"/>
                </a:lnTo>
                <a:lnTo>
                  <a:pt x="17310" y="46837"/>
                </a:lnTo>
                <a:lnTo>
                  <a:pt x="57349" y="46837"/>
                </a:lnTo>
                <a:lnTo>
                  <a:pt x="53187" y="37312"/>
                </a:lnTo>
                <a:lnTo>
                  <a:pt x="21247" y="37312"/>
                </a:lnTo>
                <a:lnTo>
                  <a:pt x="31724" y="12839"/>
                </a:lnTo>
                <a:lnTo>
                  <a:pt x="42492" y="12839"/>
                </a:lnTo>
                <a:lnTo>
                  <a:pt x="36880" y="0"/>
                </a:lnTo>
                <a:close/>
              </a:path>
              <a:path w="64134" h="61595">
                <a:moveTo>
                  <a:pt x="57349" y="46837"/>
                </a:moveTo>
                <a:lnTo>
                  <a:pt x="46240" y="46837"/>
                </a:lnTo>
                <a:lnTo>
                  <a:pt x="52451" y="61607"/>
                </a:lnTo>
                <a:lnTo>
                  <a:pt x="63804" y="61607"/>
                </a:lnTo>
                <a:lnTo>
                  <a:pt x="57349" y="46837"/>
                </a:lnTo>
                <a:close/>
              </a:path>
              <a:path w="64134" h="61595">
                <a:moveTo>
                  <a:pt x="42492" y="12839"/>
                </a:moveTo>
                <a:lnTo>
                  <a:pt x="31724" y="12839"/>
                </a:lnTo>
                <a:lnTo>
                  <a:pt x="42303" y="37312"/>
                </a:lnTo>
                <a:lnTo>
                  <a:pt x="53187" y="37312"/>
                </a:lnTo>
                <a:lnTo>
                  <a:pt x="42492" y="12839"/>
                </a:lnTo>
                <a:close/>
              </a:path>
            </a:pathLst>
          </a:custGeom>
          <a:solidFill>
            <a:srgbClr val="4B4949"/>
          </a:solidFill>
        </p:spPr>
        <p:txBody>
          <a:bodyPr lIns="0" tIns="0" rIns="0" bIns="0"/>
          <a:lstStyle/>
          <a:p>
            <a:pPr>
              <a:defRPr/>
            </a:pPr>
            <a:endParaRPr sz="1272">
              <a:latin typeface="+mn-ea"/>
            </a:endParaRPr>
          </a:p>
        </p:txBody>
      </p:sp>
      <p:sp>
        <p:nvSpPr>
          <p:cNvPr id="11" name="object 14">
            <a:extLst>
              <a:ext uri="{FF2B5EF4-FFF2-40B4-BE49-F238E27FC236}">
                <a16:creationId xmlns:a16="http://schemas.microsoft.com/office/drawing/2014/main" id="{4C512AFA-F5E6-4ACB-91EC-31EC924182F3}"/>
              </a:ext>
            </a:extLst>
          </p:cNvPr>
          <p:cNvSpPr/>
          <p:nvPr/>
        </p:nvSpPr>
        <p:spPr>
          <a:xfrm>
            <a:off x="8611353" y="3045954"/>
            <a:ext cx="75184" cy="75184"/>
          </a:xfrm>
          <a:custGeom>
            <a:avLst/>
            <a:gdLst/>
            <a:ahLst/>
            <a:cxnLst/>
            <a:rect l="l" t="t" r="r" b="b"/>
            <a:pathLst>
              <a:path w="105409" h="105410">
                <a:moveTo>
                  <a:pt x="0" y="104978"/>
                </a:moveTo>
                <a:lnTo>
                  <a:pt x="104990" y="104978"/>
                </a:lnTo>
                <a:lnTo>
                  <a:pt x="104990" y="0"/>
                </a:lnTo>
                <a:lnTo>
                  <a:pt x="0" y="0"/>
                </a:lnTo>
                <a:lnTo>
                  <a:pt x="0" y="104978"/>
                </a:lnTo>
                <a:close/>
              </a:path>
            </a:pathLst>
          </a:custGeom>
          <a:ln w="5397">
            <a:solidFill>
              <a:srgbClr val="000000"/>
            </a:solidFill>
          </a:ln>
        </p:spPr>
        <p:txBody>
          <a:bodyPr lIns="0" tIns="0" rIns="0" bIns="0"/>
          <a:lstStyle/>
          <a:p>
            <a:pPr>
              <a:defRPr/>
            </a:pPr>
            <a:endParaRPr sz="1272">
              <a:latin typeface="+mn-ea"/>
            </a:endParaRPr>
          </a:p>
        </p:txBody>
      </p:sp>
      <p:sp>
        <p:nvSpPr>
          <p:cNvPr id="12" name="object 21">
            <a:extLst>
              <a:ext uri="{FF2B5EF4-FFF2-40B4-BE49-F238E27FC236}">
                <a16:creationId xmlns:a16="http://schemas.microsoft.com/office/drawing/2014/main" id="{D64BDD21-A730-44CB-A11F-8AA0BDAA84E5}"/>
              </a:ext>
            </a:extLst>
          </p:cNvPr>
          <p:cNvSpPr/>
          <p:nvPr/>
        </p:nvSpPr>
        <p:spPr>
          <a:xfrm>
            <a:off x="9114074" y="2959549"/>
            <a:ext cx="602593" cy="5610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lIns="0" tIns="0" rIns="0" bIns="0"/>
          <a:lstStyle/>
          <a:p>
            <a:pPr>
              <a:defRPr/>
            </a:pPr>
            <a:endParaRPr sz="1272">
              <a:latin typeface="+mn-ea"/>
            </a:endParaRPr>
          </a:p>
        </p:txBody>
      </p:sp>
      <p:sp>
        <p:nvSpPr>
          <p:cNvPr id="13" name="object 22">
            <a:extLst>
              <a:ext uri="{FF2B5EF4-FFF2-40B4-BE49-F238E27FC236}">
                <a16:creationId xmlns:a16="http://schemas.microsoft.com/office/drawing/2014/main" id="{6C865B63-C294-4A6C-94FE-81334C6356AC}"/>
              </a:ext>
            </a:extLst>
          </p:cNvPr>
          <p:cNvSpPr/>
          <p:nvPr/>
        </p:nvSpPr>
        <p:spPr>
          <a:xfrm>
            <a:off x="9132029" y="3061664"/>
            <a:ext cx="37031" cy="43764"/>
          </a:xfrm>
          <a:custGeom>
            <a:avLst/>
            <a:gdLst/>
            <a:ahLst/>
            <a:cxnLst/>
            <a:rect l="l" t="t" r="r" b="b"/>
            <a:pathLst>
              <a:path w="52070" h="61595">
                <a:moveTo>
                  <a:pt x="34963" y="0"/>
                </a:moveTo>
                <a:lnTo>
                  <a:pt x="0" y="0"/>
                </a:lnTo>
                <a:lnTo>
                  <a:pt x="0" y="61175"/>
                </a:lnTo>
                <a:lnTo>
                  <a:pt x="10756" y="61175"/>
                </a:lnTo>
                <a:lnTo>
                  <a:pt x="10756" y="39852"/>
                </a:lnTo>
                <a:lnTo>
                  <a:pt x="36708" y="39852"/>
                </a:lnTo>
                <a:lnTo>
                  <a:pt x="35394" y="38011"/>
                </a:lnTo>
                <a:lnTo>
                  <a:pt x="43967" y="35572"/>
                </a:lnTo>
                <a:lnTo>
                  <a:pt x="49212" y="30327"/>
                </a:lnTo>
                <a:lnTo>
                  <a:pt x="10756" y="30327"/>
                </a:lnTo>
                <a:lnTo>
                  <a:pt x="10756" y="9791"/>
                </a:lnTo>
                <a:lnTo>
                  <a:pt x="48302" y="9791"/>
                </a:lnTo>
                <a:lnTo>
                  <a:pt x="48158" y="9436"/>
                </a:lnTo>
                <a:lnTo>
                  <a:pt x="44919" y="6121"/>
                </a:lnTo>
                <a:lnTo>
                  <a:pt x="40995" y="2273"/>
                </a:lnTo>
                <a:lnTo>
                  <a:pt x="34963" y="0"/>
                </a:lnTo>
                <a:close/>
              </a:path>
              <a:path w="52070" h="61595">
                <a:moveTo>
                  <a:pt x="36708" y="39852"/>
                </a:moveTo>
                <a:lnTo>
                  <a:pt x="24206" y="39852"/>
                </a:lnTo>
                <a:lnTo>
                  <a:pt x="39243" y="61175"/>
                </a:lnTo>
                <a:lnTo>
                  <a:pt x="51917" y="61175"/>
                </a:lnTo>
                <a:lnTo>
                  <a:pt x="36708" y="39852"/>
                </a:lnTo>
                <a:close/>
              </a:path>
              <a:path w="52070" h="61595">
                <a:moveTo>
                  <a:pt x="48302" y="9791"/>
                </a:moveTo>
                <a:lnTo>
                  <a:pt x="34353" y="9791"/>
                </a:lnTo>
                <a:lnTo>
                  <a:pt x="39065" y="13373"/>
                </a:lnTo>
                <a:lnTo>
                  <a:pt x="39065" y="26314"/>
                </a:lnTo>
                <a:lnTo>
                  <a:pt x="34175" y="30327"/>
                </a:lnTo>
                <a:lnTo>
                  <a:pt x="49212" y="30327"/>
                </a:lnTo>
                <a:lnTo>
                  <a:pt x="49999" y="29540"/>
                </a:lnTo>
                <a:lnTo>
                  <a:pt x="49999" y="13982"/>
                </a:lnTo>
                <a:lnTo>
                  <a:pt x="48302" y="9791"/>
                </a:lnTo>
                <a:close/>
              </a:path>
            </a:pathLst>
          </a:custGeom>
          <a:solidFill>
            <a:srgbClr val="4B4949"/>
          </a:solidFill>
        </p:spPr>
        <p:txBody>
          <a:bodyPr lIns="0" tIns="0" rIns="0" bIns="0"/>
          <a:lstStyle/>
          <a:p>
            <a:pPr>
              <a:defRPr/>
            </a:pPr>
            <a:endParaRPr sz="1272">
              <a:latin typeface="+mn-ea"/>
            </a:endParaRPr>
          </a:p>
        </p:txBody>
      </p:sp>
      <p:sp>
        <p:nvSpPr>
          <p:cNvPr id="14" name="object 23">
            <a:extLst>
              <a:ext uri="{FF2B5EF4-FFF2-40B4-BE49-F238E27FC236}">
                <a16:creationId xmlns:a16="http://schemas.microsoft.com/office/drawing/2014/main" id="{1523EE18-D573-498C-A6EB-031A267B1F6F}"/>
              </a:ext>
            </a:extLst>
          </p:cNvPr>
          <p:cNvSpPr/>
          <p:nvPr/>
        </p:nvSpPr>
        <p:spPr>
          <a:xfrm>
            <a:off x="9111830" y="3045954"/>
            <a:ext cx="75184" cy="75184"/>
          </a:xfrm>
          <a:custGeom>
            <a:avLst/>
            <a:gdLst/>
            <a:ahLst/>
            <a:cxnLst/>
            <a:rect l="l" t="t" r="r" b="b"/>
            <a:pathLst>
              <a:path w="105409" h="105410">
                <a:moveTo>
                  <a:pt x="0" y="104978"/>
                </a:moveTo>
                <a:lnTo>
                  <a:pt x="104990" y="104978"/>
                </a:lnTo>
                <a:lnTo>
                  <a:pt x="104990" y="0"/>
                </a:lnTo>
                <a:lnTo>
                  <a:pt x="0" y="0"/>
                </a:lnTo>
                <a:lnTo>
                  <a:pt x="0" y="104978"/>
                </a:lnTo>
                <a:close/>
              </a:path>
            </a:pathLst>
          </a:custGeom>
          <a:ln w="5397">
            <a:solidFill>
              <a:srgbClr val="000000"/>
            </a:solidFill>
          </a:ln>
        </p:spPr>
        <p:txBody>
          <a:bodyPr lIns="0" tIns="0" rIns="0" bIns="0"/>
          <a:lstStyle/>
          <a:p>
            <a:pPr>
              <a:defRPr/>
            </a:pPr>
            <a:endParaRPr sz="1272">
              <a:latin typeface="+mn-ea"/>
            </a:endParaRPr>
          </a:p>
        </p:txBody>
      </p:sp>
      <p:sp>
        <p:nvSpPr>
          <p:cNvPr id="15" name="object 24">
            <a:extLst>
              <a:ext uri="{FF2B5EF4-FFF2-40B4-BE49-F238E27FC236}">
                <a16:creationId xmlns:a16="http://schemas.microsoft.com/office/drawing/2014/main" id="{91C966C9-9724-4ED6-B37D-5BBBEBA4FE8D}"/>
              </a:ext>
            </a:extLst>
          </p:cNvPr>
          <p:cNvSpPr/>
          <p:nvPr/>
        </p:nvSpPr>
        <p:spPr>
          <a:xfrm>
            <a:off x="9228533" y="3061664"/>
            <a:ext cx="32543" cy="43764"/>
          </a:xfrm>
          <a:custGeom>
            <a:avLst/>
            <a:gdLst/>
            <a:ahLst/>
            <a:cxnLst/>
            <a:rect l="l" t="t" r="r" b="b"/>
            <a:pathLst>
              <a:path w="45719" h="61595">
                <a:moveTo>
                  <a:pt x="45542" y="0"/>
                </a:moveTo>
                <a:lnTo>
                  <a:pt x="0" y="0"/>
                </a:lnTo>
                <a:lnTo>
                  <a:pt x="0" y="61175"/>
                </a:lnTo>
                <a:lnTo>
                  <a:pt x="10756" y="61175"/>
                </a:lnTo>
                <a:lnTo>
                  <a:pt x="10756" y="36271"/>
                </a:lnTo>
                <a:lnTo>
                  <a:pt x="41605" y="36271"/>
                </a:lnTo>
                <a:lnTo>
                  <a:pt x="41605" y="26479"/>
                </a:lnTo>
                <a:lnTo>
                  <a:pt x="10756" y="26479"/>
                </a:lnTo>
                <a:lnTo>
                  <a:pt x="10756" y="9791"/>
                </a:lnTo>
                <a:lnTo>
                  <a:pt x="45542" y="9791"/>
                </a:lnTo>
                <a:lnTo>
                  <a:pt x="45542" y="0"/>
                </a:lnTo>
                <a:close/>
              </a:path>
            </a:pathLst>
          </a:custGeom>
          <a:solidFill>
            <a:srgbClr val="4B4949"/>
          </a:solidFill>
        </p:spPr>
        <p:txBody>
          <a:bodyPr lIns="0" tIns="0" rIns="0" bIns="0"/>
          <a:lstStyle/>
          <a:p>
            <a:pPr>
              <a:defRPr/>
            </a:pPr>
            <a:endParaRPr sz="1272">
              <a:latin typeface="+mn-ea"/>
            </a:endParaRPr>
          </a:p>
        </p:txBody>
      </p:sp>
      <p:sp>
        <p:nvSpPr>
          <p:cNvPr id="16" name="object 25">
            <a:extLst>
              <a:ext uri="{FF2B5EF4-FFF2-40B4-BE49-F238E27FC236}">
                <a16:creationId xmlns:a16="http://schemas.microsoft.com/office/drawing/2014/main" id="{994B6A86-7D08-42A4-8890-B5BAE74DEA68}"/>
              </a:ext>
            </a:extLst>
          </p:cNvPr>
          <p:cNvSpPr/>
          <p:nvPr/>
        </p:nvSpPr>
        <p:spPr>
          <a:xfrm>
            <a:off x="9206091" y="3045954"/>
            <a:ext cx="75184" cy="75184"/>
          </a:xfrm>
          <a:custGeom>
            <a:avLst/>
            <a:gdLst/>
            <a:ahLst/>
            <a:cxnLst/>
            <a:rect l="l" t="t" r="r" b="b"/>
            <a:pathLst>
              <a:path w="105409" h="105410">
                <a:moveTo>
                  <a:pt x="0" y="104978"/>
                </a:moveTo>
                <a:lnTo>
                  <a:pt x="104978" y="104978"/>
                </a:lnTo>
                <a:lnTo>
                  <a:pt x="104978" y="0"/>
                </a:lnTo>
                <a:lnTo>
                  <a:pt x="0" y="0"/>
                </a:lnTo>
                <a:lnTo>
                  <a:pt x="0" y="104978"/>
                </a:lnTo>
                <a:close/>
              </a:path>
            </a:pathLst>
          </a:custGeom>
          <a:ln w="5397">
            <a:solidFill>
              <a:srgbClr val="000000"/>
            </a:solidFill>
          </a:ln>
        </p:spPr>
        <p:txBody>
          <a:bodyPr lIns="0" tIns="0" rIns="0" bIns="0"/>
          <a:lstStyle/>
          <a:p>
            <a:pPr>
              <a:defRPr/>
            </a:pPr>
            <a:endParaRPr sz="1272">
              <a:latin typeface="+mn-ea"/>
            </a:endParaRPr>
          </a:p>
        </p:txBody>
      </p:sp>
      <p:sp>
        <p:nvSpPr>
          <p:cNvPr id="17" name="object 33">
            <a:extLst>
              <a:ext uri="{FF2B5EF4-FFF2-40B4-BE49-F238E27FC236}">
                <a16:creationId xmlns:a16="http://schemas.microsoft.com/office/drawing/2014/main" id="{B645B5DF-1043-48F8-BB39-CBBD97F8CF93}"/>
              </a:ext>
            </a:extLst>
          </p:cNvPr>
          <p:cNvSpPr/>
          <p:nvPr/>
        </p:nvSpPr>
        <p:spPr>
          <a:xfrm>
            <a:off x="9792974" y="2960670"/>
            <a:ext cx="602592" cy="54986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lIns="0" tIns="0" rIns="0" bIns="0"/>
          <a:lstStyle/>
          <a:p>
            <a:pPr>
              <a:defRPr/>
            </a:pPr>
            <a:endParaRPr sz="1272">
              <a:latin typeface="+mn-ea"/>
            </a:endParaRPr>
          </a:p>
        </p:txBody>
      </p:sp>
      <p:sp>
        <p:nvSpPr>
          <p:cNvPr id="18" name="object 34">
            <a:extLst>
              <a:ext uri="{FF2B5EF4-FFF2-40B4-BE49-F238E27FC236}">
                <a16:creationId xmlns:a16="http://schemas.microsoft.com/office/drawing/2014/main" id="{C44F890E-4B88-4B03-9FD9-198D6A93BDC2}"/>
              </a:ext>
            </a:extLst>
          </p:cNvPr>
          <p:cNvSpPr/>
          <p:nvPr/>
        </p:nvSpPr>
        <p:spPr>
          <a:xfrm>
            <a:off x="9810928" y="3061664"/>
            <a:ext cx="37030" cy="43764"/>
          </a:xfrm>
          <a:custGeom>
            <a:avLst/>
            <a:gdLst/>
            <a:ahLst/>
            <a:cxnLst/>
            <a:rect l="l" t="t" r="r" b="b"/>
            <a:pathLst>
              <a:path w="52069" h="61595">
                <a:moveTo>
                  <a:pt x="34963" y="0"/>
                </a:moveTo>
                <a:lnTo>
                  <a:pt x="0" y="0"/>
                </a:lnTo>
                <a:lnTo>
                  <a:pt x="0" y="61175"/>
                </a:lnTo>
                <a:lnTo>
                  <a:pt x="10756" y="61175"/>
                </a:lnTo>
                <a:lnTo>
                  <a:pt x="10756" y="39852"/>
                </a:lnTo>
                <a:lnTo>
                  <a:pt x="36708" y="39852"/>
                </a:lnTo>
                <a:lnTo>
                  <a:pt x="35394" y="38011"/>
                </a:lnTo>
                <a:lnTo>
                  <a:pt x="43967" y="35572"/>
                </a:lnTo>
                <a:lnTo>
                  <a:pt x="49212" y="30327"/>
                </a:lnTo>
                <a:lnTo>
                  <a:pt x="10756" y="30327"/>
                </a:lnTo>
                <a:lnTo>
                  <a:pt x="10756" y="9791"/>
                </a:lnTo>
                <a:lnTo>
                  <a:pt x="48302" y="9791"/>
                </a:lnTo>
                <a:lnTo>
                  <a:pt x="48158" y="9436"/>
                </a:lnTo>
                <a:lnTo>
                  <a:pt x="44919" y="6121"/>
                </a:lnTo>
                <a:lnTo>
                  <a:pt x="40995" y="2273"/>
                </a:lnTo>
                <a:lnTo>
                  <a:pt x="34963" y="0"/>
                </a:lnTo>
                <a:close/>
              </a:path>
              <a:path w="52069" h="61595">
                <a:moveTo>
                  <a:pt x="36708" y="39852"/>
                </a:moveTo>
                <a:lnTo>
                  <a:pt x="24206" y="39852"/>
                </a:lnTo>
                <a:lnTo>
                  <a:pt x="39243" y="61175"/>
                </a:lnTo>
                <a:lnTo>
                  <a:pt x="51917" y="61175"/>
                </a:lnTo>
                <a:lnTo>
                  <a:pt x="36708" y="39852"/>
                </a:lnTo>
                <a:close/>
              </a:path>
              <a:path w="52069" h="61595">
                <a:moveTo>
                  <a:pt x="48302" y="9791"/>
                </a:moveTo>
                <a:lnTo>
                  <a:pt x="34353" y="9791"/>
                </a:lnTo>
                <a:lnTo>
                  <a:pt x="39065" y="13373"/>
                </a:lnTo>
                <a:lnTo>
                  <a:pt x="39065" y="26314"/>
                </a:lnTo>
                <a:lnTo>
                  <a:pt x="34175" y="30327"/>
                </a:lnTo>
                <a:lnTo>
                  <a:pt x="49212" y="30327"/>
                </a:lnTo>
                <a:lnTo>
                  <a:pt x="49999" y="29540"/>
                </a:lnTo>
                <a:lnTo>
                  <a:pt x="49999" y="13982"/>
                </a:lnTo>
                <a:lnTo>
                  <a:pt x="48302" y="9791"/>
                </a:lnTo>
                <a:close/>
              </a:path>
            </a:pathLst>
          </a:custGeom>
          <a:solidFill>
            <a:srgbClr val="4B4949"/>
          </a:solidFill>
        </p:spPr>
        <p:txBody>
          <a:bodyPr lIns="0" tIns="0" rIns="0" bIns="0"/>
          <a:lstStyle/>
          <a:p>
            <a:pPr>
              <a:defRPr/>
            </a:pPr>
            <a:endParaRPr sz="1272">
              <a:latin typeface="+mn-ea"/>
            </a:endParaRPr>
          </a:p>
        </p:txBody>
      </p:sp>
      <p:sp>
        <p:nvSpPr>
          <p:cNvPr id="19" name="object 35">
            <a:extLst>
              <a:ext uri="{FF2B5EF4-FFF2-40B4-BE49-F238E27FC236}">
                <a16:creationId xmlns:a16="http://schemas.microsoft.com/office/drawing/2014/main" id="{4AAA71A4-CA99-4561-AE8B-F9CE3C4F0150}"/>
              </a:ext>
            </a:extLst>
          </p:cNvPr>
          <p:cNvSpPr/>
          <p:nvPr/>
        </p:nvSpPr>
        <p:spPr>
          <a:xfrm>
            <a:off x="9790729" y="3045954"/>
            <a:ext cx="75183" cy="75184"/>
          </a:xfrm>
          <a:custGeom>
            <a:avLst/>
            <a:gdLst/>
            <a:ahLst/>
            <a:cxnLst/>
            <a:rect l="l" t="t" r="r" b="b"/>
            <a:pathLst>
              <a:path w="105409" h="105410">
                <a:moveTo>
                  <a:pt x="0" y="104978"/>
                </a:moveTo>
                <a:lnTo>
                  <a:pt x="104990" y="104978"/>
                </a:lnTo>
                <a:lnTo>
                  <a:pt x="104990" y="0"/>
                </a:lnTo>
                <a:lnTo>
                  <a:pt x="0" y="0"/>
                </a:lnTo>
                <a:lnTo>
                  <a:pt x="0" y="104978"/>
                </a:lnTo>
                <a:close/>
              </a:path>
            </a:pathLst>
          </a:custGeom>
          <a:ln w="5397">
            <a:solidFill>
              <a:srgbClr val="000000"/>
            </a:solidFill>
          </a:ln>
        </p:spPr>
        <p:txBody>
          <a:bodyPr lIns="0" tIns="0" rIns="0" bIns="0"/>
          <a:lstStyle/>
          <a:p>
            <a:pPr>
              <a:defRPr/>
            </a:pPr>
            <a:endParaRPr sz="1272">
              <a:latin typeface="+mn-ea"/>
            </a:endParaRPr>
          </a:p>
        </p:txBody>
      </p:sp>
      <p:sp>
        <p:nvSpPr>
          <p:cNvPr id="20" name="object 37">
            <a:extLst>
              <a:ext uri="{FF2B5EF4-FFF2-40B4-BE49-F238E27FC236}">
                <a16:creationId xmlns:a16="http://schemas.microsoft.com/office/drawing/2014/main" id="{0E4C7CEA-035C-4843-BEF6-63F15031C27F}"/>
              </a:ext>
            </a:extLst>
          </p:cNvPr>
          <p:cNvSpPr/>
          <p:nvPr/>
        </p:nvSpPr>
        <p:spPr>
          <a:xfrm>
            <a:off x="10143083" y="1818325"/>
            <a:ext cx="89772" cy="90894"/>
          </a:xfrm>
          <a:custGeom>
            <a:avLst/>
            <a:gdLst/>
            <a:ahLst/>
            <a:cxnLst/>
            <a:rect l="l" t="t" r="r" b="b"/>
            <a:pathLst>
              <a:path w="127634" h="127635">
                <a:moveTo>
                  <a:pt x="0" y="127025"/>
                </a:moveTo>
                <a:lnTo>
                  <a:pt x="127025" y="127025"/>
                </a:lnTo>
                <a:lnTo>
                  <a:pt x="127025" y="0"/>
                </a:lnTo>
                <a:lnTo>
                  <a:pt x="0" y="0"/>
                </a:lnTo>
                <a:lnTo>
                  <a:pt x="0" y="127025"/>
                </a:lnTo>
                <a:close/>
              </a:path>
            </a:pathLst>
          </a:custGeom>
          <a:ln w="5397">
            <a:solidFill>
              <a:srgbClr val="000000"/>
            </a:solidFill>
          </a:ln>
        </p:spPr>
        <p:txBody>
          <a:bodyPr lIns="0" tIns="0" rIns="0" bIns="0"/>
          <a:lstStyle/>
          <a:p>
            <a:pPr>
              <a:defRPr/>
            </a:pPr>
            <a:endParaRPr sz="1272">
              <a:latin typeface="+mn-ea"/>
            </a:endParaRPr>
          </a:p>
        </p:txBody>
      </p:sp>
      <p:sp>
        <p:nvSpPr>
          <p:cNvPr id="21" name="object 38">
            <a:extLst>
              <a:ext uri="{FF2B5EF4-FFF2-40B4-BE49-F238E27FC236}">
                <a16:creationId xmlns:a16="http://schemas.microsoft.com/office/drawing/2014/main" id="{D630CF28-F841-414C-839F-83C8929082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0791" y="1795377"/>
            <a:ext cx="2083827" cy="236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ja-JP" altLang="en-US" sz="636" dirty="0">
                <a:solidFill>
                  <a:srgbClr val="6C6C6C"/>
                </a:solidFill>
                <a:latin typeface="+mn-ea"/>
                <a:ea typeface="+mn-ea"/>
              </a:rPr>
              <a:t>耐積雪強度は「</a:t>
            </a:r>
            <a:r>
              <a:rPr lang="en-US" altLang="ja-JP" sz="636" dirty="0">
                <a:solidFill>
                  <a:srgbClr val="6C6C6C"/>
                </a:solidFill>
                <a:latin typeface="+mn-ea"/>
                <a:ea typeface="+mn-ea"/>
              </a:rPr>
              <a:t>50cm</a:t>
            </a:r>
            <a:r>
              <a:rPr lang="ja-JP" altLang="en-US" sz="636" dirty="0">
                <a:solidFill>
                  <a:srgbClr val="6C6C6C"/>
                </a:solidFill>
                <a:latin typeface="+mn-ea"/>
                <a:ea typeface="+mn-ea"/>
              </a:rPr>
              <a:t>相当</a:t>
            </a:r>
            <a:r>
              <a:rPr lang="en-US" altLang="ja-JP" sz="636" dirty="0">
                <a:solidFill>
                  <a:srgbClr val="6C6C6C"/>
                </a:solidFill>
                <a:latin typeface="+mn-ea"/>
                <a:ea typeface="+mn-ea"/>
              </a:rPr>
              <a:t>※1</a:t>
            </a:r>
            <a:r>
              <a:rPr lang="ja-JP" altLang="en-US" sz="636" dirty="0">
                <a:solidFill>
                  <a:srgbClr val="6C6C6C"/>
                </a:solidFill>
                <a:latin typeface="+mn-ea"/>
                <a:ea typeface="+mn-ea"/>
              </a:rPr>
              <a:t>」まで対応可能。</a:t>
            </a:r>
            <a:endParaRPr lang="en-US" altLang="ja-JP" sz="636" dirty="0">
              <a:solidFill>
                <a:srgbClr val="6C6C6C"/>
              </a:solidFill>
              <a:latin typeface="+mn-ea"/>
              <a:ea typeface="+mn-ea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ja-JP" sz="424" dirty="0">
                <a:solidFill>
                  <a:srgbClr val="6C6C6C"/>
                </a:solidFill>
                <a:latin typeface="+mn-ea"/>
                <a:ea typeface="+mn-ea"/>
              </a:rPr>
              <a:t>※1 </a:t>
            </a:r>
            <a:r>
              <a:rPr lang="ja-JP" altLang="en-US" sz="424" dirty="0">
                <a:solidFill>
                  <a:srgbClr val="6C6C6C"/>
                </a:solidFill>
                <a:latin typeface="+mn-ea"/>
                <a:ea typeface="+mn-ea"/>
              </a:rPr>
              <a:t>耐積雪強度は、比重</a:t>
            </a:r>
            <a:r>
              <a:rPr lang="en-US" altLang="ja-JP" sz="424" dirty="0">
                <a:solidFill>
                  <a:srgbClr val="6C6C6C"/>
                </a:solidFill>
                <a:latin typeface="+mn-ea"/>
                <a:ea typeface="+mn-ea"/>
              </a:rPr>
              <a:t>0.3</a:t>
            </a:r>
            <a:r>
              <a:rPr lang="ja-JP" altLang="en-US" sz="424" dirty="0">
                <a:solidFill>
                  <a:srgbClr val="6C6C6C"/>
                </a:solidFill>
                <a:latin typeface="+mn-ea"/>
                <a:ea typeface="+mn-ea"/>
              </a:rPr>
              <a:t>にて算出</a:t>
            </a:r>
            <a:endParaRPr lang="ja-JP" altLang="ja-JP" sz="424" dirty="0">
              <a:latin typeface="+mn-ea"/>
              <a:ea typeface="+mn-ea"/>
            </a:endParaRPr>
          </a:p>
        </p:txBody>
      </p:sp>
      <p:sp>
        <p:nvSpPr>
          <p:cNvPr id="22" name="object 39">
            <a:extLst>
              <a:ext uri="{FF2B5EF4-FFF2-40B4-BE49-F238E27FC236}">
                <a16:creationId xmlns:a16="http://schemas.microsoft.com/office/drawing/2014/main" id="{876F5168-7A88-4D0A-9C07-56DAA65E5CA8}"/>
              </a:ext>
            </a:extLst>
          </p:cNvPr>
          <p:cNvSpPr txBox="1"/>
          <p:nvPr/>
        </p:nvSpPr>
        <p:spPr>
          <a:xfrm>
            <a:off x="4616511" y="844301"/>
            <a:ext cx="5893514" cy="413318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8978">
              <a:defRPr/>
            </a:pPr>
            <a:r>
              <a:rPr lang="en-US" altLang="ja-JP" sz="4029" baseline="-2923" dirty="0">
                <a:solidFill>
                  <a:srgbClr val="818282"/>
                </a:solidFill>
                <a:latin typeface="Century Gothic"/>
                <a:cs typeface="Century Gothic"/>
              </a:rPr>
              <a:t>01</a:t>
            </a:r>
            <a:r>
              <a:rPr sz="4029" baseline="-2923" dirty="0">
                <a:solidFill>
                  <a:srgbClr val="818282"/>
                </a:solidFill>
                <a:latin typeface="+mn-ea"/>
                <a:cs typeface="Century Gothic"/>
              </a:rPr>
              <a:t> </a:t>
            </a:r>
            <a:r>
              <a:rPr sz="1697" dirty="0">
                <a:solidFill>
                  <a:srgbClr val="6C6C6C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BIZ UDP明朝 Medium"/>
              </a:rPr>
              <a:t>厳しい気象条件にも対応できる“安心の強度” </a:t>
            </a:r>
            <a:endParaRPr sz="1697" dirty="0">
              <a:latin typeface="HG明朝B" panose="02020809000000000000" pitchFamily="17" charset="-128"/>
              <a:ea typeface="HG明朝B" panose="02020809000000000000" pitchFamily="17" charset="-128"/>
              <a:cs typeface="BIZ UDP明朝 Medium"/>
            </a:endParaRPr>
          </a:p>
        </p:txBody>
      </p:sp>
      <p:sp>
        <p:nvSpPr>
          <p:cNvPr id="23" name="object 41">
            <a:extLst>
              <a:ext uri="{FF2B5EF4-FFF2-40B4-BE49-F238E27FC236}">
                <a16:creationId xmlns:a16="http://schemas.microsoft.com/office/drawing/2014/main" id="{58301420-1CAA-49A3-96E0-0E6C5CDCD565}"/>
              </a:ext>
            </a:extLst>
          </p:cNvPr>
          <p:cNvSpPr txBox="1"/>
          <p:nvPr/>
        </p:nvSpPr>
        <p:spPr>
          <a:xfrm>
            <a:off x="4616511" y="3179489"/>
            <a:ext cx="5816086" cy="413318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8978">
              <a:defRPr/>
            </a:pPr>
            <a:r>
              <a:rPr lang="en-US" altLang="ja-JP" sz="4029" baseline="-2923" dirty="0">
                <a:solidFill>
                  <a:srgbClr val="818282"/>
                </a:solidFill>
                <a:latin typeface="Century Gothic"/>
                <a:cs typeface="Century Gothic"/>
              </a:rPr>
              <a:t>02</a:t>
            </a:r>
            <a:r>
              <a:rPr sz="4029" baseline="-2923" dirty="0">
                <a:solidFill>
                  <a:srgbClr val="818282"/>
                </a:solidFill>
                <a:latin typeface="+mn-ea"/>
                <a:cs typeface="Century Gothic"/>
              </a:rPr>
              <a:t> </a:t>
            </a:r>
            <a:r>
              <a:rPr sz="1697" dirty="0">
                <a:solidFill>
                  <a:srgbClr val="6C6C6C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BIZ UDP明朝 Medium"/>
              </a:rPr>
              <a:t>どんな住宅にも調和する“デザイン＆カラー”</a:t>
            </a:r>
            <a:endParaRPr sz="1697" dirty="0">
              <a:latin typeface="HG明朝B" panose="02020809000000000000" pitchFamily="17" charset="-128"/>
              <a:ea typeface="HG明朝B" panose="02020809000000000000" pitchFamily="17" charset="-128"/>
              <a:cs typeface="BIZ UDP明朝 Medium"/>
            </a:endParaRPr>
          </a:p>
        </p:txBody>
      </p:sp>
      <p:sp>
        <p:nvSpPr>
          <p:cNvPr id="24" name="object 42">
            <a:extLst>
              <a:ext uri="{FF2B5EF4-FFF2-40B4-BE49-F238E27FC236}">
                <a16:creationId xmlns:a16="http://schemas.microsoft.com/office/drawing/2014/main" id="{C61C459C-A50D-416B-9693-CAAB2AE91BDD}"/>
              </a:ext>
            </a:extLst>
          </p:cNvPr>
          <p:cNvSpPr/>
          <p:nvPr/>
        </p:nvSpPr>
        <p:spPr>
          <a:xfrm>
            <a:off x="4585091" y="3611515"/>
            <a:ext cx="5853116" cy="0"/>
          </a:xfrm>
          <a:custGeom>
            <a:avLst/>
            <a:gdLst/>
            <a:ahLst/>
            <a:cxnLst/>
            <a:rect l="l" t="t" r="r" b="b"/>
            <a:pathLst>
              <a:path w="8280400">
                <a:moveTo>
                  <a:pt x="0" y="0"/>
                </a:moveTo>
                <a:lnTo>
                  <a:pt x="8280006" y="0"/>
                </a:lnTo>
              </a:path>
            </a:pathLst>
          </a:custGeom>
          <a:ln w="12700">
            <a:solidFill>
              <a:srgbClr val="818282"/>
            </a:solidFill>
            <a:prstDash val="dot"/>
          </a:ln>
        </p:spPr>
        <p:txBody>
          <a:bodyPr lIns="0" tIns="0" rIns="0" bIns="0"/>
          <a:lstStyle/>
          <a:p>
            <a:pPr>
              <a:defRPr/>
            </a:pPr>
            <a:endParaRPr sz="1272">
              <a:latin typeface="+mn-ea"/>
            </a:endParaRPr>
          </a:p>
        </p:txBody>
      </p:sp>
      <p:sp>
        <p:nvSpPr>
          <p:cNvPr id="25" name="object 43">
            <a:extLst>
              <a:ext uri="{FF2B5EF4-FFF2-40B4-BE49-F238E27FC236}">
                <a16:creationId xmlns:a16="http://schemas.microsoft.com/office/drawing/2014/main" id="{23175551-EA6C-44B3-BD69-2E7FF0E74B96}"/>
              </a:ext>
            </a:extLst>
          </p:cNvPr>
          <p:cNvSpPr txBox="1"/>
          <p:nvPr/>
        </p:nvSpPr>
        <p:spPr>
          <a:xfrm>
            <a:off x="4616511" y="5477645"/>
            <a:ext cx="5169730" cy="413318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8978">
              <a:defRPr/>
            </a:pPr>
            <a:r>
              <a:rPr lang="en-US" altLang="ja-JP" sz="4029" baseline="-2923" dirty="0">
                <a:solidFill>
                  <a:srgbClr val="818282"/>
                </a:solidFill>
                <a:latin typeface="Century Gothic"/>
                <a:cs typeface="Century Gothic"/>
              </a:rPr>
              <a:t>03</a:t>
            </a:r>
            <a:r>
              <a:rPr sz="4029" baseline="-2923" dirty="0">
                <a:solidFill>
                  <a:srgbClr val="818282"/>
                </a:solidFill>
                <a:latin typeface="+mn-ea"/>
                <a:cs typeface="Century Gothic"/>
              </a:rPr>
              <a:t> </a:t>
            </a:r>
            <a:r>
              <a:rPr sz="1697" dirty="0">
                <a:solidFill>
                  <a:srgbClr val="6C6C6C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BIZ UDP明朝 Medium"/>
              </a:rPr>
              <a:t>さまざまな条件にも合わせられる“ 対応力”</a:t>
            </a:r>
            <a:endParaRPr sz="1697" dirty="0">
              <a:latin typeface="HG明朝B" panose="02020809000000000000" pitchFamily="17" charset="-128"/>
              <a:ea typeface="HG明朝B" panose="02020809000000000000" pitchFamily="17" charset="-128"/>
              <a:cs typeface="BIZ UDP明朝 Medium"/>
            </a:endParaRPr>
          </a:p>
        </p:txBody>
      </p:sp>
      <p:sp>
        <p:nvSpPr>
          <p:cNvPr id="26" name="object 44">
            <a:extLst>
              <a:ext uri="{FF2B5EF4-FFF2-40B4-BE49-F238E27FC236}">
                <a16:creationId xmlns:a16="http://schemas.microsoft.com/office/drawing/2014/main" id="{752C0FF6-0091-41FD-B008-6EC807B13E57}"/>
              </a:ext>
            </a:extLst>
          </p:cNvPr>
          <p:cNvSpPr/>
          <p:nvPr/>
        </p:nvSpPr>
        <p:spPr>
          <a:xfrm>
            <a:off x="4585091" y="5909671"/>
            <a:ext cx="5853116" cy="0"/>
          </a:xfrm>
          <a:custGeom>
            <a:avLst/>
            <a:gdLst/>
            <a:ahLst/>
            <a:cxnLst/>
            <a:rect l="l" t="t" r="r" b="b"/>
            <a:pathLst>
              <a:path w="8280400">
                <a:moveTo>
                  <a:pt x="0" y="0"/>
                </a:moveTo>
                <a:lnTo>
                  <a:pt x="8280006" y="0"/>
                </a:lnTo>
              </a:path>
            </a:pathLst>
          </a:custGeom>
          <a:ln w="12700">
            <a:solidFill>
              <a:srgbClr val="818282"/>
            </a:solidFill>
            <a:prstDash val="dot"/>
          </a:ln>
        </p:spPr>
        <p:txBody>
          <a:bodyPr lIns="0" tIns="0" rIns="0" bIns="0"/>
          <a:lstStyle/>
          <a:p>
            <a:pPr>
              <a:defRPr/>
            </a:pPr>
            <a:endParaRPr sz="1272">
              <a:latin typeface="+mn-ea"/>
            </a:endParaRPr>
          </a:p>
        </p:txBody>
      </p:sp>
      <p:sp>
        <p:nvSpPr>
          <p:cNvPr id="27" name="object 45">
            <a:extLst>
              <a:ext uri="{FF2B5EF4-FFF2-40B4-BE49-F238E27FC236}">
                <a16:creationId xmlns:a16="http://schemas.microsoft.com/office/drawing/2014/main" id="{23E1D045-FB4D-4E91-9E88-9DBD4AA7A7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8983" y="1785295"/>
            <a:ext cx="2025476" cy="1164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73025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778" b="1" dirty="0">
                <a:solidFill>
                  <a:srgbClr val="6C6C6C"/>
                </a:solidFill>
                <a:latin typeface="+mn-ea"/>
                <a:ea typeface="+mn-ea"/>
              </a:rPr>
              <a:t>基準風速</a:t>
            </a:r>
            <a:endParaRPr lang="zh-TW" altLang="en-US" sz="778" b="1" dirty="0">
              <a:solidFill>
                <a:srgbClr val="6C6C6C"/>
              </a:solidFill>
              <a:latin typeface="+mn-ea"/>
              <a:ea typeface="+mn-ea"/>
            </a:endParaRPr>
          </a:p>
          <a:p>
            <a:pPr eaLnBrk="1" hangingPunct="1"/>
            <a:r>
              <a:rPr lang="zh-TW" altLang="en-US" sz="778" b="1" dirty="0">
                <a:solidFill>
                  <a:srgbClr val="6C6C6C"/>
                </a:solidFill>
                <a:latin typeface="+mn-ea"/>
                <a:ea typeface="+mn-ea"/>
              </a:rPr>
              <a:t>「</a:t>
            </a:r>
            <a:r>
              <a:rPr lang="en-US" altLang="zh-TW" sz="778" b="1" dirty="0">
                <a:solidFill>
                  <a:srgbClr val="6C6C6C"/>
                </a:solidFill>
                <a:latin typeface="+mn-ea"/>
                <a:ea typeface="+mn-ea"/>
              </a:rPr>
              <a:t>V0=36m/s</a:t>
            </a:r>
            <a:r>
              <a:rPr lang="en-US" altLang="zh-TW" sz="424" b="1" dirty="0">
                <a:solidFill>
                  <a:srgbClr val="6C6C6C"/>
                </a:solidFill>
                <a:latin typeface="+mn-ea"/>
                <a:ea typeface="+mn-ea"/>
              </a:rPr>
              <a:t>※</a:t>
            </a:r>
            <a:r>
              <a:rPr lang="zh-TW" altLang="en-US" sz="778" b="1" dirty="0">
                <a:solidFill>
                  <a:srgbClr val="6C6C6C"/>
                </a:solidFill>
                <a:latin typeface="+mn-ea"/>
                <a:ea typeface="+mn-ea"/>
              </a:rPr>
              <a:t>」</a:t>
            </a:r>
            <a:r>
              <a:rPr lang="ja-JP" altLang="en-US" sz="778" b="1" dirty="0">
                <a:solidFill>
                  <a:srgbClr val="6C6C6C"/>
                </a:solidFill>
                <a:latin typeface="+mn-ea"/>
                <a:ea typeface="+mn-ea"/>
              </a:rPr>
              <a:t>以上を</a:t>
            </a:r>
            <a:r>
              <a:rPr lang="zh-TW" altLang="en-US" sz="778" b="1" dirty="0">
                <a:solidFill>
                  <a:srgbClr val="6C6C6C"/>
                </a:solidFill>
                <a:latin typeface="+mn-ea"/>
                <a:ea typeface="+mn-ea"/>
              </a:rPr>
              <a:t>標準</a:t>
            </a:r>
            <a:r>
              <a:rPr lang="ja-JP" altLang="en-US" sz="778" b="1" dirty="0">
                <a:solidFill>
                  <a:srgbClr val="6C6C6C"/>
                </a:solidFill>
                <a:latin typeface="+mn-ea"/>
                <a:ea typeface="+mn-ea"/>
              </a:rPr>
              <a:t>化</a:t>
            </a:r>
            <a:endParaRPr lang="en-US" altLang="zh-TW" sz="778" b="1" dirty="0">
              <a:solidFill>
                <a:srgbClr val="6C6C6C"/>
              </a:solidFill>
              <a:latin typeface="+mn-ea"/>
              <a:ea typeface="+mn-ea"/>
            </a:endParaRPr>
          </a:p>
          <a:p>
            <a:pPr eaLnBrk="1" hangingPunct="1"/>
            <a:endParaRPr lang="en-US" altLang="ja-JP" sz="566" dirty="0">
              <a:solidFill>
                <a:srgbClr val="777777"/>
              </a:solidFill>
              <a:latin typeface="ＭＳ Ｐゴシック" panose="020B0600070205080204" pitchFamily="50" charset="-128"/>
              <a:ea typeface="SimSun" panose="02010600030101010101" pitchFamily="2" charset="-122"/>
            </a:endParaRPr>
          </a:p>
          <a:p>
            <a:pPr eaLnBrk="1" hangingPunct="1">
              <a:lnSpc>
                <a:spcPts val="900"/>
              </a:lnSpc>
            </a:pPr>
            <a:r>
              <a:rPr lang="ja-JP" altLang="en-US" sz="566" dirty="0">
                <a:solidFill>
                  <a:srgbClr val="777777"/>
                </a:solidFill>
                <a:latin typeface="+mn-ea"/>
                <a:ea typeface="+mn-ea"/>
              </a:rPr>
              <a:t>日本に上陸する台風は年々強大化しており、</a:t>
            </a:r>
          </a:p>
          <a:p>
            <a:pPr eaLnBrk="1" hangingPunct="1">
              <a:lnSpc>
                <a:spcPts val="900"/>
              </a:lnSpc>
            </a:pPr>
            <a:r>
              <a:rPr lang="ja-JP" altLang="en-US" sz="566" dirty="0">
                <a:solidFill>
                  <a:srgbClr val="777777"/>
                </a:solidFill>
                <a:latin typeface="+mn-ea"/>
                <a:ea typeface="+mn-ea"/>
              </a:rPr>
              <a:t>カーポートの強風対策がこれまで以上に</a:t>
            </a:r>
          </a:p>
          <a:p>
            <a:pPr eaLnBrk="1" hangingPunct="1">
              <a:lnSpc>
                <a:spcPts val="900"/>
              </a:lnSpc>
            </a:pPr>
            <a:r>
              <a:rPr lang="ja-JP" altLang="en-US" sz="566" dirty="0">
                <a:solidFill>
                  <a:srgbClr val="777777"/>
                </a:solidFill>
                <a:latin typeface="+mn-ea"/>
                <a:ea typeface="+mn-ea"/>
              </a:rPr>
              <a:t>重要視されるようになっています。</a:t>
            </a:r>
          </a:p>
          <a:p>
            <a:pPr eaLnBrk="1" hangingPunct="1">
              <a:lnSpc>
                <a:spcPts val="900"/>
              </a:lnSpc>
            </a:pPr>
            <a:r>
              <a:rPr lang="ja-JP" altLang="en-US" sz="566" dirty="0">
                <a:solidFill>
                  <a:srgbClr val="777777"/>
                </a:solidFill>
                <a:latin typeface="+mn-ea"/>
                <a:ea typeface="+mn-ea"/>
              </a:rPr>
              <a:t>そこで、フーゴは基準風速</a:t>
            </a:r>
            <a:r>
              <a:rPr lang="en-US" altLang="ja-JP" sz="566" dirty="0">
                <a:solidFill>
                  <a:srgbClr val="777777"/>
                </a:solidFill>
                <a:latin typeface="+mn-ea"/>
                <a:ea typeface="+mn-ea"/>
              </a:rPr>
              <a:t>V0=36m/s</a:t>
            </a:r>
            <a:r>
              <a:rPr lang="ja-JP" altLang="en-US" sz="566" dirty="0">
                <a:solidFill>
                  <a:srgbClr val="777777"/>
                </a:solidFill>
                <a:latin typeface="+mn-ea"/>
                <a:ea typeface="+mn-ea"/>
              </a:rPr>
              <a:t>以上を</a:t>
            </a:r>
          </a:p>
          <a:p>
            <a:pPr eaLnBrk="1" hangingPunct="1">
              <a:lnSpc>
                <a:spcPts val="900"/>
              </a:lnSpc>
            </a:pPr>
            <a:r>
              <a:rPr lang="ja-JP" altLang="en-US" sz="566" dirty="0">
                <a:solidFill>
                  <a:srgbClr val="777777"/>
                </a:solidFill>
                <a:latin typeface="+mn-ea"/>
                <a:ea typeface="+mn-ea"/>
              </a:rPr>
              <a:t>標準化し、守りの強度を高めています。</a:t>
            </a:r>
            <a:endParaRPr lang="en-US" altLang="ja-JP" sz="566" dirty="0">
              <a:solidFill>
                <a:srgbClr val="777777"/>
              </a:solidFill>
              <a:latin typeface="+mn-ea"/>
              <a:ea typeface="+mn-ea"/>
            </a:endParaRPr>
          </a:p>
          <a:p>
            <a:pPr eaLnBrk="1" hangingPunct="1"/>
            <a:endParaRPr lang="en-US" altLang="ja-JP" sz="566" dirty="0">
              <a:solidFill>
                <a:srgbClr val="777777"/>
              </a:solidFill>
              <a:latin typeface="+mn-ea"/>
              <a:ea typeface="+mn-ea"/>
            </a:endParaRPr>
          </a:p>
          <a:p>
            <a:pPr eaLnBrk="1" hangingPunct="1">
              <a:lnSpc>
                <a:spcPts val="700"/>
              </a:lnSpc>
            </a:pPr>
            <a:r>
              <a:rPr lang="en-US" altLang="ja-JP" sz="424" dirty="0">
                <a:solidFill>
                  <a:srgbClr val="6C6C6C"/>
                </a:solidFill>
                <a:latin typeface="+mn-ea"/>
                <a:ea typeface="+mn-ea"/>
              </a:rPr>
              <a:t>※ </a:t>
            </a:r>
            <a:r>
              <a:rPr lang="ja-JP" altLang="en-US" sz="424" dirty="0">
                <a:solidFill>
                  <a:srgbClr val="6C6C6C"/>
                </a:solidFill>
                <a:latin typeface="+mn-ea"/>
                <a:ea typeface="+mn-ea"/>
              </a:rPr>
              <a:t>フーゴ </a:t>
            </a:r>
            <a:r>
              <a:rPr lang="en-US" altLang="ja-JP" sz="424" dirty="0">
                <a:solidFill>
                  <a:srgbClr val="6C6C6C"/>
                </a:solidFill>
                <a:latin typeface="+mn-ea"/>
                <a:ea typeface="+mn-ea"/>
              </a:rPr>
              <a:t>R </a:t>
            </a:r>
            <a:r>
              <a:rPr lang="ja-JP" altLang="en-US" sz="424" dirty="0">
                <a:solidFill>
                  <a:srgbClr val="6C6C6C"/>
                </a:solidFill>
                <a:latin typeface="+mn-ea"/>
                <a:ea typeface="+mn-ea"/>
              </a:rPr>
              <a:t>袖壁 </a:t>
            </a:r>
            <a:r>
              <a:rPr lang="en-US" altLang="ja-JP" sz="424" dirty="0">
                <a:solidFill>
                  <a:srgbClr val="6C6C6C"/>
                </a:solidFill>
                <a:latin typeface="+mn-ea"/>
                <a:ea typeface="+mn-ea"/>
              </a:rPr>
              <a:t>1</a:t>
            </a:r>
            <a:r>
              <a:rPr lang="ja-JP" altLang="en-US" sz="424" dirty="0">
                <a:solidFill>
                  <a:srgbClr val="6C6C6C"/>
                </a:solidFill>
                <a:latin typeface="+mn-ea"/>
                <a:ea typeface="+mn-ea"/>
              </a:rPr>
              <a:t>台用・</a:t>
            </a:r>
            <a:r>
              <a:rPr lang="en-US" altLang="ja-JP" sz="424" dirty="0">
                <a:solidFill>
                  <a:srgbClr val="6C6C6C"/>
                </a:solidFill>
                <a:latin typeface="+mn-ea"/>
                <a:ea typeface="+mn-ea"/>
              </a:rPr>
              <a:t>2</a:t>
            </a:r>
            <a:r>
              <a:rPr lang="ja-JP" altLang="en-US" sz="424" dirty="0">
                <a:solidFill>
                  <a:srgbClr val="6C6C6C"/>
                </a:solidFill>
                <a:latin typeface="+mn-ea"/>
                <a:ea typeface="+mn-ea"/>
              </a:rPr>
              <a:t>台用は、基準風速</a:t>
            </a:r>
            <a:r>
              <a:rPr lang="en-US" altLang="ja-JP" sz="424" dirty="0">
                <a:solidFill>
                  <a:srgbClr val="6C6C6C"/>
                </a:solidFill>
                <a:latin typeface="+mn-ea"/>
                <a:ea typeface="+mn-ea"/>
              </a:rPr>
              <a:t>V0=34m/s</a:t>
            </a:r>
            <a:r>
              <a:rPr lang="ja-JP" altLang="en-US" sz="424" dirty="0">
                <a:solidFill>
                  <a:srgbClr val="6C6C6C"/>
                </a:solidFill>
                <a:latin typeface="+mn-ea"/>
                <a:ea typeface="+mn-ea"/>
              </a:rPr>
              <a:t>になります。</a:t>
            </a:r>
          </a:p>
          <a:p>
            <a:pPr eaLnBrk="1" hangingPunct="1">
              <a:lnSpc>
                <a:spcPts val="700"/>
              </a:lnSpc>
            </a:pPr>
            <a:r>
              <a:rPr lang="en-US" altLang="ja-JP" sz="424" dirty="0">
                <a:solidFill>
                  <a:srgbClr val="6C6C6C"/>
                </a:solidFill>
                <a:latin typeface="+mn-ea"/>
                <a:ea typeface="+mn-ea"/>
              </a:rPr>
              <a:t>※ </a:t>
            </a:r>
            <a:r>
              <a:rPr lang="ja-JP" altLang="en-US" sz="424" dirty="0">
                <a:solidFill>
                  <a:srgbClr val="6C6C6C"/>
                </a:solidFill>
                <a:latin typeface="+mn-ea"/>
                <a:ea typeface="+mn-ea"/>
              </a:rPr>
              <a:t>商品毎に基準風速は異なります。</a:t>
            </a:r>
            <a:endParaRPr lang="ja-JP" altLang="ja-JP" sz="424" dirty="0">
              <a:latin typeface="+mn-ea"/>
              <a:ea typeface="+mn-ea"/>
            </a:endParaRPr>
          </a:p>
        </p:txBody>
      </p:sp>
      <p:sp>
        <p:nvSpPr>
          <p:cNvPr id="28" name="object 46">
            <a:extLst>
              <a:ext uri="{FF2B5EF4-FFF2-40B4-BE49-F238E27FC236}">
                <a16:creationId xmlns:a16="http://schemas.microsoft.com/office/drawing/2014/main" id="{A6053D56-06C1-43AF-8E6D-6591855DBC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1625" y="5290247"/>
            <a:ext cx="1290469" cy="130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tabLst>
                <a:tab pos="1992313" algn="l"/>
                <a:tab pos="4511675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tabLst>
                <a:tab pos="1992313" algn="l"/>
                <a:tab pos="4511675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tabLst>
                <a:tab pos="1992313" algn="l"/>
                <a:tab pos="4511675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tabLst>
                <a:tab pos="1992313" algn="l"/>
                <a:tab pos="4511675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tabLst>
                <a:tab pos="1992313" algn="l"/>
                <a:tab pos="4511675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992313" algn="l"/>
                <a:tab pos="4511675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992313" algn="l"/>
                <a:tab pos="4511675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992313" algn="l"/>
                <a:tab pos="4511675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992313" algn="l"/>
                <a:tab pos="4511675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848" b="1">
                <a:solidFill>
                  <a:srgbClr val="6C6C6C"/>
                </a:solidFill>
                <a:ea typeface="Microsoft JhengHei" panose="020B0604030504040204" pitchFamily="34" charset="-120"/>
              </a:rPr>
              <a:t>FUGO R</a:t>
            </a:r>
            <a:endParaRPr lang="ja-JP" altLang="ja-JP" sz="848" b="1">
              <a:ea typeface="Microsoft JhengHei" panose="020B0604030504040204" pitchFamily="34" charset="-120"/>
            </a:endParaRPr>
          </a:p>
        </p:txBody>
      </p:sp>
      <p:sp>
        <p:nvSpPr>
          <p:cNvPr id="29" name="object 47">
            <a:extLst>
              <a:ext uri="{FF2B5EF4-FFF2-40B4-BE49-F238E27FC236}">
                <a16:creationId xmlns:a16="http://schemas.microsoft.com/office/drawing/2014/main" id="{6CD68E13-E022-4E71-B772-19CEA84272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52227" y="5290247"/>
            <a:ext cx="502722" cy="130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848" b="1">
                <a:solidFill>
                  <a:srgbClr val="6C6C6C"/>
                </a:solidFill>
                <a:ea typeface="Microsoft JhengHei" panose="020B0604030504040204" pitchFamily="34" charset="-120"/>
              </a:rPr>
              <a:t>FUGO A</a:t>
            </a:r>
            <a:endParaRPr lang="ja-JP" altLang="ja-JP" sz="848" b="1">
              <a:ea typeface="Microsoft JhengHei" panose="020B0604030504040204" pitchFamily="34" charset="-120"/>
            </a:endParaRPr>
          </a:p>
        </p:txBody>
      </p:sp>
      <p:sp>
        <p:nvSpPr>
          <p:cNvPr id="30" name="object 48">
            <a:extLst>
              <a:ext uri="{FF2B5EF4-FFF2-40B4-BE49-F238E27FC236}">
                <a16:creationId xmlns:a16="http://schemas.microsoft.com/office/drawing/2014/main" id="{8E3DB0DA-0D9C-4B95-82E3-BD192CAACE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68259" y="5991588"/>
            <a:ext cx="447175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5875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ts val="1200"/>
              </a:lnSpc>
            </a:pPr>
            <a:r>
              <a:rPr lang="ja-JP" altLang="en-US" sz="900" dirty="0">
                <a:solidFill>
                  <a:srgbClr val="6C6C6C"/>
                </a:solidFill>
                <a:latin typeface="+mn-ea"/>
                <a:ea typeface="+mn-ea"/>
              </a:rPr>
              <a:t>敷地の形状や条件に合わせて、カースペースをフレキシブルに。</a:t>
            </a:r>
          </a:p>
          <a:p>
            <a:pPr eaLnBrk="1" hangingPunct="1">
              <a:lnSpc>
                <a:spcPts val="1200"/>
              </a:lnSpc>
            </a:pPr>
            <a:r>
              <a:rPr lang="ja-JP" altLang="en-US" sz="900" dirty="0">
                <a:solidFill>
                  <a:srgbClr val="6C6C6C"/>
                </a:solidFill>
                <a:latin typeface="+mn-ea"/>
                <a:ea typeface="+mn-ea"/>
              </a:rPr>
              <a:t>さまざまな敷地条件に合わせて、柱の移動や梁の延長、屋根の連結が可能です。</a:t>
            </a:r>
            <a:endParaRPr lang="ja-JP" altLang="ja-JP" sz="900" dirty="0">
              <a:latin typeface="+mn-ea"/>
              <a:ea typeface="+mn-ea"/>
            </a:endParaRPr>
          </a:p>
        </p:txBody>
      </p:sp>
      <p:sp>
        <p:nvSpPr>
          <p:cNvPr id="31" name="object 49">
            <a:extLst>
              <a:ext uri="{FF2B5EF4-FFF2-40B4-BE49-F238E27FC236}">
                <a16:creationId xmlns:a16="http://schemas.microsoft.com/office/drawing/2014/main" id="{D6973C6D-C67C-49BF-AB5C-6EC4739D54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1625" y="1305914"/>
            <a:ext cx="4704038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900" dirty="0">
                <a:solidFill>
                  <a:srgbClr val="6C6C6C"/>
                </a:solidFill>
                <a:latin typeface="+mn-ea"/>
                <a:ea typeface="+mn-ea"/>
              </a:rPr>
              <a:t>基準風速「</a:t>
            </a:r>
            <a:r>
              <a:rPr lang="en-US" altLang="ja-JP" sz="900" dirty="0">
                <a:solidFill>
                  <a:srgbClr val="6C6C6C"/>
                </a:solidFill>
                <a:latin typeface="+mn-ea"/>
                <a:ea typeface="+mn-ea"/>
              </a:rPr>
              <a:t>V0=36m/s</a:t>
            </a:r>
            <a:r>
              <a:rPr lang="en-US" altLang="ja-JP" sz="900" baseline="-25000" dirty="0">
                <a:solidFill>
                  <a:srgbClr val="6C6C6C"/>
                </a:solidFill>
                <a:latin typeface="+mn-ea"/>
                <a:ea typeface="+mn-ea"/>
              </a:rPr>
              <a:t>※</a:t>
            </a:r>
            <a:r>
              <a:rPr lang="ja-JP" altLang="en-US" sz="900" dirty="0">
                <a:solidFill>
                  <a:srgbClr val="6C6C6C"/>
                </a:solidFill>
                <a:latin typeface="+mn-ea"/>
                <a:ea typeface="+mn-ea"/>
              </a:rPr>
              <a:t>」以上を標準化。耐積雪強度「</a:t>
            </a:r>
            <a:r>
              <a:rPr lang="en-US" altLang="ja-JP" sz="900" dirty="0">
                <a:solidFill>
                  <a:srgbClr val="6C6C6C"/>
                </a:solidFill>
                <a:latin typeface="+mn-ea"/>
                <a:ea typeface="+mn-ea"/>
              </a:rPr>
              <a:t>50㎝</a:t>
            </a:r>
            <a:r>
              <a:rPr lang="ja-JP" altLang="en-US" sz="900" dirty="0">
                <a:solidFill>
                  <a:srgbClr val="6C6C6C"/>
                </a:solidFill>
                <a:latin typeface="+mn-ea"/>
                <a:ea typeface="+mn-ea"/>
              </a:rPr>
              <a:t>相当」まで対応可能です。</a:t>
            </a:r>
            <a:endParaRPr lang="en-US" altLang="ja-JP" sz="900" dirty="0">
              <a:solidFill>
                <a:srgbClr val="6C6C6C"/>
              </a:solidFill>
              <a:latin typeface="+mn-ea"/>
              <a:ea typeface="+mn-ea"/>
            </a:endParaRPr>
          </a:p>
        </p:txBody>
      </p:sp>
      <p:sp>
        <p:nvSpPr>
          <p:cNvPr id="32" name="object 51">
            <a:extLst>
              <a:ext uri="{FF2B5EF4-FFF2-40B4-BE49-F238E27FC236}">
                <a16:creationId xmlns:a16="http://schemas.microsoft.com/office/drawing/2014/main" id="{EB337293-523B-4129-B5C2-FAC17C96A9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1389" y="4487781"/>
            <a:ext cx="4277263" cy="289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b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fontAlgn="b" hangingPunct="1">
              <a:lnSpc>
                <a:spcPts val="1200"/>
              </a:lnSpc>
            </a:pPr>
            <a:r>
              <a:rPr lang="ja-JP" altLang="en-US" sz="900" dirty="0">
                <a:solidFill>
                  <a:srgbClr val="6C6C6C"/>
                </a:solidFill>
                <a:latin typeface="+mn-ea"/>
                <a:ea typeface="+mn-ea"/>
              </a:rPr>
              <a:t>さまざまな敷地条件にも合う</a:t>
            </a:r>
            <a:r>
              <a:rPr lang="en-US" altLang="ja-JP" sz="900" dirty="0">
                <a:solidFill>
                  <a:srgbClr val="6C6C6C"/>
                </a:solidFill>
                <a:latin typeface="+mn-ea"/>
                <a:ea typeface="+mn-ea"/>
              </a:rPr>
              <a:t>6</a:t>
            </a:r>
            <a:r>
              <a:rPr lang="ja-JP" altLang="en-US" sz="900" dirty="0">
                <a:solidFill>
                  <a:srgbClr val="6C6C6C"/>
                </a:solidFill>
                <a:latin typeface="+mn-ea"/>
                <a:ea typeface="+mn-ea"/>
              </a:rPr>
              <a:t>タイプが追加。</a:t>
            </a:r>
          </a:p>
          <a:p>
            <a:pPr eaLnBrk="1" fontAlgn="b" hangingPunct="1">
              <a:lnSpc>
                <a:spcPts val="1200"/>
              </a:lnSpc>
            </a:pPr>
            <a:r>
              <a:rPr lang="en-US" altLang="ja-JP" sz="900" dirty="0">
                <a:solidFill>
                  <a:srgbClr val="6C6C6C"/>
                </a:solidFill>
                <a:latin typeface="+mn-ea"/>
                <a:ea typeface="+mn-ea"/>
              </a:rPr>
              <a:t>1</a:t>
            </a:r>
            <a:r>
              <a:rPr lang="ja-JP" altLang="en-US" sz="900" dirty="0">
                <a:solidFill>
                  <a:srgbClr val="6C6C6C"/>
                </a:solidFill>
                <a:latin typeface="+mn-ea"/>
                <a:ea typeface="+mn-ea"/>
              </a:rPr>
              <a:t>台用の両支持や</a:t>
            </a:r>
            <a:r>
              <a:rPr lang="en-US" altLang="ja-JP" sz="900" dirty="0">
                <a:solidFill>
                  <a:srgbClr val="6C6C6C"/>
                </a:solidFill>
                <a:latin typeface="+mn-ea"/>
                <a:ea typeface="+mn-ea"/>
              </a:rPr>
              <a:t>3</a:t>
            </a:r>
            <a:r>
              <a:rPr lang="ja-JP" altLang="en-US" sz="900" dirty="0">
                <a:solidFill>
                  <a:srgbClr val="6C6C6C"/>
                </a:solidFill>
                <a:latin typeface="+mn-ea"/>
                <a:ea typeface="+mn-ea"/>
              </a:rPr>
              <a:t>台用、逆勾配、袖壁までフーゴで選べるようになりました。</a:t>
            </a:r>
            <a:endParaRPr lang="ja-JP" altLang="en-US" sz="900" dirty="0">
              <a:latin typeface="+mn-ea"/>
              <a:ea typeface="+mn-ea"/>
            </a:endParaRPr>
          </a:p>
        </p:txBody>
      </p:sp>
      <p:sp>
        <p:nvSpPr>
          <p:cNvPr id="33" name="object 52">
            <a:extLst>
              <a:ext uri="{FF2B5EF4-FFF2-40B4-BE49-F238E27FC236}">
                <a16:creationId xmlns:a16="http://schemas.microsoft.com/office/drawing/2014/main" id="{834C5D3D-D832-4F69-974B-CDB17C9505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612" y="4912083"/>
            <a:ext cx="1527242" cy="827214"/>
          </a:xfrm>
          <a:prstGeom prst="rect">
            <a:avLst/>
          </a:prstGeom>
          <a:noFill/>
          <a:ln w="3810">
            <a:solidFill>
              <a:srgbClr val="59595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ja-JP" sz="848" dirty="0">
              <a:cs typeface="Times New Roman" panose="02020603050405020304" pitchFamily="18" charset="0"/>
            </a:endParaRPr>
          </a:p>
          <a:p>
            <a:pPr eaLnBrk="1" hangingPunct="1"/>
            <a:endParaRPr lang="ja-JP" altLang="ja-JP" sz="848" dirty="0">
              <a:cs typeface="Times New Roman" panose="02020603050405020304" pitchFamily="18" charset="0"/>
            </a:endParaRPr>
          </a:p>
          <a:p>
            <a:pPr eaLnBrk="1" hangingPunct="1"/>
            <a:endParaRPr lang="ja-JP" altLang="ja-JP" sz="848" dirty="0">
              <a:cs typeface="Times New Roman" panose="02020603050405020304" pitchFamily="18" charset="0"/>
            </a:endParaRPr>
          </a:p>
          <a:p>
            <a:pPr eaLnBrk="1" hangingPunct="1"/>
            <a:endParaRPr lang="ja-JP" altLang="ja-JP" sz="848" dirty="0">
              <a:cs typeface="Times New Roman" panose="02020603050405020304" pitchFamily="18" charset="0"/>
            </a:endParaRPr>
          </a:p>
          <a:p>
            <a:pPr eaLnBrk="1" hangingPunct="1"/>
            <a:endParaRPr lang="ja-JP" altLang="ja-JP" sz="848" dirty="0">
              <a:cs typeface="Times New Roman" panose="02020603050405020304" pitchFamily="18" charset="0"/>
            </a:endParaRPr>
          </a:p>
          <a:p>
            <a:pPr>
              <a:spcBef>
                <a:spcPts val="645"/>
              </a:spcBef>
            </a:pPr>
            <a:r>
              <a:rPr lang="ja-JP" altLang="ja-JP" sz="636" dirty="0">
                <a:solidFill>
                  <a:srgbClr val="777777"/>
                </a:solidFill>
                <a:latin typeface="+mn-ea"/>
                <a:ea typeface="+mn-ea"/>
              </a:rPr>
              <a:t>フーゴF 3台用</a:t>
            </a:r>
            <a:endParaRPr lang="ja-JP" altLang="ja-JP" sz="636" dirty="0">
              <a:latin typeface="+mn-ea"/>
              <a:ea typeface="+mn-ea"/>
            </a:endParaRPr>
          </a:p>
        </p:txBody>
      </p:sp>
      <p:sp>
        <p:nvSpPr>
          <p:cNvPr id="34" name="object 53">
            <a:extLst>
              <a:ext uri="{FF2B5EF4-FFF2-40B4-BE49-F238E27FC236}">
                <a16:creationId xmlns:a16="http://schemas.microsoft.com/office/drawing/2014/main" id="{1E3C30E2-3284-4C56-8352-DFD3D01439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634" y="6964489"/>
            <a:ext cx="785503" cy="7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495" dirty="0">
                <a:solidFill>
                  <a:srgbClr val="6C6C6C"/>
                </a:solidFill>
                <a:latin typeface="+mn-ea"/>
                <a:ea typeface="+mn-ea"/>
              </a:rPr>
              <a:t>雨や雪に配慮できる</a:t>
            </a:r>
            <a:endParaRPr lang="ja-JP" altLang="ja-JP" sz="495" dirty="0">
              <a:latin typeface="+mn-ea"/>
              <a:ea typeface="+mn-ea"/>
            </a:endParaRPr>
          </a:p>
        </p:txBody>
      </p:sp>
      <p:sp>
        <p:nvSpPr>
          <p:cNvPr id="35" name="object 54">
            <a:extLst>
              <a:ext uri="{FF2B5EF4-FFF2-40B4-BE49-F238E27FC236}">
                <a16:creationId xmlns:a16="http://schemas.microsoft.com/office/drawing/2014/main" id="{90138084-5BA2-471C-A86F-06B3DE8DED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612" y="6082482"/>
            <a:ext cx="916794" cy="827214"/>
          </a:xfrm>
          <a:prstGeom prst="rect">
            <a:avLst/>
          </a:prstGeom>
          <a:noFill/>
          <a:ln w="3809">
            <a:solidFill>
              <a:srgbClr val="59595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ja-JP" sz="848" dirty="0">
              <a:cs typeface="Times New Roman" panose="02020603050405020304" pitchFamily="18" charset="0"/>
            </a:endParaRPr>
          </a:p>
          <a:p>
            <a:pPr eaLnBrk="1" hangingPunct="1"/>
            <a:endParaRPr lang="ja-JP" altLang="ja-JP" sz="848" dirty="0">
              <a:cs typeface="Times New Roman" panose="02020603050405020304" pitchFamily="18" charset="0"/>
            </a:endParaRPr>
          </a:p>
          <a:p>
            <a:pPr eaLnBrk="1" hangingPunct="1"/>
            <a:endParaRPr lang="ja-JP" altLang="ja-JP" sz="848" dirty="0">
              <a:cs typeface="Times New Roman" panose="02020603050405020304" pitchFamily="18" charset="0"/>
            </a:endParaRPr>
          </a:p>
          <a:p>
            <a:pPr eaLnBrk="1" hangingPunct="1"/>
            <a:endParaRPr lang="ja-JP" altLang="ja-JP" sz="848" dirty="0">
              <a:cs typeface="Times New Roman" panose="02020603050405020304" pitchFamily="18" charset="0"/>
            </a:endParaRPr>
          </a:p>
          <a:p>
            <a:pPr eaLnBrk="1" hangingPunct="1"/>
            <a:endParaRPr lang="ja-JP" altLang="ja-JP" sz="848" dirty="0">
              <a:cs typeface="Times New Roman" panose="02020603050405020304" pitchFamily="18" charset="0"/>
            </a:endParaRPr>
          </a:p>
          <a:p>
            <a:pPr>
              <a:spcBef>
                <a:spcPts val="645"/>
              </a:spcBef>
            </a:pPr>
            <a:r>
              <a:rPr lang="ja-JP" altLang="ja-JP" sz="636" dirty="0">
                <a:solidFill>
                  <a:srgbClr val="777777"/>
                </a:solidFill>
                <a:latin typeface="+mn-ea"/>
                <a:ea typeface="+mn-ea"/>
              </a:rPr>
              <a:t>フーゴF 逆勾配 1台用</a:t>
            </a:r>
            <a:endParaRPr lang="ja-JP" altLang="ja-JP" sz="636" dirty="0">
              <a:latin typeface="+mn-ea"/>
              <a:ea typeface="+mn-ea"/>
            </a:endParaRPr>
          </a:p>
        </p:txBody>
      </p:sp>
      <p:sp>
        <p:nvSpPr>
          <p:cNvPr id="36" name="object 55">
            <a:extLst>
              <a:ext uri="{FF2B5EF4-FFF2-40B4-BE49-F238E27FC236}">
                <a16:creationId xmlns:a16="http://schemas.microsoft.com/office/drawing/2014/main" id="{B400F57F-BD04-4340-916B-CD58031A09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0796" y="6964489"/>
            <a:ext cx="556585" cy="7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495" dirty="0">
                <a:solidFill>
                  <a:srgbClr val="6C6C6C"/>
                </a:solidFill>
                <a:latin typeface="+mn-ea"/>
                <a:ea typeface="+mn-ea"/>
              </a:rPr>
              <a:t>安心の耐積雪強度</a:t>
            </a:r>
            <a:endParaRPr lang="ja-JP" altLang="ja-JP" sz="495" dirty="0">
              <a:latin typeface="+mn-ea"/>
              <a:ea typeface="+mn-ea"/>
            </a:endParaRPr>
          </a:p>
        </p:txBody>
      </p:sp>
      <p:sp>
        <p:nvSpPr>
          <p:cNvPr id="37" name="object 56">
            <a:extLst>
              <a:ext uri="{FF2B5EF4-FFF2-40B4-BE49-F238E27FC236}">
                <a16:creationId xmlns:a16="http://schemas.microsoft.com/office/drawing/2014/main" id="{F8C7647D-5541-49D7-ACAB-A33C5B326C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774" y="6082482"/>
            <a:ext cx="916793" cy="827214"/>
          </a:xfrm>
          <a:prstGeom prst="rect">
            <a:avLst/>
          </a:prstGeom>
          <a:noFill/>
          <a:ln w="3809">
            <a:solidFill>
              <a:srgbClr val="59595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ja-JP" sz="848" dirty="0">
              <a:cs typeface="Times New Roman" panose="02020603050405020304" pitchFamily="18" charset="0"/>
            </a:endParaRPr>
          </a:p>
          <a:p>
            <a:pPr eaLnBrk="1" hangingPunct="1"/>
            <a:endParaRPr lang="ja-JP" altLang="ja-JP" sz="848" dirty="0">
              <a:cs typeface="Times New Roman" panose="02020603050405020304" pitchFamily="18" charset="0"/>
            </a:endParaRPr>
          </a:p>
          <a:p>
            <a:pPr eaLnBrk="1" hangingPunct="1"/>
            <a:endParaRPr lang="ja-JP" altLang="ja-JP" sz="848" dirty="0">
              <a:cs typeface="Times New Roman" panose="02020603050405020304" pitchFamily="18" charset="0"/>
            </a:endParaRPr>
          </a:p>
          <a:p>
            <a:pPr eaLnBrk="1" hangingPunct="1"/>
            <a:endParaRPr lang="ja-JP" altLang="ja-JP" sz="848" dirty="0">
              <a:cs typeface="Times New Roman" panose="02020603050405020304" pitchFamily="18" charset="0"/>
            </a:endParaRPr>
          </a:p>
          <a:p>
            <a:pPr eaLnBrk="1" hangingPunct="1"/>
            <a:endParaRPr lang="ja-JP" altLang="ja-JP" sz="848" dirty="0">
              <a:cs typeface="Times New Roman" panose="02020603050405020304" pitchFamily="18" charset="0"/>
            </a:endParaRPr>
          </a:p>
          <a:p>
            <a:pPr>
              <a:spcBef>
                <a:spcPts val="645"/>
              </a:spcBef>
            </a:pPr>
            <a:r>
              <a:rPr lang="ja-JP" altLang="ja-JP" sz="636" dirty="0">
                <a:solidFill>
                  <a:srgbClr val="777777"/>
                </a:solidFill>
                <a:latin typeface="+mn-ea"/>
                <a:ea typeface="+mn-ea"/>
              </a:rPr>
              <a:t>フーゴR1500 1台用</a:t>
            </a:r>
            <a:endParaRPr lang="ja-JP" altLang="ja-JP" sz="636" dirty="0">
              <a:latin typeface="+mn-ea"/>
              <a:ea typeface="+mn-ea"/>
            </a:endParaRPr>
          </a:p>
        </p:txBody>
      </p:sp>
      <p:sp>
        <p:nvSpPr>
          <p:cNvPr id="38" name="object 57">
            <a:extLst>
              <a:ext uri="{FF2B5EF4-FFF2-40B4-BE49-F238E27FC236}">
                <a16:creationId xmlns:a16="http://schemas.microsoft.com/office/drawing/2014/main" id="{3A9A2D68-F477-4ECD-956C-854265588E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935" y="6082482"/>
            <a:ext cx="916794" cy="827214"/>
          </a:xfrm>
          <a:prstGeom prst="rect">
            <a:avLst/>
          </a:prstGeom>
          <a:noFill/>
          <a:ln w="3809">
            <a:solidFill>
              <a:srgbClr val="59595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ja-JP" sz="848" dirty="0">
              <a:cs typeface="Times New Roman" panose="02020603050405020304" pitchFamily="18" charset="0"/>
            </a:endParaRPr>
          </a:p>
          <a:p>
            <a:pPr eaLnBrk="1" hangingPunct="1"/>
            <a:endParaRPr lang="ja-JP" altLang="ja-JP" sz="848" dirty="0">
              <a:cs typeface="Times New Roman" panose="02020603050405020304" pitchFamily="18" charset="0"/>
            </a:endParaRPr>
          </a:p>
          <a:p>
            <a:pPr eaLnBrk="1" hangingPunct="1"/>
            <a:endParaRPr lang="ja-JP" altLang="ja-JP" sz="848" dirty="0">
              <a:cs typeface="Times New Roman" panose="02020603050405020304" pitchFamily="18" charset="0"/>
            </a:endParaRPr>
          </a:p>
          <a:p>
            <a:pPr eaLnBrk="1" hangingPunct="1"/>
            <a:endParaRPr lang="ja-JP" altLang="ja-JP" sz="848" dirty="0">
              <a:cs typeface="Times New Roman" panose="02020603050405020304" pitchFamily="18" charset="0"/>
            </a:endParaRPr>
          </a:p>
          <a:p>
            <a:pPr eaLnBrk="1" hangingPunct="1"/>
            <a:endParaRPr lang="ja-JP" altLang="ja-JP" sz="848" dirty="0">
              <a:cs typeface="Times New Roman" panose="02020603050405020304" pitchFamily="18" charset="0"/>
            </a:endParaRPr>
          </a:p>
          <a:p>
            <a:pPr>
              <a:spcBef>
                <a:spcPts val="645"/>
              </a:spcBef>
            </a:pPr>
            <a:r>
              <a:rPr lang="ja-JP" altLang="ja-JP" sz="636" dirty="0">
                <a:solidFill>
                  <a:srgbClr val="777777"/>
                </a:solidFill>
                <a:latin typeface="+mn-ea"/>
                <a:ea typeface="+mn-ea"/>
              </a:rPr>
              <a:t>フーゴR 袖壁 1台用</a:t>
            </a:r>
            <a:endParaRPr lang="ja-JP" altLang="ja-JP" sz="636" dirty="0">
              <a:latin typeface="+mn-ea"/>
              <a:ea typeface="+mn-ea"/>
            </a:endParaRPr>
          </a:p>
        </p:txBody>
      </p:sp>
      <p:sp>
        <p:nvSpPr>
          <p:cNvPr id="39" name="object 58">
            <a:extLst>
              <a:ext uri="{FF2B5EF4-FFF2-40B4-BE49-F238E27FC236}">
                <a16:creationId xmlns:a16="http://schemas.microsoft.com/office/drawing/2014/main" id="{D86575A3-6875-43BC-AF15-0C1E1CC973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7957" y="6964489"/>
            <a:ext cx="915672" cy="7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tabLst>
                <a:tab pos="1522413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tabLst>
                <a:tab pos="1522413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tabLst>
                <a:tab pos="1522413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tabLst>
                <a:tab pos="1522413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tabLst>
                <a:tab pos="1522413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522413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522413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522413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522413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495" dirty="0">
                <a:solidFill>
                  <a:srgbClr val="6C6C6C"/>
                </a:solidFill>
                <a:latin typeface="+mn-ea"/>
                <a:ea typeface="+mn-ea"/>
              </a:rPr>
              <a:t>サイドもしっかりカバー</a:t>
            </a:r>
            <a:endParaRPr lang="ja-JP" altLang="ja-JP" sz="495" dirty="0">
              <a:latin typeface="+mn-ea"/>
              <a:ea typeface="+mn-ea"/>
            </a:endParaRPr>
          </a:p>
        </p:txBody>
      </p:sp>
      <p:sp>
        <p:nvSpPr>
          <p:cNvPr id="40" name="object 59">
            <a:extLst>
              <a:ext uri="{FF2B5EF4-FFF2-40B4-BE49-F238E27FC236}">
                <a16:creationId xmlns:a16="http://schemas.microsoft.com/office/drawing/2014/main" id="{0E0EE89D-E9E1-4BF5-97E8-7C29FF9D13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4097" y="6082482"/>
            <a:ext cx="916793" cy="827214"/>
          </a:xfrm>
          <a:prstGeom prst="rect">
            <a:avLst/>
          </a:prstGeom>
          <a:noFill/>
          <a:ln w="3810">
            <a:solidFill>
              <a:srgbClr val="59595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ja-JP" sz="848" dirty="0">
              <a:cs typeface="Times New Roman" panose="02020603050405020304" pitchFamily="18" charset="0"/>
            </a:endParaRPr>
          </a:p>
          <a:p>
            <a:pPr eaLnBrk="1" hangingPunct="1"/>
            <a:endParaRPr lang="ja-JP" altLang="ja-JP" sz="848" dirty="0">
              <a:cs typeface="Times New Roman" panose="02020603050405020304" pitchFamily="18" charset="0"/>
            </a:endParaRPr>
          </a:p>
          <a:p>
            <a:pPr eaLnBrk="1" hangingPunct="1"/>
            <a:endParaRPr lang="ja-JP" altLang="ja-JP" sz="848" dirty="0">
              <a:cs typeface="Times New Roman" panose="02020603050405020304" pitchFamily="18" charset="0"/>
            </a:endParaRPr>
          </a:p>
          <a:p>
            <a:pPr eaLnBrk="1" hangingPunct="1"/>
            <a:endParaRPr lang="ja-JP" altLang="ja-JP" sz="848" dirty="0">
              <a:cs typeface="Times New Roman" panose="02020603050405020304" pitchFamily="18" charset="0"/>
            </a:endParaRPr>
          </a:p>
          <a:p>
            <a:pPr eaLnBrk="1" hangingPunct="1"/>
            <a:endParaRPr lang="ja-JP" altLang="ja-JP" sz="848" dirty="0">
              <a:cs typeface="Times New Roman" panose="02020603050405020304" pitchFamily="18" charset="0"/>
            </a:endParaRPr>
          </a:p>
          <a:p>
            <a:pPr>
              <a:spcBef>
                <a:spcPts val="645"/>
              </a:spcBef>
            </a:pPr>
            <a:r>
              <a:rPr lang="ja-JP" altLang="ja-JP" sz="636" dirty="0">
                <a:solidFill>
                  <a:srgbClr val="777777"/>
                </a:solidFill>
                <a:latin typeface="+mn-ea"/>
                <a:ea typeface="+mn-ea"/>
              </a:rPr>
              <a:t>フーゴR 両支持 1台用</a:t>
            </a:r>
            <a:endParaRPr lang="ja-JP" altLang="ja-JP" sz="636" dirty="0">
              <a:latin typeface="+mn-ea"/>
              <a:ea typeface="+mn-ea"/>
            </a:endParaRPr>
          </a:p>
        </p:txBody>
      </p:sp>
      <p:sp>
        <p:nvSpPr>
          <p:cNvPr id="41" name="object 60">
            <a:extLst>
              <a:ext uri="{FF2B5EF4-FFF2-40B4-BE49-F238E27FC236}">
                <a16:creationId xmlns:a16="http://schemas.microsoft.com/office/drawing/2014/main" id="{835477BC-DFE4-42E7-8D68-2283894B85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4581" y="4912083"/>
            <a:ext cx="1526119" cy="827214"/>
          </a:xfrm>
          <a:prstGeom prst="rect">
            <a:avLst/>
          </a:prstGeom>
          <a:noFill/>
          <a:ln w="3810">
            <a:solidFill>
              <a:srgbClr val="59595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ja-JP" sz="848" dirty="0">
              <a:cs typeface="Times New Roman" panose="02020603050405020304" pitchFamily="18" charset="0"/>
            </a:endParaRPr>
          </a:p>
          <a:p>
            <a:pPr eaLnBrk="1" hangingPunct="1"/>
            <a:endParaRPr lang="ja-JP" altLang="ja-JP" sz="848" dirty="0">
              <a:cs typeface="Times New Roman" panose="02020603050405020304" pitchFamily="18" charset="0"/>
            </a:endParaRPr>
          </a:p>
          <a:p>
            <a:pPr eaLnBrk="1" hangingPunct="1"/>
            <a:endParaRPr lang="ja-JP" altLang="ja-JP" sz="848" dirty="0">
              <a:cs typeface="Times New Roman" panose="02020603050405020304" pitchFamily="18" charset="0"/>
            </a:endParaRPr>
          </a:p>
          <a:p>
            <a:pPr eaLnBrk="1" hangingPunct="1"/>
            <a:endParaRPr lang="ja-JP" altLang="ja-JP" sz="848" dirty="0">
              <a:cs typeface="Times New Roman" panose="02020603050405020304" pitchFamily="18" charset="0"/>
            </a:endParaRPr>
          </a:p>
          <a:p>
            <a:pPr eaLnBrk="1" hangingPunct="1"/>
            <a:endParaRPr lang="ja-JP" altLang="ja-JP" sz="848" dirty="0">
              <a:cs typeface="Times New Roman" panose="02020603050405020304" pitchFamily="18" charset="0"/>
            </a:endParaRPr>
          </a:p>
          <a:p>
            <a:pPr>
              <a:spcBef>
                <a:spcPts val="645"/>
              </a:spcBef>
            </a:pPr>
            <a:r>
              <a:rPr lang="ja-JP" altLang="ja-JP" sz="636" dirty="0">
                <a:solidFill>
                  <a:srgbClr val="777777"/>
                </a:solidFill>
                <a:latin typeface="+mn-ea"/>
                <a:ea typeface="+mn-ea"/>
              </a:rPr>
              <a:t>フーゴR 3台用</a:t>
            </a:r>
            <a:endParaRPr lang="ja-JP" altLang="ja-JP" sz="636" dirty="0">
              <a:latin typeface="+mn-ea"/>
              <a:ea typeface="+mn-ea"/>
            </a:endParaRPr>
          </a:p>
        </p:txBody>
      </p:sp>
      <p:sp>
        <p:nvSpPr>
          <p:cNvPr id="42" name="object 61">
            <a:extLst>
              <a:ext uri="{FF2B5EF4-FFF2-40B4-BE49-F238E27FC236}">
                <a16:creationId xmlns:a16="http://schemas.microsoft.com/office/drawing/2014/main" id="{6559697B-A2C3-4DDC-A5D7-DFB4827D8811}"/>
              </a:ext>
            </a:extLst>
          </p:cNvPr>
          <p:cNvSpPr/>
          <p:nvPr/>
        </p:nvSpPr>
        <p:spPr>
          <a:xfrm>
            <a:off x="5495152" y="6350676"/>
            <a:ext cx="908939" cy="625035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lIns="0" tIns="0" rIns="0" bIns="0"/>
          <a:lstStyle/>
          <a:p>
            <a:pPr>
              <a:defRPr/>
            </a:pPr>
            <a:endParaRPr sz="1272">
              <a:latin typeface="+mn-ea"/>
            </a:endParaRPr>
          </a:p>
        </p:txBody>
      </p:sp>
      <p:sp>
        <p:nvSpPr>
          <p:cNvPr id="43" name="object 62">
            <a:extLst>
              <a:ext uri="{FF2B5EF4-FFF2-40B4-BE49-F238E27FC236}">
                <a16:creationId xmlns:a16="http://schemas.microsoft.com/office/drawing/2014/main" id="{306A68EF-3DBA-49BF-8662-A7EC9C780F37}"/>
              </a:ext>
            </a:extLst>
          </p:cNvPr>
          <p:cNvSpPr/>
          <p:nvPr/>
        </p:nvSpPr>
        <p:spPr>
          <a:xfrm>
            <a:off x="6554459" y="6469623"/>
            <a:ext cx="989733" cy="489256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lIns="0" tIns="0" rIns="0" bIns="0"/>
          <a:lstStyle/>
          <a:p>
            <a:pPr>
              <a:defRPr/>
            </a:pPr>
            <a:endParaRPr sz="1272">
              <a:latin typeface="+mn-ea"/>
            </a:endParaRPr>
          </a:p>
        </p:txBody>
      </p:sp>
      <p:sp>
        <p:nvSpPr>
          <p:cNvPr id="44" name="object 63">
            <a:extLst>
              <a:ext uri="{FF2B5EF4-FFF2-40B4-BE49-F238E27FC236}">
                <a16:creationId xmlns:a16="http://schemas.microsoft.com/office/drawing/2014/main" id="{D2906E42-CE1D-4871-BABF-26557716F83B}"/>
              </a:ext>
            </a:extLst>
          </p:cNvPr>
          <p:cNvSpPr/>
          <p:nvPr/>
        </p:nvSpPr>
        <p:spPr>
          <a:xfrm>
            <a:off x="4595191" y="6397806"/>
            <a:ext cx="814678" cy="553218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lIns="0" tIns="0" rIns="0" bIns="0"/>
          <a:lstStyle/>
          <a:p>
            <a:pPr>
              <a:defRPr/>
            </a:pPr>
            <a:endParaRPr sz="1272">
              <a:latin typeface="+mn-ea"/>
            </a:endParaRPr>
          </a:p>
        </p:txBody>
      </p:sp>
      <p:sp>
        <p:nvSpPr>
          <p:cNvPr id="45" name="object 65">
            <a:extLst>
              <a:ext uri="{FF2B5EF4-FFF2-40B4-BE49-F238E27FC236}">
                <a16:creationId xmlns:a16="http://schemas.microsoft.com/office/drawing/2014/main" id="{CE230703-29FB-490B-B4C3-C81E1A9D23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18034" y="6947657"/>
            <a:ext cx="263704" cy="97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636" dirty="0">
                <a:solidFill>
                  <a:srgbClr val="777777"/>
                </a:solidFill>
                <a:latin typeface="+mn-ea"/>
                <a:ea typeface="+mn-ea"/>
              </a:rPr>
              <a:t>梁延長</a:t>
            </a:r>
            <a:endParaRPr lang="ja-JP" altLang="ja-JP" sz="636" dirty="0">
              <a:latin typeface="+mn-ea"/>
              <a:ea typeface="+mn-ea"/>
            </a:endParaRPr>
          </a:p>
        </p:txBody>
      </p:sp>
      <p:sp>
        <p:nvSpPr>
          <p:cNvPr id="46" name="object 66">
            <a:extLst>
              <a:ext uri="{FF2B5EF4-FFF2-40B4-BE49-F238E27FC236}">
                <a16:creationId xmlns:a16="http://schemas.microsoft.com/office/drawing/2014/main" id="{01B3638B-F3B6-4A8D-8B33-DE6842BAFF1B}"/>
              </a:ext>
            </a:extLst>
          </p:cNvPr>
          <p:cNvSpPr/>
          <p:nvPr/>
        </p:nvSpPr>
        <p:spPr>
          <a:xfrm>
            <a:off x="7623864" y="6403416"/>
            <a:ext cx="843854" cy="539753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lIns="0" tIns="0" rIns="0" bIns="0"/>
          <a:lstStyle/>
          <a:p>
            <a:pPr>
              <a:defRPr/>
            </a:pPr>
            <a:endParaRPr sz="1272">
              <a:latin typeface="+mn-ea"/>
            </a:endParaRPr>
          </a:p>
        </p:txBody>
      </p:sp>
      <p:sp>
        <p:nvSpPr>
          <p:cNvPr id="47" name="object 67">
            <a:extLst>
              <a:ext uri="{FF2B5EF4-FFF2-40B4-BE49-F238E27FC236}">
                <a16:creationId xmlns:a16="http://schemas.microsoft.com/office/drawing/2014/main" id="{5413C660-4943-4ADD-A040-7FC59DC3518E}"/>
              </a:ext>
            </a:extLst>
          </p:cNvPr>
          <p:cNvSpPr/>
          <p:nvPr/>
        </p:nvSpPr>
        <p:spPr>
          <a:xfrm>
            <a:off x="8588910" y="6360775"/>
            <a:ext cx="907817" cy="582394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lIns="0" tIns="0" rIns="0" bIns="0"/>
          <a:lstStyle/>
          <a:p>
            <a:pPr>
              <a:defRPr/>
            </a:pPr>
            <a:endParaRPr sz="1272">
              <a:latin typeface="+mn-ea"/>
            </a:endParaRPr>
          </a:p>
        </p:txBody>
      </p:sp>
      <p:sp>
        <p:nvSpPr>
          <p:cNvPr id="48" name="object 68">
            <a:extLst>
              <a:ext uri="{FF2B5EF4-FFF2-40B4-BE49-F238E27FC236}">
                <a16:creationId xmlns:a16="http://schemas.microsoft.com/office/drawing/2014/main" id="{6FC2B1F5-B1D7-4107-8E95-913BF04EE536}"/>
              </a:ext>
            </a:extLst>
          </p:cNvPr>
          <p:cNvSpPr/>
          <p:nvPr/>
        </p:nvSpPr>
        <p:spPr>
          <a:xfrm>
            <a:off x="9678514" y="6366385"/>
            <a:ext cx="899962" cy="582394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lIns="0" tIns="0" rIns="0" bIns="0"/>
          <a:lstStyle/>
          <a:p>
            <a:pPr>
              <a:defRPr/>
            </a:pPr>
            <a:endParaRPr sz="1272">
              <a:latin typeface="+mn-ea"/>
            </a:endParaRPr>
          </a:p>
        </p:txBody>
      </p:sp>
      <p:sp>
        <p:nvSpPr>
          <p:cNvPr id="49" name="object 69">
            <a:extLst>
              <a:ext uri="{FF2B5EF4-FFF2-40B4-BE49-F238E27FC236}">
                <a16:creationId xmlns:a16="http://schemas.microsoft.com/office/drawing/2014/main" id="{035775AB-CAC0-41E2-9D72-B594592BB8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09147" y="6947657"/>
            <a:ext cx="788869" cy="97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636" dirty="0">
                <a:solidFill>
                  <a:srgbClr val="777777"/>
                </a:solidFill>
                <a:latin typeface="+mn-ea"/>
                <a:ea typeface="+mn-ea"/>
              </a:rPr>
              <a:t>屋根連結（段違い）</a:t>
            </a:r>
            <a:endParaRPr lang="ja-JP" altLang="ja-JP" sz="636" dirty="0">
              <a:latin typeface="+mn-ea"/>
              <a:ea typeface="+mn-ea"/>
            </a:endParaRPr>
          </a:p>
        </p:txBody>
      </p:sp>
      <p:sp>
        <p:nvSpPr>
          <p:cNvPr id="50" name="object 70">
            <a:extLst>
              <a:ext uri="{FF2B5EF4-FFF2-40B4-BE49-F238E27FC236}">
                <a16:creationId xmlns:a16="http://schemas.microsoft.com/office/drawing/2014/main" id="{1D8C45E4-90A7-4C9F-B8B9-1CD72AB0F7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66338" y="6947657"/>
            <a:ext cx="860686" cy="97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636" dirty="0">
                <a:solidFill>
                  <a:srgbClr val="777777"/>
                </a:solidFill>
                <a:latin typeface="+mn-ea"/>
                <a:ea typeface="+mn-ea"/>
              </a:rPr>
              <a:t>屋根連結（奥行違い）</a:t>
            </a:r>
            <a:endParaRPr lang="ja-JP" altLang="ja-JP" sz="636" dirty="0">
              <a:latin typeface="+mn-ea"/>
              <a:ea typeface="+mn-ea"/>
            </a:endParaRPr>
          </a:p>
        </p:txBody>
      </p:sp>
      <p:sp>
        <p:nvSpPr>
          <p:cNvPr id="51" name="object 71">
            <a:extLst>
              <a:ext uri="{FF2B5EF4-FFF2-40B4-BE49-F238E27FC236}">
                <a16:creationId xmlns:a16="http://schemas.microsoft.com/office/drawing/2014/main" id="{DDE61851-44D9-4302-83BA-B0D55FC912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03072" y="6947657"/>
            <a:ext cx="651968" cy="97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636" dirty="0">
                <a:solidFill>
                  <a:srgbClr val="777777"/>
                </a:solidFill>
                <a:latin typeface="+mn-ea"/>
                <a:ea typeface="+mn-ea"/>
              </a:rPr>
              <a:t>間口違い縦2連棟</a:t>
            </a:r>
            <a:endParaRPr lang="ja-JP" altLang="ja-JP" sz="636" dirty="0">
              <a:latin typeface="+mn-ea"/>
              <a:ea typeface="+mn-ea"/>
            </a:endParaRPr>
          </a:p>
        </p:txBody>
      </p:sp>
      <p:sp>
        <p:nvSpPr>
          <p:cNvPr id="52" name="object 72">
            <a:extLst>
              <a:ext uri="{FF2B5EF4-FFF2-40B4-BE49-F238E27FC236}">
                <a16:creationId xmlns:a16="http://schemas.microsoft.com/office/drawing/2014/main" id="{6446C184-3007-4152-BFB3-969F05D2EA41}"/>
              </a:ext>
            </a:extLst>
          </p:cNvPr>
          <p:cNvSpPr/>
          <p:nvPr/>
        </p:nvSpPr>
        <p:spPr>
          <a:xfrm>
            <a:off x="4580602" y="4250017"/>
            <a:ext cx="1272514" cy="1017787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lIns="0" tIns="0" rIns="0" bIns="0"/>
          <a:lstStyle/>
          <a:p>
            <a:pPr>
              <a:defRPr/>
            </a:pPr>
            <a:endParaRPr sz="1272">
              <a:latin typeface="+mn-ea"/>
            </a:endParaRPr>
          </a:p>
        </p:txBody>
      </p:sp>
      <p:sp>
        <p:nvSpPr>
          <p:cNvPr id="53" name="object 73">
            <a:extLst>
              <a:ext uri="{FF2B5EF4-FFF2-40B4-BE49-F238E27FC236}">
                <a16:creationId xmlns:a16="http://schemas.microsoft.com/office/drawing/2014/main" id="{34A2A690-215A-40D3-8764-3F8DF74794FC}"/>
              </a:ext>
            </a:extLst>
          </p:cNvPr>
          <p:cNvSpPr/>
          <p:nvPr/>
        </p:nvSpPr>
        <p:spPr>
          <a:xfrm>
            <a:off x="5979920" y="4250017"/>
            <a:ext cx="1654044" cy="1017787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lIns="0" tIns="0" rIns="0" bIns="0"/>
          <a:lstStyle/>
          <a:p>
            <a:pPr>
              <a:defRPr/>
            </a:pPr>
            <a:endParaRPr sz="1272">
              <a:latin typeface="+mn-ea"/>
            </a:endParaRPr>
          </a:p>
        </p:txBody>
      </p:sp>
      <p:sp>
        <p:nvSpPr>
          <p:cNvPr id="54" name="object 74">
            <a:extLst>
              <a:ext uri="{FF2B5EF4-FFF2-40B4-BE49-F238E27FC236}">
                <a16:creationId xmlns:a16="http://schemas.microsoft.com/office/drawing/2014/main" id="{53E3ABFA-F19C-45C9-8804-EDCDACCFA893}"/>
              </a:ext>
            </a:extLst>
          </p:cNvPr>
          <p:cNvSpPr/>
          <p:nvPr/>
        </p:nvSpPr>
        <p:spPr>
          <a:xfrm>
            <a:off x="7761888" y="4250017"/>
            <a:ext cx="1271392" cy="1017787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lIns="0" tIns="0" rIns="0" bIns="0"/>
          <a:lstStyle/>
          <a:p>
            <a:pPr>
              <a:defRPr/>
            </a:pPr>
            <a:endParaRPr sz="1272">
              <a:latin typeface="+mn-ea"/>
            </a:endParaRPr>
          </a:p>
        </p:txBody>
      </p:sp>
      <p:sp>
        <p:nvSpPr>
          <p:cNvPr id="55" name="object 75">
            <a:extLst>
              <a:ext uri="{FF2B5EF4-FFF2-40B4-BE49-F238E27FC236}">
                <a16:creationId xmlns:a16="http://schemas.microsoft.com/office/drawing/2014/main" id="{175759D6-A51C-4190-8592-069506A26AC4}"/>
              </a:ext>
            </a:extLst>
          </p:cNvPr>
          <p:cNvSpPr/>
          <p:nvPr/>
        </p:nvSpPr>
        <p:spPr>
          <a:xfrm>
            <a:off x="9161205" y="4250017"/>
            <a:ext cx="1277003" cy="1017787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lIns="0" tIns="0" rIns="0" bIns="0"/>
          <a:lstStyle/>
          <a:p>
            <a:pPr>
              <a:defRPr/>
            </a:pPr>
            <a:endParaRPr sz="1272">
              <a:latin typeface="+mn-ea"/>
            </a:endParaRPr>
          </a:p>
        </p:txBody>
      </p:sp>
      <p:sp>
        <p:nvSpPr>
          <p:cNvPr id="56" name="object 76">
            <a:extLst>
              <a:ext uri="{FF2B5EF4-FFF2-40B4-BE49-F238E27FC236}">
                <a16:creationId xmlns:a16="http://schemas.microsoft.com/office/drawing/2014/main" id="{D3B9F554-D272-400E-B412-F0DB6E2604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68259" y="3676600"/>
            <a:ext cx="2633678" cy="141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5875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919" dirty="0">
                <a:solidFill>
                  <a:srgbClr val="6C6C6C"/>
                </a:solidFill>
                <a:latin typeface="+mn-ea"/>
                <a:ea typeface="+mn-ea"/>
              </a:rPr>
              <a:t>建物の外観に合わせて選べる</a:t>
            </a:r>
            <a:r>
              <a:rPr lang="en-US" altLang="ja-JP" sz="919" dirty="0">
                <a:solidFill>
                  <a:srgbClr val="6C6C6C"/>
                </a:solidFill>
                <a:latin typeface="+mn-ea"/>
                <a:ea typeface="+mn-ea"/>
              </a:rPr>
              <a:t>3</a:t>
            </a:r>
            <a:r>
              <a:rPr lang="ja-JP" altLang="en-US" sz="919" dirty="0">
                <a:solidFill>
                  <a:srgbClr val="6C6C6C"/>
                </a:solidFill>
                <a:latin typeface="+mn-ea"/>
                <a:ea typeface="+mn-ea"/>
              </a:rPr>
              <a:t>つのスタイル。</a:t>
            </a:r>
            <a:endParaRPr lang="en-US" altLang="ja-JP" sz="919" dirty="0">
              <a:solidFill>
                <a:srgbClr val="6C6C6C"/>
              </a:solidFill>
              <a:latin typeface="+mn-ea"/>
              <a:ea typeface="+mn-ea"/>
            </a:endParaRPr>
          </a:p>
        </p:txBody>
      </p:sp>
      <p:sp>
        <p:nvSpPr>
          <p:cNvPr id="57" name="object 58">
            <a:extLst>
              <a:ext uri="{FF2B5EF4-FFF2-40B4-BE49-F238E27FC236}">
                <a16:creationId xmlns:a16="http://schemas.microsoft.com/office/drawing/2014/main" id="{86FA2396-2FB7-4376-B3C0-0C843B3598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4097" y="6974589"/>
            <a:ext cx="921282" cy="7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tabLst>
                <a:tab pos="1522413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tabLst>
                <a:tab pos="1522413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tabLst>
                <a:tab pos="1522413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tabLst>
                <a:tab pos="1522413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tabLst>
                <a:tab pos="1522413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522413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522413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522413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522413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495" dirty="0">
                <a:solidFill>
                  <a:srgbClr val="6C6C6C"/>
                </a:solidFill>
                <a:latin typeface="+mn-ea"/>
                <a:ea typeface="+mn-ea"/>
              </a:rPr>
              <a:t>両側の柱でがっちり支える</a:t>
            </a:r>
            <a:endParaRPr lang="ja-JP" altLang="ja-JP" sz="495" dirty="0">
              <a:latin typeface="+mn-ea"/>
              <a:ea typeface="+mn-ea"/>
            </a:endParaRPr>
          </a:p>
        </p:txBody>
      </p:sp>
      <p:sp>
        <p:nvSpPr>
          <p:cNvPr id="58" name="object 42">
            <a:extLst>
              <a:ext uri="{FF2B5EF4-FFF2-40B4-BE49-F238E27FC236}">
                <a16:creationId xmlns:a16="http://schemas.microsoft.com/office/drawing/2014/main" id="{84496C06-2D4E-4F48-9FFC-7B77E9A98E27}"/>
              </a:ext>
            </a:extLst>
          </p:cNvPr>
          <p:cNvSpPr/>
          <p:nvPr/>
        </p:nvSpPr>
        <p:spPr>
          <a:xfrm>
            <a:off x="4585091" y="1248072"/>
            <a:ext cx="5853116" cy="0"/>
          </a:xfrm>
          <a:custGeom>
            <a:avLst/>
            <a:gdLst/>
            <a:ahLst/>
            <a:cxnLst/>
            <a:rect l="l" t="t" r="r" b="b"/>
            <a:pathLst>
              <a:path w="8280400">
                <a:moveTo>
                  <a:pt x="0" y="0"/>
                </a:moveTo>
                <a:lnTo>
                  <a:pt x="8280006" y="0"/>
                </a:lnTo>
              </a:path>
            </a:pathLst>
          </a:custGeom>
          <a:ln w="12700">
            <a:solidFill>
              <a:srgbClr val="818282"/>
            </a:solidFill>
            <a:prstDash val="dot"/>
          </a:ln>
        </p:spPr>
        <p:txBody>
          <a:bodyPr lIns="0" tIns="0" rIns="0" bIns="0"/>
          <a:lstStyle/>
          <a:p>
            <a:pPr>
              <a:defRPr/>
            </a:pPr>
            <a:endParaRPr sz="1272">
              <a:latin typeface="+mn-ea"/>
            </a:endParaRPr>
          </a:p>
        </p:txBody>
      </p:sp>
      <p:sp>
        <p:nvSpPr>
          <p:cNvPr id="59" name="object 38">
            <a:extLst>
              <a:ext uri="{FF2B5EF4-FFF2-40B4-BE49-F238E27FC236}">
                <a16:creationId xmlns:a16="http://schemas.microsoft.com/office/drawing/2014/main" id="{837DF0D9-702B-476C-B0C7-37742026D93C}"/>
              </a:ext>
            </a:extLst>
          </p:cNvPr>
          <p:cNvSpPr txBox="1"/>
          <p:nvPr/>
        </p:nvSpPr>
        <p:spPr>
          <a:xfrm>
            <a:off x="10162160" y="1829546"/>
            <a:ext cx="95382" cy="87012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8978">
              <a:defRPr/>
            </a:pPr>
            <a:r>
              <a:rPr sz="848" baseline="3472" dirty="0">
                <a:solidFill>
                  <a:srgbClr val="4B4949"/>
                </a:solidFill>
                <a:latin typeface="+mn-ea"/>
                <a:cs typeface="Arial"/>
              </a:rPr>
              <a:t>R</a:t>
            </a:r>
            <a:endParaRPr sz="848" baseline="3472" dirty="0">
              <a:latin typeface="+mn-ea"/>
              <a:cs typeface="Arial"/>
            </a:endParaRPr>
          </a:p>
        </p:txBody>
      </p:sp>
      <p:sp>
        <p:nvSpPr>
          <p:cNvPr id="60" name="object 76">
            <a:extLst>
              <a:ext uri="{FF2B5EF4-FFF2-40B4-BE49-F238E27FC236}">
                <a16:creationId xmlns:a16="http://schemas.microsoft.com/office/drawing/2014/main" id="{5657F609-6D3C-4FFE-A67B-7345F2755A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1888" y="3902151"/>
            <a:ext cx="1292713" cy="304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5875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848" b="1" dirty="0">
                <a:solidFill>
                  <a:srgbClr val="6C6C6C"/>
                </a:solidFill>
                <a:latin typeface="+mn-ea"/>
                <a:ea typeface="+mn-ea"/>
              </a:rPr>
              <a:t>フーゴ </a:t>
            </a:r>
            <a:r>
              <a:rPr lang="en-US" altLang="ja-JP" sz="848" b="1" dirty="0">
                <a:solidFill>
                  <a:srgbClr val="6C6C6C"/>
                </a:solidFill>
                <a:latin typeface="+mn-ea"/>
                <a:ea typeface="+mn-ea"/>
              </a:rPr>
              <a:t>F</a:t>
            </a:r>
          </a:p>
          <a:p>
            <a:pPr eaLnBrk="1" hangingPunct="1"/>
            <a:r>
              <a:rPr lang="ja-JP" altLang="en-US" sz="566" dirty="0">
                <a:solidFill>
                  <a:srgbClr val="6C6C6C"/>
                </a:solidFill>
                <a:latin typeface="+mn-ea"/>
                <a:ea typeface="+mn-ea"/>
              </a:rPr>
              <a:t>都会的な印象をもたらす、</a:t>
            </a:r>
          </a:p>
          <a:p>
            <a:pPr eaLnBrk="1" hangingPunct="1"/>
            <a:r>
              <a:rPr lang="ja-JP" altLang="en-US" sz="566" dirty="0">
                <a:solidFill>
                  <a:srgbClr val="6C6C6C"/>
                </a:solidFill>
                <a:latin typeface="+mn-ea"/>
                <a:ea typeface="+mn-ea"/>
              </a:rPr>
              <a:t>純正なフラットスタイル</a:t>
            </a:r>
            <a:endParaRPr lang="ja-JP" altLang="ja-JP" sz="566" dirty="0">
              <a:latin typeface="+mn-ea"/>
              <a:ea typeface="+mn-ea"/>
            </a:endParaRPr>
          </a:p>
        </p:txBody>
      </p:sp>
      <p:sp>
        <p:nvSpPr>
          <p:cNvPr id="61" name="object 76">
            <a:extLst>
              <a:ext uri="{FF2B5EF4-FFF2-40B4-BE49-F238E27FC236}">
                <a16:creationId xmlns:a16="http://schemas.microsoft.com/office/drawing/2014/main" id="{D8447FDC-57B6-42C2-9F8E-44EDDB1618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61205" y="3902151"/>
            <a:ext cx="1293835" cy="304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5875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848" b="1" dirty="0">
                <a:solidFill>
                  <a:srgbClr val="6C6C6C"/>
                </a:solidFill>
                <a:latin typeface="+mn-ea"/>
                <a:ea typeface="+mn-ea"/>
              </a:rPr>
              <a:t>フーゴ </a:t>
            </a:r>
            <a:r>
              <a:rPr lang="en-US" altLang="ja-JP" sz="848" b="1" dirty="0">
                <a:solidFill>
                  <a:srgbClr val="6C6C6C"/>
                </a:solidFill>
                <a:latin typeface="+mn-ea"/>
                <a:ea typeface="+mn-ea"/>
              </a:rPr>
              <a:t>A</a:t>
            </a:r>
          </a:p>
          <a:p>
            <a:pPr eaLnBrk="1" hangingPunct="1"/>
            <a:r>
              <a:rPr lang="ja-JP" altLang="en-US" sz="566" dirty="0">
                <a:solidFill>
                  <a:srgbClr val="6C6C6C"/>
                </a:solidFill>
                <a:latin typeface="+mn-ea"/>
                <a:ea typeface="+mn-ea"/>
              </a:rPr>
              <a:t>さまざまな建物と調和する、</a:t>
            </a:r>
          </a:p>
          <a:p>
            <a:pPr eaLnBrk="1" hangingPunct="1"/>
            <a:r>
              <a:rPr lang="en-US" altLang="ja-JP" sz="566" dirty="0">
                <a:solidFill>
                  <a:srgbClr val="6C6C6C"/>
                </a:solidFill>
                <a:latin typeface="+mn-ea"/>
                <a:ea typeface="+mn-ea"/>
              </a:rPr>
              <a:t>LIXIL</a:t>
            </a:r>
            <a:r>
              <a:rPr lang="ja-JP" altLang="en-US" sz="566" dirty="0">
                <a:solidFill>
                  <a:srgbClr val="6C6C6C"/>
                </a:solidFill>
                <a:latin typeface="+mn-ea"/>
                <a:ea typeface="+mn-ea"/>
              </a:rPr>
              <a:t>オリジナルのアーチスタイル</a:t>
            </a:r>
            <a:endParaRPr lang="ja-JP" altLang="ja-JP" sz="566" dirty="0">
              <a:latin typeface="+mn-ea"/>
              <a:ea typeface="+mn-ea"/>
            </a:endParaRPr>
          </a:p>
        </p:txBody>
      </p:sp>
      <p:sp>
        <p:nvSpPr>
          <p:cNvPr id="62" name="object 46">
            <a:extLst>
              <a:ext uri="{FF2B5EF4-FFF2-40B4-BE49-F238E27FC236}">
                <a16:creationId xmlns:a16="http://schemas.microsoft.com/office/drawing/2014/main" id="{3B261C81-80D7-4BC8-89D8-164EFB3C09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69820" y="5290247"/>
            <a:ext cx="1290469" cy="130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tabLst>
                <a:tab pos="1992313" algn="l"/>
                <a:tab pos="4511675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tabLst>
                <a:tab pos="1992313" algn="l"/>
                <a:tab pos="4511675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tabLst>
                <a:tab pos="1992313" algn="l"/>
                <a:tab pos="4511675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tabLst>
                <a:tab pos="1992313" algn="l"/>
                <a:tab pos="4511675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tabLst>
                <a:tab pos="1992313" algn="l"/>
                <a:tab pos="4511675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992313" algn="l"/>
                <a:tab pos="4511675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992313" algn="l"/>
                <a:tab pos="4511675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992313" algn="l"/>
                <a:tab pos="4511675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992313" algn="l"/>
                <a:tab pos="4511675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848" b="1">
                <a:solidFill>
                  <a:srgbClr val="6C6C6C"/>
                </a:solidFill>
                <a:latin typeface="ＭＳ Ｐゴシック" panose="020B0600070205080204" pitchFamily="50" charset="-128"/>
                <a:ea typeface="Microsoft JhengHei" panose="020B0604030504040204" pitchFamily="34" charset="-120"/>
              </a:rPr>
              <a:t>FUGO R 1500</a:t>
            </a:r>
            <a:endParaRPr lang="ja-JP" altLang="ja-JP" sz="848" b="1">
              <a:ea typeface="Microsoft JhengHei" panose="020B0604030504040204" pitchFamily="34" charset="-120"/>
            </a:endParaRPr>
          </a:p>
        </p:txBody>
      </p:sp>
      <p:sp>
        <p:nvSpPr>
          <p:cNvPr id="63" name="object 46">
            <a:extLst>
              <a:ext uri="{FF2B5EF4-FFF2-40B4-BE49-F238E27FC236}">
                <a16:creationId xmlns:a16="http://schemas.microsoft.com/office/drawing/2014/main" id="{59CF62AD-C2C0-424F-825A-8879C3FA79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38323" y="5290247"/>
            <a:ext cx="1290469" cy="130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tabLst>
                <a:tab pos="1992313" algn="l"/>
                <a:tab pos="4511675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tabLst>
                <a:tab pos="1992313" algn="l"/>
                <a:tab pos="4511675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tabLst>
                <a:tab pos="1992313" algn="l"/>
                <a:tab pos="4511675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tabLst>
                <a:tab pos="1992313" algn="l"/>
                <a:tab pos="4511675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tabLst>
                <a:tab pos="1992313" algn="l"/>
                <a:tab pos="4511675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992313" algn="l"/>
                <a:tab pos="4511675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992313" algn="l"/>
                <a:tab pos="4511675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992313" algn="l"/>
                <a:tab pos="4511675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992313" algn="l"/>
                <a:tab pos="4511675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848" b="1">
                <a:solidFill>
                  <a:srgbClr val="6C6C6C"/>
                </a:solidFill>
                <a:latin typeface="ＭＳ Ｐゴシック" panose="020B0600070205080204" pitchFamily="50" charset="-128"/>
                <a:ea typeface="Microsoft JhengHei" panose="020B0604030504040204" pitchFamily="34" charset="-120"/>
              </a:rPr>
              <a:t>FUGO F</a:t>
            </a:r>
            <a:endParaRPr lang="ja-JP" altLang="ja-JP" sz="848" b="1">
              <a:ea typeface="Microsoft JhengHei" panose="020B0604030504040204" pitchFamily="34" charset="-120"/>
            </a:endParaRPr>
          </a:p>
        </p:txBody>
      </p:sp>
      <p:graphicFrame>
        <p:nvGraphicFramePr>
          <p:cNvPr id="64" name="object 36">
            <a:extLst>
              <a:ext uri="{FF2B5EF4-FFF2-40B4-BE49-F238E27FC236}">
                <a16:creationId xmlns:a16="http://schemas.microsoft.com/office/drawing/2014/main" id="{C1840C5C-9C25-427B-9299-1672E65011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261619"/>
              </p:ext>
            </p:extLst>
          </p:nvPr>
        </p:nvGraphicFramePr>
        <p:xfrm>
          <a:off x="8380190" y="2082029"/>
          <a:ext cx="2055772" cy="1068284"/>
        </p:xfrm>
        <a:graphic>
          <a:graphicData uri="http://schemas.openxmlformats.org/drawingml/2006/table">
            <a:tbl>
              <a:tblPr/>
              <a:tblGrid>
                <a:gridCol w="6856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45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856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064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0" marR="0" marT="0" marB="0" horzOverflow="overflow">
                    <a:lnL w="359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9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4BEE7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0" marR="0" marT="0" marB="0" horzOverflow="overflow">
                    <a:lnL w="359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9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990C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0" marR="0" marT="0" marB="0" horzOverflow="overflow">
                    <a:lnL w="359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9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36A9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180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horzOverflow="overflow">
                    <a:lnL w="359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9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horzOverflow="overflow">
                    <a:lnL w="359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9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horzOverflow="overflow">
                    <a:lnL w="359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94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5" name="object 5">
            <a:extLst>
              <a:ext uri="{FF2B5EF4-FFF2-40B4-BE49-F238E27FC236}">
                <a16:creationId xmlns:a16="http://schemas.microsoft.com/office/drawing/2014/main" id="{BE417E44-DD46-4501-BBF9-A6AA6ED9DC7A}"/>
              </a:ext>
            </a:extLst>
          </p:cNvPr>
          <p:cNvSpPr/>
          <p:nvPr/>
        </p:nvSpPr>
        <p:spPr>
          <a:xfrm>
            <a:off x="8639407" y="2171802"/>
            <a:ext cx="43763" cy="46008"/>
          </a:xfrm>
          <a:custGeom>
            <a:avLst/>
            <a:gdLst/>
            <a:ahLst/>
            <a:cxnLst/>
            <a:rect l="l" t="t" r="r" b="b"/>
            <a:pathLst>
              <a:path w="62865" h="64769">
                <a:moveTo>
                  <a:pt x="56273" y="0"/>
                </a:moveTo>
                <a:lnTo>
                  <a:pt x="0" y="0"/>
                </a:lnTo>
                <a:lnTo>
                  <a:pt x="0" y="10058"/>
                </a:lnTo>
                <a:lnTo>
                  <a:pt x="49987" y="10058"/>
                </a:lnTo>
                <a:lnTo>
                  <a:pt x="45163" y="25150"/>
                </a:lnTo>
                <a:lnTo>
                  <a:pt x="36374" y="37739"/>
                </a:lnTo>
                <a:lnTo>
                  <a:pt x="23882" y="47739"/>
                </a:lnTo>
                <a:lnTo>
                  <a:pt x="7950" y="55067"/>
                </a:lnTo>
                <a:lnTo>
                  <a:pt x="13982" y="64592"/>
                </a:lnTo>
                <a:lnTo>
                  <a:pt x="32338" y="55455"/>
                </a:lnTo>
                <a:lnTo>
                  <a:pt x="46442" y="43006"/>
                </a:lnTo>
                <a:lnTo>
                  <a:pt x="56400" y="26689"/>
                </a:lnTo>
                <a:lnTo>
                  <a:pt x="62318" y="5943"/>
                </a:lnTo>
                <a:lnTo>
                  <a:pt x="5627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lIns="0" tIns="0" rIns="0" bIns="0"/>
          <a:lstStyle/>
          <a:p>
            <a:pPr>
              <a:defRPr/>
            </a:pPr>
            <a:endParaRPr sz="1272">
              <a:latin typeface="+mn-ea"/>
            </a:endParaRPr>
          </a:p>
        </p:txBody>
      </p:sp>
      <p:sp>
        <p:nvSpPr>
          <p:cNvPr id="66" name="object 6">
            <a:extLst>
              <a:ext uri="{FF2B5EF4-FFF2-40B4-BE49-F238E27FC236}">
                <a16:creationId xmlns:a16="http://schemas.microsoft.com/office/drawing/2014/main" id="{D498C5CC-5A8B-4C9B-8FB8-ECA6F16221EF}"/>
              </a:ext>
            </a:extLst>
          </p:cNvPr>
          <p:cNvSpPr/>
          <p:nvPr/>
        </p:nvSpPr>
        <p:spPr>
          <a:xfrm>
            <a:off x="8696636" y="2192000"/>
            <a:ext cx="50497" cy="0"/>
          </a:xfrm>
          <a:custGeom>
            <a:avLst/>
            <a:gdLst/>
            <a:ahLst/>
            <a:cxnLst/>
            <a:rect l="l" t="t" r="r" b="b"/>
            <a:pathLst>
              <a:path w="70484">
                <a:moveTo>
                  <a:pt x="0" y="0"/>
                </a:moveTo>
                <a:lnTo>
                  <a:pt x="70256" y="0"/>
                </a:lnTo>
              </a:path>
            </a:pathLst>
          </a:custGeom>
          <a:ln w="11010">
            <a:solidFill>
              <a:srgbClr val="FFFFFF"/>
            </a:solidFill>
          </a:ln>
        </p:spPr>
        <p:txBody>
          <a:bodyPr lIns="0" tIns="0" rIns="0" bIns="0"/>
          <a:lstStyle/>
          <a:p>
            <a:pPr>
              <a:defRPr/>
            </a:pPr>
            <a:endParaRPr sz="1272">
              <a:latin typeface="+mn-ea"/>
            </a:endParaRPr>
          </a:p>
        </p:txBody>
      </p:sp>
      <p:sp>
        <p:nvSpPr>
          <p:cNvPr id="67" name="object 7">
            <a:extLst>
              <a:ext uri="{FF2B5EF4-FFF2-40B4-BE49-F238E27FC236}">
                <a16:creationId xmlns:a16="http://schemas.microsoft.com/office/drawing/2014/main" id="{89C260CD-06A2-4A56-8BA8-AED1883CE751}"/>
              </a:ext>
            </a:extLst>
          </p:cNvPr>
          <p:cNvSpPr/>
          <p:nvPr/>
        </p:nvSpPr>
        <p:spPr>
          <a:xfrm>
            <a:off x="8761720" y="2161701"/>
            <a:ext cx="53863" cy="54986"/>
          </a:xfrm>
          <a:custGeom>
            <a:avLst/>
            <a:gdLst/>
            <a:ahLst/>
            <a:cxnLst/>
            <a:rect l="l" t="t" r="r" b="b"/>
            <a:pathLst>
              <a:path w="75565" h="78739">
                <a:moveTo>
                  <a:pt x="57594" y="3327"/>
                </a:moveTo>
                <a:lnTo>
                  <a:pt x="51663" y="5156"/>
                </a:lnTo>
                <a:lnTo>
                  <a:pt x="53670" y="8483"/>
                </a:lnTo>
                <a:lnTo>
                  <a:pt x="55499" y="12585"/>
                </a:lnTo>
                <a:lnTo>
                  <a:pt x="56984" y="17221"/>
                </a:lnTo>
                <a:lnTo>
                  <a:pt x="622" y="17221"/>
                </a:lnTo>
                <a:lnTo>
                  <a:pt x="622" y="27266"/>
                </a:lnTo>
                <a:lnTo>
                  <a:pt x="47637" y="27266"/>
                </a:lnTo>
                <a:lnTo>
                  <a:pt x="47637" y="61709"/>
                </a:lnTo>
                <a:lnTo>
                  <a:pt x="0" y="61709"/>
                </a:lnTo>
                <a:lnTo>
                  <a:pt x="0" y="71755"/>
                </a:lnTo>
                <a:lnTo>
                  <a:pt x="47637" y="71755"/>
                </a:lnTo>
                <a:lnTo>
                  <a:pt x="47637" y="78397"/>
                </a:lnTo>
                <a:lnTo>
                  <a:pt x="58483" y="78397"/>
                </a:lnTo>
                <a:lnTo>
                  <a:pt x="58483" y="20447"/>
                </a:lnTo>
                <a:lnTo>
                  <a:pt x="64503" y="18262"/>
                </a:lnTo>
                <a:lnTo>
                  <a:pt x="62763" y="12763"/>
                </a:lnTo>
                <a:lnTo>
                  <a:pt x="60147" y="6908"/>
                </a:lnTo>
                <a:lnTo>
                  <a:pt x="57594" y="3327"/>
                </a:lnTo>
                <a:close/>
              </a:path>
              <a:path w="75565" h="78739">
                <a:moveTo>
                  <a:pt x="67830" y="0"/>
                </a:moveTo>
                <a:lnTo>
                  <a:pt x="62153" y="2019"/>
                </a:lnTo>
                <a:lnTo>
                  <a:pt x="64503" y="5588"/>
                </a:lnTo>
                <a:lnTo>
                  <a:pt x="67208" y="11455"/>
                </a:lnTo>
                <a:lnTo>
                  <a:pt x="68694" y="16954"/>
                </a:lnTo>
                <a:lnTo>
                  <a:pt x="74993" y="14770"/>
                </a:lnTo>
                <a:lnTo>
                  <a:pt x="73063" y="8826"/>
                </a:lnTo>
                <a:lnTo>
                  <a:pt x="70535" y="3581"/>
                </a:lnTo>
                <a:lnTo>
                  <a:pt x="6783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lIns="0" tIns="0" rIns="0" bIns="0"/>
          <a:lstStyle/>
          <a:p>
            <a:pPr>
              <a:defRPr/>
            </a:pPr>
            <a:endParaRPr sz="1272">
              <a:latin typeface="+mn-ea"/>
            </a:endParaRPr>
          </a:p>
        </p:txBody>
      </p:sp>
      <p:sp>
        <p:nvSpPr>
          <p:cNvPr id="68" name="object 15">
            <a:extLst>
              <a:ext uri="{FF2B5EF4-FFF2-40B4-BE49-F238E27FC236}">
                <a16:creationId xmlns:a16="http://schemas.microsoft.com/office/drawing/2014/main" id="{E9925D37-08B7-4098-B7FB-7ACBF5822B88}"/>
              </a:ext>
            </a:extLst>
          </p:cNvPr>
          <p:cNvSpPr/>
          <p:nvPr/>
        </p:nvSpPr>
        <p:spPr>
          <a:xfrm>
            <a:off x="9253220" y="2171802"/>
            <a:ext cx="44886" cy="46008"/>
          </a:xfrm>
          <a:custGeom>
            <a:avLst/>
            <a:gdLst/>
            <a:ahLst/>
            <a:cxnLst/>
            <a:rect l="l" t="t" r="r" b="b"/>
            <a:pathLst>
              <a:path w="62865" h="64769">
                <a:moveTo>
                  <a:pt x="56273" y="0"/>
                </a:moveTo>
                <a:lnTo>
                  <a:pt x="0" y="0"/>
                </a:lnTo>
                <a:lnTo>
                  <a:pt x="0" y="10058"/>
                </a:lnTo>
                <a:lnTo>
                  <a:pt x="49987" y="10058"/>
                </a:lnTo>
                <a:lnTo>
                  <a:pt x="45163" y="25150"/>
                </a:lnTo>
                <a:lnTo>
                  <a:pt x="36374" y="37739"/>
                </a:lnTo>
                <a:lnTo>
                  <a:pt x="23882" y="47739"/>
                </a:lnTo>
                <a:lnTo>
                  <a:pt x="7950" y="55067"/>
                </a:lnTo>
                <a:lnTo>
                  <a:pt x="13982" y="64592"/>
                </a:lnTo>
                <a:lnTo>
                  <a:pt x="32338" y="55455"/>
                </a:lnTo>
                <a:lnTo>
                  <a:pt x="46442" y="43006"/>
                </a:lnTo>
                <a:lnTo>
                  <a:pt x="56400" y="26689"/>
                </a:lnTo>
                <a:lnTo>
                  <a:pt x="62318" y="5943"/>
                </a:lnTo>
                <a:lnTo>
                  <a:pt x="5627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lIns="0" tIns="0" rIns="0" bIns="0"/>
          <a:lstStyle/>
          <a:p>
            <a:pPr>
              <a:defRPr/>
            </a:pPr>
            <a:endParaRPr sz="1272">
              <a:latin typeface="+mn-ea"/>
            </a:endParaRPr>
          </a:p>
        </p:txBody>
      </p:sp>
      <p:sp>
        <p:nvSpPr>
          <p:cNvPr id="69" name="object 16">
            <a:extLst>
              <a:ext uri="{FF2B5EF4-FFF2-40B4-BE49-F238E27FC236}">
                <a16:creationId xmlns:a16="http://schemas.microsoft.com/office/drawing/2014/main" id="{643D1130-9C1A-44DC-B19E-E783792D633F}"/>
              </a:ext>
            </a:extLst>
          </p:cNvPr>
          <p:cNvSpPr/>
          <p:nvPr/>
        </p:nvSpPr>
        <p:spPr>
          <a:xfrm>
            <a:off x="9311572" y="2192000"/>
            <a:ext cx="49374" cy="0"/>
          </a:xfrm>
          <a:custGeom>
            <a:avLst/>
            <a:gdLst/>
            <a:ahLst/>
            <a:cxnLst/>
            <a:rect l="l" t="t" r="r" b="b"/>
            <a:pathLst>
              <a:path w="70484">
                <a:moveTo>
                  <a:pt x="0" y="0"/>
                </a:moveTo>
                <a:lnTo>
                  <a:pt x="70256" y="0"/>
                </a:lnTo>
              </a:path>
            </a:pathLst>
          </a:custGeom>
          <a:ln w="11010">
            <a:solidFill>
              <a:srgbClr val="FFFFFF"/>
            </a:solidFill>
          </a:ln>
        </p:spPr>
        <p:txBody>
          <a:bodyPr lIns="0" tIns="0" rIns="0" bIns="0"/>
          <a:lstStyle/>
          <a:p>
            <a:pPr>
              <a:defRPr/>
            </a:pPr>
            <a:endParaRPr sz="1272">
              <a:latin typeface="+mn-ea"/>
            </a:endParaRPr>
          </a:p>
        </p:txBody>
      </p:sp>
      <p:sp>
        <p:nvSpPr>
          <p:cNvPr id="70" name="object 17">
            <a:extLst>
              <a:ext uri="{FF2B5EF4-FFF2-40B4-BE49-F238E27FC236}">
                <a16:creationId xmlns:a16="http://schemas.microsoft.com/office/drawing/2014/main" id="{CAA81FAB-83AA-45FB-96AE-344235DE095A}"/>
              </a:ext>
            </a:extLst>
          </p:cNvPr>
          <p:cNvSpPr/>
          <p:nvPr/>
        </p:nvSpPr>
        <p:spPr>
          <a:xfrm>
            <a:off x="9376657" y="2161701"/>
            <a:ext cx="52741" cy="54986"/>
          </a:xfrm>
          <a:custGeom>
            <a:avLst/>
            <a:gdLst/>
            <a:ahLst/>
            <a:cxnLst/>
            <a:rect l="l" t="t" r="r" b="b"/>
            <a:pathLst>
              <a:path w="75565" h="78739">
                <a:moveTo>
                  <a:pt x="57594" y="3327"/>
                </a:moveTo>
                <a:lnTo>
                  <a:pt x="51663" y="5156"/>
                </a:lnTo>
                <a:lnTo>
                  <a:pt x="53670" y="8483"/>
                </a:lnTo>
                <a:lnTo>
                  <a:pt x="55498" y="12585"/>
                </a:lnTo>
                <a:lnTo>
                  <a:pt x="56984" y="17221"/>
                </a:lnTo>
                <a:lnTo>
                  <a:pt x="622" y="17221"/>
                </a:lnTo>
                <a:lnTo>
                  <a:pt x="622" y="27266"/>
                </a:lnTo>
                <a:lnTo>
                  <a:pt x="47637" y="27266"/>
                </a:lnTo>
                <a:lnTo>
                  <a:pt x="47637" y="61709"/>
                </a:lnTo>
                <a:lnTo>
                  <a:pt x="0" y="61709"/>
                </a:lnTo>
                <a:lnTo>
                  <a:pt x="0" y="71755"/>
                </a:lnTo>
                <a:lnTo>
                  <a:pt x="47637" y="71755"/>
                </a:lnTo>
                <a:lnTo>
                  <a:pt x="47637" y="78397"/>
                </a:lnTo>
                <a:lnTo>
                  <a:pt x="58483" y="78397"/>
                </a:lnTo>
                <a:lnTo>
                  <a:pt x="58483" y="20447"/>
                </a:lnTo>
                <a:lnTo>
                  <a:pt x="64503" y="18262"/>
                </a:lnTo>
                <a:lnTo>
                  <a:pt x="62763" y="12763"/>
                </a:lnTo>
                <a:lnTo>
                  <a:pt x="60147" y="6908"/>
                </a:lnTo>
                <a:lnTo>
                  <a:pt x="57594" y="3327"/>
                </a:lnTo>
                <a:close/>
              </a:path>
              <a:path w="75565" h="78739">
                <a:moveTo>
                  <a:pt x="67830" y="0"/>
                </a:moveTo>
                <a:lnTo>
                  <a:pt x="62153" y="2019"/>
                </a:lnTo>
                <a:lnTo>
                  <a:pt x="64503" y="5588"/>
                </a:lnTo>
                <a:lnTo>
                  <a:pt x="67208" y="11455"/>
                </a:lnTo>
                <a:lnTo>
                  <a:pt x="68694" y="16954"/>
                </a:lnTo>
                <a:lnTo>
                  <a:pt x="74980" y="14770"/>
                </a:lnTo>
                <a:lnTo>
                  <a:pt x="73063" y="8826"/>
                </a:lnTo>
                <a:lnTo>
                  <a:pt x="70535" y="3581"/>
                </a:lnTo>
                <a:lnTo>
                  <a:pt x="6783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lIns="0" tIns="0" rIns="0" bIns="0"/>
          <a:lstStyle/>
          <a:p>
            <a:pPr>
              <a:defRPr/>
            </a:pPr>
            <a:endParaRPr sz="1272">
              <a:latin typeface="+mn-ea"/>
            </a:endParaRPr>
          </a:p>
        </p:txBody>
      </p:sp>
      <p:sp>
        <p:nvSpPr>
          <p:cNvPr id="71" name="object 18">
            <a:extLst>
              <a:ext uri="{FF2B5EF4-FFF2-40B4-BE49-F238E27FC236}">
                <a16:creationId xmlns:a16="http://schemas.microsoft.com/office/drawing/2014/main" id="{E4241801-F47B-470A-83D6-1EE60650E166}"/>
              </a:ext>
            </a:extLst>
          </p:cNvPr>
          <p:cNvSpPr/>
          <p:nvPr/>
        </p:nvSpPr>
        <p:spPr>
          <a:xfrm>
            <a:off x="9455207" y="2168435"/>
            <a:ext cx="31420" cy="49374"/>
          </a:xfrm>
          <a:custGeom>
            <a:avLst/>
            <a:gdLst/>
            <a:ahLst/>
            <a:cxnLst/>
            <a:rect l="l" t="t" r="r" b="b"/>
            <a:pathLst>
              <a:path w="44450" h="70485">
                <a:moveTo>
                  <a:pt x="41961" y="39687"/>
                </a:moveTo>
                <a:lnTo>
                  <a:pt x="30606" y="39687"/>
                </a:lnTo>
                <a:lnTo>
                  <a:pt x="26399" y="46826"/>
                </a:lnTo>
                <a:lnTo>
                  <a:pt x="20458" y="52892"/>
                </a:lnTo>
                <a:lnTo>
                  <a:pt x="13142" y="58057"/>
                </a:lnTo>
                <a:lnTo>
                  <a:pt x="4813" y="62496"/>
                </a:lnTo>
                <a:lnTo>
                  <a:pt x="10934" y="70002"/>
                </a:lnTo>
                <a:lnTo>
                  <a:pt x="25184" y="61809"/>
                </a:lnTo>
                <a:lnTo>
                  <a:pt x="35658" y="51576"/>
                </a:lnTo>
                <a:lnTo>
                  <a:pt x="41961" y="39687"/>
                </a:lnTo>
                <a:close/>
              </a:path>
              <a:path w="44450" h="70485">
                <a:moveTo>
                  <a:pt x="22821" y="0"/>
                </a:moveTo>
                <a:lnTo>
                  <a:pt x="13801" y="1541"/>
                </a:lnTo>
                <a:lnTo>
                  <a:pt x="6562" y="5967"/>
                </a:lnTo>
                <a:lnTo>
                  <a:pt x="1747" y="12981"/>
                </a:lnTo>
                <a:lnTo>
                  <a:pt x="0" y="22288"/>
                </a:lnTo>
                <a:lnTo>
                  <a:pt x="1572" y="31010"/>
                </a:lnTo>
                <a:lnTo>
                  <a:pt x="5759" y="37333"/>
                </a:lnTo>
                <a:lnTo>
                  <a:pt x="11765" y="41181"/>
                </a:lnTo>
                <a:lnTo>
                  <a:pt x="18795" y="42481"/>
                </a:lnTo>
                <a:lnTo>
                  <a:pt x="23698" y="42481"/>
                </a:lnTo>
                <a:lnTo>
                  <a:pt x="27457" y="41516"/>
                </a:lnTo>
                <a:lnTo>
                  <a:pt x="30606" y="39687"/>
                </a:lnTo>
                <a:lnTo>
                  <a:pt x="41961" y="39687"/>
                </a:lnTo>
                <a:lnTo>
                  <a:pt x="42117" y="39393"/>
                </a:lnTo>
                <a:lnTo>
                  <a:pt x="43114" y="33045"/>
                </a:lnTo>
                <a:lnTo>
                  <a:pt x="15392" y="33045"/>
                </a:lnTo>
                <a:lnTo>
                  <a:pt x="11455" y="28321"/>
                </a:lnTo>
                <a:lnTo>
                  <a:pt x="11455" y="13893"/>
                </a:lnTo>
                <a:lnTo>
                  <a:pt x="16090" y="9702"/>
                </a:lnTo>
                <a:lnTo>
                  <a:pt x="40304" y="9702"/>
                </a:lnTo>
                <a:lnTo>
                  <a:pt x="38715" y="6673"/>
                </a:lnTo>
                <a:lnTo>
                  <a:pt x="31967" y="1710"/>
                </a:lnTo>
                <a:lnTo>
                  <a:pt x="22821" y="0"/>
                </a:lnTo>
                <a:close/>
              </a:path>
              <a:path w="44450" h="70485">
                <a:moveTo>
                  <a:pt x="40304" y="9702"/>
                </a:moveTo>
                <a:lnTo>
                  <a:pt x="29032" y="9702"/>
                </a:lnTo>
                <a:lnTo>
                  <a:pt x="32867" y="15125"/>
                </a:lnTo>
                <a:lnTo>
                  <a:pt x="32867" y="26492"/>
                </a:lnTo>
                <a:lnTo>
                  <a:pt x="32524" y="29718"/>
                </a:lnTo>
                <a:lnTo>
                  <a:pt x="29375" y="32258"/>
                </a:lnTo>
                <a:lnTo>
                  <a:pt x="25793" y="33045"/>
                </a:lnTo>
                <a:lnTo>
                  <a:pt x="43114" y="33045"/>
                </a:lnTo>
                <a:lnTo>
                  <a:pt x="44322" y="25349"/>
                </a:lnTo>
                <a:lnTo>
                  <a:pt x="42892" y="14637"/>
                </a:lnTo>
                <a:lnTo>
                  <a:pt x="40304" y="9702"/>
                </a:lnTo>
                <a:close/>
              </a:path>
            </a:pathLst>
          </a:custGeom>
          <a:solidFill>
            <a:srgbClr val="FFFFFF"/>
          </a:solidFill>
        </p:spPr>
        <p:txBody>
          <a:bodyPr lIns="0" tIns="0" rIns="0" bIns="0"/>
          <a:lstStyle/>
          <a:p>
            <a:pPr>
              <a:defRPr/>
            </a:pPr>
            <a:endParaRPr sz="1272">
              <a:latin typeface="+mn-ea"/>
            </a:endParaRPr>
          </a:p>
        </p:txBody>
      </p:sp>
      <p:sp>
        <p:nvSpPr>
          <p:cNvPr id="72" name="object 19">
            <a:extLst>
              <a:ext uri="{FF2B5EF4-FFF2-40B4-BE49-F238E27FC236}">
                <a16:creationId xmlns:a16="http://schemas.microsoft.com/office/drawing/2014/main" id="{35695B75-FE4E-4CEA-A76F-4BEA082BEAA4}"/>
              </a:ext>
            </a:extLst>
          </p:cNvPr>
          <p:cNvSpPr/>
          <p:nvPr/>
        </p:nvSpPr>
        <p:spPr>
          <a:xfrm>
            <a:off x="9495604" y="2168435"/>
            <a:ext cx="31420" cy="48253"/>
          </a:xfrm>
          <a:custGeom>
            <a:avLst/>
            <a:gdLst/>
            <a:ahLst/>
            <a:cxnLst/>
            <a:rect l="l" t="t" r="r" b="b"/>
            <a:pathLst>
              <a:path w="45084" h="67944">
                <a:moveTo>
                  <a:pt x="22377" y="0"/>
                </a:moveTo>
                <a:lnTo>
                  <a:pt x="12065" y="2101"/>
                </a:lnTo>
                <a:lnTo>
                  <a:pt x="5130" y="8423"/>
                </a:lnTo>
                <a:lnTo>
                  <a:pt x="1224" y="18988"/>
                </a:lnTo>
                <a:lnTo>
                  <a:pt x="0" y="33820"/>
                </a:lnTo>
                <a:lnTo>
                  <a:pt x="1224" y="48614"/>
                </a:lnTo>
                <a:lnTo>
                  <a:pt x="5130" y="59183"/>
                </a:lnTo>
                <a:lnTo>
                  <a:pt x="12065" y="65525"/>
                </a:lnTo>
                <a:lnTo>
                  <a:pt x="22377" y="67640"/>
                </a:lnTo>
                <a:lnTo>
                  <a:pt x="32699" y="65490"/>
                </a:lnTo>
                <a:lnTo>
                  <a:pt x="39633" y="59088"/>
                </a:lnTo>
                <a:lnTo>
                  <a:pt x="40184" y="57594"/>
                </a:lnTo>
                <a:lnTo>
                  <a:pt x="22377" y="57594"/>
                </a:lnTo>
                <a:lnTo>
                  <a:pt x="17321" y="56203"/>
                </a:lnTo>
                <a:lnTo>
                  <a:pt x="14035" y="51903"/>
                </a:lnTo>
                <a:lnTo>
                  <a:pt x="12256" y="44505"/>
                </a:lnTo>
                <a:lnTo>
                  <a:pt x="11722" y="33820"/>
                </a:lnTo>
                <a:lnTo>
                  <a:pt x="12256" y="23097"/>
                </a:lnTo>
                <a:lnTo>
                  <a:pt x="14035" y="15703"/>
                </a:lnTo>
                <a:lnTo>
                  <a:pt x="17321" y="11424"/>
                </a:lnTo>
                <a:lnTo>
                  <a:pt x="22377" y="10045"/>
                </a:lnTo>
                <a:lnTo>
                  <a:pt x="40196" y="10045"/>
                </a:lnTo>
                <a:lnTo>
                  <a:pt x="39633" y="8518"/>
                </a:lnTo>
                <a:lnTo>
                  <a:pt x="32699" y="2137"/>
                </a:lnTo>
                <a:lnTo>
                  <a:pt x="22377" y="0"/>
                </a:lnTo>
                <a:close/>
              </a:path>
              <a:path w="45084" h="67944">
                <a:moveTo>
                  <a:pt x="40196" y="10045"/>
                </a:moveTo>
                <a:lnTo>
                  <a:pt x="22377" y="10045"/>
                </a:lnTo>
                <a:lnTo>
                  <a:pt x="27403" y="11424"/>
                </a:lnTo>
                <a:lnTo>
                  <a:pt x="30697" y="15703"/>
                </a:lnTo>
                <a:lnTo>
                  <a:pt x="32498" y="23097"/>
                </a:lnTo>
                <a:lnTo>
                  <a:pt x="33045" y="33820"/>
                </a:lnTo>
                <a:lnTo>
                  <a:pt x="32498" y="44505"/>
                </a:lnTo>
                <a:lnTo>
                  <a:pt x="30697" y="51903"/>
                </a:lnTo>
                <a:lnTo>
                  <a:pt x="27403" y="56203"/>
                </a:lnTo>
                <a:lnTo>
                  <a:pt x="22377" y="57594"/>
                </a:lnTo>
                <a:lnTo>
                  <a:pt x="40184" y="57594"/>
                </a:lnTo>
                <a:lnTo>
                  <a:pt x="43533" y="48507"/>
                </a:lnTo>
                <a:lnTo>
                  <a:pt x="44754" y="33820"/>
                </a:lnTo>
                <a:lnTo>
                  <a:pt x="43533" y="19095"/>
                </a:lnTo>
                <a:lnTo>
                  <a:pt x="40196" y="10045"/>
                </a:lnTo>
                <a:close/>
              </a:path>
            </a:pathLst>
          </a:custGeom>
          <a:solidFill>
            <a:srgbClr val="FFFFFF"/>
          </a:solidFill>
        </p:spPr>
        <p:txBody>
          <a:bodyPr lIns="0" tIns="0" rIns="0" bIns="0"/>
          <a:lstStyle/>
          <a:p>
            <a:pPr>
              <a:defRPr/>
            </a:pPr>
            <a:endParaRPr sz="1272">
              <a:latin typeface="+mn-ea"/>
            </a:endParaRPr>
          </a:p>
        </p:txBody>
      </p:sp>
      <p:sp>
        <p:nvSpPr>
          <p:cNvPr id="73" name="object 20">
            <a:extLst>
              <a:ext uri="{FF2B5EF4-FFF2-40B4-BE49-F238E27FC236}">
                <a16:creationId xmlns:a16="http://schemas.microsoft.com/office/drawing/2014/main" id="{44ABB205-19D6-4B13-88E7-5A0968BA3682}"/>
              </a:ext>
            </a:extLst>
          </p:cNvPr>
          <p:cNvSpPr/>
          <p:nvPr/>
        </p:nvSpPr>
        <p:spPr>
          <a:xfrm>
            <a:off x="9536001" y="2168435"/>
            <a:ext cx="32543" cy="48253"/>
          </a:xfrm>
          <a:custGeom>
            <a:avLst/>
            <a:gdLst/>
            <a:ahLst/>
            <a:cxnLst/>
            <a:rect l="l" t="t" r="r" b="b"/>
            <a:pathLst>
              <a:path w="45084" h="67944">
                <a:moveTo>
                  <a:pt x="22377" y="0"/>
                </a:moveTo>
                <a:lnTo>
                  <a:pt x="12065" y="2101"/>
                </a:lnTo>
                <a:lnTo>
                  <a:pt x="5130" y="8423"/>
                </a:lnTo>
                <a:lnTo>
                  <a:pt x="1224" y="18988"/>
                </a:lnTo>
                <a:lnTo>
                  <a:pt x="0" y="33820"/>
                </a:lnTo>
                <a:lnTo>
                  <a:pt x="1224" y="48614"/>
                </a:lnTo>
                <a:lnTo>
                  <a:pt x="5130" y="59183"/>
                </a:lnTo>
                <a:lnTo>
                  <a:pt x="12065" y="65525"/>
                </a:lnTo>
                <a:lnTo>
                  <a:pt x="22377" y="67640"/>
                </a:lnTo>
                <a:lnTo>
                  <a:pt x="32699" y="65490"/>
                </a:lnTo>
                <a:lnTo>
                  <a:pt x="39633" y="59088"/>
                </a:lnTo>
                <a:lnTo>
                  <a:pt x="40184" y="57594"/>
                </a:lnTo>
                <a:lnTo>
                  <a:pt x="22377" y="57594"/>
                </a:lnTo>
                <a:lnTo>
                  <a:pt x="17321" y="56203"/>
                </a:lnTo>
                <a:lnTo>
                  <a:pt x="14035" y="51903"/>
                </a:lnTo>
                <a:lnTo>
                  <a:pt x="12256" y="44505"/>
                </a:lnTo>
                <a:lnTo>
                  <a:pt x="11722" y="33820"/>
                </a:lnTo>
                <a:lnTo>
                  <a:pt x="12256" y="23097"/>
                </a:lnTo>
                <a:lnTo>
                  <a:pt x="14035" y="15703"/>
                </a:lnTo>
                <a:lnTo>
                  <a:pt x="17321" y="11424"/>
                </a:lnTo>
                <a:lnTo>
                  <a:pt x="22377" y="10045"/>
                </a:lnTo>
                <a:lnTo>
                  <a:pt x="40196" y="10045"/>
                </a:lnTo>
                <a:lnTo>
                  <a:pt x="39633" y="8518"/>
                </a:lnTo>
                <a:lnTo>
                  <a:pt x="32699" y="2137"/>
                </a:lnTo>
                <a:lnTo>
                  <a:pt x="22377" y="0"/>
                </a:lnTo>
                <a:close/>
              </a:path>
              <a:path w="45084" h="67944">
                <a:moveTo>
                  <a:pt x="40196" y="10045"/>
                </a:moveTo>
                <a:lnTo>
                  <a:pt x="22377" y="10045"/>
                </a:lnTo>
                <a:lnTo>
                  <a:pt x="27403" y="11424"/>
                </a:lnTo>
                <a:lnTo>
                  <a:pt x="30697" y="15703"/>
                </a:lnTo>
                <a:lnTo>
                  <a:pt x="32498" y="23097"/>
                </a:lnTo>
                <a:lnTo>
                  <a:pt x="33045" y="33820"/>
                </a:lnTo>
                <a:lnTo>
                  <a:pt x="32498" y="44505"/>
                </a:lnTo>
                <a:lnTo>
                  <a:pt x="30697" y="51903"/>
                </a:lnTo>
                <a:lnTo>
                  <a:pt x="27403" y="56203"/>
                </a:lnTo>
                <a:lnTo>
                  <a:pt x="22377" y="57594"/>
                </a:lnTo>
                <a:lnTo>
                  <a:pt x="40184" y="57594"/>
                </a:lnTo>
                <a:lnTo>
                  <a:pt x="43533" y="48507"/>
                </a:lnTo>
                <a:lnTo>
                  <a:pt x="44754" y="33820"/>
                </a:lnTo>
                <a:lnTo>
                  <a:pt x="43533" y="19095"/>
                </a:lnTo>
                <a:lnTo>
                  <a:pt x="40196" y="10045"/>
                </a:lnTo>
                <a:close/>
              </a:path>
            </a:pathLst>
          </a:custGeom>
          <a:solidFill>
            <a:srgbClr val="FFFFFF"/>
          </a:solidFill>
        </p:spPr>
        <p:txBody>
          <a:bodyPr lIns="0" tIns="0" rIns="0" bIns="0"/>
          <a:lstStyle/>
          <a:p>
            <a:pPr>
              <a:defRPr/>
            </a:pPr>
            <a:endParaRPr sz="1272">
              <a:latin typeface="+mn-ea"/>
            </a:endParaRPr>
          </a:p>
        </p:txBody>
      </p:sp>
      <p:sp>
        <p:nvSpPr>
          <p:cNvPr id="74" name="object 26">
            <a:extLst>
              <a:ext uri="{FF2B5EF4-FFF2-40B4-BE49-F238E27FC236}">
                <a16:creationId xmlns:a16="http://schemas.microsoft.com/office/drawing/2014/main" id="{59F7B79F-5013-4FCA-A506-1ABF0D649306}"/>
              </a:ext>
            </a:extLst>
          </p:cNvPr>
          <p:cNvSpPr/>
          <p:nvPr/>
        </p:nvSpPr>
        <p:spPr>
          <a:xfrm>
            <a:off x="9917531" y="2171802"/>
            <a:ext cx="44886" cy="46008"/>
          </a:xfrm>
          <a:custGeom>
            <a:avLst/>
            <a:gdLst/>
            <a:ahLst/>
            <a:cxnLst/>
            <a:rect l="l" t="t" r="r" b="b"/>
            <a:pathLst>
              <a:path w="62865" h="64769">
                <a:moveTo>
                  <a:pt x="56273" y="0"/>
                </a:moveTo>
                <a:lnTo>
                  <a:pt x="0" y="0"/>
                </a:lnTo>
                <a:lnTo>
                  <a:pt x="0" y="10058"/>
                </a:lnTo>
                <a:lnTo>
                  <a:pt x="49987" y="10058"/>
                </a:lnTo>
                <a:lnTo>
                  <a:pt x="45163" y="25150"/>
                </a:lnTo>
                <a:lnTo>
                  <a:pt x="36374" y="37739"/>
                </a:lnTo>
                <a:lnTo>
                  <a:pt x="23882" y="47739"/>
                </a:lnTo>
                <a:lnTo>
                  <a:pt x="7950" y="55067"/>
                </a:lnTo>
                <a:lnTo>
                  <a:pt x="13982" y="64592"/>
                </a:lnTo>
                <a:lnTo>
                  <a:pt x="32338" y="55455"/>
                </a:lnTo>
                <a:lnTo>
                  <a:pt x="46442" y="43006"/>
                </a:lnTo>
                <a:lnTo>
                  <a:pt x="56400" y="26689"/>
                </a:lnTo>
                <a:lnTo>
                  <a:pt x="62318" y="5943"/>
                </a:lnTo>
                <a:lnTo>
                  <a:pt x="5627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lIns="0" tIns="0" rIns="0" bIns="0"/>
          <a:lstStyle/>
          <a:p>
            <a:pPr>
              <a:defRPr/>
            </a:pPr>
            <a:endParaRPr sz="1272">
              <a:latin typeface="+mn-ea"/>
            </a:endParaRPr>
          </a:p>
        </p:txBody>
      </p:sp>
      <p:sp>
        <p:nvSpPr>
          <p:cNvPr id="75" name="object 27">
            <a:extLst>
              <a:ext uri="{FF2B5EF4-FFF2-40B4-BE49-F238E27FC236}">
                <a16:creationId xmlns:a16="http://schemas.microsoft.com/office/drawing/2014/main" id="{DC445022-22D1-4740-958C-B4F50F00D42C}"/>
              </a:ext>
            </a:extLst>
          </p:cNvPr>
          <p:cNvSpPr/>
          <p:nvPr/>
        </p:nvSpPr>
        <p:spPr>
          <a:xfrm>
            <a:off x="9975883" y="2192000"/>
            <a:ext cx="50497" cy="0"/>
          </a:xfrm>
          <a:custGeom>
            <a:avLst/>
            <a:gdLst/>
            <a:ahLst/>
            <a:cxnLst/>
            <a:rect l="l" t="t" r="r" b="b"/>
            <a:pathLst>
              <a:path w="70484">
                <a:moveTo>
                  <a:pt x="0" y="0"/>
                </a:moveTo>
                <a:lnTo>
                  <a:pt x="70256" y="0"/>
                </a:lnTo>
              </a:path>
            </a:pathLst>
          </a:custGeom>
          <a:ln w="11010">
            <a:solidFill>
              <a:srgbClr val="FFFFFF"/>
            </a:solidFill>
          </a:ln>
        </p:spPr>
        <p:txBody>
          <a:bodyPr lIns="0" tIns="0" rIns="0" bIns="0"/>
          <a:lstStyle/>
          <a:p>
            <a:pPr>
              <a:defRPr/>
            </a:pPr>
            <a:endParaRPr sz="1272">
              <a:latin typeface="+mn-ea"/>
            </a:endParaRPr>
          </a:p>
        </p:txBody>
      </p:sp>
      <p:sp>
        <p:nvSpPr>
          <p:cNvPr id="76" name="object 28">
            <a:extLst>
              <a:ext uri="{FF2B5EF4-FFF2-40B4-BE49-F238E27FC236}">
                <a16:creationId xmlns:a16="http://schemas.microsoft.com/office/drawing/2014/main" id="{FC610BA5-C4FA-470E-83E9-EAAE4AE33C84}"/>
              </a:ext>
            </a:extLst>
          </p:cNvPr>
          <p:cNvSpPr/>
          <p:nvPr/>
        </p:nvSpPr>
        <p:spPr>
          <a:xfrm>
            <a:off x="10040968" y="2161701"/>
            <a:ext cx="52741" cy="54986"/>
          </a:xfrm>
          <a:custGeom>
            <a:avLst/>
            <a:gdLst/>
            <a:ahLst/>
            <a:cxnLst/>
            <a:rect l="l" t="t" r="r" b="b"/>
            <a:pathLst>
              <a:path w="75565" h="78739">
                <a:moveTo>
                  <a:pt x="57594" y="3327"/>
                </a:moveTo>
                <a:lnTo>
                  <a:pt x="51663" y="5156"/>
                </a:lnTo>
                <a:lnTo>
                  <a:pt x="53670" y="8483"/>
                </a:lnTo>
                <a:lnTo>
                  <a:pt x="55498" y="12585"/>
                </a:lnTo>
                <a:lnTo>
                  <a:pt x="56984" y="17221"/>
                </a:lnTo>
                <a:lnTo>
                  <a:pt x="622" y="17221"/>
                </a:lnTo>
                <a:lnTo>
                  <a:pt x="622" y="27266"/>
                </a:lnTo>
                <a:lnTo>
                  <a:pt x="47637" y="27266"/>
                </a:lnTo>
                <a:lnTo>
                  <a:pt x="47637" y="61709"/>
                </a:lnTo>
                <a:lnTo>
                  <a:pt x="0" y="61709"/>
                </a:lnTo>
                <a:lnTo>
                  <a:pt x="0" y="71755"/>
                </a:lnTo>
                <a:lnTo>
                  <a:pt x="47637" y="71755"/>
                </a:lnTo>
                <a:lnTo>
                  <a:pt x="47637" y="78397"/>
                </a:lnTo>
                <a:lnTo>
                  <a:pt x="58483" y="78397"/>
                </a:lnTo>
                <a:lnTo>
                  <a:pt x="58483" y="20447"/>
                </a:lnTo>
                <a:lnTo>
                  <a:pt x="64503" y="18262"/>
                </a:lnTo>
                <a:lnTo>
                  <a:pt x="62763" y="12763"/>
                </a:lnTo>
                <a:lnTo>
                  <a:pt x="60147" y="6908"/>
                </a:lnTo>
                <a:lnTo>
                  <a:pt x="57594" y="3327"/>
                </a:lnTo>
                <a:close/>
              </a:path>
              <a:path w="75565" h="78739">
                <a:moveTo>
                  <a:pt x="67830" y="0"/>
                </a:moveTo>
                <a:lnTo>
                  <a:pt x="62153" y="2019"/>
                </a:lnTo>
                <a:lnTo>
                  <a:pt x="64503" y="5588"/>
                </a:lnTo>
                <a:lnTo>
                  <a:pt x="67208" y="11455"/>
                </a:lnTo>
                <a:lnTo>
                  <a:pt x="68694" y="16954"/>
                </a:lnTo>
                <a:lnTo>
                  <a:pt x="74993" y="14770"/>
                </a:lnTo>
                <a:lnTo>
                  <a:pt x="73063" y="8826"/>
                </a:lnTo>
                <a:lnTo>
                  <a:pt x="70535" y="3581"/>
                </a:lnTo>
                <a:lnTo>
                  <a:pt x="6783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lIns="0" tIns="0" rIns="0" bIns="0"/>
          <a:lstStyle/>
          <a:p>
            <a:pPr>
              <a:defRPr/>
            </a:pPr>
            <a:endParaRPr sz="1272">
              <a:latin typeface="+mn-ea"/>
            </a:endParaRPr>
          </a:p>
        </p:txBody>
      </p:sp>
      <p:sp>
        <p:nvSpPr>
          <p:cNvPr id="77" name="object 29">
            <a:extLst>
              <a:ext uri="{FF2B5EF4-FFF2-40B4-BE49-F238E27FC236}">
                <a16:creationId xmlns:a16="http://schemas.microsoft.com/office/drawing/2014/main" id="{00FC6E24-9965-4056-9259-2BD8A609C061}"/>
              </a:ext>
            </a:extLst>
          </p:cNvPr>
          <p:cNvSpPr/>
          <p:nvPr/>
        </p:nvSpPr>
        <p:spPr>
          <a:xfrm>
            <a:off x="10121762" y="2168435"/>
            <a:ext cx="20199" cy="47130"/>
          </a:xfrm>
          <a:custGeom>
            <a:avLst/>
            <a:gdLst/>
            <a:ahLst/>
            <a:cxnLst/>
            <a:rect l="l" t="t" r="r" b="b"/>
            <a:pathLst>
              <a:path w="27940" h="66675">
                <a:moveTo>
                  <a:pt x="27800" y="11963"/>
                </a:moveTo>
                <a:lnTo>
                  <a:pt x="16001" y="11963"/>
                </a:lnTo>
                <a:lnTo>
                  <a:pt x="16001" y="66154"/>
                </a:lnTo>
                <a:lnTo>
                  <a:pt x="27800" y="66154"/>
                </a:lnTo>
                <a:lnTo>
                  <a:pt x="27800" y="11963"/>
                </a:lnTo>
                <a:close/>
              </a:path>
              <a:path w="27940" h="66675">
                <a:moveTo>
                  <a:pt x="27800" y="0"/>
                </a:moveTo>
                <a:lnTo>
                  <a:pt x="19494" y="0"/>
                </a:lnTo>
                <a:lnTo>
                  <a:pt x="0" y="6807"/>
                </a:lnTo>
                <a:lnTo>
                  <a:pt x="0" y="17030"/>
                </a:lnTo>
                <a:lnTo>
                  <a:pt x="16001" y="11963"/>
                </a:lnTo>
                <a:lnTo>
                  <a:pt x="27800" y="11963"/>
                </a:lnTo>
                <a:lnTo>
                  <a:pt x="278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lIns="0" tIns="0" rIns="0" bIns="0"/>
          <a:lstStyle/>
          <a:p>
            <a:pPr>
              <a:defRPr/>
            </a:pPr>
            <a:endParaRPr sz="1272">
              <a:latin typeface="+mn-ea"/>
            </a:endParaRPr>
          </a:p>
        </p:txBody>
      </p:sp>
      <p:sp>
        <p:nvSpPr>
          <p:cNvPr id="78" name="object 30">
            <a:extLst>
              <a:ext uri="{FF2B5EF4-FFF2-40B4-BE49-F238E27FC236}">
                <a16:creationId xmlns:a16="http://schemas.microsoft.com/office/drawing/2014/main" id="{2CE4D85A-9972-4A1E-A116-86E46C6F3A18}"/>
              </a:ext>
            </a:extLst>
          </p:cNvPr>
          <p:cNvSpPr/>
          <p:nvPr/>
        </p:nvSpPr>
        <p:spPr>
          <a:xfrm>
            <a:off x="10163282" y="2168435"/>
            <a:ext cx="28053" cy="48253"/>
          </a:xfrm>
          <a:custGeom>
            <a:avLst/>
            <a:gdLst/>
            <a:ahLst/>
            <a:cxnLst/>
            <a:rect l="l" t="t" r="r" b="b"/>
            <a:pathLst>
              <a:path w="40005" h="67310">
                <a:moveTo>
                  <a:pt x="88" y="55321"/>
                </a:moveTo>
                <a:lnTo>
                  <a:pt x="88" y="65544"/>
                </a:lnTo>
                <a:lnTo>
                  <a:pt x="4203" y="66509"/>
                </a:lnTo>
                <a:lnTo>
                  <a:pt x="9702" y="66852"/>
                </a:lnTo>
                <a:lnTo>
                  <a:pt x="14427" y="66852"/>
                </a:lnTo>
                <a:lnTo>
                  <a:pt x="25204" y="65240"/>
                </a:lnTo>
                <a:lnTo>
                  <a:pt x="33064" y="60694"/>
                </a:lnTo>
                <a:lnTo>
                  <a:pt x="35722" y="56807"/>
                </a:lnTo>
                <a:lnTo>
                  <a:pt x="7962" y="56807"/>
                </a:lnTo>
                <a:lnTo>
                  <a:pt x="3937" y="56108"/>
                </a:lnTo>
                <a:lnTo>
                  <a:pt x="88" y="55321"/>
                </a:lnTo>
                <a:close/>
              </a:path>
              <a:path w="40005" h="67310">
                <a:moveTo>
                  <a:pt x="37060" y="34518"/>
                </a:moveTo>
                <a:lnTo>
                  <a:pt x="22821" y="34518"/>
                </a:lnTo>
                <a:lnTo>
                  <a:pt x="27279" y="38099"/>
                </a:lnTo>
                <a:lnTo>
                  <a:pt x="27279" y="52171"/>
                </a:lnTo>
                <a:lnTo>
                  <a:pt x="23088" y="56807"/>
                </a:lnTo>
                <a:lnTo>
                  <a:pt x="35722" y="56807"/>
                </a:lnTo>
                <a:lnTo>
                  <a:pt x="37876" y="53656"/>
                </a:lnTo>
                <a:lnTo>
                  <a:pt x="39509" y="44564"/>
                </a:lnTo>
                <a:lnTo>
                  <a:pt x="38287" y="36537"/>
                </a:lnTo>
                <a:lnTo>
                  <a:pt x="37060" y="34518"/>
                </a:lnTo>
                <a:close/>
              </a:path>
              <a:path w="40005" h="67310">
                <a:moveTo>
                  <a:pt x="37325" y="0"/>
                </a:moveTo>
                <a:lnTo>
                  <a:pt x="1485" y="0"/>
                </a:lnTo>
                <a:lnTo>
                  <a:pt x="0" y="33553"/>
                </a:lnTo>
                <a:lnTo>
                  <a:pt x="3848" y="36537"/>
                </a:lnTo>
                <a:lnTo>
                  <a:pt x="6819" y="35394"/>
                </a:lnTo>
                <a:lnTo>
                  <a:pt x="11366" y="34518"/>
                </a:lnTo>
                <a:lnTo>
                  <a:pt x="37060" y="34518"/>
                </a:lnTo>
                <a:lnTo>
                  <a:pt x="34561" y="30403"/>
                </a:lnTo>
                <a:lnTo>
                  <a:pt x="28188" y="26469"/>
                </a:lnTo>
                <a:lnTo>
                  <a:pt x="23653" y="25780"/>
                </a:lnTo>
                <a:lnTo>
                  <a:pt x="10845" y="25780"/>
                </a:lnTo>
                <a:lnTo>
                  <a:pt x="11633" y="10045"/>
                </a:lnTo>
                <a:lnTo>
                  <a:pt x="37325" y="10045"/>
                </a:lnTo>
                <a:lnTo>
                  <a:pt x="37325" y="0"/>
                </a:lnTo>
                <a:close/>
              </a:path>
              <a:path w="40005" h="67310">
                <a:moveTo>
                  <a:pt x="19050" y="25082"/>
                </a:moveTo>
                <a:lnTo>
                  <a:pt x="16776" y="25082"/>
                </a:lnTo>
                <a:lnTo>
                  <a:pt x="13728" y="25260"/>
                </a:lnTo>
                <a:lnTo>
                  <a:pt x="10845" y="25780"/>
                </a:lnTo>
                <a:lnTo>
                  <a:pt x="23653" y="25780"/>
                </a:lnTo>
                <a:lnTo>
                  <a:pt x="19050" y="25082"/>
                </a:lnTo>
                <a:close/>
              </a:path>
            </a:pathLst>
          </a:custGeom>
          <a:solidFill>
            <a:srgbClr val="FFFFFF"/>
          </a:solidFill>
        </p:spPr>
        <p:txBody>
          <a:bodyPr lIns="0" tIns="0" rIns="0" bIns="0"/>
          <a:lstStyle/>
          <a:p>
            <a:pPr>
              <a:defRPr/>
            </a:pPr>
            <a:endParaRPr sz="1272">
              <a:latin typeface="+mn-ea"/>
            </a:endParaRPr>
          </a:p>
        </p:txBody>
      </p:sp>
      <p:sp>
        <p:nvSpPr>
          <p:cNvPr id="79" name="object 31">
            <a:extLst>
              <a:ext uri="{FF2B5EF4-FFF2-40B4-BE49-F238E27FC236}">
                <a16:creationId xmlns:a16="http://schemas.microsoft.com/office/drawing/2014/main" id="{A478FE5E-D1DE-4FD6-AAF0-E0509FAD0173}"/>
              </a:ext>
            </a:extLst>
          </p:cNvPr>
          <p:cNvSpPr/>
          <p:nvPr/>
        </p:nvSpPr>
        <p:spPr>
          <a:xfrm>
            <a:off x="10201435" y="2168435"/>
            <a:ext cx="31420" cy="48253"/>
          </a:xfrm>
          <a:custGeom>
            <a:avLst/>
            <a:gdLst/>
            <a:ahLst/>
            <a:cxnLst/>
            <a:rect l="l" t="t" r="r" b="b"/>
            <a:pathLst>
              <a:path w="45084" h="67944">
                <a:moveTo>
                  <a:pt x="22377" y="0"/>
                </a:moveTo>
                <a:lnTo>
                  <a:pt x="12065" y="2101"/>
                </a:lnTo>
                <a:lnTo>
                  <a:pt x="5130" y="8423"/>
                </a:lnTo>
                <a:lnTo>
                  <a:pt x="1224" y="18988"/>
                </a:lnTo>
                <a:lnTo>
                  <a:pt x="0" y="33820"/>
                </a:lnTo>
                <a:lnTo>
                  <a:pt x="1224" y="48614"/>
                </a:lnTo>
                <a:lnTo>
                  <a:pt x="5130" y="59183"/>
                </a:lnTo>
                <a:lnTo>
                  <a:pt x="12065" y="65525"/>
                </a:lnTo>
                <a:lnTo>
                  <a:pt x="22377" y="67640"/>
                </a:lnTo>
                <a:lnTo>
                  <a:pt x="32699" y="65490"/>
                </a:lnTo>
                <a:lnTo>
                  <a:pt x="39633" y="59088"/>
                </a:lnTo>
                <a:lnTo>
                  <a:pt x="40184" y="57594"/>
                </a:lnTo>
                <a:lnTo>
                  <a:pt x="22377" y="57594"/>
                </a:lnTo>
                <a:lnTo>
                  <a:pt x="17321" y="56203"/>
                </a:lnTo>
                <a:lnTo>
                  <a:pt x="14035" y="51903"/>
                </a:lnTo>
                <a:lnTo>
                  <a:pt x="12256" y="44505"/>
                </a:lnTo>
                <a:lnTo>
                  <a:pt x="11722" y="33820"/>
                </a:lnTo>
                <a:lnTo>
                  <a:pt x="12256" y="23097"/>
                </a:lnTo>
                <a:lnTo>
                  <a:pt x="14035" y="15703"/>
                </a:lnTo>
                <a:lnTo>
                  <a:pt x="17321" y="11424"/>
                </a:lnTo>
                <a:lnTo>
                  <a:pt x="22377" y="10045"/>
                </a:lnTo>
                <a:lnTo>
                  <a:pt x="40196" y="10045"/>
                </a:lnTo>
                <a:lnTo>
                  <a:pt x="39633" y="8518"/>
                </a:lnTo>
                <a:lnTo>
                  <a:pt x="32699" y="2137"/>
                </a:lnTo>
                <a:lnTo>
                  <a:pt x="22377" y="0"/>
                </a:lnTo>
                <a:close/>
              </a:path>
              <a:path w="45084" h="67944">
                <a:moveTo>
                  <a:pt x="40196" y="10045"/>
                </a:moveTo>
                <a:lnTo>
                  <a:pt x="22377" y="10045"/>
                </a:lnTo>
                <a:lnTo>
                  <a:pt x="27403" y="11424"/>
                </a:lnTo>
                <a:lnTo>
                  <a:pt x="30697" y="15703"/>
                </a:lnTo>
                <a:lnTo>
                  <a:pt x="32498" y="23097"/>
                </a:lnTo>
                <a:lnTo>
                  <a:pt x="33045" y="33820"/>
                </a:lnTo>
                <a:lnTo>
                  <a:pt x="32498" y="44505"/>
                </a:lnTo>
                <a:lnTo>
                  <a:pt x="30697" y="51903"/>
                </a:lnTo>
                <a:lnTo>
                  <a:pt x="27403" y="56203"/>
                </a:lnTo>
                <a:lnTo>
                  <a:pt x="22377" y="57594"/>
                </a:lnTo>
                <a:lnTo>
                  <a:pt x="40184" y="57594"/>
                </a:lnTo>
                <a:lnTo>
                  <a:pt x="43533" y="48507"/>
                </a:lnTo>
                <a:lnTo>
                  <a:pt x="44754" y="33820"/>
                </a:lnTo>
                <a:lnTo>
                  <a:pt x="43533" y="19095"/>
                </a:lnTo>
                <a:lnTo>
                  <a:pt x="40196" y="10045"/>
                </a:lnTo>
                <a:close/>
              </a:path>
            </a:pathLst>
          </a:custGeom>
          <a:solidFill>
            <a:srgbClr val="FFFFFF"/>
          </a:solidFill>
        </p:spPr>
        <p:txBody>
          <a:bodyPr lIns="0" tIns="0" rIns="0" bIns="0"/>
          <a:lstStyle/>
          <a:p>
            <a:pPr>
              <a:defRPr/>
            </a:pPr>
            <a:endParaRPr sz="1272">
              <a:latin typeface="+mn-ea"/>
            </a:endParaRPr>
          </a:p>
        </p:txBody>
      </p:sp>
      <p:sp>
        <p:nvSpPr>
          <p:cNvPr id="80" name="object 32">
            <a:extLst>
              <a:ext uri="{FF2B5EF4-FFF2-40B4-BE49-F238E27FC236}">
                <a16:creationId xmlns:a16="http://schemas.microsoft.com/office/drawing/2014/main" id="{A6850306-6F41-4342-A61D-95E6F817AFA2}"/>
              </a:ext>
            </a:extLst>
          </p:cNvPr>
          <p:cNvSpPr/>
          <p:nvPr/>
        </p:nvSpPr>
        <p:spPr>
          <a:xfrm>
            <a:off x="10241832" y="2168435"/>
            <a:ext cx="31420" cy="48253"/>
          </a:xfrm>
          <a:custGeom>
            <a:avLst/>
            <a:gdLst/>
            <a:ahLst/>
            <a:cxnLst/>
            <a:rect l="l" t="t" r="r" b="b"/>
            <a:pathLst>
              <a:path w="45084" h="67944">
                <a:moveTo>
                  <a:pt x="22377" y="0"/>
                </a:moveTo>
                <a:lnTo>
                  <a:pt x="12065" y="2101"/>
                </a:lnTo>
                <a:lnTo>
                  <a:pt x="5130" y="8423"/>
                </a:lnTo>
                <a:lnTo>
                  <a:pt x="1224" y="18988"/>
                </a:lnTo>
                <a:lnTo>
                  <a:pt x="0" y="33820"/>
                </a:lnTo>
                <a:lnTo>
                  <a:pt x="1224" y="48614"/>
                </a:lnTo>
                <a:lnTo>
                  <a:pt x="5130" y="59183"/>
                </a:lnTo>
                <a:lnTo>
                  <a:pt x="12065" y="65525"/>
                </a:lnTo>
                <a:lnTo>
                  <a:pt x="22377" y="67640"/>
                </a:lnTo>
                <a:lnTo>
                  <a:pt x="32699" y="65490"/>
                </a:lnTo>
                <a:lnTo>
                  <a:pt x="39633" y="59088"/>
                </a:lnTo>
                <a:lnTo>
                  <a:pt x="40184" y="57594"/>
                </a:lnTo>
                <a:lnTo>
                  <a:pt x="22377" y="57594"/>
                </a:lnTo>
                <a:lnTo>
                  <a:pt x="17321" y="56203"/>
                </a:lnTo>
                <a:lnTo>
                  <a:pt x="14035" y="51903"/>
                </a:lnTo>
                <a:lnTo>
                  <a:pt x="12256" y="44505"/>
                </a:lnTo>
                <a:lnTo>
                  <a:pt x="11722" y="33820"/>
                </a:lnTo>
                <a:lnTo>
                  <a:pt x="12256" y="23097"/>
                </a:lnTo>
                <a:lnTo>
                  <a:pt x="14035" y="15703"/>
                </a:lnTo>
                <a:lnTo>
                  <a:pt x="17321" y="11424"/>
                </a:lnTo>
                <a:lnTo>
                  <a:pt x="22377" y="10045"/>
                </a:lnTo>
                <a:lnTo>
                  <a:pt x="40196" y="10045"/>
                </a:lnTo>
                <a:lnTo>
                  <a:pt x="39633" y="8518"/>
                </a:lnTo>
                <a:lnTo>
                  <a:pt x="32699" y="2137"/>
                </a:lnTo>
                <a:lnTo>
                  <a:pt x="22377" y="0"/>
                </a:lnTo>
                <a:close/>
              </a:path>
              <a:path w="45084" h="67944">
                <a:moveTo>
                  <a:pt x="40196" y="10045"/>
                </a:moveTo>
                <a:lnTo>
                  <a:pt x="22377" y="10045"/>
                </a:lnTo>
                <a:lnTo>
                  <a:pt x="27403" y="11424"/>
                </a:lnTo>
                <a:lnTo>
                  <a:pt x="30697" y="15703"/>
                </a:lnTo>
                <a:lnTo>
                  <a:pt x="32498" y="23097"/>
                </a:lnTo>
                <a:lnTo>
                  <a:pt x="33045" y="33820"/>
                </a:lnTo>
                <a:lnTo>
                  <a:pt x="32498" y="44505"/>
                </a:lnTo>
                <a:lnTo>
                  <a:pt x="30697" y="51903"/>
                </a:lnTo>
                <a:lnTo>
                  <a:pt x="27403" y="56203"/>
                </a:lnTo>
                <a:lnTo>
                  <a:pt x="22377" y="57594"/>
                </a:lnTo>
                <a:lnTo>
                  <a:pt x="40184" y="57594"/>
                </a:lnTo>
                <a:lnTo>
                  <a:pt x="43533" y="48507"/>
                </a:lnTo>
                <a:lnTo>
                  <a:pt x="44754" y="33820"/>
                </a:lnTo>
                <a:lnTo>
                  <a:pt x="43533" y="19095"/>
                </a:lnTo>
                <a:lnTo>
                  <a:pt x="40196" y="10045"/>
                </a:lnTo>
                <a:close/>
              </a:path>
            </a:pathLst>
          </a:custGeom>
          <a:solidFill>
            <a:srgbClr val="FFFFFF"/>
          </a:solidFill>
        </p:spPr>
        <p:txBody>
          <a:bodyPr lIns="0" tIns="0" rIns="0" bIns="0"/>
          <a:lstStyle/>
          <a:p>
            <a:pPr>
              <a:defRPr/>
            </a:pPr>
            <a:endParaRPr sz="1272">
              <a:latin typeface="+mn-ea"/>
            </a:endParaRPr>
          </a:p>
        </p:txBody>
      </p:sp>
      <p:sp>
        <p:nvSpPr>
          <p:cNvPr id="81" name="object 76">
            <a:extLst>
              <a:ext uri="{FF2B5EF4-FFF2-40B4-BE49-F238E27FC236}">
                <a16:creationId xmlns:a16="http://schemas.microsoft.com/office/drawing/2014/main" id="{C73DC544-39E1-4B70-BF36-13169DF60D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1824" y="3902151"/>
            <a:ext cx="1293835" cy="304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5875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848" b="1" dirty="0">
                <a:solidFill>
                  <a:srgbClr val="6C6C6C"/>
                </a:solidFill>
                <a:latin typeface="+mn-ea"/>
                <a:ea typeface="+mn-ea"/>
              </a:rPr>
              <a:t>フーゴ </a:t>
            </a:r>
            <a:r>
              <a:rPr lang="en-US" altLang="ja-JP" sz="848" b="1" dirty="0">
                <a:solidFill>
                  <a:srgbClr val="6C6C6C"/>
                </a:solidFill>
                <a:latin typeface="+mn-ea"/>
                <a:ea typeface="+mn-ea"/>
              </a:rPr>
              <a:t>R</a:t>
            </a:r>
            <a:endParaRPr lang="en-US" altLang="ja-JP" sz="848" b="1" dirty="0">
              <a:latin typeface="+mn-ea"/>
              <a:ea typeface="+mn-ea"/>
            </a:endParaRPr>
          </a:p>
          <a:p>
            <a:pPr eaLnBrk="1" hangingPunct="1"/>
            <a:r>
              <a:rPr lang="ja-JP" altLang="en-US" sz="566" dirty="0">
                <a:solidFill>
                  <a:srgbClr val="6C6C6C"/>
                </a:solidFill>
                <a:latin typeface="+mn-ea"/>
                <a:ea typeface="+mn-ea"/>
              </a:rPr>
              <a:t>普遍的で安心感のある、</a:t>
            </a:r>
          </a:p>
          <a:p>
            <a:pPr eaLnBrk="1" hangingPunct="1"/>
            <a:r>
              <a:rPr lang="ja-JP" altLang="en-US" sz="566" dirty="0">
                <a:solidFill>
                  <a:srgbClr val="6C6C6C"/>
                </a:solidFill>
                <a:latin typeface="+mn-ea"/>
                <a:ea typeface="+mn-ea"/>
              </a:rPr>
              <a:t>ベーシックなラウンドスタイル</a:t>
            </a:r>
            <a:endParaRPr lang="ja-JP" altLang="en-US" sz="566" dirty="0">
              <a:latin typeface="+mn-ea"/>
              <a:ea typeface="+mn-ea"/>
            </a:endParaRPr>
          </a:p>
        </p:txBody>
      </p:sp>
      <p:sp>
        <p:nvSpPr>
          <p:cNvPr id="83" name="Text Box 1039">
            <a:extLst>
              <a:ext uri="{FF2B5EF4-FFF2-40B4-BE49-F238E27FC236}">
                <a16:creationId xmlns:a16="http://schemas.microsoft.com/office/drawing/2014/main" id="{4F035953-9451-4305-A7BC-470EC483A2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6550" y="128588"/>
            <a:ext cx="1154113" cy="13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ja-JP" altLang="en-US" sz="900" b="1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□□□□□■■■■■</a:t>
            </a:r>
          </a:p>
        </p:txBody>
      </p:sp>
      <p:sp>
        <p:nvSpPr>
          <p:cNvPr id="84" name="Text Box 1039">
            <a:extLst>
              <a:ext uri="{FF2B5EF4-FFF2-40B4-BE49-F238E27FC236}">
                <a16:creationId xmlns:a16="http://schemas.microsoft.com/office/drawing/2014/main" id="{EA99DFD9-7B86-4156-B42B-C2894BEB8A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100013"/>
            <a:ext cx="1411288" cy="16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□□□□□■■■■■</a:t>
            </a:r>
          </a:p>
        </p:txBody>
      </p:sp>
      <p:sp>
        <p:nvSpPr>
          <p:cNvPr id="85" name="object 79">
            <a:extLst>
              <a:ext uri="{FF2B5EF4-FFF2-40B4-BE49-F238E27FC236}">
                <a16:creationId xmlns:a16="http://schemas.microsoft.com/office/drawing/2014/main" id="{61E9AA70-4656-452B-9AEF-54C605BF5B4A}"/>
              </a:ext>
            </a:extLst>
          </p:cNvPr>
          <p:cNvSpPr txBox="1"/>
          <p:nvPr/>
        </p:nvSpPr>
        <p:spPr>
          <a:xfrm>
            <a:off x="150368" y="481849"/>
            <a:ext cx="962802" cy="194156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8978">
              <a:lnSpc>
                <a:spcPts val="1689"/>
              </a:lnSpc>
              <a:defRPr/>
            </a:pPr>
            <a:r>
              <a:rPr sz="1414" dirty="0">
                <a:solidFill>
                  <a:srgbClr val="FFFFFF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ShinGoPro-Medium"/>
              </a:rPr>
              <a:t>カ</a:t>
            </a:r>
            <a:r>
              <a:rPr sz="1414" spc="-311" dirty="0">
                <a:solidFill>
                  <a:srgbClr val="FFFFFF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ShinGoPro-Medium"/>
              </a:rPr>
              <a:t> </a:t>
            </a:r>
            <a:r>
              <a:rPr sz="1414" dirty="0">
                <a:solidFill>
                  <a:srgbClr val="FFFFFF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ShinGoPro-Medium"/>
              </a:rPr>
              <a:t>ー</a:t>
            </a:r>
            <a:r>
              <a:rPr sz="1414" spc="-286" dirty="0">
                <a:solidFill>
                  <a:srgbClr val="FFFFFF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ShinGoPro-Medium"/>
              </a:rPr>
              <a:t> </a:t>
            </a:r>
            <a:r>
              <a:rPr sz="1414" dirty="0">
                <a:solidFill>
                  <a:srgbClr val="FFFFFF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ShinGoPro-Medium"/>
              </a:rPr>
              <a:t>ポ</a:t>
            </a:r>
            <a:r>
              <a:rPr sz="1414" spc="-286" dirty="0">
                <a:solidFill>
                  <a:srgbClr val="FFFFFF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ShinGoPro-Medium"/>
              </a:rPr>
              <a:t> </a:t>
            </a:r>
            <a:r>
              <a:rPr sz="1414" spc="-78" dirty="0">
                <a:solidFill>
                  <a:srgbClr val="FFFFFF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ShinGoPro-Medium"/>
              </a:rPr>
              <a:t>ート</a:t>
            </a:r>
            <a:endParaRPr sz="1414" dirty="0">
              <a:latin typeface="HGS創英角ｺﾞｼｯｸUB" panose="020B0900000000000000" pitchFamily="50" charset="-128"/>
              <a:ea typeface="HGS創英角ｺﾞｼｯｸUB" panose="020B0900000000000000" pitchFamily="50" charset="-128"/>
              <a:cs typeface="ShinGoPro-Medium"/>
            </a:endParaRPr>
          </a:p>
        </p:txBody>
      </p:sp>
      <p:sp>
        <p:nvSpPr>
          <p:cNvPr id="86" name="object 80">
            <a:extLst>
              <a:ext uri="{FF2B5EF4-FFF2-40B4-BE49-F238E27FC236}">
                <a16:creationId xmlns:a16="http://schemas.microsoft.com/office/drawing/2014/main" id="{CCEBE71E-A23B-4EED-9477-BF3DCCBBBD02}"/>
              </a:ext>
            </a:extLst>
          </p:cNvPr>
          <p:cNvSpPr txBox="1"/>
          <p:nvPr/>
        </p:nvSpPr>
        <p:spPr>
          <a:xfrm>
            <a:off x="1383607" y="296694"/>
            <a:ext cx="2394661" cy="423193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8978">
              <a:lnSpc>
                <a:spcPts val="3319"/>
              </a:lnSpc>
              <a:defRPr/>
            </a:pPr>
            <a:r>
              <a:rPr lang="ja-JP" altLang="en-US" sz="2828" dirty="0">
                <a:solidFill>
                  <a:srgbClr val="FFFFFF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ShinGoPro-Bold"/>
              </a:rPr>
              <a:t>フーゴ</a:t>
            </a:r>
            <a:endParaRPr sz="2828" dirty="0">
              <a:latin typeface="HGS創英角ｺﾞｼｯｸUB" panose="020B0900000000000000" pitchFamily="50" charset="-128"/>
              <a:ea typeface="HGS創英角ｺﾞｼｯｸUB" panose="020B0900000000000000" pitchFamily="50" charset="-128"/>
              <a:cs typeface="ShinGoPro-Bold"/>
            </a:endParaRPr>
          </a:p>
        </p:txBody>
      </p:sp>
      <p:sp>
        <p:nvSpPr>
          <p:cNvPr id="87" name="object 64">
            <a:extLst>
              <a:ext uri="{FF2B5EF4-FFF2-40B4-BE49-F238E27FC236}">
                <a16:creationId xmlns:a16="http://schemas.microsoft.com/office/drawing/2014/main" id="{45384C0C-A558-4235-B7B6-9AC470D3AB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9322" y="6947657"/>
            <a:ext cx="1911017" cy="97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2700">
              <a:tabLst>
                <a:tab pos="1352550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tabLst>
                <a:tab pos="1352550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tabLst>
                <a:tab pos="1352550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tabLst>
                <a:tab pos="1352550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tabLst>
                <a:tab pos="1352550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52550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52550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52550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352550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636" dirty="0">
                <a:solidFill>
                  <a:srgbClr val="777777"/>
                </a:solidFill>
                <a:latin typeface="+mn-ea"/>
                <a:ea typeface="+mn-ea"/>
              </a:rPr>
              <a:t>柱奥行移動</a:t>
            </a:r>
            <a:r>
              <a:rPr lang="ja-JP" altLang="en-US" sz="636" dirty="0">
                <a:solidFill>
                  <a:srgbClr val="777777"/>
                </a:solidFill>
                <a:latin typeface="+mn-ea"/>
                <a:ea typeface="+mn-ea"/>
              </a:rPr>
              <a:t>                     </a:t>
            </a:r>
            <a:r>
              <a:rPr lang="ja-JP" altLang="ja-JP" sz="636" dirty="0">
                <a:solidFill>
                  <a:srgbClr val="777777"/>
                </a:solidFill>
                <a:latin typeface="+mn-ea"/>
                <a:ea typeface="+mn-ea"/>
              </a:rPr>
              <a:t>柱間口移動</a:t>
            </a:r>
            <a:endParaRPr lang="ja-JP" altLang="ja-JP" sz="636" dirty="0">
              <a:latin typeface="+mn-ea"/>
              <a:ea typeface="+mn-ea"/>
            </a:endParaRPr>
          </a:p>
        </p:txBody>
      </p:sp>
      <p:sp>
        <p:nvSpPr>
          <p:cNvPr id="88" name="object 33">
            <a:extLst>
              <a:ext uri="{FF2B5EF4-FFF2-40B4-BE49-F238E27FC236}">
                <a16:creationId xmlns:a16="http://schemas.microsoft.com/office/drawing/2014/main" id="{A35AF74C-C7D1-4440-95E4-9B5AF15ABEA5}"/>
              </a:ext>
            </a:extLst>
          </p:cNvPr>
          <p:cNvSpPr/>
          <p:nvPr/>
        </p:nvSpPr>
        <p:spPr>
          <a:xfrm flipV="1">
            <a:off x="165127" y="4350483"/>
            <a:ext cx="4211446" cy="60273"/>
          </a:xfrm>
          <a:custGeom>
            <a:avLst/>
            <a:gdLst/>
            <a:ahLst/>
            <a:cxnLst/>
            <a:rect l="l" t="t" r="r" b="b"/>
            <a:pathLst>
              <a:path w="8280400">
                <a:moveTo>
                  <a:pt x="0" y="0"/>
                </a:moveTo>
                <a:lnTo>
                  <a:pt x="8280006" y="0"/>
                </a:lnTo>
              </a:path>
            </a:pathLst>
          </a:custGeom>
          <a:ln w="12700">
            <a:solidFill>
              <a:srgbClr val="818282"/>
            </a:solidFill>
            <a:prstDash val="dot"/>
          </a:ln>
        </p:spPr>
        <p:txBody>
          <a:bodyPr lIns="0" tIns="0" rIns="0" bIns="0"/>
          <a:lstStyle/>
          <a:p>
            <a:pPr>
              <a:defRPr/>
            </a:pPr>
            <a:endParaRPr sz="1272">
              <a:latin typeface="+mj-ea"/>
              <a:ea typeface="+mj-ea"/>
            </a:endParaRPr>
          </a:p>
        </p:txBody>
      </p:sp>
      <p:sp>
        <p:nvSpPr>
          <p:cNvPr id="91" name="Rectangle 9">
            <a:extLst>
              <a:ext uri="{FF2B5EF4-FFF2-40B4-BE49-F238E27FC236}">
                <a16:creationId xmlns:a16="http://schemas.microsoft.com/office/drawing/2014/main" id="{496888DD-5F57-4422-B5FC-6A49307878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3513" y="7239223"/>
            <a:ext cx="1260475" cy="27699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None/>
              <a:defRPr/>
            </a:pPr>
            <a:r>
              <a:rPr lang="ja-JP" altLang="en-US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フーゴ</a:t>
            </a:r>
            <a:r>
              <a:rPr lang="en-US" altLang="ja-JP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_</a:t>
            </a:r>
            <a:r>
              <a:rPr lang="ja-JP" altLang="en-US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商品提案書</a:t>
            </a:r>
            <a:br>
              <a:rPr lang="ja-JP" altLang="en-US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</a:br>
            <a:r>
              <a:rPr lang="en-US" altLang="ja-JP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SPD99999008195</a:t>
            </a:r>
          </a:p>
          <a:p>
            <a:pPr>
              <a:spcBef>
                <a:spcPct val="0"/>
              </a:spcBef>
              <a:buNone/>
              <a:defRPr/>
            </a:pPr>
            <a:r>
              <a:rPr lang="en-US" altLang="ja-JP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2021.2.1</a:t>
            </a:r>
            <a:r>
              <a:rPr lang="ja-JP" altLang="en-US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発（</a:t>
            </a:r>
            <a:r>
              <a:rPr lang="en-US" altLang="ja-JP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2022.04/2024.8</a:t>
            </a:r>
            <a:r>
              <a:rPr lang="ja-JP" altLang="en-US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改訂）</a:t>
            </a:r>
          </a:p>
        </p:txBody>
      </p:sp>
      <p:sp>
        <p:nvSpPr>
          <p:cNvPr id="92" name="bk object 16">
            <a:extLst>
              <a:ext uri="{FF2B5EF4-FFF2-40B4-BE49-F238E27FC236}">
                <a16:creationId xmlns:a16="http://schemas.microsoft.com/office/drawing/2014/main" id="{194BE087-8C83-49E4-BDBC-E9B74F93D8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" y="824129"/>
            <a:ext cx="4185607" cy="3053824"/>
          </a:xfrm>
          <a:prstGeom prst="rect">
            <a:avLst/>
          </a:prstGeom>
          <a:blipFill dpi="0" rotWithShape="1">
            <a:blip r:embed="rId23"/>
            <a:srcRect/>
            <a:stretch>
              <a:fillRect/>
            </a:stretch>
          </a:blipFill>
          <a:ln>
            <a:noFill/>
          </a:ln>
        </p:spPr>
        <p:txBody>
          <a:bodyPr lIns="0" tIns="0" rIns="0" bIns="0"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4286752191"/>
      </p:ext>
    </p:extLst>
  </p:cSld>
  <p:clrMapOvr>
    <a:masterClrMapping/>
  </p:clrMapOvr>
</p:sld>
</file>

<file path=ppt/theme/theme1.xml><?xml version="1.0" encoding="utf-8"?>
<a:theme xmlns:a="http://schemas.openxmlformats.org/drawingml/2006/main" name="LIXILテーマ">
  <a:themeElements>
    <a:clrScheme name="ユーザー定義 1">
      <a:dk1>
        <a:srgbClr val="000000"/>
      </a:dk1>
      <a:lt1>
        <a:srgbClr val="FFFFFF"/>
      </a:lt1>
      <a:dk2>
        <a:srgbClr val="54585A"/>
      </a:dk2>
      <a:lt2>
        <a:srgbClr val="D1CDB5"/>
      </a:lt2>
      <a:accent1>
        <a:srgbClr val="E75400"/>
      </a:accent1>
      <a:accent2>
        <a:srgbClr val="0671B8"/>
      </a:accent2>
      <a:accent3>
        <a:srgbClr val="00AAAA"/>
      </a:accent3>
      <a:accent4>
        <a:srgbClr val="89BD28"/>
      </a:accent4>
      <a:accent5>
        <a:srgbClr val="A43F78"/>
      </a:accent5>
      <a:accent6>
        <a:srgbClr val="ADA29A"/>
      </a:accent6>
      <a:hlink>
        <a:srgbClr val="00376B"/>
      </a:hlink>
      <a:folHlink>
        <a:srgbClr val="6F2562"/>
      </a:folHlink>
    </a:clrScheme>
    <a:fontScheme name="LIXIL_New">
      <a:majorFont>
        <a:latin typeface="Segoe UI"/>
        <a:ea typeface="メイリオ"/>
        <a:cs typeface=""/>
      </a:majorFont>
      <a:minorFont>
        <a:latin typeface="Segoe UI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 kumimoji="1"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/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kumimoji="1" sz="1200">
            <a:latin typeface="Yu Gothic" panose="020B0400000000000000" pitchFamily="34" charset="-128"/>
            <a:ea typeface="Yu Gothic" panose="020B0400000000000000" pitchFamily="34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LIXILテーマ" id="{158234D8-B713-DB41-B7F7-AEB5A592FF58}" vid="{A7AE04B5-FB75-454D-8A98-725AC1AA3799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LIXILテーマ</Template>
  <TotalTime>16218</TotalTime>
  <Words>408</Words>
  <Application>Microsoft Office PowerPoint</Application>
  <PresentationFormat>ユーザー設定</PresentationFormat>
  <Paragraphs>107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3" baseType="lpstr">
      <vt:lpstr>HGS創英角ｺﾞｼｯｸUB</vt:lpstr>
      <vt:lpstr>HG明朝B</vt:lpstr>
      <vt:lpstr>Microsoft JhengHei</vt:lpstr>
      <vt:lpstr>ＭＳ Ｐゴシック</vt:lpstr>
      <vt:lpstr>メイリオ</vt:lpstr>
      <vt:lpstr>Yu Gothic</vt:lpstr>
      <vt:lpstr>Arial</vt:lpstr>
      <vt:lpstr>Calibri</vt:lpstr>
      <vt:lpstr>Century Gothic</vt:lpstr>
      <vt:lpstr>Segoe UI</vt:lpstr>
      <vt:lpstr>Times New Roman</vt:lpstr>
      <vt:lpstr>LIXILテーマ</vt:lpstr>
      <vt:lpstr>PowerPoint プレゼンテーション</vt:lpstr>
    </vt:vector>
  </TitlesOfParts>
  <Company>INAXトステムグループ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INAXトステムグループ User</dc:creator>
  <cp:lastModifiedBy>川上 真由美(Mayumi Kawakami)</cp:lastModifiedBy>
  <cp:revision>680</cp:revision>
  <cp:lastPrinted>2023-02-01T02:36:54Z</cp:lastPrinted>
  <dcterms:created xsi:type="dcterms:W3CDTF">2010-09-29T12:55:25Z</dcterms:created>
  <dcterms:modified xsi:type="dcterms:W3CDTF">2024-09-03T09:18:24Z</dcterms:modified>
</cp:coreProperties>
</file>