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8" r:id="rId1"/>
  </p:sldMasterIdLst>
  <p:notesMasterIdLst>
    <p:notesMasterId r:id="rId3"/>
  </p:notesMasterIdLst>
  <p:handoutMasterIdLst>
    <p:handoutMasterId r:id="rId4"/>
  </p:handoutMasterIdLst>
  <p:sldIdLst>
    <p:sldId id="301" r:id="rId2"/>
  </p:sldIdLst>
  <p:sldSz cx="10691813" cy="7559675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1C3777F5-3244-4603-991A-AFC0F9A008F5}">
          <p14:sldIdLst>
            <p14:sldId id="301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787B"/>
    <a:srgbClr val="7D7E81"/>
    <a:srgbClr val="FFFFCC"/>
    <a:srgbClr val="D95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850" autoAdjust="0"/>
    <p:restoredTop sz="96190" autoAdjust="0"/>
  </p:normalViewPr>
  <p:slideViewPr>
    <p:cSldViewPr snapToGrid="0" showGuides="1">
      <p:cViewPr varScale="1">
        <p:scale>
          <a:sx n="63" d="100"/>
          <a:sy n="63" d="100"/>
        </p:scale>
        <p:origin x="414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89" d="100"/>
          <a:sy n="89" d="100"/>
        </p:scale>
        <p:origin x="4496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B527FA63-4B13-B34D-93B9-14AABE0F8A9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0E433488-13E7-984D-8394-9A9C8DB5A0B3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7142" y="0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7DAC4611-FA7F-C24A-9866-C8A1DB41C949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3076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380119EA-072F-F048-AEBD-BA4635BC360A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7142" y="9373076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9FB9110-0438-FF42-A562-5D64BC07EAC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DC5D5908-F075-8140-8207-8CB94DD9578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565B388D-5063-7145-84EE-AF6DC03A636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17142" y="0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fld id="{8C9A6778-A3FA-C74E-9E18-9BCB36330D97}" type="datetime1">
              <a:rPr lang="en-US" altLang="ja-JP"/>
              <a:pPr>
                <a:defRPr/>
              </a:pPr>
              <a:t>9/3/2024</a:t>
            </a:fld>
            <a:endParaRPr lang="en-US" altLang="ja-JP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D129AAF4-F51F-094D-B476-A0606DFF606D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54063" y="741363"/>
            <a:ext cx="5227637" cy="36972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5" name="Rectangle 5">
            <a:extLst>
              <a:ext uri="{FF2B5EF4-FFF2-40B4-BE49-F238E27FC236}">
                <a16:creationId xmlns:a16="http://schemas.microsoft.com/office/drawing/2014/main" id="{A51AEF80-23CE-5443-90A3-A33684C82575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521" y="4686538"/>
            <a:ext cx="4938722" cy="4439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</a:t>
            </a:r>
            <a:r>
              <a:rPr lang="en-US" altLang="ja-JP" noProof="0"/>
              <a:t> </a:t>
            </a:r>
            <a:r>
              <a:rPr lang="ja-JP" altLang="en-US" noProof="0"/>
              <a:t>テキストの書式設定</a:t>
            </a:r>
            <a:endParaRPr lang="en-US" altLang="ja-JP" noProof="0"/>
          </a:p>
          <a:p>
            <a:pPr lvl="1"/>
            <a:r>
              <a:rPr lang="ja-JP" altLang="en-US" noProof="0"/>
              <a:t>第</a:t>
            </a:r>
            <a:r>
              <a:rPr lang="en-US" altLang="ja-JP" noProof="0"/>
              <a:t> 2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2"/>
            <a:r>
              <a:rPr lang="ja-JP" altLang="en-US" noProof="0"/>
              <a:t>第</a:t>
            </a:r>
            <a:r>
              <a:rPr lang="en-US" altLang="ja-JP" noProof="0"/>
              <a:t> 3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3"/>
            <a:r>
              <a:rPr lang="ja-JP" altLang="en-US" noProof="0"/>
              <a:t>第</a:t>
            </a:r>
            <a:r>
              <a:rPr lang="en-US" altLang="ja-JP" noProof="0"/>
              <a:t> 4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4"/>
            <a:r>
              <a:rPr lang="ja-JP" altLang="en-US" noProof="0"/>
              <a:t>第</a:t>
            </a:r>
            <a:r>
              <a:rPr lang="en-US" altLang="ja-JP" noProof="0"/>
              <a:t> 5 </a:t>
            </a:r>
            <a:r>
              <a:rPr lang="ja-JP" altLang="en-US" noProof="0"/>
              <a:t>レベル</a:t>
            </a:r>
          </a:p>
        </p:txBody>
      </p:sp>
      <p:sp>
        <p:nvSpPr>
          <p:cNvPr id="15366" name="Rectangle 6">
            <a:extLst>
              <a:ext uri="{FF2B5EF4-FFF2-40B4-BE49-F238E27FC236}">
                <a16:creationId xmlns:a16="http://schemas.microsoft.com/office/drawing/2014/main" id="{F46E546D-1915-FA41-BC33-F77A70B5F64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3076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5367" name="Rectangle 7">
            <a:extLst>
              <a:ext uri="{FF2B5EF4-FFF2-40B4-BE49-F238E27FC236}">
                <a16:creationId xmlns:a16="http://schemas.microsoft.com/office/drawing/2014/main" id="{3E2F109F-F240-4743-B681-E0AAF356F19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7142" y="9373076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6D617CA-1017-2047-8EF2-B3F641E5A6B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ＭＳ Ｐゴシック" pitchFamily="114" charset="-128"/>
      </a:defRPr>
    </a:lvl1pPr>
    <a:lvl2pPr marL="495300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2pPr>
    <a:lvl3pPr marL="992188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3pPr>
    <a:lvl4pPr marL="1490663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4pPr>
    <a:lvl5pPr marL="1989138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5pPr>
    <a:lvl6pPr marL="2488622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6pPr>
    <a:lvl7pPr marL="2986349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7pPr>
    <a:lvl8pPr marL="3484073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8pPr>
    <a:lvl9pPr marL="3981798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3:EXSI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04EA6704-86EF-E54D-BEB2-BD32BD3802E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12FCDB43-EEFD-4444-AEE2-736D21FBE2F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4E2CD2F-9B90-404C-BB32-DE58955605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2056DFBE-4E35-FC42-A056-133AD871A7E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4797D0CA-9200-994B-86E1-562A84C39B2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406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-1:LIX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28">
            <a:extLst>
              <a:ext uri="{FF2B5EF4-FFF2-40B4-BE49-F238E27FC236}">
                <a16:creationId xmlns:a16="http://schemas.microsoft.com/office/drawing/2014/main" id="{0BEF197A-7849-B142-A95B-DC1C1266894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288">
            <a:extLst>
              <a:ext uri="{FF2B5EF4-FFF2-40B4-BE49-F238E27FC236}">
                <a16:creationId xmlns:a16="http://schemas.microsoft.com/office/drawing/2014/main" id="{0BC21D27-3C6F-D340-8BBB-E8690000D05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25C66788-D7E4-9E44-90E6-B1AD47FD27C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169AAB34-F82F-7A45-BBB9-B249E553EB2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4A5ADDE7-A8CA-3F43-B42D-3BB5B6F76D3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646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791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1" r:id="rId2"/>
  </p:sldLayoutIdLst>
  <p:hf sldNum="0" hdr="0" ftr="0" dt="0"/>
  <p:txStyles>
    <p:titleStyle>
      <a:lvl1pPr algn="l" defTabSz="493456" rtl="0" eaLnBrk="1" latinLnBrk="0" hangingPunct="1">
        <a:spcBef>
          <a:spcPct val="0"/>
        </a:spcBef>
        <a:buNone/>
        <a:defRPr kumimoji="1" sz="2159" b="1" kern="1200" cap="all">
          <a:solidFill>
            <a:schemeClr val="tx2"/>
          </a:solidFill>
          <a:latin typeface="+mj-lt"/>
          <a:ea typeface="メイリオ"/>
          <a:cs typeface="メイリオ"/>
        </a:defRPr>
      </a:lvl1pPr>
    </p:titleStyle>
    <p:bodyStyle>
      <a:lvl1pPr marL="0" indent="-163190" algn="l" defTabSz="493456" rtl="0" eaLnBrk="1" latinLnBrk="0" hangingPunct="1">
        <a:spcBef>
          <a:spcPts val="378"/>
        </a:spcBef>
        <a:buSzPct val="100000"/>
        <a:buFontTx/>
        <a:buBlip>
          <a:blip r:embed="rId4"/>
        </a:buBlip>
        <a:defRPr kumimoji="1" sz="1943" b="1" kern="1200">
          <a:solidFill>
            <a:schemeClr val="tx1"/>
          </a:solidFill>
          <a:latin typeface="+mn-lt"/>
          <a:ea typeface="+mn-ea"/>
          <a:cs typeface="メイリオ"/>
        </a:defRPr>
      </a:lvl1pPr>
      <a:lvl2pPr marL="191900" indent="0" algn="l" defTabSz="493456" rtl="0" eaLnBrk="1" latinLnBrk="0" hangingPunct="1">
        <a:spcBef>
          <a:spcPts val="351"/>
        </a:spcBef>
        <a:buFontTx/>
        <a:buNone/>
        <a:defRPr kumimoji="1" sz="1943" kern="1200">
          <a:solidFill>
            <a:schemeClr val="tx1"/>
          </a:solidFill>
          <a:latin typeface="+mn-lt"/>
          <a:ea typeface="+mn-ea"/>
          <a:cs typeface="メイリオ"/>
        </a:defRPr>
      </a:lvl2pPr>
      <a:lvl3pPr marL="191900" indent="0" algn="l" defTabSz="493456" rtl="0" eaLnBrk="1" latinLnBrk="0" hangingPunct="1">
        <a:spcBef>
          <a:spcPts val="324"/>
        </a:spcBef>
        <a:buFontTx/>
        <a:buNone/>
        <a:defRPr kumimoji="1" sz="1295" kern="1200">
          <a:solidFill>
            <a:schemeClr val="tx1"/>
          </a:solidFill>
          <a:latin typeface="+mn-ea"/>
          <a:ea typeface="+mn-ea"/>
          <a:cs typeface="メイリオ"/>
        </a:defRPr>
      </a:lvl3pPr>
      <a:lvl4pPr marL="678502" indent="-94237" algn="l" defTabSz="493456" rtl="0" eaLnBrk="1" latinLnBrk="0" hangingPunct="1">
        <a:spcBef>
          <a:spcPts val="297"/>
        </a:spcBef>
        <a:buFontTx/>
        <a:buNone/>
        <a:tabLst/>
        <a:defRPr kumimoji="1" sz="1187" kern="1200">
          <a:solidFill>
            <a:schemeClr val="tx1"/>
          </a:solidFill>
          <a:latin typeface="+mn-ea"/>
          <a:ea typeface="+mn-ea"/>
          <a:cs typeface="メイリオ"/>
        </a:defRPr>
      </a:lvl4pPr>
      <a:lvl5pPr marL="1554044" marR="0" indent="-20218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メイリオ"/>
        </a:defRPr>
      </a:lvl5pPr>
      <a:lvl6pPr marL="2714008" marR="0" indent="-29299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6pPr>
      <a:lvl7pPr marL="3776309" marR="0" indent="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None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7pPr>
      <a:lvl8pPr marL="4304033" marR="0" indent="-527724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8pPr>
      <a:lvl9pPr marL="4304033" marR="0" indent="-527724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9pPr>
    </p:bodyStyle>
    <p:otherStyle>
      <a:defPPr>
        <a:defRPr lang="ja-JP"/>
      </a:defPPr>
      <a:lvl1pPr marL="0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1pPr>
      <a:lvl2pPr marL="493456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2pPr>
      <a:lvl3pPr marL="986912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3pPr>
      <a:lvl4pPr marL="1480368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4pPr>
      <a:lvl5pPr marL="1973824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5pPr>
      <a:lvl6pPr marL="2467280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6pPr>
      <a:lvl7pPr marL="2960736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7pPr>
      <a:lvl8pPr marL="3454192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8pPr>
      <a:lvl9pPr marL="3947648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13" Type="http://schemas.openxmlformats.org/officeDocument/2006/relationships/image" Target="../media/image17.png"/><Relationship Id="rId18" Type="http://schemas.openxmlformats.org/officeDocument/2006/relationships/image" Target="../media/image22.jpg"/><Relationship Id="rId26" Type="http://schemas.openxmlformats.org/officeDocument/2006/relationships/image" Target="../media/image30.jpeg"/><Relationship Id="rId3" Type="http://schemas.openxmlformats.org/officeDocument/2006/relationships/image" Target="../media/image7.jpg"/><Relationship Id="rId21" Type="http://schemas.openxmlformats.org/officeDocument/2006/relationships/image" Target="../media/image25.jpg"/><Relationship Id="rId7" Type="http://schemas.openxmlformats.org/officeDocument/2006/relationships/image" Target="../media/image11.jpg"/><Relationship Id="rId12" Type="http://schemas.openxmlformats.org/officeDocument/2006/relationships/image" Target="../media/image16.jpg"/><Relationship Id="rId17" Type="http://schemas.openxmlformats.org/officeDocument/2006/relationships/image" Target="../media/image21.png"/><Relationship Id="rId25" Type="http://schemas.openxmlformats.org/officeDocument/2006/relationships/image" Target="../media/image29.png"/><Relationship Id="rId2" Type="http://schemas.openxmlformats.org/officeDocument/2006/relationships/image" Target="../media/image6.jpg"/><Relationship Id="rId16" Type="http://schemas.openxmlformats.org/officeDocument/2006/relationships/image" Target="../media/image20.png"/><Relationship Id="rId20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11" Type="http://schemas.openxmlformats.org/officeDocument/2006/relationships/image" Target="../media/image15.jpg"/><Relationship Id="rId24" Type="http://schemas.openxmlformats.org/officeDocument/2006/relationships/image" Target="../media/image28.png"/><Relationship Id="rId5" Type="http://schemas.openxmlformats.org/officeDocument/2006/relationships/image" Target="../media/image9.jpg"/><Relationship Id="rId15" Type="http://schemas.openxmlformats.org/officeDocument/2006/relationships/image" Target="../media/image19.png"/><Relationship Id="rId23" Type="http://schemas.openxmlformats.org/officeDocument/2006/relationships/image" Target="../media/image27.jpg"/><Relationship Id="rId28" Type="http://schemas.openxmlformats.org/officeDocument/2006/relationships/image" Target="../media/image32.png"/><Relationship Id="rId10" Type="http://schemas.openxmlformats.org/officeDocument/2006/relationships/image" Target="../media/image14.jpg"/><Relationship Id="rId19" Type="http://schemas.openxmlformats.org/officeDocument/2006/relationships/image" Target="../media/image23.jpg"/><Relationship Id="rId4" Type="http://schemas.openxmlformats.org/officeDocument/2006/relationships/image" Target="../media/image8.jpg"/><Relationship Id="rId9" Type="http://schemas.openxmlformats.org/officeDocument/2006/relationships/image" Target="../media/image13.jpg"/><Relationship Id="rId14" Type="http://schemas.openxmlformats.org/officeDocument/2006/relationships/image" Target="../media/image18.png"/><Relationship Id="rId22" Type="http://schemas.openxmlformats.org/officeDocument/2006/relationships/image" Target="../media/image26.jpg"/><Relationship Id="rId27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039">
            <a:extLst>
              <a:ext uri="{FF2B5EF4-FFF2-40B4-BE49-F238E27FC236}">
                <a16:creationId xmlns:a16="http://schemas.microsoft.com/office/drawing/2014/main" id="{2846E9BB-BADD-40BB-93C3-1548DCD0B6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6550" y="128588"/>
            <a:ext cx="1154113" cy="13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ja-JP" altLang="en-US" sz="9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□□□□□■■■■■</a:t>
            </a:r>
          </a:p>
        </p:txBody>
      </p:sp>
      <p:sp>
        <p:nvSpPr>
          <p:cNvPr id="3" name="Text Box 1039">
            <a:extLst>
              <a:ext uri="{FF2B5EF4-FFF2-40B4-BE49-F238E27FC236}">
                <a16:creationId xmlns:a16="http://schemas.microsoft.com/office/drawing/2014/main" id="{9B27270F-583C-4596-A94F-CD1BF20F65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501650"/>
            <a:ext cx="5386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テラス</a:t>
            </a:r>
          </a:p>
        </p:txBody>
      </p:sp>
      <p:sp>
        <p:nvSpPr>
          <p:cNvPr id="4" name="Text Box 1039">
            <a:extLst>
              <a:ext uri="{FF2B5EF4-FFF2-40B4-BE49-F238E27FC236}">
                <a16:creationId xmlns:a16="http://schemas.microsoft.com/office/drawing/2014/main" id="{08E89A64-5745-4C9A-B36A-BA3B54C121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0994" y="335280"/>
            <a:ext cx="156132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ja-JP" altLang="en-US" sz="28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テラス</a:t>
            </a:r>
            <a:r>
              <a:rPr lang="en-US" altLang="ja-JP" sz="28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VS</a:t>
            </a:r>
            <a:endParaRPr lang="ja-JP" altLang="en-US" sz="1600" b="1" dirty="0">
              <a:solidFill>
                <a:schemeClr val="bg1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6" name="Text Box 1039">
            <a:extLst>
              <a:ext uri="{FF2B5EF4-FFF2-40B4-BE49-F238E27FC236}">
                <a16:creationId xmlns:a16="http://schemas.microsoft.com/office/drawing/2014/main" id="{478DCD5B-0A4D-4FB6-8DCD-01963D188B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100013"/>
            <a:ext cx="1411288" cy="16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□□□□□■■■■■</a:t>
            </a:r>
          </a:p>
        </p:txBody>
      </p:sp>
      <p:sp>
        <p:nvSpPr>
          <p:cNvPr id="99" name="object 2">
            <a:extLst>
              <a:ext uri="{FF2B5EF4-FFF2-40B4-BE49-F238E27FC236}">
                <a16:creationId xmlns:a16="http://schemas.microsoft.com/office/drawing/2014/main" id="{914A1978-98D9-4620-B36F-2CCEB7D49A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0662" y="3519083"/>
            <a:ext cx="414520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ts val="1800"/>
              </a:lnSpc>
            </a:pPr>
            <a:r>
              <a:rPr lang="ja-JP" altLang="ja-JP" sz="1600" dirty="0">
                <a:solidFill>
                  <a:srgbClr val="6C6C6C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游明朝 Demibold" panose="02020600000000000000" pitchFamily="18" charset="-128"/>
              </a:rPr>
              <a:t>強さ、デザイン、使いやすさの新基準を提案する</a:t>
            </a:r>
            <a:endParaRPr lang="ja-JP" altLang="ja-JP" sz="1600" dirty="0">
              <a:latin typeface="HGP明朝B" panose="02020800000000000000" pitchFamily="18" charset="-128"/>
              <a:ea typeface="HGP明朝B" panose="02020800000000000000" pitchFamily="18" charset="-128"/>
              <a:cs typeface="游明朝 Demibold" panose="02020600000000000000" pitchFamily="18" charset="-128"/>
            </a:endParaRPr>
          </a:p>
          <a:p>
            <a:pPr eaLnBrk="1" hangingPunct="1">
              <a:lnSpc>
                <a:spcPts val="1800"/>
              </a:lnSpc>
            </a:pPr>
            <a:r>
              <a:rPr lang="ja-JP" altLang="ja-JP" sz="1600" dirty="0">
                <a:solidFill>
                  <a:srgbClr val="6C6C6C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游明朝 Demibold" panose="02020600000000000000" pitchFamily="18" charset="-128"/>
              </a:rPr>
              <a:t>NEWスタンダードテラス。</a:t>
            </a:r>
            <a:endParaRPr lang="ja-JP" altLang="ja-JP" sz="1600" dirty="0">
              <a:latin typeface="HGP明朝B" panose="02020800000000000000" pitchFamily="18" charset="-128"/>
              <a:ea typeface="HGP明朝B" panose="02020800000000000000" pitchFamily="18" charset="-128"/>
              <a:cs typeface="游明朝 Demibold" panose="02020600000000000000" pitchFamily="18" charset="-128"/>
            </a:endParaRPr>
          </a:p>
        </p:txBody>
      </p:sp>
      <p:sp>
        <p:nvSpPr>
          <p:cNvPr id="100" name="object 3">
            <a:extLst>
              <a:ext uri="{FF2B5EF4-FFF2-40B4-BE49-F238E27FC236}">
                <a16:creationId xmlns:a16="http://schemas.microsoft.com/office/drawing/2014/main" id="{952E9B3B-F85E-4643-9B91-EDDA8C8ACA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80494" y="2613928"/>
            <a:ext cx="1371263" cy="100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4288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650" b="1" dirty="0">
                <a:solidFill>
                  <a:srgbClr val="777777"/>
                </a:solidFill>
                <a:latin typeface="+mn-ea"/>
                <a:ea typeface="+mn-ea"/>
              </a:rPr>
              <a:t>一般地域用は1.5倍の耐積雪強度</a:t>
            </a:r>
            <a:endParaRPr lang="ja-JP" altLang="ja-JP" sz="650" b="1" dirty="0">
              <a:latin typeface="+mn-ea"/>
              <a:ea typeface="+mn-ea"/>
            </a:endParaRPr>
          </a:p>
        </p:txBody>
      </p:sp>
      <p:sp>
        <p:nvSpPr>
          <p:cNvPr id="101" name="object 4">
            <a:extLst>
              <a:ext uri="{FF2B5EF4-FFF2-40B4-BE49-F238E27FC236}">
                <a16:creationId xmlns:a16="http://schemas.microsoft.com/office/drawing/2014/main" id="{1576E0B8-42B4-42C8-87F2-D0A6856A8B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70601" y="2613928"/>
            <a:ext cx="1538462" cy="100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5875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650" b="1" dirty="0">
                <a:solidFill>
                  <a:srgbClr val="777777"/>
                </a:solidFill>
                <a:latin typeface="+mn-ea"/>
                <a:ea typeface="+mn-ea"/>
              </a:rPr>
              <a:t>新設計の屋根ピッチ、安心のパネル厚</a:t>
            </a:r>
            <a:endParaRPr lang="ja-JP" altLang="ja-JP" sz="650" b="1" dirty="0">
              <a:latin typeface="+mn-ea"/>
              <a:ea typeface="+mn-ea"/>
            </a:endParaRPr>
          </a:p>
        </p:txBody>
      </p:sp>
      <p:sp>
        <p:nvSpPr>
          <p:cNvPr id="102" name="object 5">
            <a:extLst>
              <a:ext uri="{FF2B5EF4-FFF2-40B4-BE49-F238E27FC236}">
                <a16:creationId xmlns:a16="http://schemas.microsoft.com/office/drawing/2014/main" id="{1E5AB58E-E4FE-48EF-AC54-F2640D8D0A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0662" y="4115727"/>
            <a:ext cx="531897" cy="141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919" dirty="0">
                <a:solidFill>
                  <a:srgbClr val="6C6C6C"/>
                </a:solidFill>
                <a:latin typeface="+mj-ea"/>
                <a:ea typeface="+mj-ea"/>
              </a:rPr>
              <a:t>商品体系</a:t>
            </a:r>
            <a:endParaRPr lang="ja-JP" altLang="ja-JP" sz="919" dirty="0">
              <a:latin typeface="+mj-ea"/>
              <a:ea typeface="+mj-ea"/>
            </a:endParaRPr>
          </a:p>
        </p:txBody>
      </p:sp>
      <p:sp>
        <p:nvSpPr>
          <p:cNvPr id="103" name="object 6">
            <a:extLst>
              <a:ext uri="{FF2B5EF4-FFF2-40B4-BE49-F238E27FC236}">
                <a16:creationId xmlns:a16="http://schemas.microsoft.com/office/drawing/2014/main" id="{EE5F9AD8-4FEF-40DF-92FE-A06F29CE3BEA}"/>
              </a:ext>
            </a:extLst>
          </p:cNvPr>
          <p:cNvSpPr/>
          <p:nvPr/>
        </p:nvSpPr>
        <p:spPr>
          <a:xfrm>
            <a:off x="8990593" y="1349268"/>
            <a:ext cx="1252316" cy="121191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j-ea"/>
              <a:ea typeface="+mj-ea"/>
            </a:endParaRPr>
          </a:p>
        </p:txBody>
      </p:sp>
      <p:sp>
        <p:nvSpPr>
          <p:cNvPr id="104" name="object 7">
            <a:extLst>
              <a:ext uri="{FF2B5EF4-FFF2-40B4-BE49-F238E27FC236}">
                <a16:creationId xmlns:a16="http://schemas.microsoft.com/office/drawing/2014/main" id="{00F9C304-D734-4331-9602-8094DBBDCC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5505" y="3668015"/>
            <a:ext cx="2775069" cy="100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650" b="1" dirty="0">
                <a:solidFill>
                  <a:srgbClr val="777777"/>
                </a:solidFill>
                <a:latin typeface="+mn-ea"/>
                <a:ea typeface="+mn-ea"/>
              </a:rPr>
              <a:t>視界を横切るフレームをなくして、スッキリとした開放感を実現。</a:t>
            </a:r>
            <a:endParaRPr lang="ja-JP" altLang="ja-JP" sz="650" b="1" dirty="0">
              <a:latin typeface="+mn-ea"/>
              <a:ea typeface="+mn-ea"/>
            </a:endParaRPr>
          </a:p>
        </p:txBody>
      </p:sp>
      <p:sp>
        <p:nvSpPr>
          <p:cNvPr id="105" name="object 8">
            <a:extLst>
              <a:ext uri="{FF2B5EF4-FFF2-40B4-BE49-F238E27FC236}">
                <a16:creationId xmlns:a16="http://schemas.microsoft.com/office/drawing/2014/main" id="{6FC163EF-D168-49E3-AD54-6DC5F7E59E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45306" y="4128719"/>
            <a:ext cx="1693320" cy="104751"/>
          </a:xfrm>
          <a:prstGeom prst="rect">
            <a:avLst/>
          </a:prstGeom>
          <a:solidFill>
            <a:srgbClr val="7777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7505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ts val="141"/>
              </a:spcBef>
            </a:pPr>
            <a:r>
              <a:rPr lang="ja-JP" altLang="ja-JP" sz="566" dirty="0">
                <a:solidFill>
                  <a:srgbClr val="FFFFFF"/>
                </a:solidFill>
                <a:latin typeface="+mj-ea"/>
                <a:ea typeface="+mj-ea"/>
              </a:rPr>
              <a:t>一般的なテラス</a:t>
            </a:r>
            <a:endParaRPr lang="ja-JP" altLang="ja-JP" sz="566" dirty="0">
              <a:latin typeface="+mj-ea"/>
              <a:ea typeface="+mj-ea"/>
            </a:endParaRPr>
          </a:p>
        </p:txBody>
      </p:sp>
      <p:sp>
        <p:nvSpPr>
          <p:cNvPr id="106" name="object 9">
            <a:extLst>
              <a:ext uri="{FF2B5EF4-FFF2-40B4-BE49-F238E27FC236}">
                <a16:creationId xmlns:a16="http://schemas.microsoft.com/office/drawing/2014/main" id="{B3BCE416-93CD-409C-8080-7E340CBDAE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08934" y="4128719"/>
            <a:ext cx="1692197" cy="104751"/>
          </a:xfrm>
          <a:prstGeom prst="rect">
            <a:avLst/>
          </a:prstGeom>
          <a:solidFill>
            <a:srgbClr val="005F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7505" rIns="0" bIns="0">
            <a:spAutoFit/>
          </a:bodyPr>
          <a:lstStyle>
            <a:lvl1pPr marL="1588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ts val="141"/>
              </a:spcBef>
            </a:pPr>
            <a:r>
              <a:rPr lang="ja-JP" altLang="ja-JP" sz="566" dirty="0">
                <a:solidFill>
                  <a:srgbClr val="FFFFFF"/>
                </a:solidFill>
                <a:latin typeface="+mj-ea"/>
                <a:ea typeface="+mj-ea"/>
              </a:rPr>
              <a:t>テラスVS</a:t>
            </a:r>
            <a:endParaRPr lang="ja-JP" altLang="ja-JP" sz="566" dirty="0">
              <a:latin typeface="+mj-ea"/>
              <a:ea typeface="+mj-ea"/>
            </a:endParaRPr>
          </a:p>
        </p:txBody>
      </p:sp>
      <p:sp>
        <p:nvSpPr>
          <p:cNvPr id="107" name="object 10">
            <a:extLst>
              <a:ext uri="{FF2B5EF4-FFF2-40B4-BE49-F238E27FC236}">
                <a16:creationId xmlns:a16="http://schemas.microsoft.com/office/drawing/2014/main" id="{E319EE50-C098-4843-A890-20743E7CCF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34162" y="5570783"/>
            <a:ext cx="724327" cy="415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31000"/>
              </a:lnSpc>
            </a:pPr>
            <a:r>
              <a:rPr lang="ja-JP" altLang="ja-JP" sz="700" b="1" dirty="0">
                <a:solidFill>
                  <a:srgbClr val="777777"/>
                </a:solidFill>
                <a:latin typeface="+mn-ea"/>
                <a:ea typeface="+mn-ea"/>
              </a:rPr>
              <a:t>強さが実現する、 日々の快適な</a:t>
            </a:r>
            <a:endParaRPr lang="ja-JP" altLang="ja-JP" sz="700" b="1" dirty="0">
              <a:latin typeface="+mn-ea"/>
              <a:ea typeface="+mn-ea"/>
            </a:endParaRPr>
          </a:p>
          <a:p>
            <a:pPr>
              <a:spcBef>
                <a:spcPts val="212"/>
              </a:spcBef>
            </a:pPr>
            <a:r>
              <a:rPr lang="ja-JP" altLang="ja-JP" sz="700" b="1" dirty="0">
                <a:solidFill>
                  <a:srgbClr val="777777"/>
                </a:solidFill>
                <a:latin typeface="+mn-ea"/>
                <a:ea typeface="+mn-ea"/>
              </a:rPr>
              <a:t>使いやすさ。</a:t>
            </a:r>
            <a:endParaRPr lang="ja-JP" altLang="ja-JP" sz="700" b="1" dirty="0">
              <a:latin typeface="+mn-ea"/>
              <a:ea typeface="+mn-ea"/>
            </a:endParaRPr>
          </a:p>
        </p:txBody>
      </p:sp>
      <p:sp>
        <p:nvSpPr>
          <p:cNvPr id="108" name="object 11">
            <a:extLst>
              <a:ext uri="{FF2B5EF4-FFF2-40B4-BE49-F238E27FC236}">
                <a16:creationId xmlns:a16="http://schemas.microsoft.com/office/drawing/2014/main" id="{F5D1EC9D-8BD5-4F7F-AC26-C9ECB34725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51289" y="6841053"/>
            <a:ext cx="1123269" cy="210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600" dirty="0">
                <a:solidFill>
                  <a:srgbClr val="6C6C6C"/>
                </a:solidFill>
                <a:latin typeface="+mn-ea"/>
                <a:ea typeface="+mn-ea"/>
              </a:rPr>
              <a:t>日当たりも風通しもいいから、</a:t>
            </a:r>
            <a:endParaRPr lang="ja-JP" altLang="ja-JP" sz="600" dirty="0">
              <a:latin typeface="+mn-ea"/>
              <a:ea typeface="+mn-ea"/>
            </a:endParaRPr>
          </a:p>
          <a:p>
            <a:pPr>
              <a:spcBef>
                <a:spcPts val="159"/>
              </a:spcBef>
            </a:pPr>
            <a:r>
              <a:rPr lang="ja-JP" altLang="ja-JP" sz="600" dirty="0">
                <a:solidFill>
                  <a:srgbClr val="6C6C6C"/>
                </a:solidFill>
                <a:latin typeface="+mn-ea"/>
                <a:ea typeface="+mn-ea"/>
              </a:rPr>
              <a:t>2階で洗濯物干しを。</a:t>
            </a:r>
            <a:endParaRPr lang="ja-JP" altLang="ja-JP" sz="600" dirty="0">
              <a:latin typeface="+mn-ea"/>
              <a:ea typeface="+mn-ea"/>
            </a:endParaRPr>
          </a:p>
        </p:txBody>
      </p:sp>
      <p:sp>
        <p:nvSpPr>
          <p:cNvPr id="109" name="object 12">
            <a:extLst>
              <a:ext uri="{FF2B5EF4-FFF2-40B4-BE49-F238E27FC236}">
                <a16:creationId xmlns:a16="http://schemas.microsoft.com/office/drawing/2014/main" id="{EFF0F4F4-1B44-439E-B986-1A60EBC675B1}"/>
              </a:ext>
            </a:extLst>
          </p:cNvPr>
          <p:cNvSpPr/>
          <p:nvPr/>
        </p:nvSpPr>
        <p:spPr>
          <a:xfrm>
            <a:off x="7169057" y="5585372"/>
            <a:ext cx="1320767" cy="122201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j-ea"/>
              <a:ea typeface="+mj-ea"/>
            </a:endParaRPr>
          </a:p>
        </p:txBody>
      </p:sp>
      <p:sp>
        <p:nvSpPr>
          <p:cNvPr id="110" name="object 13">
            <a:extLst>
              <a:ext uri="{FF2B5EF4-FFF2-40B4-BE49-F238E27FC236}">
                <a16:creationId xmlns:a16="http://schemas.microsoft.com/office/drawing/2014/main" id="{518AA1E7-1BD5-4101-A85B-ED69B8F5C8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56714" y="6820854"/>
            <a:ext cx="1124391" cy="229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>
            <a:spAutoFit/>
          </a:bodyPr>
          <a:lstStyle>
            <a:lvl1pPr marL="14288" indent="-1588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28000"/>
              </a:lnSpc>
            </a:pPr>
            <a:r>
              <a:rPr lang="ja-JP" altLang="ja-JP" sz="600" dirty="0">
                <a:solidFill>
                  <a:srgbClr val="6C6C6C"/>
                </a:solidFill>
                <a:latin typeface="+mn-ea"/>
                <a:ea typeface="+mn-ea"/>
              </a:rPr>
              <a:t>テラスがあればくつろぎの空間が屋外にも 広がります。</a:t>
            </a:r>
            <a:endParaRPr lang="ja-JP" altLang="ja-JP" sz="600" dirty="0">
              <a:latin typeface="+mn-ea"/>
              <a:ea typeface="+mn-ea"/>
            </a:endParaRPr>
          </a:p>
        </p:txBody>
      </p:sp>
      <p:sp>
        <p:nvSpPr>
          <p:cNvPr id="111" name="object 14">
            <a:extLst>
              <a:ext uri="{FF2B5EF4-FFF2-40B4-BE49-F238E27FC236}">
                <a16:creationId xmlns:a16="http://schemas.microsoft.com/office/drawing/2014/main" id="{86910AD6-7DFB-4D89-A1D2-E88A306E8E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99695" y="6841053"/>
            <a:ext cx="1652091" cy="210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600" dirty="0">
                <a:solidFill>
                  <a:srgbClr val="6C6C6C"/>
                </a:solidFill>
                <a:latin typeface="+mn-ea"/>
                <a:ea typeface="+mn-ea"/>
              </a:rPr>
              <a:t>スタイルシェードで涼しく、</a:t>
            </a:r>
            <a:endParaRPr lang="ja-JP" altLang="ja-JP" sz="600" dirty="0">
              <a:latin typeface="+mn-ea"/>
              <a:ea typeface="+mn-ea"/>
            </a:endParaRPr>
          </a:p>
          <a:p>
            <a:pPr>
              <a:spcBef>
                <a:spcPts val="159"/>
              </a:spcBef>
            </a:pPr>
            <a:r>
              <a:rPr lang="ja-JP" altLang="ja-JP" sz="600" dirty="0">
                <a:solidFill>
                  <a:srgbClr val="6C6C6C"/>
                </a:solidFill>
                <a:latin typeface="+mn-ea"/>
                <a:ea typeface="+mn-ea"/>
              </a:rPr>
              <a:t>プライバシーの守られた快適なテラスに。</a:t>
            </a:r>
            <a:endParaRPr lang="ja-JP" altLang="ja-JP" sz="600" dirty="0">
              <a:latin typeface="+mn-ea"/>
              <a:ea typeface="+mn-ea"/>
            </a:endParaRPr>
          </a:p>
        </p:txBody>
      </p:sp>
      <p:sp>
        <p:nvSpPr>
          <p:cNvPr id="112" name="object 15">
            <a:extLst>
              <a:ext uri="{FF2B5EF4-FFF2-40B4-BE49-F238E27FC236}">
                <a16:creationId xmlns:a16="http://schemas.microsoft.com/office/drawing/2014/main" id="{6EB2DAF2-B9EC-4716-90FE-6C8D6D2102EF}"/>
              </a:ext>
            </a:extLst>
          </p:cNvPr>
          <p:cNvSpPr/>
          <p:nvPr/>
        </p:nvSpPr>
        <p:spPr>
          <a:xfrm>
            <a:off x="305150" y="4310980"/>
            <a:ext cx="834877" cy="6687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j-ea"/>
              <a:ea typeface="+mj-ea"/>
            </a:endParaRPr>
          </a:p>
        </p:txBody>
      </p:sp>
      <p:sp>
        <p:nvSpPr>
          <p:cNvPr id="113" name="object 16">
            <a:extLst>
              <a:ext uri="{FF2B5EF4-FFF2-40B4-BE49-F238E27FC236}">
                <a16:creationId xmlns:a16="http://schemas.microsoft.com/office/drawing/2014/main" id="{8B322959-8EA0-4D38-B606-023DF4F23A76}"/>
              </a:ext>
            </a:extLst>
          </p:cNvPr>
          <p:cNvSpPr/>
          <p:nvPr/>
        </p:nvSpPr>
        <p:spPr>
          <a:xfrm>
            <a:off x="1403732" y="4310980"/>
            <a:ext cx="834877" cy="66879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j-ea"/>
              <a:ea typeface="+mj-ea"/>
            </a:endParaRPr>
          </a:p>
        </p:txBody>
      </p:sp>
      <p:sp>
        <p:nvSpPr>
          <p:cNvPr id="114" name="object 17">
            <a:extLst>
              <a:ext uri="{FF2B5EF4-FFF2-40B4-BE49-F238E27FC236}">
                <a16:creationId xmlns:a16="http://schemas.microsoft.com/office/drawing/2014/main" id="{17086FA4-41E1-4800-BC52-C43A4050F2E8}"/>
              </a:ext>
            </a:extLst>
          </p:cNvPr>
          <p:cNvSpPr/>
          <p:nvPr/>
        </p:nvSpPr>
        <p:spPr>
          <a:xfrm>
            <a:off x="2496703" y="4310980"/>
            <a:ext cx="834877" cy="66879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j-ea"/>
              <a:ea typeface="+mj-ea"/>
            </a:endParaRPr>
          </a:p>
        </p:txBody>
      </p:sp>
      <p:sp>
        <p:nvSpPr>
          <p:cNvPr id="115" name="object 18">
            <a:extLst>
              <a:ext uri="{FF2B5EF4-FFF2-40B4-BE49-F238E27FC236}">
                <a16:creationId xmlns:a16="http://schemas.microsoft.com/office/drawing/2014/main" id="{7A156970-03CD-4BD8-96B4-403A15CBD254}"/>
              </a:ext>
            </a:extLst>
          </p:cNvPr>
          <p:cNvSpPr/>
          <p:nvPr/>
        </p:nvSpPr>
        <p:spPr>
          <a:xfrm>
            <a:off x="3590795" y="4310980"/>
            <a:ext cx="834877" cy="6687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j-ea"/>
              <a:ea typeface="+mj-ea"/>
            </a:endParaRPr>
          </a:p>
        </p:txBody>
      </p:sp>
      <p:sp>
        <p:nvSpPr>
          <p:cNvPr id="116" name="object 19">
            <a:extLst>
              <a:ext uri="{FF2B5EF4-FFF2-40B4-BE49-F238E27FC236}">
                <a16:creationId xmlns:a16="http://schemas.microsoft.com/office/drawing/2014/main" id="{B278BF4E-F906-416A-989B-67D0A27CC3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265" y="5293613"/>
            <a:ext cx="944847" cy="290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698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919" dirty="0">
                <a:solidFill>
                  <a:srgbClr val="6C6C6C"/>
                </a:solidFill>
                <a:latin typeface="+mn-ea"/>
                <a:ea typeface="+mn-ea"/>
              </a:rPr>
              <a:t>屋根パネル材</a:t>
            </a:r>
            <a:endParaRPr lang="ja-JP" altLang="ja-JP" sz="919" dirty="0">
              <a:latin typeface="+mn-ea"/>
              <a:ea typeface="+mn-ea"/>
            </a:endParaRPr>
          </a:p>
          <a:p>
            <a:pPr>
              <a:spcBef>
                <a:spcPts val="424"/>
              </a:spcBef>
            </a:pPr>
            <a:r>
              <a:rPr lang="ja-JP" altLang="ja-JP" sz="636" dirty="0">
                <a:solidFill>
                  <a:srgbClr val="3F3F3F"/>
                </a:solidFill>
                <a:latin typeface="+mn-ea"/>
                <a:ea typeface="+mn-ea"/>
              </a:rPr>
              <a:t>［ ポリカーボネート］ </a:t>
            </a:r>
            <a:endParaRPr lang="ja-JP" altLang="ja-JP" sz="636" dirty="0">
              <a:latin typeface="+mn-ea"/>
              <a:ea typeface="+mn-ea"/>
            </a:endParaRPr>
          </a:p>
        </p:txBody>
      </p:sp>
      <p:sp>
        <p:nvSpPr>
          <p:cNvPr id="117" name="object 20">
            <a:extLst>
              <a:ext uri="{FF2B5EF4-FFF2-40B4-BE49-F238E27FC236}">
                <a16:creationId xmlns:a16="http://schemas.microsoft.com/office/drawing/2014/main" id="{DFF6AB64-59BB-4E0E-B8F6-B040B2A0E589}"/>
              </a:ext>
            </a:extLst>
          </p:cNvPr>
          <p:cNvSpPr/>
          <p:nvPr/>
        </p:nvSpPr>
        <p:spPr>
          <a:xfrm>
            <a:off x="6645306" y="4298163"/>
            <a:ext cx="1692197" cy="71256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j-ea"/>
              <a:ea typeface="+mj-ea"/>
            </a:endParaRPr>
          </a:p>
        </p:txBody>
      </p:sp>
      <p:sp>
        <p:nvSpPr>
          <p:cNvPr id="118" name="object 21">
            <a:extLst>
              <a:ext uri="{FF2B5EF4-FFF2-40B4-BE49-F238E27FC236}">
                <a16:creationId xmlns:a16="http://schemas.microsoft.com/office/drawing/2014/main" id="{E736DFD5-6B0C-4F27-8BDF-A7F995B3A682}"/>
              </a:ext>
            </a:extLst>
          </p:cNvPr>
          <p:cNvSpPr/>
          <p:nvPr/>
        </p:nvSpPr>
        <p:spPr>
          <a:xfrm>
            <a:off x="8708934" y="4298163"/>
            <a:ext cx="1692197" cy="71256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j-ea"/>
              <a:ea typeface="+mj-ea"/>
            </a:endParaRPr>
          </a:p>
        </p:txBody>
      </p:sp>
      <p:sp>
        <p:nvSpPr>
          <p:cNvPr id="119" name="object 22">
            <a:extLst>
              <a:ext uri="{FF2B5EF4-FFF2-40B4-BE49-F238E27FC236}">
                <a16:creationId xmlns:a16="http://schemas.microsoft.com/office/drawing/2014/main" id="{1C20AF6D-2495-4800-AE18-48D5BE714C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34162" y="1421282"/>
            <a:ext cx="164619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800" b="1" dirty="0">
                <a:solidFill>
                  <a:srgbClr val="777777"/>
                </a:solidFill>
                <a:latin typeface="+mj-ea"/>
                <a:ea typeface="+mj-ea"/>
              </a:rPr>
              <a:t>すべての積雪タイプにおいて</a:t>
            </a:r>
            <a:endParaRPr lang="ja-JP" altLang="ja-JP" sz="800" b="1" dirty="0">
              <a:latin typeface="+mj-ea"/>
              <a:ea typeface="+mj-ea"/>
            </a:endParaRPr>
          </a:p>
        </p:txBody>
      </p:sp>
      <p:sp>
        <p:nvSpPr>
          <p:cNvPr id="120" name="object 23">
            <a:extLst>
              <a:ext uri="{FF2B5EF4-FFF2-40B4-BE49-F238E27FC236}">
                <a16:creationId xmlns:a16="http://schemas.microsoft.com/office/drawing/2014/main" id="{8BB79A25-DB9C-4B3A-98CF-7B0DECE189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34162" y="1504024"/>
            <a:ext cx="1893062" cy="402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1060" dirty="0">
                <a:solidFill>
                  <a:srgbClr val="171000"/>
                </a:solidFill>
                <a:ea typeface="Microsoft JhengHei" panose="020B0604030504040204" pitchFamily="34" charset="-120"/>
              </a:rPr>
              <a:t>V</a:t>
            </a:r>
            <a:r>
              <a:rPr lang="en-US" altLang="ja-JP" sz="1060" dirty="0">
                <a:solidFill>
                  <a:srgbClr val="171000"/>
                </a:solidFill>
                <a:ea typeface="Microsoft JhengHei" panose="020B0604030504040204" pitchFamily="34" charset="-120"/>
              </a:rPr>
              <a:t>0</a:t>
            </a:r>
            <a:r>
              <a:rPr lang="ja-JP" altLang="ja-JP" sz="1060" dirty="0">
                <a:solidFill>
                  <a:srgbClr val="171000"/>
                </a:solidFill>
                <a:ea typeface="Microsoft JhengHei" panose="020B0604030504040204" pitchFamily="34" charset="-120"/>
              </a:rPr>
              <a:t>=</a:t>
            </a:r>
            <a:r>
              <a:rPr lang="ja-JP" altLang="ja-JP" sz="2616" dirty="0">
                <a:solidFill>
                  <a:srgbClr val="171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Microsoft JhengHei" panose="020B0604030504040204" pitchFamily="34" charset="-120"/>
              </a:rPr>
              <a:t>46</a:t>
            </a:r>
            <a:r>
              <a:rPr lang="ja-JP" altLang="ja-JP" sz="1272" dirty="0">
                <a:solidFill>
                  <a:srgbClr val="171000"/>
                </a:solidFill>
                <a:ea typeface="Microsoft JhengHei" panose="020B0604030504040204" pitchFamily="34" charset="-120"/>
              </a:rPr>
              <a:t>m/</a:t>
            </a:r>
            <a:r>
              <a:rPr lang="en-US" altLang="ja-JP" sz="1272" dirty="0">
                <a:solidFill>
                  <a:srgbClr val="171000"/>
                </a:solidFill>
                <a:ea typeface="Microsoft JhengHei" panose="020B0604030504040204" pitchFamily="34" charset="-120"/>
              </a:rPr>
              <a:t>s</a:t>
            </a:r>
            <a:r>
              <a:rPr lang="ja-JP" altLang="ja-JP" sz="1272" dirty="0">
                <a:solidFill>
                  <a:srgbClr val="171000"/>
                </a:solidFill>
                <a:ea typeface="Microsoft JhengHei" panose="020B0604030504040204" pitchFamily="34" charset="-120"/>
              </a:rPr>
              <a:t> </a:t>
            </a:r>
            <a:r>
              <a:rPr lang="ja-JP" altLang="ja-JP" sz="1272" dirty="0">
                <a:solidFill>
                  <a:srgbClr val="171000"/>
                </a:solidFill>
                <a:latin typeface="+mj-ea"/>
                <a:ea typeface="+mj-ea"/>
              </a:rPr>
              <a:t>地域対応</a:t>
            </a:r>
            <a:endParaRPr lang="ja-JP" altLang="ja-JP" sz="1272" dirty="0">
              <a:latin typeface="+mj-ea"/>
              <a:ea typeface="+mj-ea"/>
            </a:endParaRPr>
          </a:p>
        </p:txBody>
      </p:sp>
      <p:sp>
        <p:nvSpPr>
          <p:cNvPr id="121" name="object 24">
            <a:extLst>
              <a:ext uri="{FF2B5EF4-FFF2-40B4-BE49-F238E27FC236}">
                <a16:creationId xmlns:a16="http://schemas.microsoft.com/office/drawing/2014/main" id="{4545F275-27C9-4EB2-9F76-73108397C021}"/>
              </a:ext>
            </a:extLst>
          </p:cNvPr>
          <p:cNvSpPr/>
          <p:nvPr/>
        </p:nvSpPr>
        <p:spPr>
          <a:xfrm>
            <a:off x="7081822" y="1349268"/>
            <a:ext cx="1527241" cy="121191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j-ea"/>
              <a:ea typeface="+mj-ea"/>
            </a:endParaRPr>
          </a:p>
        </p:txBody>
      </p:sp>
      <p:sp>
        <p:nvSpPr>
          <p:cNvPr id="122" name="object 25">
            <a:extLst>
              <a:ext uri="{FF2B5EF4-FFF2-40B4-BE49-F238E27FC236}">
                <a16:creationId xmlns:a16="http://schemas.microsoft.com/office/drawing/2014/main" id="{AE3815DD-8B0E-4033-A6BB-29EF553849EE}"/>
              </a:ext>
            </a:extLst>
          </p:cNvPr>
          <p:cNvSpPr/>
          <p:nvPr/>
        </p:nvSpPr>
        <p:spPr>
          <a:xfrm>
            <a:off x="7651872" y="1929418"/>
            <a:ext cx="150368" cy="94260"/>
          </a:xfrm>
          <a:custGeom>
            <a:avLst/>
            <a:gdLst/>
            <a:ahLst/>
            <a:cxnLst/>
            <a:rect l="l" t="t" r="r" b="b"/>
            <a:pathLst>
              <a:path w="211454" h="132714">
                <a:moveTo>
                  <a:pt x="0" y="132715"/>
                </a:moveTo>
                <a:lnTo>
                  <a:pt x="211137" y="0"/>
                </a:lnTo>
              </a:path>
            </a:pathLst>
          </a:custGeom>
          <a:ln w="3810">
            <a:solidFill>
              <a:srgbClr val="171000"/>
            </a:solidFill>
          </a:ln>
        </p:spPr>
        <p:txBody>
          <a:bodyPr lIns="0" tIns="0" rIns="0" bIns="0"/>
          <a:lstStyle/>
          <a:p>
            <a:pPr>
              <a:defRPr/>
            </a:pPr>
            <a:endParaRPr sz="1272">
              <a:latin typeface="+mj-ea"/>
              <a:ea typeface="+mj-ea"/>
            </a:endParaRPr>
          </a:p>
        </p:txBody>
      </p:sp>
      <p:sp>
        <p:nvSpPr>
          <p:cNvPr id="123" name="object 26">
            <a:extLst>
              <a:ext uri="{FF2B5EF4-FFF2-40B4-BE49-F238E27FC236}">
                <a16:creationId xmlns:a16="http://schemas.microsoft.com/office/drawing/2014/main" id="{3B991A0E-AA3F-4144-BE9F-836116328781}"/>
              </a:ext>
            </a:extLst>
          </p:cNvPr>
          <p:cNvSpPr txBox="1"/>
          <p:nvPr/>
        </p:nvSpPr>
        <p:spPr>
          <a:xfrm>
            <a:off x="7489161" y="1398642"/>
            <a:ext cx="420805" cy="244811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8978">
              <a:defRPr/>
            </a:pPr>
            <a:r>
              <a:rPr sz="1591" dirty="0">
                <a:solidFill>
                  <a:srgbClr val="171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Microsoft JhengHei"/>
              </a:rPr>
              <a:t>2.3</a:t>
            </a:r>
            <a:r>
              <a:rPr sz="566" dirty="0">
                <a:solidFill>
                  <a:srgbClr val="171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Microsoft JhengHei"/>
              </a:rPr>
              <a:t>mm</a:t>
            </a:r>
            <a:endParaRPr sz="566" dirty="0">
              <a:latin typeface="HGS創英角ｺﾞｼｯｸUB" panose="020B0900000000000000" pitchFamily="50" charset="-128"/>
              <a:ea typeface="HGS創英角ｺﾞｼｯｸUB" panose="020B0900000000000000" pitchFamily="50" charset="-128"/>
              <a:cs typeface="Microsoft JhengHei"/>
            </a:endParaRPr>
          </a:p>
        </p:txBody>
      </p:sp>
      <p:sp>
        <p:nvSpPr>
          <p:cNvPr id="124" name="object 27">
            <a:extLst>
              <a:ext uri="{FF2B5EF4-FFF2-40B4-BE49-F238E27FC236}">
                <a16:creationId xmlns:a16="http://schemas.microsoft.com/office/drawing/2014/main" id="{ED62DFF2-C49B-47D9-AEFD-AF45A3B1BBB0}"/>
              </a:ext>
            </a:extLst>
          </p:cNvPr>
          <p:cNvSpPr txBox="1"/>
          <p:nvPr/>
        </p:nvSpPr>
        <p:spPr>
          <a:xfrm>
            <a:off x="7077333" y="1694889"/>
            <a:ext cx="516187" cy="244811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8978">
              <a:defRPr/>
            </a:pPr>
            <a:r>
              <a:rPr sz="1591" dirty="0">
                <a:solidFill>
                  <a:srgbClr val="171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Microsoft JhengHei"/>
              </a:rPr>
              <a:t>540</a:t>
            </a:r>
            <a:r>
              <a:rPr sz="566" dirty="0">
                <a:solidFill>
                  <a:srgbClr val="171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Microsoft JhengHei"/>
              </a:rPr>
              <a:t>mm</a:t>
            </a:r>
            <a:endParaRPr sz="566" dirty="0">
              <a:latin typeface="HGS創英角ｺﾞｼｯｸUB" panose="020B0900000000000000" pitchFamily="50" charset="-128"/>
              <a:ea typeface="HGS創英角ｺﾞｼｯｸUB" panose="020B0900000000000000" pitchFamily="50" charset="-128"/>
              <a:cs typeface="Microsoft JhengHei"/>
            </a:endParaRPr>
          </a:p>
        </p:txBody>
      </p:sp>
      <p:sp>
        <p:nvSpPr>
          <p:cNvPr id="125" name="object 28">
            <a:extLst>
              <a:ext uri="{FF2B5EF4-FFF2-40B4-BE49-F238E27FC236}">
                <a16:creationId xmlns:a16="http://schemas.microsoft.com/office/drawing/2014/main" id="{83638BCD-9948-45B6-8676-2DEDEA999098}"/>
              </a:ext>
            </a:extLst>
          </p:cNvPr>
          <p:cNvSpPr/>
          <p:nvPr/>
        </p:nvSpPr>
        <p:spPr>
          <a:xfrm>
            <a:off x="7486917" y="1822814"/>
            <a:ext cx="240139" cy="150368"/>
          </a:xfrm>
          <a:custGeom>
            <a:avLst/>
            <a:gdLst/>
            <a:ahLst/>
            <a:cxnLst/>
            <a:rect l="l" t="t" r="r" b="b"/>
            <a:pathLst>
              <a:path w="339725" h="212725">
                <a:moveTo>
                  <a:pt x="339725" y="212725"/>
                </a:moveTo>
                <a:lnTo>
                  <a:pt x="200025" y="0"/>
                </a:lnTo>
                <a:lnTo>
                  <a:pt x="0" y="0"/>
                </a:lnTo>
              </a:path>
            </a:pathLst>
          </a:custGeom>
          <a:ln w="3810">
            <a:solidFill>
              <a:srgbClr val="171000"/>
            </a:solidFill>
          </a:ln>
        </p:spPr>
        <p:txBody>
          <a:bodyPr lIns="0" tIns="0" rIns="0" bIns="0"/>
          <a:lstStyle/>
          <a:p>
            <a:pPr>
              <a:defRPr/>
            </a:pPr>
            <a:endParaRPr sz="1272">
              <a:latin typeface="+mj-ea"/>
              <a:ea typeface="+mj-ea"/>
            </a:endParaRPr>
          </a:p>
        </p:txBody>
      </p:sp>
      <p:sp>
        <p:nvSpPr>
          <p:cNvPr id="126" name="object 29">
            <a:extLst>
              <a:ext uri="{FF2B5EF4-FFF2-40B4-BE49-F238E27FC236}">
                <a16:creationId xmlns:a16="http://schemas.microsoft.com/office/drawing/2014/main" id="{882424F3-DF85-47B5-80A7-E65A159471D6}"/>
              </a:ext>
            </a:extLst>
          </p:cNvPr>
          <p:cNvSpPr/>
          <p:nvPr/>
        </p:nvSpPr>
        <p:spPr>
          <a:xfrm>
            <a:off x="7794385" y="1528811"/>
            <a:ext cx="190765" cy="328789"/>
          </a:xfrm>
          <a:custGeom>
            <a:avLst/>
            <a:gdLst/>
            <a:ahLst/>
            <a:cxnLst/>
            <a:rect l="l" t="t" r="r" b="b"/>
            <a:pathLst>
              <a:path w="270509" h="464819">
                <a:moveTo>
                  <a:pt x="270408" y="464604"/>
                </a:moveTo>
                <a:lnTo>
                  <a:pt x="219075" y="0"/>
                </a:lnTo>
                <a:lnTo>
                  <a:pt x="0" y="0"/>
                </a:lnTo>
              </a:path>
            </a:pathLst>
          </a:custGeom>
          <a:ln w="3810">
            <a:solidFill>
              <a:srgbClr val="171000"/>
            </a:solidFill>
          </a:ln>
        </p:spPr>
        <p:txBody>
          <a:bodyPr lIns="0" tIns="0" rIns="0" bIns="0"/>
          <a:lstStyle/>
          <a:p>
            <a:pPr>
              <a:defRPr/>
            </a:pPr>
            <a:endParaRPr sz="1272">
              <a:latin typeface="+mj-ea"/>
              <a:ea typeface="+mj-ea"/>
            </a:endParaRPr>
          </a:p>
        </p:txBody>
      </p:sp>
      <p:sp>
        <p:nvSpPr>
          <p:cNvPr id="127" name="object 30">
            <a:extLst>
              <a:ext uri="{FF2B5EF4-FFF2-40B4-BE49-F238E27FC236}">
                <a16:creationId xmlns:a16="http://schemas.microsoft.com/office/drawing/2014/main" id="{1B53F284-38C8-4AC9-AD75-B1DE2EF8AE84}"/>
              </a:ext>
            </a:extLst>
          </p:cNvPr>
          <p:cNvSpPr txBox="1"/>
          <p:nvPr/>
        </p:nvSpPr>
        <p:spPr>
          <a:xfrm>
            <a:off x="4843139" y="889566"/>
            <a:ext cx="4116034" cy="413318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8978">
              <a:defRPr/>
            </a:pPr>
            <a:r>
              <a:rPr lang="en-US" altLang="ja-JP" sz="4029" baseline="-2923" dirty="0">
                <a:solidFill>
                  <a:srgbClr val="818282"/>
                </a:solidFill>
                <a:latin typeface="Century Gothic"/>
                <a:cs typeface="Century Gothic"/>
              </a:rPr>
              <a:t>01</a:t>
            </a:r>
            <a:r>
              <a:rPr sz="4029" baseline="-2923" dirty="0">
                <a:solidFill>
                  <a:srgbClr val="818282"/>
                </a:solidFill>
                <a:latin typeface="+mj-ea"/>
                <a:ea typeface="+mj-ea"/>
                <a:cs typeface="Century Gothic"/>
              </a:rPr>
              <a:t> </a:t>
            </a:r>
            <a:r>
              <a:rPr sz="1697" dirty="0">
                <a:solidFill>
                  <a:srgbClr val="6C6C6C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游明朝 Demibold"/>
              </a:rPr>
              <a:t>その強さは、家族の安全のために。</a:t>
            </a:r>
            <a:endParaRPr sz="1697" dirty="0">
              <a:latin typeface="HGP明朝B" panose="02020800000000000000" pitchFamily="18" charset="-128"/>
              <a:ea typeface="HGP明朝B" panose="02020800000000000000" pitchFamily="18" charset="-128"/>
              <a:cs typeface="游明朝 Demibold"/>
            </a:endParaRPr>
          </a:p>
        </p:txBody>
      </p:sp>
      <p:sp>
        <p:nvSpPr>
          <p:cNvPr id="128" name="object 32">
            <a:extLst>
              <a:ext uri="{FF2B5EF4-FFF2-40B4-BE49-F238E27FC236}">
                <a16:creationId xmlns:a16="http://schemas.microsoft.com/office/drawing/2014/main" id="{31AD3E4A-D2C8-4847-A688-BCCE151E4A92}"/>
              </a:ext>
            </a:extLst>
          </p:cNvPr>
          <p:cNvSpPr txBox="1"/>
          <p:nvPr/>
        </p:nvSpPr>
        <p:spPr>
          <a:xfrm>
            <a:off x="4879048" y="3177244"/>
            <a:ext cx="4517762" cy="413318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8978">
              <a:defRPr/>
            </a:pPr>
            <a:r>
              <a:rPr lang="en-US" altLang="ja-JP" sz="4029" baseline="-2923" dirty="0">
                <a:solidFill>
                  <a:srgbClr val="818282"/>
                </a:solidFill>
                <a:latin typeface="Century Gothic"/>
                <a:cs typeface="Century Gothic"/>
              </a:rPr>
              <a:t>02</a:t>
            </a:r>
            <a:r>
              <a:rPr sz="4029" baseline="-2923" dirty="0">
                <a:solidFill>
                  <a:srgbClr val="818282"/>
                </a:solidFill>
                <a:latin typeface="+mj-ea"/>
                <a:ea typeface="+mj-ea"/>
                <a:cs typeface="Century Gothic"/>
              </a:rPr>
              <a:t> </a:t>
            </a:r>
            <a:r>
              <a:rPr sz="1697" dirty="0">
                <a:solidFill>
                  <a:srgbClr val="6C6C6C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游明朝 Demibold"/>
              </a:rPr>
              <a:t>その美しさは、心地よい毎日のために。</a:t>
            </a:r>
            <a:endParaRPr sz="1697" dirty="0">
              <a:latin typeface="HGP明朝B" panose="02020800000000000000" pitchFamily="18" charset="-128"/>
              <a:ea typeface="HGP明朝B" panose="02020800000000000000" pitchFamily="18" charset="-128"/>
              <a:cs typeface="游明朝 Demibold"/>
            </a:endParaRPr>
          </a:p>
        </p:txBody>
      </p:sp>
      <p:sp>
        <p:nvSpPr>
          <p:cNvPr id="129" name="object 33">
            <a:extLst>
              <a:ext uri="{FF2B5EF4-FFF2-40B4-BE49-F238E27FC236}">
                <a16:creationId xmlns:a16="http://schemas.microsoft.com/office/drawing/2014/main" id="{F5F72A18-DB13-4CA7-911D-CF75F2A21D19}"/>
              </a:ext>
            </a:extLst>
          </p:cNvPr>
          <p:cNvSpPr/>
          <p:nvPr/>
        </p:nvSpPr>
        <p:spPr>
          <a:xfrm>
            <a:off x="4831917" y="3563552"/>
            <a:ext cx="5606289" cy="45719"/>
          </a:xfrm>
          <a:custGeom>
            <a:avLst/>
            <a:gdLst/>
            <a:ahLst/>
            <a:cxnLst/>
            <a:rect l="l" t="t" r="r" b="b"/>
            <a:pathLst>
              <a:path w="8280400">
                <a:moveTo>
                  <a:pt x="0" y="0"/>
                </a:moveTo>
                <a:lnTo>
                  <a:pt x="8280006" y="0"/>
                </a:lnTo>
              </a:path>
            </a:pathLst>
          </a:custGeom>
          <a:ln w="12700">
            <a:solidFill>
              <a:srgbClr val="818282"/>
            </a:solidFill>
            <a:prstDash val="dot"/>
          </a:ln>
        </p:spPr>
        <p:txBody>
          <a:bodyPr lIns="0" tIns="0" rIns="0" bIns="0"/>
          <a:lstStyle/>
          <a:p>
            <a:pPr>
              <a:defRPr/>
            </a:pPr>
            <a:endParaRPr sz="1272">
              <a:latin typeface="+mj-ea"/>
              <a:ea typeface="+mj-ea"/>
            </a:endParaRPr>
          </a:p>
        </p:txBody>
      </p:sp>
      <p:sp>
        <p:nvSpPr>
          <p:cNvPr id="130" name="object 34">
            <a:extLst>
              <a:ext uri="{FF2B5EF4-FFF2-40B4-BE49-F238E27FC236}">
                <a16:creationId xmlns:a16="http://schemas.microsoft.com/office/drawing/2014/main" id="{7CA7EC63-66FB-4E47-B079-94722CA7C5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31917" y="1906570"/>
            <a:ext cx="2111879" cy="265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 marL="14288" indent="-1588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ja-JP" altLang="ja-JP" sz="600" dirty="0">
                <a:solidFill>
                  <a:srgbClr val="6C6C6C"/>
                </a:solidFill>
                <a:latin typeface="+mn-ea"/>
                <a:ea typeface="+mn-ea"/>
              </a:rPr>
              <a:t>テラスVSは日本全国、風の強い地域でもお使いいただけます。 その強さは全ての積雪タイプにおいても変わりません。</a:t>
            </a:r>
            <a:endParaRPr lang="ja-JP" altLang="ja-JP" sz="600" dirty="0">
              <a:latin typeface="+mn-ea"/>
              <a:ea typeface="+mn-ea"/>
            </a:endParaRPr>
          </a:p>
        </p:txBody>
      </p:sp>
      <p:sp>
        <p:nvSpPr>
          <p:cNvPr id="131" name="object 35">
            <a:extLst>
              <a:ext uri="{FF2B5EF4-FFF2-40B4-BE49-F238E27FC236}">
                <a16:creationId xmlns:a16="http://schemas.microsoft.com/office/drawing/2014/main" id="{320876C4-0E03-4222-A6EB-34A573E7AE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2210" y="1643170"/>
            <a:ext cx="32352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500" dirty="0">
                <a:solidFill>
                  <a:srgbClr val="6C6C6C"/>
                </a:solidFill>
                <a:latin typeface="+mj-ea"/>
                <a:ea typeface="+mj-ea"/>
              </a:rPr>
              <a:t>基準風速</a:t>
            </a:r>
            <a:endParaRPr lang="ja-JP" altLang="ja-JP" sz="500" dirty="0">
              <a:latin typeface="+mj-ea"/>
              <a:ea typeface="+mj-ea"/>
            </a:endParaRPr>
          </a:p>
        </p:txBody>
      </p:sp>
      <p:sp>
        <p:nvSpPr>
          <p:cNvPr id="132" name="object 37">
            <a:extLst>
              <a:ext uri="{FF2B5EF4-FFF2-40B4-BE49-F238E27FC236}">
                <a16:creationId xmlns:a16="http://schemas.microsoft.com/office/drawing/2014/main" id="{C41E73C3-A693-4B46-B8CE-3A6102A3FE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0662" y="5005589"/>
            <a:ext cx="531896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500" dirty="0">
                <a:solidFill>
                  <a:srgbClr val="777777"/>
                </a:solidFill>
                <a:latin typeface="+mn-ea"/>
                <a:ea typeface="+mn-ea"/>
              </a:rPr>
              <a:t>テラスタイプ</a:t>
            </a:r>
            <a:endParaRPr lang="ja-JP" altLang="ja-JP" sz="500" dirty="0">
              <a:latin typeface="+mn-ea"/>
              <a:ea typeface="+mn-ea"/>
            </a:endParaRPr>
          </a:p>
        </p:txBody>
      </p:sp>
      <p:sp>
        <p:nvSpPr>
          <p:cNvPr id="133" name="object 38">
            <a:extLst>
              <a:ext uri="{FF2B5EF4-FFF2-40B4-BE49-F238E27FC236}">
                <a16:creationId xmlns:a16="http://schemas.microsoft.com/office/drawing/2014/main" id="{27068B87-240D-4992-8380-3014C43096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93632" y="5005589"/>
            <a:ext cx="985245" cy="7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495" dirty="0">
                <a:solidFill>
                  <a:srgbClr val="777777"/>
                </a:solidFill>
                <a:latin typeface="+mn-ea"/>
                <a:ea typeface="+mn-ea"/>
              </a:rPr>
              <a:t>造り付けバルコニー用屋根タイプ</a:t>
            </a:r>
            <a:endParaRPr lang="ja-JP" altLang="ja-JP" sz="495" dirty="0">
              <a:latin typeface="+mn-ea"/>
              <a:ea typeface="+mn-ea"/>
            </a:endParaRPr>
          </a:p>
        </p:txBody>
      </p:sp>
      <p:sp>
        <p:nvSpPr>
          <p:cNvPr id="134" name="object 39">
            <a:extLst>
              <a:ext uri="{FF2B5EF4-FFF2-40B4-BE49-F238E27FC236}">
                <a16:creationId xmlns:a16="http://schemas.microsoft.com/office/drawing/2014/main" id="{06EE5706-CD62-4F0A-A3C8-EF14147657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0627" y="5005588"/>
            <a:ext cx="1321889" cy="6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450" dirty="0">
                <a:solidFill>
                  <a:srgbClr val="777777"/>
                </a:solidFill>
                <a:latin typeface="+mn-ea"/>
                <a:ea typeface="+mn-ea"/>
              </a:rPr>
              <a:t>ビューステージHスタイル用屋根タイプ</a:t>
            </a:r>
            <a:endParaRPr lang="ja-JP" altLang="ja-JP" sz="450" dirty="0">
              <a:latin typeface="+mn-ea"/>
              <a:ea typeface="+mn-ea"/>
            </a:endParaRPr>
          </a:p>
        </p:txBody>
      </p:sp>
      <p:sp>
        <p:nvSpPr>
          <p:cNvPr id="135" name="object 40">
            <a:extLst>
              <a:ext uri="{FF2B5EF4-FFF2-40B4-BE49-F238E27FC236}">
                <a16:creationId xmlns:a16="http://schemas.microsoft.com/office/drawing/2014/main" id="{56C49386-E442-4D56-8C3A-919E47E946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8452" y="5005589"/>
            <a:ext cx="399484" cy="7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495" dirty="0">
                <a:solidFill>
                  <a:srgbClr val="777777"/>
                </a:solidFill>
                <a:latin typeface="+mn-ea"/>
                <a:ea typeface="+mn-ea"/>
              </a:rPr>
              <a:t>ルーフタイプ</a:t>
            </a:r>
            <a:endParaRPr lang="ja-JP" altLang="ja-JP" sz="495" dirty="0">
              <a:latin typeface="+mn-ea"/>
              <a:ea typeface="+mn-ea"/>
            </a:endParaRPr>
          </a:p>
        </p:txBody>
      </p:sp>
      <p:sp>
        <p:nvSpPr>
          <p:cNvPr id="136" name="object 41">
            <a:extLst>
              <a:ext uri="{FF2B5EF4-FFF2-40B4-BE49-F238E27FC236}">
                <a16:creationId xmlns:a16="http://schemas.microsoft.com/office/drawing/2014/main" id="{5922E00B-B0B2-4DBA-9A80-DF3097ED85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7493" y="2394375"/>
            <a:ext cx="1327500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600" dirty="0">
                <a:solidFill>
                  <a:srgbClr val="6C6C6C"/>
                </a:solidFill>
                <a:latin typeface="+mn-ea"/>
                <a:ea typeface="+mn-ea"/>
              </a:rPr>
              <a:t>その圧倒的な強さを動画でも!</a:t>
            </a:r>
            <a:endParaRPr lang="ja-JP" altLang="ja-JP" sz="600" dirty="0">
              <a:latin typeface="+mn-ea"/>
              <a:ea typeface="+mn-ea"/>
            </a:endParaRPr>
          </a:p>
        </p:txBody>
      </p:sp>
      <p:sp>
        <p:nvSpPr>
          <p:cNvPr id="137" name="object 42">
            <a:extLst>
              <a:ext uri="{FF2B5EF4-FFF2-40B4-BE49-F238E27FC236}">
                <a16:creationId xmlns:a16="http://schemas.microsoft.com/office/drawing/2014/main" id="{FF7EFC63-7DAD-4760-BD93-E8B95687AE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7429" y="5112192"/>
            <a:ext cx="178421" cy="80007"/>
          </a:xfrm>
          <a:prstGeom prst="rect">
            <a:avLst/>
          </a:prstGeom>
          <a:solidFill>
            <a:srgbClr val="7777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2724" rIns="0" bIns="12724">
            <a:spAutoFit/>
          </a:bodyPr>
          <a:lstStyle>
            <a:lvl1pPr marL="68263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106"/>
              </a:spcBef>
            </a:pPr>
            <a:r>
              <a:rPr lang="ja-JP" altLang="ja-JP" sz="353">
                <a:solidFill>
                  <a:srgbClr val="FFFFFF"/>
                </a:solidFill>
                <a:ea typeface="SimSun" panose="02010600030101010101" pitchFamily="2" charset="-122"/>
              </a:rPr>
              <a:t>1階</a:t>
            </a:r>
            <a:endParaRPr lang="ja-JP" altLang="ja-JP" sz="353">
              <a:ea typeface="SimSun" panose="02010600030101010101" pitchFamily="2" charset="-122"/>
            </a:endParaRPr>
          </a:p>
        </p:txBody>
      </p:sp>
      <p:sp>
        <p:nvSpPr>
          <p:cNvPr id="138" name="object 43">
            <a:extLst>
              <a:ext uri="{FF2B5EF4-FFF2-40B4-BE49-F238E27FC236}">
                <a16:creationId xmlns:a16="http://schemas.microsoft.com/office/drawing/2014/main" id="{D0D70AA3-32DF-476E-8C79-9219352052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8492" y="5112192"/>
            <a:ext cx="178422" cy="80007"/>
          </a:xfrm>
          <a:prstGeom prst="rect">
            <a:avLst/>
          </a:prstGeom>
          <a:solidFill>
            <a:srgbClr val="7777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2724" rIns="0" bIns="12724">
            <a:spAutoFit/>
          </a:bodyPr>
          <a:lstStyle>
            <a:lvl1pPr marL="68263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106"/>
              </a:spcBef>
            </a:pPr>
            <a:r>
              <a:rPr lang="ja-JP" altLang="ja-JP" sz="353">
                <a:solidFill>
                  <a:srgbClr val="FFFFFF"/>
                </a:solidFill>
                <a:ea typeface="SimSun" panose="02010600030101010101" pitchFamily="2" charset="-122"/>
              </a:rPr>
              <a:t>2階</a:t>
            </a:r>
            <a:endParaRPr lang="ja-JP" altLang="ja-JP" sz="353">
              <a:ea typeface="SimSun" panose="02010600030101010101" pitchFamily="2" charset="-122"/>
            </a:endParaRPr>
          </a:p>
        </p:txBody>
      </p:sp>
      <p:sp>
        <p:nvSpPr>
          <p:cNvPr id="139" name="object 44">
            <a:extLst>
              <a:ext uri="{FF2B5EF4-FFF2-40B4-BE49-F238E27FC236}">
                <a16:creationId xmlns:a16="http://schemas.microsoft.com/office/drawing/2014/main" id="{87EC5953-7ECD-48C1-8BC7-0C8FCFFABA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29555" y="5112192"/>
            <a:ext cx="177299" cy="80007"/>
          </a:xfrm>
          <a:prstGeom prst="rect">
            <a:avLst/>
          </a:prstGeom>
          <a:solidFill>
            <a:srgbClr val="7777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2724" rIns="0" bIns="12724">
            <a:spAutoFit/>
          </a:bodyPr>
          <a:lstStyle>
            <a:lvl1pPr marL="68263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106"/>
              </a:spcBef>
            </a:pPr>
            <a:r>
              <a:rPr lang="ja-JP" altLang="ja-JP" sz="353">
                <a:solidFill>
                  <a:srgbClr val="FFFFFF"/>
                </a:solidFill>
                <a:ea typeface="SimSun" panose="02010600030101010101" pitchFamily="2" charset="-122"/>
              </a:rPr>
              <a:t>3階</a:t>
            </a:r>
            <a:endParaRPr lang="ja-JP" altLang="ja-JP" sz="353">
              <a:ea typeface="SimSun" panose="02010600030101010101" pitchFamily="2" charset="-122"/>
            </a:endParaRPr>
          </a:p>
        </p:txBody>
      </p:sp>
      <p:sp>
        <p:nvSpPr>
          <p:cNvPr id="140" name="object 45">
            <a:extLst>
              <a:ext uri="{FF2B5EF4-FFF2-40B4-BE49-F238E27FC236}">
                <a16:creationId xmlns:a16="http://schemas.microsoft.com/office/drawing/2014/main" id="{FD0E8A31-8075-4C4C-A71F-222F3198FE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9496" y="5112192"/>
            <a:ext cx="178421" cy="80007"/>
          </a:xfrm>
          <a:prstGeom prst="rect">
            <a:avLst/>
          </a:prstGeom>
          <a:solidFill>
            <a:srgbClr val="7777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2724" rIns="0" bIns="12724">
            <a:spAutoFit/>
          </a:bodyPr>
          <a:lstStyle>
            <a:lvl1pPr marL="28575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106"/>
              </a:spcBef>
            </a:pPr>
            <a:r>
              <a:rPr lang="ja-JP" altLang="ja-JP" sz="353">
                <a:solidFill>
                  <a:srgbClr val="FFFFFF"/>
                </a:solidFill>
                <a:ea typeface="SimSun" panose="02010600030101010101" pitchFamily="2" charset="-122"/>
              </a:rPr>
              <a:t>柱なし</a:t>
            </a:r>
            <a:endParaRPr lang="ja-JP" altLang="ja-JP" sz="353">
              <a:ea typeface="SimSun" panose="02010600030101010101" pitchFamily="2" charset="-122"/>
            </a:endParaRPr>
          </a:p>
        </p:txBody>
      </p:sp>
      <p:sp>
        <p:nvSpPr>
          <p:cNvPr id="141" name="object 46">
            <a:extLst>
              <a:ext uri="{FF2B5EF4-FFF2-40B4-BE49-F238E27FC236}">
                <a16:creationId xmlns:a16="http://schemas.microsoft.com/office/drawing/2014/main" id="{1631F04E-EAE2-4903-A53C-3E51B97F98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5580" y="5112192"/>
            <a:ext cx="178422" cy="80007"/>
          </a:xfrm>
          <a:prstGeom prst="rect">
            <a:avLst/>
          </a:prstGeom>
          <a:solidFill>
            <a:srgbClr val="7777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2724" rIns="0" bIns="12724">
            <a:spAutoFit/>
          </a:bodyPr>
          <a:lstStyle>
            <a:lvl1pPr marL="68263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106"/>
              </a:spcBef>
            </a:pPr>
            <a:r>
              <a:rPr lang="ja-JP" altLang="ja-JP" sz="353">
                <a:solidFill>
                  <a:srgbClr val="FFFFFF"/>
                </a:solidFill>
                <a:ea typeface="SimSun" panose="02010600030101010101" pitchFamily="2" charset="-122"/>
              </a:rPr>
              <a:t>2階</a:t>
            </a:r>
            <a:endParaRPr lang="ja-JP" altLang="ja-JP" sz="353">
              <a:ea typeface="SimSun" panose="02010600030101010101" pitchFamily="2" charset="-122"/>
            </a:endParaRPr>
          </a:p>
        </p:txBody>
      </p:sp>
      <p:sp>
        <p:nvSpPr>
          <p:cNvPr id="142" name="object 47">
            <a:extLst>
              <a:ext uri="{FF2B5EF4-FFF2-40B4-BE49-F238E27FC236}">
                <a16:creationId xmlns:a16="http://schemas.microsoft.com/office/drawing/2014/main" id="{B1CEF046-9262-45FC-AAE1-974BF3B3FA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5521" y="5112192"/>
            <a:ext cx="178422" cy="80007"/>
          </a:xfrm>
          <a:prstGeom prst="rect">
            <a:avLst/>
          </a:prstGeom>
          <a:solidFill>
            <a:srgbClr val="7777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2724" rIns="0" bIns="12724">
            <a:spAutoFit/>
          </a:bodyPr>
          <a:lstStyle>
            <a:lvl1pPr marL="28575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106"/>
              </a:spcBef>
            </a:pPr>
            <a:r>
              <a:rPr lang="ja-JP" altLang="ja-JP" sz="353">
                <a:solidFill>
                  <a:srgbClr val="FFFFFF"/>
                </a:solidFill>
                <a:ea typeface="SimSun" panose="02010600030101010101" pitchFamily="2" charset="-122"/>
              </a:rPr>
              <a:t>柱付き</a:t>
            </a:r>
            <a:endParaRPr lang="ja-JP" altLang="ja-JP" sz="353">
              <a:ea typeface="SimSun" panose="02010600030101010101" pitchFamily="2" charset="-122"/>
            </a:endParaRPr>
          </a:p>
        </p:txBody>
      </p:sp>
      <p:sp>
        <p:nvSpPr>
          <p:cNvPr id="143" name="object 48">
            <a:extLst>
              <a:ext uri="{FF2B5EF4-FFF2-40B4-BE49-F238E27FC236}">
                <a16:creationId xmlns:a16="http://schemas.microsoft.com/office/drawing/2014/main" id="{CCE6AD3D-EC56-4814-8A44-FD5C848F57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2610" y="5112192"/>
            <a:ext cx="178422" cy="80007"/>
          </a:xfrm>
          <a:prstGeom prst="rect">
            <a:avLst/>
          </a:prstGeom>
          <a:solidFill>
            <a:srgbClr val="7777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2724" rIns="0" bIns="12724">
            <a:spAutoFit/>
          </a:bodyPr>
          <a:lstStyle>
            <a:lvl1pPr marL="68263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106"/>
              </a:spcBef>
            </a:pPr>
            <a:r>
              <a:rPr lang="ja-JP" altLang="ja-JP" sz="353" dirty="0">
                <a:solidFill>
                  <a:srgbClr val="FFFFFF"/>
                </a:solidFill>
                <a:latin typeface="+mn-ea"/>
                <a:ea typeface="+mn-ea"/>
              </a:rPr>
              <a:t>2階</a:t>
            </a:r>
            <a:endParaRPr lang="ja-JP" altLang="ja-JP" sz="353" dirty="0">
              <a:latin typeface="+mn-ea"/>
              <a:ea typeface="+mn-ea"/>
            </a:endParaRPr>
          </a:p>
        </p:txBody>
      </p:sp>
      <p:sp>
        <p:nvSpPr>
          <p:cNvPr id="144" name="object 49">
            <a:extLst>
              <a:ext uri="{FF2B5EF4-FFF2-40B4-BE49-F238E27FC236}">
                <a16:creationId xmlns:a16="http://schemas.microsoft.com/office/drawing/2014/main" id="{6F9548F7-FCC2-4A43-8ABE-F95646FBFA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2550" y="5112192"/>
            <a:ext cx="178422" cy="80007"/>
          </a:xfrm>
          <a:prstGeom prst="rect">
            <a:avLst/>
          </a:prstGeom>
          <a:solidFill>
            <a:srgbClr val="7777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2724" rIns="0" bIns="12724">
            <a:spAutoFit/>
          </a:bodyPr>
          <a:lstStyle>
            <a:lvl1pPr marL="68263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106"/>
              </a:spcBef>
            </a:pPr>
            <a:r>
              <a:rPr lang="ja-JP" altLang="ja-JP" sz="353" dirty="0">
                <a:solidFill>
                  <a:srgbClr val="FFFFFF"/>
                </a:solidFill>
                <a:latin typeface="+mn-ea"/>
                <a:ea typeface="+mn-ea"/>
              </a:rPr>
              <a:t>3階</a:t>
            </a:r>
            <a:endParaRPr lang="ja-JP" altLang="ja-JP" sz="353" dirty="0">
              <a:latin typeface="+mn-ea"/>
              <a:ea typeface="+mn-ea"/>
            </a:endParaRPr>
          </a:p>
        </p:txBody>
      </p:sp>
      <p:sp>
        <p:nvSpPr>
          <p:cNvPr id="145" name="object 50">
            <a:extLst>
              <a:ext uri="{FF2B5EF4-FFF2-40B4-BE49-F238E27FC236}">
                <a16:creationId xmlns:a16="http://schemas.microsoft.com/office/drawing/2014/main" id="{A29F3E0B-47F6-493A-BA78-39E4A4E7DE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3613" y="5112192"/>
            <a:ext cx="178421" cy="80007"/>
          </a:xfrm>
          <a:prstGeom prst="rect">
            <a:avLst/>
          </a:prstGeom>
          <a:solidFill>
            <a:srgbClr val="7777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2724" rIns="0" bIns="12724">
            <a:spAutoFit/>
          </a:bodyPr>
          <a:lstStyle>
            <a:lvl1pPr marL="28575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106"/>
              </a:spcBef>
            </a:pPr>
            <a:r>
              <a:rPr lang="ja-JP" altLang="ja-JP" sz="353">
                <a:solidFill>
                  <a:srgbClr val="FFFFFF"/>
                </a:solidFill>
                <a:ea typeface="SimSun" panose="02010600030101010101" pitchFamily="2" charset="-122"/>
              </a:rPr>
              <a:t>柱付き</a:t>
            </a:r>
            <a:endParaRPr lang="ja-JP" altLang="ja-JP" sz="353">
              <a:ea typeface="SimSun" panose="02010600030101010101" pitchFamily="2" charset="-122"/>
            </a:endParaRPr>
          </a:p>
        </p:txBody>
      </p:sp>
      <p:sp>
        <p:nvSpPr>
          <p:cNvPr id="146" name="object 51">
            <a:extLst>
              <a:ext uri="{FF2B5EF4-FFF2-40B4-BE49-F238E27FC236}">
                <a16:creationId xmlns:a16="http://schemas.microsoft.com/office/drawing/2014/main" id="{074295A1-8F0C-40A4-BD98-F90365AD5A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9639" y="5112192"/>
            <a:ext cx="178422" cy="80007"/>
          </a:xfrm>
          <a:prstGeom prst="rect">
            <a:avLst/>
          </a:prstGeom>
          <a:solidFill>
            <a:srgbClr val="7777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2724" rIns="0" bIns="12724">
            <a:spAutoFit/>
          </a:bodyPr>
          <a:lstStyle>
            <a:lvl1pPr marL="68263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106"/>
              </a:spcBef>
            </a:pPr>
            <a:r>
              <a:rPr lang="ja-JP" altLang="ja-JP" sz="353" dirty="0">
                <a:solidFill>
                  <a:srgbClr val="FFFFFF"/>
                </a:solidFill>
                <a:latin typeface="+mn-ea"/>
                <a:ea typeface="+mn-ea"/>
              </a:rPr>
              <a:t>1階</a:t>
            </a:r>
            <a:endParaRPr lang="ja-JP" altLang="ja-JP" sz="353" dirty="0">
              <a:latin typeface="+mn-ea"/>
              <a:ea typeface="+mn-ea"/>
            </a:endParaRPr>
          </a:p>
        </p:txBody>
      </p:sp>
      <p:sp>
        <p:nvSpPr>
          <p:cNvPr id="147" name="object 52">
            <a:extLst>
              <a:ext uri="{FF2B5EF4-FFF2-40B4-BE49-F238E27FC236}">
                <a16:creationId xmlns:a16="http://schemas.microsoft.com/office/drawing/2014/main" id="{8F36E18B-12B5-4478-A8DB-CF15BA6EF9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702" y="5112192"/>
            <a:ext cx="177299" cy="80007"/>
          </a:xfrm>
          <a:prstGeom prst="rect">
            <a:avLst/>
          </a:prstGeom>
          <a:solidFill>
            <a:srgbClr val="7777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2724" rIns="0" bIns="12724">
            <a:spAutoFit/>
          </a:bodyPr>
          <a:lstStyle>
            <a:lvl1pPr marL="28575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106"/>
              </a:spcBef>
            </a:pPr>
            <a:r>
              <a:rPr lang="ja-JP" altLang="ja-JP" sz="353" dirty="0">
                <a:solidFill>
                  <a:srgbClr val="FFFFFF"/>
                </a:solidFill>
                <a:latin typeface="+mn-ea"/>
                <a:ea typeface="+mn-ea"/>
              </a:rPr>
              <a:t>柱付き</a:t>
            </a:r>
            <a:endParaRPr lang="ja-JP" altLang="ja-JP" sz="353" dirty="0">
              <a:latin typeface="+mn-ea"/>
              <a:ea typeface="+mn-ea"/>
            </a:endParaRPr>
          </a:p>
        </p:txBody>
      </p:sp>
      <p:sp>
        <p:nvSpPr>
          <p:cNvPr id="148" name="object 53">
            <a:extLst>
              <a:ext uri="{FF2B5EF4-FFF2-40B4-BE49-F238E27FC236}">
                <a16:creationId xmlns:a16="http://schemas.microsoft.com/office/drawing/2014/main" id="{4332E636-2E1C-4D49-9E6C-070FF6EED506}"/>
              </a:ext>
            </a:extLst>
          </p:cNvPr>
          <p:cNvSpPr/>
          <p:nvPr/>
        </p:nvSpPr>
        <p:spPr>
          <a:xfrm>
            <a:off x="4843139" y="2341635"/>
            <a:ext cx="1857153" cy="738372"/>
          </a:xfrm>
          <a:custGeom>
            <a:avLst/>
            <a:gdLst/>
            <a:ahLst/>
            <a:cxnLst/>
            <a:rect l="l" t="t" r="r" b="b"/>
            <a:pathLst>
              <a:path w="2628265" h="1044575">
                <a:moveTo>
                  <a:pt x="2627998" y="1044003"/>
                </a:moveTo>
                <a:lnTo>
                  <a:pt x="0" y="1044003"/>
                </a:lnTo>
                <a:lnTo>
                  <a:pt x="0" y="0"/>
                </a:lnTo>
                <a:lnTo>
                  <a:pt x="2627998" y="0"/>
                </a:lnTo>
                <a:lnTo>
                  <a:pt x="2627998" y="1044003"/>
                </a:lnTo>
                <a:close/>
              </a:path>
            </a:pathLst>
          </a:custGeom>
          <a:ln w="6350">
            <a:solidFill>
              <a:srgbClr val="818282"/>
            </a:solidFill>
          </a:ln>
        </p:spPr>
        <p:txBody>
          <a:bodyPr lIns="0" tIns="0" rIns="0" bIns="0"/>
          <a:lstStyle/>
          <a:p>
            <a:pPr>
              <a:defRPr/>
            </a:pPr>
            <a:endParaRPr sz="1272">
              <a:latin typeface="+mj-ea"/>
              <a:ea typeface="+mj-ea"/>
            </a:endParaRPr>
          </a:p>
        </p:txBody>
      </p:sp>
      <p:sp>
        <p:nvSpPr>
          <p:cNvPr id="149" name="object 54">
            <a:extLst>
              <a:ext uri="{FF2B5EF4-FFF2-40B4-BE49-F238E27FC236}">
                <a16:creationId xmlns:a16="http://schemas.microsoft.com/office/drawing/2014/main" id="{B8488848-E9E2-4379-B23B-BC3C7AC9C391}"/>
              </a:ext>
            </a:extLst>
          </p:cNvPr>
          <p:cNvSpPr/>
          <p:nvPr/>
        </p:nvSpPr>
        <p:spPr>
          <a:xfrm>
            <a:off x="4919445" y="2541376"/>
            <a:ext cx="888740" cy="502722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j-ea"/>
              <a:ea typeface="+mj-ea"/>
            </a:endParaRPr>
          </a:p>
        </p:txBody>
      </p:sp>
      <p:sp>
        <p:nvSpPr>
          <p:cNvPr id="150" name="object 55">
            <a:extLst>
              <a:ext uri="{FF2B5EF4-FFF2-40B4-BE49-F238E27FC236}">
                <a16:creationId xmlns:a16="http://schemas.microsoft.com/office/drawing/2014/main" id="{3CAE530C-8CA8-4688-8AB0-3BD7B96EF7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78365" y="2479659"/>
            <a:ext cx="318690" cy="125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lnSpc>
                <a:spcPts val="371"/>
              </a:lnSpc>
            </a:pPr>
            <a:r>
              <a:rPr lang="ja-JP" altLang="ja-JP" sz="283">
                <a:solidFill>
                  <a:srgbClr val="233E76"/>
                </a:solidFill>
                <a:ea typeface="Microsoft JhengHei" panose="020B0604030504040204" pitchFamily="34" charset="-120"/>
              </a:rPr>
              <a:t>スマホから簡単</a:t>
            </a:r>
            <a:endParaRPr lang="ja-JP" altLang="ja-JP" sz="283">
              <a:ea typeface="Microsoft JhengHei" panose="020B0604030504040204" pitchFamily="34" charset="-120"/>
            </a:endParaRPr>
          </a:p>
          <a:p>
            <a:pPr>
              <a:lnSpc>
                <a:spcPts val="628"/>
              </a:lnSpc>
            </a:pPr>
            <a:r>
              <a:rPr lang="ja-JP" altLang="ja-JP" sz="495">
                <a:solidFill>
                  <a:srgbClr val="233E76"/>
                </a:solidFill>
                <a:ea typeface="Microsoft JhengHei" panose="020B0604030504040204" pitchFamily="34" charset="-120"/>
              </a:rPr>
              <a:t>チェック!</a:t>
            </a:r>
            <a:endParaRPr lang="ja-JP" altLang="ja-JP" sz="495">
              <a:ea typeface="Microsoft JhengHei" panose="020B0604030504040204" pitchFamily="34" charset="-120"/>
            </a:endParaRPr>
          </a:p>
        </p:txBody>
      </p:sp>
      <p:sp>
        <p:nvSpPr>
          <p:cNvPr id="151" name="object 56">
            <a:extLst>
              <a:ext uri="{FF2B5EF4-FFF2-40B4-BE49-F238E27FC236}">
                <a16:creationId xmlns:a16="http://schemas.microsoft.com/office/drawing/2014/main" id="{4B1F252B-1561-4AC2-8D7C-82957E229753}"/>
              </a:ext>
            </a:extLst>
          </p:cNvPr>
          <p:cNvSpPr/>
          <p:nvPr/>
        </p:nvSpPr>
        <p:spPr>
          <a:xfrm>
            <a:off x="6237968" y="2355833"/>
            <a:ext cx="41519" cy="157101"/>
          </a:xfrm>
          <a:custGeom>
            <a:avLst/>
            <a:gdLst/>
            <a:ahLst/>
            <a:cxnLst/>
            <a:rect l="l" t="t" r="r" b="b"/>
            <a:pathLst>
              <a:path w="57784" h="220979">
                <a:moveTo>
                  <a:pt x="57607" y="220548"/>
                </a:moveTo>
                <a:lnTo>
                  <a:pt x="0" y="0"/>
                </a:lnTo>
              </a:path>
            </a:pathLst>
          </a:custGeom>
          <a:ln w="4152">
            <a:solidFill>
              <a:srgbClr val="233E76"/>
            </a:solidFill>
          </a:ln>
        </p:spPr>
        <p:txBody>
          <a:bodyPr lIns="0" tIns="0" rIns="0" bIns="0"/>
          <a:lstStyle/>
          <a:p>
            <a:pPr>
              <a:defRPr/>
            </a:pPr>
            <a:endParaRPr sz="1272">
              <a:latin typeface="+mj-ea"/>
              <a:ea typeface="+mj-ea"/>
            </a:endParaRPr>
          </a:p>
        </p:txBody>
      </p:sp>
      <p:sp>
        <p:nvSpPr>
          <p:cNvPr id="152" name="object 57">
            <a:extLst>
              <a:ext uri="{FF2B5EF4-FFF2-40B4-BE49-F238E27FC236}">
                <a16:creationId xmlns:a16="http://schemas.microsoft.com/office/drawing/2014/main" id="{14EBDD65-D80F-40B0-9A26-3B17F5D8FF26}"/>
              </a:ext>
            </a:extLst>
          </p:cNvPr>
          <p:cNvSpPr/>
          <p:nvPr/>
        </p:nvSpPr>
        <p:spPr>
          <a:xfrm>
            <a:off x="6555535" y="2355833"/>
            <a:ext cx="41520" cy="157101"/>
          </a:xfrm>
          <a:custGeom>
            <a:avLst/>
            <a:gdLst/>
            <a:ahLst/>
            <a:cxnLst/>
            <a:rect l="l" t="t" r="r" b="b"/>
            <a:pathLst>
              <a:path w="57784" h="220979">
                <a:moveTo>
                  <a:pt x="0" y="220548"/>
                </a:moveTo>
                <a:lnTo>
                  <a:pt x="57594" y="0"/>
                </a:lnTo>
              </a:path>
            </a:pathLst>
          </a:custGeom>
          <a:ln w="4152">
            <a:solidFill>
              <a:srgbClr val="233E76"/>
            </a:solidFill>
          </a:ln>
        </p:spPr>
        <p:txBody>
          <a:bodyPr lIns="0" tIns="0" rIns="0" bIns="0"/>
          <a:lstStyle/>
          <a:p>
            <a:pPr>
              <a:defRPr/>
            </a:pPr>
            <a:endParaRPr sz="1272">
              <a:latin typeface="+mj-ea"/>
              <a:ea typeface="+mj-ea"/>
            </a:endParaRPr>
          </a:p>
        </p:txBody>
      </p:sp>
      <p:sp>
        <p:nvSpPr>
          <p:cNvPr id="153" name="object 59">
            <a:extLst>
              <a:ext uri="{FF2B5EF4-FFF2-40B4-BE49-F238E27FC236}">
                <a16:creationId xmlns:a16="http://schemas.microsoft.com/office/drawing/2014/main" id="{35A18B13-8320-4694-952F-C3F7F3F2DF4F}"/>
              </a:ext>
            </a:extLst>
          </p:cNvPr>
          <p:cNvSpPr/>
          <p:nvPr/>
        </p:nvSpPr>
        <p:spPr>
          <a:xfrm>
            <a:off x="6236846" y="2560064"/>
            <a:ext cx="361331" cy="361331"/>
          </a:xfrm>
          <a:custGeom>
            <a:avLst/>
            <a:gdLst/>
            <a:ahLst/>
            <a:cxnLst/>
            <a:rect l="l" t="t" r="r" b="b"/>
            <a:pathLst>
              <a:path w="511175" h="511175">
                <a:moveTo>
                  <a:pt x="0" y="510844"/>
                </a:moveTo>
                <a:lnTo>
                  <a:pt x="510844" y="510844"/>
                </a:lnTo>
                <a:lnTo>
                  <a:pt x="510844" y="0"/>
                </a:lnTo>
                <a:lnTo>
                  <a:pt x="0" y="0"/>
                </a:lnTo>
                <a:lnTo>
                  <a:pt x="0" y="510844"/>
                </a:lnTo>
                <a:close/>
              </a:path>
            </a:pathLst>
          </a:custGeom>
          <a:ln w="3594">
            <a:solidFill>
              <a:srgbClr val="000000"/>
            </a:solidFill>
          </a:ln>
        </p:spPr>
        <p:txBody>
          <a:bodyPr lIns="0" tIns="0" rIns="0" bIns="0"/>
          <a:lstStyle/>
          <a:p>
            <a:pPr>
              <a:defRPr/>
            </a:pPr>
            <a:endParaRPr sz="1272">
              <a:latin typeface="+mj-ea"/>
              <a:ea typeface="+mj-ea"/>
            </a:endParaRPr>
          </a:p>
        </p:txBody>
      </p:sp>
      <p:sp>
        <p:nvSpPr>
          <p:cNvPr id="154" name="object 60">
            <a:extLst>
              <a:ext uri="{FF2B5EF4-FFF2-40B4-BE49-F238E27FC236}">
                <a16:creationId xmlns:a16="http://schemas.microsoft.com/office/drawing/2014/main" id="{432048A6-89AB-4084-B708-1E9489A9E088}"/>
              </a:ext>
            </a:extLst>
          </p:cNvPr>
          <p:cNvSpPr/>
          <p:nvPr/>
        </p:nvSpPr>
        <p:spPr>
          <a:xfrm>
            <a:off x="4843140" y="3687821"/>
            <a:ext cx="1494698" cy="1291958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j-ea"/>
              <a:ea typeface="+mj-ea"/>
            </a:endParaRPr>
          </a:p>
        </p:txBody>
      </p:sp>
      <p:sp>
        <p:nvSpPr>
          <p:cNvPr id="155" name="object 61">
            <a:extLst>
              <a:ext uri="{FF2B5EF4-FFF2-40B4-BE49-F238E27FC236}">
                <a16:creationId xmlns:a16="http://schemas.microsoft.com/office/drawing/2014/main" id="{BEEF3113-9567-4141-A5F1-394025BF86F2}"/>
              </a:ext>
            </a:extLst>
          </p:cNvPr>
          <p:cNvSpPr txBox="1"/>
          <p:nvPr/>
        </p:nvSpPr>
        <p:spPr>
          <a:xfrm>
            <a:off x="4879048" y="5080405"/>
            <a:ext cx="5442411" cy="413318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8978">
              <a:defRPr/>
            </a:pPr>
            <a:r>
              <a:rPr lang="en-US" altLang="ja-JP" sz="4029" baseline="-2923" dirty="0">
                <a:solidFill>
                  <a:srgbClr val="818282"/>
                </a:solidFill>
                <a:latin typeface="Century Gothic"/>
                <a:cs typeface="Century Gothic"/>
              </a:rPr>
              <a:t>03</a:t>
            </a:r>
            <a:r>
              <a:rPr sz="4029" baseline="-2923" dirty="0">
                <a:solidFill>
                  <a:srgbClr val="818282"/>
                </a:solidFill>
                <a:latin typeface="+mj-ea"/>
                <a:ea typeface="+mj-ea"/>
                <a:cs typeface="Century Gothic"/>
              </a:rPr>
              <a:t> </a:t>
            </a:r>
            <a:r>
              <a:rPr sz="1697" dirty="0">
                <a:solidFill>
                  <a:srgbClr val="6C6C6C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游明朝 Demibold"/>
              </a:rPr>
              <a:t>テラスVSで暮らしの快適・便利がグンと広がる。</a:t>
            </a:r>
            <a:endParaRPr sz="1697" dirty="0">
              <a:latin typeface="HGP明朝B" panose="02020800000000000000" pitchFamily="18" charset="-128"/>
              <a:ea typeface="HGP明朝B" panose="02020800000000000000" pitchFamily="18" charset="-128"/>
              <a:cs typeface="游明朝 Demibold"/>
            </a:endParaRPr>
          </a:p>
        </p:txBody>
      </p:sp>
      <p:sp>
        <p:nvSpPr>
          <p:cNvPr id="156" name="object 62">
            <a:extLst>
              <a:ext uri="{FF2B5EF4-FFF2-40B4-BE49-F238E27FC236}">
                <a16:creationId xmlns:a16="http://schemas.microsoft.com/office/drawing/2014/main" id="{E013E179-6503-492C-8CB1-C82EE3254C9D}"/>
              </a:ext>
            </a:extLst>
          </p:cNvPr>
          <p:cNvSpPr/>
          <p:nvPr/>
        </p:nvSpPr>
        <p:spPr>
          <a:xfrm flipV="1">
            <a:off x="4843139" y="5441637"/>
            <a:ext cx="5595068" cy="45719"/>
          </a:xfrm>
          <a:custGeom>
            <a:avLst/>
            <a:gdLst/>
            <a:ahLst/>
            <a:cxnLst/>
            <a:rect l="l" t="t" r="r" b="b"/>
            <a:pathLst>
              <a:path w="8280400">
                <a:moveTo>
                  <a:pt x="0" y="0"/>
                </a:moveTo>
                <a:lnTo>
                  <a:pt x="8280006" y="0"/>
                </a:lnTo>
              </a:path>
            </a:pathLst>
          </a:custGeom>
          <a:ln w="12700">
            <a:solidFill>
              <a:srgbClr val="818282"/>
            </a:solidFill>
            <a:prstDash val="dot"/>
          </a:ln>
        </p:spPr>
        <p:txBody>
          <a:bodyPr lIns="0" tIns="0" rIns="0" bIns="0"/>
          <a:lstStyle/>
          <a:p>
            <a:pPr>
              <a:defRPr/>
            </a:pPr>
            <a:endParaRPr sz="1272">
              <a:latin typeface="+mj-ea"/>
              <a:ea typeface="+mj-ea"/>
            </a:endParaRPr>
          </a:p>
        </p:txBody>
      </p:sp>
      <p:sp>
        <p:nvSpPr>
          <p:cNvPr id="157" name="object 63">
            <a:extLst>
              <a:ext uri="{FF2B5EF4-FFF2-40B4-BE49-F238E27FC236}">
                <a16:creationId xmlns:a16="http://schemas.microsoft.com/office/drawing/2014/main" id="{78E9F5D2-770D-49F9-9CA2-CB09D264B8CB}"/>
              </a:ext>
            </a:extLst>
          </p:cNvPr>
          <p:cNvSpPr/>
          <p:nvPr/>
        </p:nvSpPr>
        <p:spPr>
          <a:xfrm>
            <a:off x="6685704" y="4349808"/>
            <a:ext cx="1602425" cy="197498"/>
          </a:xfrm>
          <a:custGeom>
            <a:avLst/>
            <a:gdLst/>
            <a:ahLst/>
            <a:cxnLst/>
            <a:rect l="l" t="t" r="r" b="b"/>
            <a:pathLst>
              <a:path w="2268220" h="278764">
                <a:moveTo>
                  <a:pt x="2267991" y="242697"/>
                </a:moveTo>
                <a:lnTo>
                  <a:pt x="2265151" y="256680"/>
                </a:lnTo>
                <a:lnTo>
                  <a:pt x="2257420" y="268128"/>
                </a:lnTo>
                <a:lnTo>
                  <a:pt x="2245976" y="275861"/>
                </a:lnTo>
                <a:lnTo>
                  <a:pt x="2231999" y="278701"/>
                </a:lnTo>
                <a:lnTo>
                  <a:pt x="35991" y="278701"/>
                </a:lnTo>
                <a:lnTo>
                  <a:pt x="22015" y="275861"/>
                </a:lnTo>
                <a:lnTo>
                  <a:pt x="10571" y="268128"/>
                </a:lnTo>
                <a:lnTo>
                  <a:pt x="2839" y="256680"/>
                </a:lnTo>
                <a:lnTo>
                  <a:pt x="0" y="242697"/>
                </a:lnTo>
                <a:lnTo>
                  <a:pt x="0" y="36004"/>
                </a:lnTo>
                <a:lnTo>
                  <a:pt x="2839" y="22020"/>
                </a:lnTo>
                <a:lnTo>
                  <a:pt x="10571" y="10572"/>
                </a:lnTo>
                <a:lnTo>
                  <a:pt x="22015" y="2839"/>
                </a:lnTo>
                <a:lnTo>
                  <a:pt x="35991" y="0"/>
                </a:lnTo>
                <a:lnTo>
                  <a:pt x="2231999" y="0"/>
                </a:lnTo>
                <a:lnTo>
                  <a:pt x="2245976" y="2839"/>
                </a:lnTo>
                <a:lnTo>
                  <a:pt x="2257420" y="10572"/>
                </a:lnTo>
                <a:lnTo>
                  <a:pt x="2265151" y="22020"/>
                </a:lnTo>
                <a:lnTo>
                  <a:pt x="2267991" y="36004"/>
                </a:lnTo>
                <a:lnTo>
                  <a:pt x="2267991" y="242697"/>
                </a:lnTo>
                <a:close/>
              </a:path>
            </a:pathLst>
          </a:custGeom>
          <a:ln w="27000">
            <a:solidFill>
              <a:srgbClr val="BD3623"/>
            </a:solidFill>
            <a:prstDash val="dot"/>
          </a:ln>
        </p:spPr>
        <p:txBody>
          <a:bodyPr lIns="0" tIns="0" rIns="0" bIns="0"/>
          <a:lstStyle/>
          <a:p>
            <a:pPr>
              <a:defRPr/>
            </a:pPr>
            <a:endParaRPr sz="1272">
              <a:latin typeface="+mj-ea"/>
              <a:ea typeface="+mj-ea"/>
            </a:endParaRPr>
          </a:p>
        </p:txBody>
      </p:sp>
      <p:sp>
        <p:nvSpPr>
          <p:cNvPr id="158" name="object 64">
            <a:extLst>
              <a:ext uri="{FF2B5EF4-FFF2-40B4-BE49-F238E27FC236}">
                <a16:creationId xmlns:a16="http://schemas.microsoft.com/office/drawing/2014/main" id="{A635C97D-7AED-4E7C-AF9E-F322D5D300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7158" y="6194697"/>
            <a:ext cx="1089605" cy="141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919" dirty="0">
                <a:solidFill>
                  <a:srgbClr val="6C6C6C"/>
                </a:solidFill>
                <a:latin typeface="+mn-ea"/>
                <a:ea typeface="+mn-ea"/>
              </a:rPr>
              <a:t>カラーラインアップ</a:t>
            </a:r>
            <a:endParaRPr lang="ja-JP" altLang="ja-JP" sz="919" dirty="0">
              <a:latin typeface="+mn-ea"/>
              <a:ea typeface="+mn-ea"/>
            </a:endParaRPr>
          </a:p>
        </p:txBody>
      </p:sp>
      <p:sp>
        <p:nvSpPr>
          <p:cNvPr id="159" name="object 65">
            <a:extLst>
              <a:ext uri="{FF2B5EF4-FFF2-40B4-BE49-F238E27FC236}">
                <a16:creationId xmlns:a16="http://schemas.microsoft.com/office/drawing/2014/main" id="{5E078CDB-F1C8-4A72-A654-34AF75C2C9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5112" y="6919603"/>
            <a:ext cx="555463" cy="6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450" dirty="0">
                <a:solidFill>
                  <a:srgbClr val="777777"/>
                </a:solidFill>
                <a:latin typeface="+mn-ea"/>
                <a:ea typeface="+mn-ea"/>
              </a:rPr>
              <a:t>ナチュラルシルバー</a:t>
            </a:r>
            <a:endParaRPr lang="ja-JP" altLang="ja-JP" sz="450" dirty="0">
              <a:latin typeface="+mn-ea"/>
              <a:ea typeface="+mn-ea"/>
            </a:endParaRPr>
          </a:p>
        </p:txBody>
      </p:sp>
      <p:sp>
        <p:nvSpPr>
          <p:cNvPr id="160" name="object 66">
            <a:extLst>
              <a:ext uri="{FF2B5EF4-FFF2-40B4-BE49-F238E27FC236}">
                <a16:creationId xmlns:a16="http://schemas.microsoft.com/office/drawing/2014/main" id="{71E02F4B-4920-4427-B748-D1043B3545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46583" y="6919604"/>
            <a:ext cx="272682" cy="7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495" dirty="0">
                <a:solidFill>
                  <a:srgbClr val="777777"/>
                </a:solidFill>
                <a:latin typeface="+mn-ea"/>
                <a:ea typeface="+mn-ea"/>
              </a:rPr>
              <a:t>ホワイト</a:t>
            </a:r>
            <a:endParaRPr lang="ja-JP" altLang="ja-JP" sz="495" dirty="0">
              <a:latin typeface="+mn-ea"/>
              <a:ea typeface="+mn-ea"/>
            </a:endParaRPr>
          </a:p>
        </p:txBody>
      </p:sp>
      <p:sp>
        <p:nvSpPr>
          <p:cNvPr id="161" name="object 67">
            <a:extLst>
              <a:ext uri="{FF2B5EF4-FFF2-40B4-BE49-F238E27FC236}">
                <a16:creationId xmlns:a16="http://schemas.microsoft.com/office/drawing/2014/main" id="{C5CE234F-49B4-4472-B595-EBB1C89E952F}"/>
              </a:ext>
            </a:extLst>
          </p:cNvPr>
          <p:cNvSpPr/>
          <p:nvPr/>
        </p:nvSpPr>
        <p:spPr>
          <a:xfrm>
            <a:off x="2654089" y="6716495"/>
            <a:ext cx="534142" cy="177299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j-ea"/>
              <a:ea typeface="+mj-ea"/>
            </a:endParaRPr>
          </a:p>
        </p:txBody>
      </p:sp>
      <p:sp>
        <p:nvSpPr>
          <p:cNvPr id="162" name="object 68">
            <a:extLst>
              <a:ext uri="{FF2B5EF4-FFF2-40B4-BE49-F238E27FC236}">
                <a16:creationId xmlns:a16="http://schemas.microsoft.com/office/drawing/2014/main" id="{85B6BDE5-48E8-4590-AF84-08313B37F33E}"/>
              </a:ext>
            </a:extLst>
          </p:cNvPr>
          <p:cNvSpPr/>
          <p:nvPr/>
        </p:nvSpPr>
        <p:spPr>
          <a:xfrm>
            <a:off x="3255560" y="6716495"/>
            <a:ext cx="534142" cy="177299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j-ea"/>
              <a:ea typeface="+mj-ea"/>
            </a:endParaRPr>
          </a:p>
        </p:txBody>
      </p:sp>
      <p:sp>
        <p:nvSpPr>
          <p:cNvPr id="163" name="object 69">
            <a:extLst>
              <a:ext uri="{FF2B5EF4-FFF2-40B4-BE49-F238E27FC236}">
                <a16:creationId xmlns:a16="http://schemas.microsoft.com/office/drawing/2014/main" id="{A3428854-46A2-4C00-9642-234132E45B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5113" y="6578471"/>
            <a:ext cx="271559" cy="7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495" dirty="0">
                <a:solidFill>
                  <a:srgbClr val="777777"/>
                </a:solidFill>
                <a:latin typeface="+mn-ea"/>
                <a:ea typeface="+mn-ea"/>
              </a:rPr>
              <a:t>ブラック</a:t>
            </a:r>
            <a:endParaRPr lang="ja-JP" altLang="ja-JP" sz="495" dirty="0">
              <a:latin typeface="+mn-ea"/>
              <a:ea typeface="+mn-ea"/>
            </a:endParaRPr>
          </a:p>
        </p:txBody>
      </p:sp>
      <p:sp>
        <p:nvSpPr>
          <p:cNvPr id="164" name="object 70">
            <a:extLst>
              <a:ext uri="{FF2B5EF4-FFF2-40B4-BE49-F238E27FC236}">
                <a16:creationId xmlns:a16="http://schemas.microsoft.com/office/drawing/2014/main" id="{130A89E4-504F-41A1-B831-A57149E438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46583" y="6578471"/>
            <a:ext cx="526287" cy="7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495" dirty="0">
                <a:solidFill>
                  <a:srgbClr val="777777"/>
                </a:solidFill>
                <a:latin typeface="+mn-ea"/>
                <a:ea typeface="+mn-ea"/>
              </a:rPr>
              <a:t>オータムブラウン</a:t>
            </a:r>
            <a:endParaRPr lang="ja-JP" altLang="ja-JP" sz="495" dirty="0">
              <a:latin typeface="+mn-ea"/>
              <a:ea typeface="+mn-ea"/>
            </a:endParaRPr>
          </a:p>
        </p:txBody>
      </p:sp>
      <p:sp>
        <p:nvSpPr>
          <p:cNvPr id="165" name="object 71">
            <a:extLst>
              <a:ext uri="{FF2B5EF4-FFF2-40B4-BE49-F238E27FC236}">
                <a16:creationId xmlns:a16="http://schemas.microsoft.com/office/drawing/2014/main" id="{B52C0075-876A-4336-95CA-C9545983F0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9176" y="6578471"/>
            <a:ext cx="462324" cy="7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495" dirty="0">
                <a:solidFill>
                  <a:srgbClr val="777777"/>
                </a:solidFill>
                <a:latin typeface="+mn-ea"/>
                <a:ea typeface="+mn-ea"/>
              </a:rPr>
              <a:t>シャイングレー</a:t>
            </a:r>
            <a:endParaRPr lang="ja-JP" altLang="ja-JP" sz="495" dirty="0">
              <a:latin typeface="+mn-ea"/>
              <a:ea typeface="+mn-ea"/>
            </a:endParaRPr>
          </a:p>
        </p:txBody>
      </p:sp>
      <p:sp>
        <p:nvSpPr>
          <p:cNvPr id="166" name="object 72">
            <a:extLst>
              <a:ext uri="{FF2B5EF4-FFF2-40B4-BE49-F238E27FC236}">
                <a16:creationId xmlns:a16="http://schemas.microsoft.com/office/drawing/2014/main" id="{5B989704-6040-4290-B041-4C4A9228AE8F}"/>
              </a:ext>
            </a:extLst>
          </p:cNvPr>
          <p:cNvSpPr/>
          <p:nvPr/>
        </p:nvSpPr>
        <p:spPr>
          <a:xfrm>
            <a:off x="2654089" y="6388828"/>
            <a:ext cx="534142" cy="175055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j-ea"/>
              <a:ea typeface="+mj-ea"/>
            </a:endParaRPr>
          </a:p>
        </p:txBody>
      </p:sp>
      <p:sp>
        <p:nvSpPr>
          <p:cNvPr id="167" name="object 73">
            <a:extLst>
              <a:ext uri="{FF2B5EF4-FFF2-40B4-BE49-F238E27FC236}">
                <a16:creationId xmlns:a16="http://schemas.microsoft.com/office/drawing/2014/main" id="{1C024787-0B6A-47CF-8878-0CF3037A3D1C}"/>
              </a:ext>
            </a:extLst>
          </p:cNvPr>
          <p:cNvSpPr/>
          <p:nvPr/>
        </p:nvSpPr>
        <p:spPr>
          <a:xfrm>
            <a:off x="3858153" y="6388828"/>
            <a:ext cx="534142" cy="175055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j-ea"/>
              <a:ea typeface="+mj-ea"/>
            </a:endParaRPr>
          </a:p>
        </p:txBody>
      </p:sp>
      <p:sp>
        <p:nvSpPr>
          <p:cNvPr id="168" name="object 74">
            <a:extLst>
              <a:ext uri="{FF2B5EF4-FFF2-40B4-BE49-F238E27FC236}">
                <a16:creationId xmlns:a16="http://schemas.microsoft.com/office/drawing/2014/main" id="{60970CD3-616F-4E46-9792-D84776BC810D}"/>
              </a:ext>
            </a:extLst>
          </p:cNvPr>
          <p:cNvSpPr/>
          <p:nvPr/>
        </p:nvSpPr>
        <p:spPr>
          <a:xfrm>
            <a:off x="3255560" y="6387706"/>
            <a:ext cx="534142" cy="175055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j-ea"/>
              <a:ea typeface="+mj-ea"/>
            </a:endParaRPr>
          </a:p>
        </p:txBody>
      </p:sp>
      <p:sp>
        <p:nvSpPr>
          <p:cNvPr id="169" name="object 75">
            <a:extLst>
              <a:ext uri="{FF2B5EF4-FFF2-40B4-BE49-F238E27FC236}">
                <a16:creationId xmlns:a16="http://schemas.microsoft.com/office/drawing/2014/main" id="{2E2F3221-434A-4844-8CE7-F767F6CA14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05262" y="1367222"/>
            <a:ext cx="392751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500" dirty="0">
                <a:solidFill>
                  <a:srgbClr val="171000"/>
                </a:solidFill>
                <a:latin typeface="+mn-ea"/>
                <a:ea typeface="+mn-ea"/>
              </a:rPr>
              <a:t>パネル高さ</a:t>
            </a:r>
            <a:endParaRPr lang="ja-JP" altLang="ja-JP" sz="500" dirty="0">
              <a:latin typeface="+mn-ea"/>
              <a:ea typeface="+mn-ea"/>
            </a:endParaRPr>
          </a:p>
        </p:txBody>
      </p:sp>
      <p:sp>
        <p:nvSpPr>
          <p:cNvPr id="170" name="object 76">
            <a:extLst>
              <a:ext uri="{FF2B5EF4-FFF2-40B4-BE49-F238E27FC236}">
                <a16:creationId xmlns:a16="http://schemas.microsoft.com/office/drawing/2014/main" id="{5E2C4AD3-EA78-4388-ABEA-553154A2F0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04265" y="1665713"/>
            <a:ext cx="368064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500" dirty="0">
                <a:solidFill>
                  <a:srgbClr val="171000"/>
                </a:solidFill>
                <a:latin typeface="+mn-ea"/>
                <a:ea typeface="+mn-ea"/>
              </a:rPr>
              <a:t>屋根ピッチ</a:t>
            </a:r>
            <a:endParaRPr lang="ja-JP" altLang="ja-JP" sz="500" dirty="0">
              <a:latin typeface="+mn-ea"/>
              <a:ea typeface="+mn-ea"/>
            </a:endParaRPr>
          </a:p>
        </p:txBody>
      </p:sp>
      <p:sp>
        <p:nvSpPr>
          <p:cNvPr id="171" name="object 102">
            <a:extLst>
              <a:ext uri="{FF2B5EF4-FFF2-40B4-BE49-F238E27FC236}">
                <a16:creationId xmlns:a16="http://schemas.microsoft.com/office/drawing/2014/main" id="{875724BA-4A61-4AC0-A47B-E37B6BA99347}"/>
              </a:ext>
            </a:extLst>
          </p:cNvPr>
          <p:cNvSpPr/>
          <p:nvPr/>
        </p:nvSpPr>
        <p:spPr>
          <a:xfrm>
            <a:off x="323105" y="5636990"/>
            <a:ext cx="585761" cy="381530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j-ea"/>
              <a:ea typeface="+mj-ea"/>
            </a:endParaRPr>
          </a:p>
        </p:txBody>
      </p:sp>
      <p:sp>
        <p:nvSpPr>
          <p:cNvPr id="172" name="object 103">
            <a:extLst>
              <a:ext uri="{FF2B5EF4-FFF2-40B4-BE49-F238E27FC236}">
                <a16:creationId xmlns:a16="http://schemas.microsoft.com/office/drawing/2014/main" id="{6B13FED9-8DF0-49BC-95C0-DE8D8CB81018}"/>
              </a:ext>
            </a:extLst>
          </p:cNvPr>
          <p:cNvSpPr/>
          <p:nvPr/>
        </p:nvSpPr>
        <p:spPr>
          <a:xfrm>
            <a:off x="996392" y="5636990"/>
            <a:ext cx="585761" cy="381530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j-ea"/>
              <a:ea typeface="+mj-ea"/>
            </a:endParaRPr>
          </a:p>
        </p:txBody>
      </p:sp>
      <p:sp>
        <p:nvSpPr>
          <p:cNvPr id="173" name="object 104">
            <a:extLst>
              <a:ext uri="{FF2B5EF4-FFF2-40B4-BE49-F238E27FC236}">
                <a16:creationId xmlns:a16="http://schemas.microsoft.com/office/drawing/2014/main" id="{E9A01173-CF7F-48E5-876F-BDBA00A4C8C6}"/>
              </a:ext>
            </a:extLst>
          </p:cNvPr>
          <p:cNvSpPr/>
          <p:nvPr/>
        </p:nvSpPr>
        <p:spPr>
          <a:xfrm>
            <a:off x="1684269" y="5636990"/>
            <a:ext cx="584638" cy="381530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j-ea"/>
              <a:ea typeface="+mj-ea"/>
            </a:endParaRPr>
          </a:p>
        </p:txBody>
      </p:sp>
      <p:sp>
        <p:nvSpPr>
          <p:cNvPr id="174" name="object 105">
            <a:extLst>
              <a:ext uri="{FF2B5EF4-FFF2-40B4-BE49-F238E27FC236}">
                <a16:creationId xmlns:a16="http://schemas.microsoft.com/office/drawing/2014/main" id="{3A054CF8-BDDE-4BBB-8B1A-0686D7E20328}"/>
              </a:ext>
            </a:extLst>
          </p:cNvPr>
          <p:cNvSpPr/>
          <p:nvPr/>
        </p:nvSpPr>
        <p:spPr>
          <a:xfrm>
            <a:off x="369551" y="6341698"/>
            <a:ext cx="584638" cy="381530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j-ea"/>
              <a:ea typeface="+mj-ea"/>
            </a:endParaRPr>
          </a:p>
        </p:txBody>
      </p:sp>
      <p:sp>
        <p:nvSpPr>
          <p:cNvPr id="175" name="object 106">
            <a:extLst>
              <a:ext uri="{FF2B5EF4-FFF2-40B4-BE49-F238E27FC236}">
                <a16:creationId xmlns:a16="http://schemas.microsoft.com/office/drawing/2014/main" id="{C05D6C9A-308E-4385-8896-4FBE9A8B4D67}"/>
              </a:ext>
            </a:extLst>
          </p:cNvPr>
          <p:cNvSpPr/>
          <p:nvPr/>
        </p:nvSpPr>
        <p:spPr>
          <a:xfrm>
            <a:off x="1442323" y="6341698"/>
            <a:ext cx="584638" cy="381530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j-ea"/>
              <a:ea typeface="+mj-ea"/>
            </a:endParaRPr>
          </a:p>
        </p:txBody>
      </p:sp>
      <p:sp>
        <p:nvSpPr>
          <p:cNvPr id="176" name="object 107">
            <a:extLst>
              <a:ext uri="{FF2B5EF4-FFF2-40B4-BE49-F238E27FC236}">
                <a16:creationId xmlns:a16="http://schemas.microsoft.com/office/drawing/2014/main" id="{C4D95926-C3E9-420F-AEAC-DF2AA6A4AC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286" y="6781580"/>
            <a:ext cx="2182501" cy="308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238125">
              <a:tabLst>
                <a:tab pos="175577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tabLst>
                <a:tab pos="175577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tabLst>
                <a:tab pos="175577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tabLst>
                <a:tab pos="175577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tabLst>
                <a:tab pos="175577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5577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5577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5577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5577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495" dirty="0">
                <a:solidFill>
                  <a:srgbClr val="777777"/>
                </a:solidFill>
                <a:latin typeface="+mn-ea"/>
                <a:ea typeface="+mn-ea"/>
              </a:rPr>
              <a:t>クリアマットS</a:t>
            </a:r>
            <a:r>
              <a:rPr lang="en-US" altLang="ja-JP" sz="495" dirty="0">
                <a:solidFill>
                  <a:srgbClr val="777777"/>
                </a:solidFill>
                <a:latin typeface="+mn-ea"/>
                <a:ea typeface="+mn-ea"/>
              </a:rPr>
              <a:t>                               </a:t>
            </a:r>
            <a:r>
              <a:rPr lang="ja-JP" altLang="ja-JP" sz="495" dirty="0">
                <a:solidFill>
                  <a:srgbClr val="777777"/>
                </a:solidFill>
                <a:latin typeface="+mn-ea"/>
                <a:ea typeface="+mn-ea"/>
              </a:rPr>
              <a:t>クリアS</a:t>
            </a:r>
            <a:endParaRPr lang="ja-JP" altLang="ja-JP" sz="495" dirty="0">
              <a:latin typeface="+mn-ea"/>
              <a:ea typeface="+mn-ea"/>
            </a:endParaRPr>
          </a:p>
          <a:p>
            <a:pPr>
              <a:lnSpc>
                <a:spcPts val="636"/>
              </a:lnSpc>
              <a:spcBef>
                <a:spcPts val="27"/>
              </a:spcBef>
            </a:pPr>
            <a:r>
              <a:rPr lang="ja-JP" altLang="ja-JP" sz="424" dirty="0">
                <a:solidFill>
                  <a:srgbClr val="6C6C6C"/>
                </a:solidFill>
                <a:latin typeface="+mn-ea"/>
                <a:ea typeface="+mn-ea"/>
              </a:rPr>
              <a:t>※ 熱線吸収ポリカーボネート クリアマットS/熱線吸収アクアポリカーボネート クリアSは、やや青みがかったパネルです。</a:t>
            </a:r>
            <a:endParaRPr lang="ja-JP" altLang="ja-JP" sz="424" dirty="0">
              <a:latin typeface="+mn-ea"/>
              <a:ea typeface="+mn-ea"/>
            </a:endParaRPr>
          </a:p>
          <a:p>
            <a:pPr>
              <a:spcBef>
                <a:spcPts val="53"/>
              </a:spcBef>
            </a:pPr>
            <a:r>
              <a:rPr lang="ja-JP" altLang="ja-JP" sz="424" dirty="0">
                <a:solidFill>
                  <a:srgbClr val="6C6C6C"/>
                </a:solidFill>
                <a:latin typeface="+mn-ea"/>
                <a:ea typeface="+mn-ea"/>
              </a:rPr>
              <a:t>※ 素材の特性上、見る方向によって色味が異なって見える場合があります。</a:t>
            </a:r>
            <a:endParaRPr lang="ja-JP" altLang="ja-JP" sz="424" dirty="0">
              <a:latin typeface="+mn-ea"/>
              <a:ea typeface="+mn-ea"/>
            </a:endParaRPr>
          </a:p>
        </p:txBody>
      </p:sp>
      <p:sp>
        <p:nvSpPr>
          <p:cNvPr id="177" name="object 108">
            <a:extLst>
              <a:ext uri="{FF2B5EF4-FFF2-40B4-BE49-F238E27FC236}">
                <a16:creationId xmlns:a16="http://schemas.microsoft.com/office/drawing/2014/main" id="{49E2B709-1FC8-4D9C-828B-5FEF9D2B87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944" y="6030864"/>
            <a:ext cx="2839031" cy="7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80963">
              <a:tabLst>
                <a:tab pos="1033463" algn="l"/>
                <a:tab pos="2006600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tabLst>
                <a:tab pos="1033463" algn="l"/>
                <a:tab pos="2006600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tabLst>
                <a:tab pos="1033463" algn="l"/>
                <a:tab pos="2006600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tabLst>
                <a:tab pos="1033463" algn="l"/>
                <a:tab pos="2006600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tabLst>
                <a:tab pos="1033463" algn="l"/>
                <a:tab pos="2006600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33463" algn="l"/>
                <a:tab pos="2006600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33463" algn="l"/>
                <a:tab pos="2006600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33463" algn="l"/>
                <a:tab pos="2006600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33463" algn="l"/>
                <a:tab pos="2006600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495" dirty="0">
                <a:solidFill>
                  <a:srgbClr val="777777"/>
                </a:solidFill>
                <a:latin typeface="+mn-ea"/>
                <a:ea typeface="+mn-ea"/>
              </a:rPr>
              <a:t>クリアブルー</a:t>
            </a:r>
            <a:r>
              <a:rPr lang="en-US" altLang="ja-JP" sz="495" dirty="0">
                <a:solidFill>
                  <a:srgbClr val="777777"/>
                </a:solidFill>
                <a:latin typeface="+mn-ea"/>
                <a:ea typeface="+mn-ea"/>
              </a:rPr>
              <a:t>               </a:t>
            </a:r>
            <a:r>
              <a:rPr lang="ja-JP" altLang="ja-JP" sz="495" dirty="0">
                <a:solidFill>
                  <a:srgbClr val="777777"/>
                </a:solidFill>
                <a:latin typeface="+mn-ea"/>
                <a:ea typeface="+mn-ea"/>
              </a:rPr>
              <a:t>クリアマット</a:t>
            </a:r>
            <a:r>
              <a:rPr lang="en-US" altLang="ja-JP" sz="495" dirty="0">
                <a:solidFill>
                  <a:srgbClr val="777777"/>
                </a:solidFill>
                <a:latin typeface="+mn-ea"/>
                <a:ea typeface="+mn-ea"/>
              </a:rPr>
              <a:t>              </a:t>
            </a:r>
            <a:r>
              <a:rPr lang="ja-JP" altLang="ja-JP" sz="495" dirty="0">
                <a:solidFill>
                  <a:srgbClr val="777777"/>
                </a:solidFill>
                <a:latin typeface="+mn-ea"/>
                <a:ea typeface="+mn-ea"/>
              </a:rPr>
              <a:t>クリアブラウン</a:t>
            </a:r>
            <a:endParaRPr lang="ja-JP" altLang="ja-JP" sz="495" dirty="0">
              <a:latin typeface="+mn-ea"/>
              <a:ea typeface="+mn-ea"/>
            </a:endParaRPr>
          </a:p>
        </p:txBody>
      </p:sp>
      <p:sp>
        <p:nvSpPr>
          <p:cNvPr id="178" name="object 109">
            <a:extLst>
              <a:ext uri="{FF2B5EF4-FFF2-40B4-BE49-F238E27FC236}">
                <a16:creationId xmlns:a16="http://schemas.microsoft.com/office/drawing/2014/main" id="{C48CA808-AD9C-466B-B3C7-C4E547A7AA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6761" y="5293613"/>
            <a:ext cx="576783" cy="290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762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919" dirty="0">
                <a:solidFill>
                  <a:srgbClr val="6C6C6C"/>
                </a:solidFill>
                <a:latin typeface="+mn-ea"/>
                <a:ea typeface="+mn-ea"/>
              </a:rPr>
              <a:t>屋根形状</a:t>
            </a:r>
            <a:endParaRPr lang="ja-JP" altLang="ja-JP" sz="919" dirty="0">
              <a:latin typeface="+mn-ea"/>
              <a:ea typeface="+mn-ea"/>
            </a:endParaRPr>
          </a:p>
          <a:p>
            <a:pPr>
              <a:spcBef>
                <a:spcPts val="424"/>
              </a:spcBef>
            </a:pPr>
            <a:r>
              <a:rPr lang="ja-JP" altLang="ja-JP" sz="636" dirty="0">
                <a:solidFill>
                  <a:srgbClr val="3F3F3F"/>
                </a:solidFill>
                <a:latin typeface="+mn-ea"/>
                <a:ea typeface="+mn-ea"/>
              </a:rPr>
              <a:t>［ F型］ </a:t>
            </a:r>
            <a:endParaRPr lang="ja-JP" altLang="ja-JP" sz="636" dirty="0">
              <a:latin typeface="+mn-ea"/>
              <a:ea typeface="+mn-ea"/>
            </a:endParaRPr>
          </a:p>
        </p:txBody>
      </p:sp>
      <p:sp>
        <p:nvSpPr>
          <p:cNvPr id="179" name="object 110">
            <a:extLst>
              <a:ext uri="{FF2B5EF4-FFF2-40B4-BE49-F238E27FC236}">
                <a16:creationId xmlns:a16="http://schemas.microsoft.com/office/drawing/2014/main" id="{B26EC3BA-D559-4B93-863B-968E8694AB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53057" y="5487744"/>
            <a:ext cx="368064" cy="97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636" dirty="0">
                <a:solidFill>
                  <a:srgbClr val="3F3F3F"/>
                </a:solidFill>
                <a:latin typeface="+mn-ea"/>
                <a:ea typeface="+mn-ea"/>
              </a:rPr>
              <a:t>［ R型］ </a:t>
            </a:r>
            <a:endParaRPr lang="ja-JP" altLang="ja-JP" sz="636" dirty="0">
              <a:latin typeface="+mn-ea"/>
              <a:ea typeface="+mn-ea"/>
            </a:endParaRPr>
          </a:p>
        </p:txBody>
      </p:sp>
      <p:sp>
        <p:nvSpPr>
          <p:cNvPr id="180" name="object 111">
            <a:extLst>
              <a:ext uri="{FF2B5EF4-FFF2-40B4-BE49-F238E27FC236}">
                <a16:creationId xmlns:a16="http://schemas.microsoft.com/office/drawing/2014/main" id="{46A9D597-E4EF-4C05-8A0D-F61701BEF69C}"/>
              </a:ext>
            </a:extLst>
          </p:cNvPr>
          <p:cNvSpPr/>
          <p:nvPr/>
        </p:nvSpPr>
        <p:spPr>
          <a:xfrm>
            <a:off x="2621548" y="5595470"/>
            <a:ext cx="751838" cy="417439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j-ea"/>
              <a:ea typeface="+mj-ea"/>
            </a:endParaRPr>
          </a:p>
        </p:txBody>
      </p:sp>
      <p:sp>
        <p:nvSpPr>
          <p:cNvPr id="181" name="object 112">
            <a:extLst>
              <a:ext uri="{FF2B5EF4-FFF2-40B4-BE49-F238E27FC236}">
                <a16:creationId xmlns:a16="http://schemas.microsoft.com/office/drawing/2014/main" id="{F46ED928-DC11-491D-820E-D48EC12335BF}"/>
              </a:ext>
            </a:extLst>
          </p:cNvPr>
          <p:cNvSpPr/>
          <p:nvPr/>
        </p:nvSpPr>
        <p:spPr>
          <a:xfrm>
            <a:off x="3510287" y="5593226"/>
            <a:ext cx="758571" cy="423050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j-ea"/>
              <a:ea typeface="+mj-ea"/>
            </a:endParaRPr>
          </a:p>
        </p:txBody>
      </p:sp>
      <p:sp>
        <p:nvSpPr>
          <p:cNvPr id="182" name="object 19">
            <a:extLst>
              <a:ext uri="{FF2B5EF4-FFF2-40B4-BE49-F238E27FC236}">
                <a16:creationId xmlns:a16="http://schemas.microsoft.com/office/drawing/2014/main" id="{1C5CCF5C-EBB4-4302-A54D-2725F83733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264" y="6212651"/>
            <a:ext cx="1041352" cy="8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424"/>
              </a:spcBef>
            </a:pPr>
            <a:r>
              <a:rPr lang="ja-JP" altLang="en-US" sz="566" dirty="0">
                <a:solidFill>
                  <a:srgbClr val="3F3F3F"/>
                </a:solidFill>
                <a:latin typeface="+mn-ea"/>
                <a:ea typeface="+mn-ea"/>
              </a:rPr>
              <a:t>［熱線吸収ポリカーボネート］</a:t>
            </a:r>
            <a:endParaRPr lang="ja-JP" altLang="ja-JP" sz="566" dirty="0">
              <a:latin typeface="+mn-ea"/>
              <a:ea typeface="+mn-ea"/>
            </a:endParaRPr>
          </a:p>
        </p:txBody>
      </p:sp>
      <p:sp>
        <p:nvSpPr>
          <p:cNvPr id="183" name="object 19">
            <a:extLst>
              <a:ext uri="{FF2B5EF4-FFF2-40B4-BE49-F238E27FC236}">
                <a16:creationId xmlns:a16="http://schemas.microsoft.com/office/drawing/2014/main" id="{EE7D036C-2978-4E58-ABE3-4B0B5CD744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6105" y="6212651"/>
            <a:ext cx="1288224" cy="8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424"/>
              </a:spcBef>
            </a:pPr>
            <a:r>
              <a:rPr lang="ja-JP" altLang="en-US" sz="566" dirty="0">
                <a:solidFill>
                  <a:srgbClr val="3F3F3F"/>
                </a:solidFill>
                <a:latin typeface="+mn-ea"/>
                <a:ea typeface="+mn-ea"/>
              </a:rPr>
              <a:t>［熱線吸収アクアポリカーボネート］</a:t>
            </a:r>
            <a:endParaRPr lang="ja-JP" altLang="ja-JP" sz="566" dirty="0">
              <a:latin typeface="+mn-ea"/>
              <a:ea typeface="+mn-ea"/>
            </a:endParaRPr>
          </a:p>
        </p:txBody>
      </p:sp>
      <p:sp>
        <p:nvSpPr>
          <p:cNvPr id="184" name="object 33">
            <a:extLst>
              <a:ext uri="{FF2B5EF4-FFF2-40B4-BE49-F238E27FC236}">
                <a16:creationId xmlns:a16="http://schemas.microsoft.com/office/drawing/2014/main" id="{87C80888-2504-4664-834C-51B05A1B1A94}"/>
              </a:ext>
            </a:extLst>
          </p:cNvPr>
          <p:cNvSpPr/>
          <p:nvPr/>
        </p:nvSpPr>
        <p:spPr>
          <a:xfrm flipV="1">
            <a:off x="4843139" y="1251275"/>
            <a:ext cx="5595068" cy="45719"/>
          </a:xfrm>
          <a:custGeom>
            <a:avLst/>
            <a:gdLst/>
            <a:ahLst/>
            <a:cxnLst/>
            <a:rect l="l" t="t" r="r" b="b"/>
            <a:pathLst>
              <a:path w="8280400">
                <a:moveTo>
                  <a:pt x="0" y="0"/>
                </a:moveTo>
                <a:lnTo>
                  <a:pt x="8280006" y="0"/>
                </a:lnTo>
              </a:path>
            </a:pathLst>
          </a:custGeom>
          <a:ln w="12700">
            <a:solidFill>
              <a:srgbClr val="818282"/>
            </a:solidFill>
            <a:prstDash val="dot"/>
          </a:ln>
        </p:spPr>
        <p:txBody>
          <a:bodyPr lIns="0" tIns="0" rIns="0" bIns="0"/>
          <a:lstStyle/>
          <a:p>
            <a:pPr>
              <a:defRPr/>
            </a:pPr>
            <a:endParaRPr sz="1272">
              <a:latin typeface="+mj-ea"/>
              <a:ea typeface="+mj-ea"/>
            </a:endParaRPr>
          </a:p>
        </p:txBody>
      </p:sp>
      <p:sp>
        <p:nvSpPr>
          <p:cNvPr id="185" name="object 51">
            <a:extLst>
              <a:ext uri="{FF2B5EF4-FFF2-40B4-BE49-F238E27FC236}">
                <a16:creationId xmlns:a16="http://schemas.microsoft.com/office/drawing/2014/main" id="{75C22DEE-E10F-4E17-B403-2DAFA62F2B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70601" y="2747801"/>
            <a:ext cx="1538462" cy="394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fontAlgn="b" hangingPunct="1">
              <a:lnSpc>
                <a:spcPct val="150000"/>
              </a:lnSpc>
            </a:pPr>
            <a:r>
              <a:rPr lang="ja-JP" altLang="en-US" sz="600" dirty="0">
                <a:solidFill>
                  <a:srgbClr val="6C6C6C"/>
                </a:solidFill>
                <a:latin typeface="+mn-ea"/>
                <a:ea typeface="+mn-ea"/>
              </a:rPr>
              <a:t>風への強固な備えとして、屋根を支えるフレームのピッチを</a:t>
            </a:r>
            <a:r>
              <a:rPr lang="en-US" altLang="ja-JP" sz="600" dirty="0">
                <a:solidFill>
                  <a:srgbClr val="6C6C6C"/>
                </a:solidFill>
                <a:latin typeface="+mn-ea"/>
                <a:ea typeface="+mn-ea"/>
              </a:rPr>
              <a:t>540mm</a:t>
            </a:r>
            <a:r>
              <a:rPr lang="ja-JP" altLang="en-US" sz="600" dirty="0">
                <a:solidFill>
                  <a:srgbClr val="6C6C6C"/>
                </a:solidFill>
                <a:latin typeface="+mn-ea"/>
                <a:ea typeface="+mn-ea"/>
              </a:rPr>
              <a:t>に、屋根パネルの厚さは</a:t>
            </a:r>
            <a:r>
              <a:rPr lang="en-US" altLang="ja-JP" sz="600" dirty="0">
                <a:solidFill>
                  <a:srgbClr val="6C6C6C"/>
                </a:solidFill>
                <a:latin typeface="+mn-ea"/>
                <a:ea typeface="+mn-ea"/>
              </a:rPr>
              <a:t>2.3mm</a:t>
            </a:r>
            <a:r>
              <a:rPr lang="ja-JP" altLang="en-US" sz="600" dirty="0">
                <a:solidFill>
                  <a:srgbClr val="6C6C6C"/>
                </a:solidFill>
                <a:latin typeface="+mn-ea"/>
                <a:ea typeface="+mn-ea"/>
              </a:rPr>
              <a:t>に。</a:t>
            </a:r>
          </a:p>
        </p:txBody>
      </p:sp>
      <p:sp>
        <p:nvSpPr>
          <p:cNvPr id="186" name="object 51">
            <a:extLst>
              <a:ext uri="{FF2B5EF4-FFF2-40B4-BE49-F238E27FC236}">
                <a16:creationId xmlns:a16="http://schemas.microsoft.com/office/drawing/2014/main" id="{AF58FF46-F28B-42A6-AA24-CBBBF9880A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55807" y="2756503"/>
            <a:ext cx="1391462" cy="394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fontAlgn="b" hangingPunct="1">
              <a:lnSpc>
                <a:spcPct val="150000"/>
              </a:lnSpc>
            </a:pPr>
            <a:r>
              <a:rPr lang="ja-JP" altLang="en-US" sz="600" dirty="0">
                <a:solidFill>
                  <a:srgbClr val="6C6C6C"/>
                </a:solidFill>
                <a:latin typeface="+mn-ea"/>
                <a:ea typeface="+mn-ea"/>
              </a:rPr>
              <a:t>テラス</a:t>
            </a:r>
            <a:r>
              <a:rPr lang="en-US" altLang="ja-JP" sz="600" dirty="0">
                <a:solidFill>
                  <a:srgbClr val="6C6C6C"/>
                </a:solidFill>
                <a:latin typeface="+mn-ea"/>
                <a:ea typeface="+mn-ea"/>
              </a:rPr>
              <a:t>VS</a:t>
            </a:r>
            <a:r>
              <a:rPr lang="ja-JP" altLang="en-US" sz="600" dirty="0">
                <a:solidFill>
                  <a:srgbClr val="6C6C6C"/>
                </a:solidFill>
                <a:latin typeface="+mn-ea"/>
                <a:ea typeface="+mn-ea"/>
              </a:rPr>
              <a:t>の耐積雪強度は一般地域用でも</a:t>
            </a:r>
            <a:r>
              <a:rPr lang="en-US" altLang="ja-JP" sz="600" dirty="0">
                <a:solidFill>
                  <a:srgbClr val="6C6C6C"/>
                </a:solidFill>
                <a:latin typeface="+mn-ea"/>
                <a:ea typeface="+mn-ea"/>
              </a:rPr>
              <a:t>30cm</a:t>
            </a:r>
            <a:r>
              <a:rPr lang="ja-JP" altLang="en-US" sz="600" dirty="0">
                <a:solidFill>
                  <a:srgbClr val="6C6C6C"/>
                </a:solidFill>
                <a:latin typeface="+mn-ea"/>
                <a:ea typeface="+mn-ea"/>
              </a:rPr>
              <a:t>。一般テラス</a:t>
            </a:r>
            <a:r>
              <a:rPr lang="en-US" altLang="ja-JP" sz="600" dirty="0">
                <a:solidFill>
                  <a:srgbClr val="6C6C6C"/>
                </a:solidFill>
                <a:latin typeface="+mn-ea"/>
                <a:ea typeface="+mn-ea"/>
              </a:rPr>
              <a:t>※</a:t>
            </a:r>
            <a:r>
              <a:rPr lang="ja-JP" altLang="en-US" sz="600" dirty="0">
                <a:solidFill>
                  <a:srgbClr val="6C6C6C"/>
                </a:solidFill>
                <a:latin typeface="+mn-ea"/>
                <a:ea typeface="+mn-ea"/>
              </a:rPr>
              <a:t>の</a:t>
            </a:r>
            <a:r>
              <a:rPr lang="en-US" altLang="ja-JP" sz="600" dirty="0">
                <a:solidFill>
                  <a:srgbClr val="6C6C6C"/>
                </a:solidFill>
                <a:latin typeface="+mn-ea"/>
                <a:ea typeface="+mn-ea"/>
              </a:rPr>
              <a:t>1.5</a:t>
            </a:r>
            <a:r>
              <a:rPr lang="ja-JP" altLang="en-US" sz="600" dirty="0">
                <a:solidFill>
                  <a:srgbClr val="6C6C6C"/>
                </a:solidFill>
                <a:latin typeface="+mn-ea"/>
                <a:ea typeface="+mn-ea"/>
              </a:rPr>
              <a:t>倍で余裕の実力です。</a:t>
            </a:r>
            <a:r>
              <a:rPr lang="en-US" altLang="ja-JP" sz="600" dirty="0">
                <a:solidFill>
                  <a:srgbClr val="6C6C6C"/>
                </a:solidFill>
                <a:latin typeface="+mn-ea"/>
                <a:ea typeface="+mn-ea"/>
              </a:rPr>
              <a:t>※</a:t>
            </a:r>
            <a:r>
              <a:rPr lang="ja-JP" altLang="en-US" sz="600" dirty="0">
                <a:solidFill>
                  <a:srgbClr val="6C6C6C"/>
                </a:solidFill>
                <a:latin typeface="+mn-ea"/>
                <a:ea typeface="+mn-ea"/>
              </a:rPr>
              <a:t>自社一般品を示します。</a:t>
            </a:r>
          </a:p>
        </p:txBody>
      </p:sp>
      <p:sp>
        <p:nvSpPr>
          <p:cNvPr id="187" name="object 51">
            <a:extLst>
              <a:ext uri="{FF2B5EF4-FFF2-40B4-BE49-F238E27FC236}">
                <a16:creationId xmlns:a16="http://schemas.microsoft.com/office/drawing/2014/main" id="{3E4DB307-B883-41CF-BFFB-42352674EE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4383" y="3783762"/>
            <a:ext cx="3767165" cy="256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fontAlgn="b" hangingPunct="1">
              <a:lnSpc>
                <a:spcPct val="150000"/>
              </a:lnSpc>
            </a:pPr>
            <a:r>
              <a:rPr lang="ja-JP" altLang="en-US" sz="600" dirty="0">
                <a:solidFill>
                  <a:srgbClr val="6C6C6C"/>
                </a:solidFill>
                <a:latin typeface="+mn-ea"/>
                <a:ea typeface="+mn-ea"/>
              </a:rPr>
              <a:t>一般的なテラス</a:t>
            </a:r>
            <a:r>
              <a:rPr lang="en-US" altLang="ja-JP" sz="600" dirty="0">
                <a:solidFill>
                  <a:srgbClr val="6C6C6C"/>
                </a:solidFill>
                <a:latin typeface="+mn-ea"/>
                <a:ea typeface="+mn-ea"/>
              </a:rPr>
              <a:t>※</a:t>
            </a:r>
            <a:r>
              <a:rPr lang="ja-JP" altLang="en-US" sz="600" dirty="0">
                <a:solidFill>
                  <a:srgbClr val="6C6C6C"/>
                </a:solidFill>
                <a:latin typeface="+mn-ea"/>
                <a:ea typeface="+mn-ea"/>
              </a:rPr>
              <a:t>には、屋根材を支える野縁（のぶち）と呼ばれるフレームがあることが常識でした。</a:t>
            </a:r>
          </a:p>
          <a:p>
            <a:pPr eaLnBrk="1" fontAlgn="b" hangingPunct="1">
              <a:lnSpc>
                <a:spcPct val="150000"/>
              </a:lnSpc>
            </a:pPr>
            <a:r>
              <a:rPr lang="ja-JP" altLang="en-US" sz="600" dirty="0">
                <a:solidFill>
                  <a:srgbClr val="6C6C6C"/>
                </a:solidFill>
                <a:latin typeface="+mn-ea"/>
                <a:ea typeface="+mn-ea"/>
              </a:rPr>
              <a:t>でも、この野縁がなくなれば、下から見上げた際の視界がスッキリ広がります。 </a:t>
            </a:r>
            <a:r>
              <a:rPr lang="en-US" altLang="ja-JP" sz="600" dirty="0">
                <a:solidFill>
                  <a:srgbClr val="6C6C6C"/>
                </a:solidFill>
                <a:latin typeface="+mn-ea"/>
                <a:ea typeface="+mn-ea"/>
              </a:rPr>
              <a:t>※</a:t>
            </a:r>
            <a:r>
              <a:rPr lang="ja-JP" altLang="en-US" sz="600" dirty="0">
                <a:solidFill>
                  <a:srgbClr val="6C6C6C"/>
                </a:solidFill>
                <a:latin typeface="+mn-ea"/>
                <a:ea typeface="+mn-ea"/>
              </a:rPr>
              <a:t>自社一般品を示します。</a:t>
            </a:r>
          </a:p>
        </p:txBody>
      </p:sp>
      <p:pic>
        <p:nvPicPr>
          <p:cNvPr id="188" name="図 30">
            <a:extLst>
              <a:ext uri="{FF2B5EF4-FFF2-40B4-BE49-F238E27FC236}">
                <a16:creationId xmlns:a16="http://schemas.microsoft.com/office/drawing/2014/main" id="{CB9E8097-52D3-4247-97E5-6DF82BE8ED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6945" y="2691744"/>
            <a:ext cx="342254" cy="345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9" name="bk object 17">
            <a:extLst>
              <a:ext uri="{FF2B5EF4-FFF2-40B4-BE49-F238E27FC236}">
                <a16:creationId xmlns:a16="http://schemas.microsoft.com/office/drawing/2014/main" id="{876E0F1F-29DF-426A-A519-0D465C3623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1201" y="5575038"/>
            <a:ext cx="1432997" cy="1232339"/>
          </a:xfrm>
          <a:prstGeom prst="rect">
            <a:avLst/>
          </a:prstGeom>
          <a:blipFill dpi="0" rotWithShape="1">
            <a:blip r:embed="rId26"/>
            <a:srcRect/>
            <a:stretch>
              <a:fillRect/>
            </a:stretch>
          </a:blipFill>
          <a:ln>
            <a:noFill/>
          </a:ln>
        </p:spPr>
        <p:txBody>
          <a:bodyPr lIns="0" tIns="0" rIns="0" bIns="0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ja-JP"/>
          </a:p>
        </p:txBody>
      </p:sp>
      <p:sp>
        <p:nvSpPr>
          <p:cNvPr id="190" name="bk object 18">
            <a:extLst>
              <a:ext uri="{FF2B5EF4-FFF2-40B4-BE49-F238E27FC236}">
                <a16:creationId xmlns:a16="http://schemas.microsoft.com/office/drawing/2014/main" id="{7FBB12ED-FE93-4122-A3FA-549000236C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86309" y="5570783"/>
            <a:ext cx="1814822" cy="1236597"/>
          </a:xfrm>
          <a:prstGeom prst="rect">
            <a:avLst/>
          </a:prstGeom>
          <a:blipFill dpi="0" rotWithShape="1">
            <a:blip r:embed="rId27"/>
            <a:srcRect/>
            <a:stretch>
              <a:fillRect/>
            </a:stretch>
          </a:blipFill>
          <a:ln>
            <a:noFill/>
          </a:ln>
        </p:spPr>
        <p:txBody>
          <a:bodyPr lIns="0" tIns="0" rIns="0" bIns="0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ja-JP"/>
          </a:p>
        </p:txBody>
      </p:sp>
      <p:pic>
        <p:nvPicPr>
          <p:cNvPr id="192" name="図 191">
            <a:extLst>
              <a:ext uri="{FF2B5EF4-FFF2-40B4-BE49-F238E27FC236}">
                <a16:creationId xmlns:a16="http://schemas.microsoft.com/office/drawing/2014/main" id="{DBB31916-23B3-446A-B00F-98613E5C9593}"/>
              </a:ext>
            </a:extLst>
          </p:cNvPr>
          <p:cNvPicPr>
            <a:picLocks noChangeAspect="1"/>
          </p:cNvPicPr>
          <p:nvPr/>
        </p:nvPicPr>
        <p:blipFill rotWithShape="1">
          <a:blip r:embed="rId28"/>
          <a:srcRect l="1268" t="2883" r="1676" b="16398"/>
          <a:stretch/>
        </p:blipFill>
        <p:spPr>
          <a:xfrm>
            <a:off x="0" y="822519"/>
            <a:ext cx="4507617" cy="2622106"/>
          </a:xfrm>
          <a:prstGeom prst="rect">
            <a:avLst/>
          </a:prstGeom>
        </p:spPr>
      </p:pic>
      <p:sp>
        <p:nvSpPr>
          <p:cNvPr id="193" name="object 33">
            <a:extLst>
              <a:ext uri="{FF2B5EF4-FFF2-40B4-BE49-F238E27FC236}">
                <a16:creationId xmlns:a16="http://schemas.microsoft.com/office/drawing/2014/main" id="{6285AD57-A818-4DF1-9A65-72552EE25212}"/>
              </a:ext>
            </a:extLst>
          </p:cNvPr>
          <p:cNvSpPr/>
          <p:nvPr/>
        </p:nvSpPr>
        <p:spPr>
          <a:xfrm flipV="1">
            <a:off x="260265" y="3954039"/>
            <a:ext cx="4211446" cy="60273"/>
          </a:xfrm>
          <a:custGeom>
            <a:avLst/>
            <a:gdLst/>
            <a:ahLst/>
            <a:cxnLst/>
            <a:rect l="l" t="t" r="r" b="b"/>
            <a:pathLst>
              <a:path w="8280400">
                <a:moveTo>
                  <a:pt x="0" y="0"/>
                </a:moveTo>
                <a:lnTo>
                  <a:pt x="8280006" y="0"/>
                </a:lnTo>
              </a:path>
            </a:pathLst>
          </a:custGeom>
          <a:ln w="12700">
            <a:solidFill>
              <a:srgbClr val="818282"/>
            </a:solidFill>
            <a:prstDash val="dot"/>
          </a:ln>
        </p:spPr>
        <p:txBody>
          <a:bodyPr lIns="0" tIns="0" rIns="0" bIns="0"/>
          <a:lstStyle/>
          <a:p>
            <a:pPr>
              <a:defRPr/>
            </a:pPr>
            <a:endParaRPr sz="1272">
              <a:latin typeface="+mj-ea"/>
              <a:ea typeface="+mj-ea"/>
            </a:endParaRPr>
          </a:p>
        </p:txBody>
      </p:sp>
      <p:sp>
        <p:nvSpPr>
          <p:cNvPr id="194" name="Rectangle 9">
            <a:extLst>
              <a:ext uri="{FF2B5EF4-FFF2-40B4-BE49-F238E27FC236}">
                <a16:creationId xmlns:a16="http://schemas.microsoft.com/office/drawing/2014/main" id="{34A5005F-24FB-4E45-B418-DC0D23BFF7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3513" y="7239223"/>
            <a:ext cx="2153916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None/>
              <a:defRPr/>
            </a:pPr>
            <a:r>
              <a:rPr lang="ja-JP" altLang="en-US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テラス</a:t>
            </a:r>
            <a:r>
              <a:rPr lang="en-US" altLang="ja-JP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VS</a:t>
            </a:r>
          </a:p>
          <a:p>
            <a:pPr>
              <a:spcBef>
                <a:spcPct val="0"/>
              </a:spcBef>
              <a:buNone/>
              <a:defRPr/>
            </a:pPr>
            <a:r>
              <a:rPr lang="en-US" altLang="ja-JP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SPD8197</a:t>
            </a:r>
          </a:p>
          <a:p>
            <a:pPr>
              <a:spcBef>
                <a:spcPct val="0"/>
              </a:spcBef>
              <a:buNone/>
              <a:defRPr/>
            </a:pPr>
            <a:r>
              <a:rPr lang="en-US" altLang="zh-TW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2021.2.1</a:t>
            </a:r>
            <a:r>
              <a:rPr lang="zh-TW" altLang="en-US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発行（</a:t>
            </a:r>
            <a:r>
              <a:rPr lang="en-US" altLang="zh-TW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2022.04.00 </a:t>
            </a:r>
            <a:r>
              <a:rPr lang="zh-TW" altLang="en-US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改訂</a:t>
            </a:r>
            <a:r>
              <a:rPr lang="en-US" altLang="ja-JP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/2024.08</a:t>
            </a:r>
            <a:r>
              <a:rPr lang="ja-JP" altLang="en-US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更新</a:t>
            </a:r>
            <a:r>
              <a:rPr lang="zh-TW" altLang="en-US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3169082457"/>
      </p:ext>
    </p:extLst>
  </p:cSld>
  <p:clrMapOvr>
    <a:masterClrMapping/>
  </p:clrMapOvr>
</p:sld>
</file>

<file path=ppt/theme/theme1.xml><?xml version="1.0" encoding="utf-8"?>
<a:theme xmlns:a="http://schemas.openxmlformats.org/drawingml/2006/main" name="LIXILテーマ">
  <a:themeElements>
    <a:clrScheme name="ユーザー定義 1">
      <a:dk1>
        <a:srgbClr val="000000"/>
      </a:dk1>
      <a:lt1>
        <a:srgbClr val="FFFFFF"/>
      </a:lt1>
      <a:dk2>
        <a:srgbClr val="54585A"/>
      </a:dk2>
      <a:lt2>
        <a:srgbClr val="D1CDB5"/>
      </a:lt2>
      <a:accent1>
        <a:srgbClr val="E75400"/>
      </a:accent1>
      <a:accent2>
        <a:srgbClr val="0671B8"/>
      </a:accent2>
      <a:accent3>
        <a:srgbClr val="00AAAA"/>
      </a:accent3>
      <a:accent4>
        <a:srgbClr val="89BD28"/>
      </a:accent4>
      <a:accent5>
        <a:srgbClr val="A43F78"/>
      </a:accent5>
      <a:accent6>
        <a:srgbClr val="ADA29A"/>
      </a:accent6>
      <a:hlink>
        <a:srgbClr val="00376B"/>
      </a:hlink>
      <a:folHlink>
        <a:srgbClr val="6F2562"/>
      </a:folHlink>
    </a:clrScheme>
    <a:fontScheme name="LIXIL_New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kumimoji="1"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/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kumimoji="1" sz="1200">
            <a:latin typeface="Yu Gothic" panose="020B0400000000000000" pitchFamily="34" charset="-128"/>
            <a:ea typeface="Yu Gothic" panose="020B0400000000000000" pitchFamily="34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LIXILテーマ" id="{158234D8-B713-DB41-B7F7-AEB5A592FF58}" vid="{A7AE04B5-FB75-454D-8A98-725AC1AA3799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LIXILテーマ</Template>
  <TotalTime>16219</TotalTime>
  <Words>418</Words>
  <Application>Microsoft Office PowerPoint</Application>
  <PresentationFormat>ユーザー設定</PresentationFormat>
  <Paragraphs>72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1" baseType="lpstr">
      <vt:lpstr>HGP明朝B</vt:lpstr>
      <vt:lpstr>HGS創英角ｺﾞｼｯｸUB</vt:lpstr>
      <vt:lpstr>メイリオ</vt:lpstr>
      <vt:lpstr>Yu Gothic</vt:lpstr>
      <vt:lpstr>Arial</vt:lpstr>
      <vt:lpstr>Calibri</vt:lpstr>
      <vt:lpstr>Century Gothic</vt:lpstr>
      <vt:lpstr>Segoe UI</vt:lpstr>
      <vt:lpstr>Times New Roman</vt:lpstr>
      <vt:lpstr>LIXILテーマ</vt:lpstr>
      <vt:lpstr>PowerPoint プレゼンテーション</vt:lpstr>
    </vt:vector>
  </TitlesOfParts>
  <Company>INAXトステムグループ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INAXトステムグループ User</dc:creator>
  <cp:lastModifiedBy>川上 真由美(Mayumi Kawakami)</cp:lastModifiedBy>
  <cp:revision>680</cp:revision>
  <cp:lastPrinted>2023-02-01T02:36:54Z</cp:lastPrinted>
  <dcterms:created xsi:type="dcterms:W3CDTF">2010-09-29T12:55:25Z</dcterms:created>
  <dcterms:modified xsi:type="dcterms:W3CDTF">2024-09-03T09:16:48Z</dcterms:modified>
</cp:coreProperties>
</file>