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209" autoAdjust="0"/>
  </p:normalViewPr>
  <p:slideViewPr>
    <p:cSldViewPr snapToGrid="0" showGuides="1">
      <p:cViewPr>
        <p:scale>
          <a:sx n="75" d="100"/>
          <a:sy n="75" d="100"/>
        </p:scale>
        <p:origin x="648" y="-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8/25/2025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323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4326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9.jpeg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11" Type="http://schemas.openxmlformats.org/officeDocument/2006/relationships/image" Target="../media/image21.jpeg"/><Relationship Id="rId5" Type="http://schemas.openxmlformats.org/officeDocument/2006/relationships/image" Target="../media/image17.png"/><Relationship Id="rId10" Type="http://schemas.openxmlformats.org/officeDocument/2006/relationships/image" Target="../media/image20.jpeg"/><Relationship Id="rId4" Type="http://schemas.openxmlformats.org/officeDocument/2006/relationships/image" Target="../media/image16.png"/><Relationship Id="rId9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25135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リフォーム階段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SPD99999004047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 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pic>
        <p:nvPicPr>
          <p:cNvPr id="53" name="Picture 316" descr="階段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1384300"/>
            <a:ext cx="4568825" cy="391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220" descr="I00587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2" b="-101"/>
          <a:stretch>
            <a:fillRect/>
          </a:stretch>
        </p:blipFill>
        <p:spPr bwMode="auto">
          <a:xfrm>
            <a:off x="8601075" y="977966"/>
            <a:ext cx="1936428" cy="120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 Box 187"/>
          <p:cNvSpPr txBox="1">
            <a:spLocks noChangeArrowheads="1"/>
          </p:cNvSpPr>
          <p:nvPr/>
        </p:nvSpPr>
        <p:spPr bwMode="auto">
          <a:xfrm>
            <a:off x="266700" y="1014413"/>
            <a:ext cx="2252663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キズや汚れの目立つ階段を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手軽にリフォーム。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短期間の工事で、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美しく生まれ変わります。</a:t>
            </a:r>
          </a:p>
        </p:txBody>
      </p:sp>
      <p:sp>
        <p:nvSpPr>
          <p:cNvPr id="57" name="Rectangle 188"/>
          <p:cNvSpPr>
            <a:spLocks noChangeArrowheads="1"/>
          </p:cNvSpPr>
          <p:nvPr/>
        </p:nvSpPr>
        <p:spPr bwMode="auto">
          <a:xfrm>
            <a:off x="138113" y="969963"/>
            <a:ext cx="4681537" cy="456406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Text Box 215"/>
          <p:cNvSpPr txBox="1">
            <a:spLocks noChangeArrowheads="1"/>
          </p:cNvSpPr>
          <p:nvPr/>
        </p:nvSpPr>
        <p:spPr bwMode="auto">
          <a:xfrm>
            <a:off x="5126038" y="871538"/>
            <a:ext cx="28007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i="1" dirty="0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１～２日で美しい階段に変身させます</a:t>
            </a:r>
          </a:p>
        </p:txBody>
      </p:sp>
      <p:sp>
        <p:nvSpPr>
          <p:cNvPr id="59" name="Text Box 216"/>
          <p:cNvSpPr txBox="1">
            <a:spLocks noChangeArrowheads="1"/>
          </p:cNvSpPr>
          <p:nvPr/>
        </p:nvSpPr>
        <p:spPr bwMode="auto">
          <a:xfrm>
            <a:off x="5126038" y="1130300"/>
            <a:ext cx="3570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今お使いの階段の上に重ね張りする工法なので、１～２日で階段が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アッという間に美しくなります。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工期が短いので、リフォーム中のお施主さまの生活負担が軽減できます。</a:t>
            </a:r>
          </a:p>
        </p:txBody>
      </p:sp>
      <p:sp>
        <p:nvSpPr>
          <p:cNvPr id="60" name="Rectangle 222"/>
          <p:cNvSpPr>
            <a:spLocks noChangeArrowheads="1"/>
          </p:cNvSpPr>
          <p:nvPr/>
        </p:nvSpPr>
        <p:spPr bwMode="auto">
          <a:xfrm>
            <a:off x="5199062" y="1696740"/>
            <a:ext cx="3314461" cy="168275"/>
          </a:xfrm>
          <a:prstGeom prst="rect">
            <a:avLst/>
          </a:prstGeom>
          <a:solidFill>
            <a:srgbClr val="FFE8D1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住まい全体のコーディネイトを配慮して５つのカラーをご用意</a:t>
            </a:r>
          </a:p>
        </p:txBody>
      </p:sp>
      <p:sp>
        <p:nvSpPr>
          <p:cNvPr id="61" name="Text Box 224"/>
          <p:cNvSpPr txBox="1">
            <a:spLocks noChangeArrowheads="1"/>
          </p:cNvSpPr>
          <p:nvPr/>
        </p:nvSpPr>
        <p:spPr bwMode="auto">
          <a:xfrm>
            <a:off x="5097463" y="2725662"/>
            <a:ext cx="349326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リフォーム階段の新カジュアル色は、建具・造作材のカジュアル色に色合わせをしております。</a:t>
            </a:r>
          </a:p>
        </p:txBody>
      </p:sp>
      <p:sp>
        <p:nvSpPr>
          <p:cNvPr id="62" name="Text Box 226"/>
          <p:cNvSpPr txBox="1">
            <a:spLocks noChangeArrowheads="1"/>
          </p:cNvSpPr>
          <p:nvPr/>
        </p:nvSpPr>
        <p:spPr bwMode="auto">
          <a:xfrm>
            <a:off x="5126038" y="3257054"/>
            <a:ext cx="218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i="1" dirty="0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昇り降りを安全にする工夫が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i="1" dirty="0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いっぱいです。</a:t>
            </a:r>
          </a:p>
        </p:txBody>
      </p:sp>
      <p:sp>
        <p:nvSpPr>
          <p:cNvPr id="63" name="Text Box 227"/>
          <p:cNvSpPr txBox="1">
            <a:spLocks noChangeArrowheads="1"/>
          </p:cNvSpPr>
          <p:nvPr/>
        </p:nvSpPr>
        <p:spPr bwMode="auto">
          <a:xfrm>
            <a:off x="5126038" y="3707224"/>
            <a:ext cx="2549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ja-JP" altLang="en-US" sz="8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段鼻材はスリップ止めの溝加工やすべりにくい樹脂素材を採用。さらにつまずきにくい形状にしています。</a:t>
            </a:r>
          </a:p>
        </p:txBody>
      </p:sp>
      <p:sp>
        <p:nvSpPr>
          <p:cNvPr id="68" name="Text Box 237"/>
          <p:cNvSpPr txBox="1">
            <a:spLocks noChangeArrowheads="1"/>
          </p:cNvSpPr>
          <p:nvPr/>
        </p:nvSpPr>
        <p:spPr bwMode="auto">
          <a:xfrm>
            <a:off x="5126038" y="5868988"/>
            <a:ext cx="1085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i="1" dirty="0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リフォーム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i="1" dirty="0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関連商品</a:t>
            </a:r>
          </a:p>
        </p:txBody>
      </p:sp>
      <p:sp>
        <p:nvSpPr>
          <p:cNvPr id="69" name="Text Box 238"/>
          <p:cNvSpPr txBox="1">
            <a:spLocks noChangeArrowheads="1"/>
          </p:cNvSpPr>
          <p:nvPr/>
        </p:nvSpPr>
        <p:spPr bwMode="auto">
          <a:xfrm>
            <a:off x="6168232" y="6023198"/>
            <a:ext cx="4106862" cy="85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spcAft>
                <a:spcPts val="200"/>
              </a:spcAft>
              <a:buFontTx/>
              <a:buNone/>
            </a:pPr>
            <a:r>
              <a:rPr lang="ja-JP" altLang="en-US" sz="800" kern="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リフォームの際、同時に手すりも取付けていただけるようにブラケットベースや後付用</a:t>
            </a:r>
            <a:endParaRPr lang="en-US" altLang="ja-JP" sz="800" kern="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spcBef>
                <a:spcPts val="0"/>
              </a:spcBef>
              <a:spcAft>
                <a:spcPts val="200"/>
              </a:spcAft>
              <a:buFontTx/>
              <a:buNone/>
            </a:pPr>
            <a:r>
              <a:rPr lang="ja-JP" altLang="en-US" sz="800" kern="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ブラケット・後付用セット品をご用意しております。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kumimoji="0" lang="ja-JP" altLang="en-US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手すりユニット</a:t>
            </a:r>
            <a:r>
              <a:rPr kumimoji="0" lang="en-US" altLang="ja-JP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G</a:t>
            </a:r>
            <a:r>
              <a:rPr kumimoji="0" lang="ja-JP" altLang="en-US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の設定品「後付けベース材」と組み合わせることで、手すりユニット</a:t>
            </a:r>
            <a:r>
              <a:rPr kumimoji="0" lang="en-US" altLang="ja-JP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kumimoji="0" lang="ja-JP" altLang="en-US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を設置する</a:t>
            </a:r>
            <a:endParaRPr kumimoji="0" lang="en-US" altLang="ja-JP" sz="700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ja-JP" altLang="en-US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ことも可能です。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ja-JP" altLang="en-US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後付けベース材はゴム集成材の塗装品、手すりユニット</a:t>
            </a:r>
            <a:r>
              <a:rPr kumimoji="0" lang="en-US" altLang="ja-JP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kumimoji="0" lang="ja-JP" altLang="en-US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の丸棒は樹脂シートでの化粧品のため、   </a:t>
            </a:r>
            <a:endParaRPr kumimoji="0" lang="en-US" altLang="ja-JP" sz="700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ja-JP" altLang="en-US" sz="7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同じ色でも柄や質感に違いがありますのでご注意ください。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0" name="Text Box 250"/>
          <p:cNvSpPr txBox="1">
            <a:spLocks noChangeArrowheads="1"/>
          </p:cNvSpPr>
          <p:nvPr/>
        </p:nvSpPr>
        <p:spPr bwMode="auto">
          <a:xfrm>
            <a:off x="5158557" y="2431668"/>
            <a:ext cx="71360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8/</a:t>
            </a:r>
            <a:r>
              <a:rPr kumimoji="0" lang="ja-JP" altLang="en-US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クリエアイボリー</a:t>
            </a:r>
            <a:r>
              <a:rPr kumimoji="0" lang="en-US" altLang="ja-JP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kumimoji="0" lang="ja-JP" altLang="en-US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クリエホワイト</a:t>
            </a:r>
          </a:p>
        </p:txBody>
      </p:sp>
      <p:sp>
        <p:nvSpPr>
          <p:cNvPr id="71" name="Text Box 265"/>
          <p:cNvSpPr txBox="1">
            <a:spLocks noChangeArrowheads="1"/>
          </p:cNvSpPr>
          <p:nvPr/>
        </p:nvSpPr>
        <p:spPr bwMode="auto">
          <a:xfrm>
            <a:off x="223838" y="5692775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仕様</a:t>
            </a:r>
          </a:p>
        </p:txBody>
      </p:sp>
      <p:sp>
        <p:nvSpPr>
          <p:cNvPr id="72" name="Rectangle 266"/>
          <p:cNvSpPr>
            <a:spLocks noChangeArrowheads="1"/>
          </p:cNvSpPr>
          <p:nvPr/>
        </p:nvSpPr>
        <p:spPr bwMode="auto">
          <a:xfrm>
            <a:off x="138113" y="5753100"/>
            <a:ext cx="57150" cy="609600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3" name="Rectangle 288"/>
          <p:cNvSpPr>
            <a:spLocks noChangeArrowheads="1"/>
          </p:cNvSpPr>
          <p:nvPr/>
        </p:nvSpPr>
        <p:spPr bwMode="auto">
          <a:xfrm>
            <a:off x="764701" y="6497736"/>
            <a:ext cx="3340658" cy="18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段鼻材と踏板面材・蹴込板・側板面材は材質が異なる為、見た目の色が若干異なります。</a:t>
            </a:r>
          </a:p>
        </p:txBody>
      </p:sp>
      <p:graphicFrame>
        <p:nvGraphicFramePr>
          <p:cNvPr id="74" name="Object 2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751174"/>
              </p:ext>
            </p:extLst>
          </p:nvPr>
        </p:nvGraphicFramePr>
        <p:xfrm>
          <a:off x="852487" y="5942961"/>
          <a:ext cx="3967163" cy="55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ワークシート" r:id="rId8" imgW="3610266" imgH="505020" progId="Excel.Sheet.8">
                  <p:embed/>
                </p:oleObj>
              </mc:Choice>
              <mc:Fallback>
                <p:oleObj name="ワークシート" r:id="rId8" imgW="3610266" imgH="50502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7" y="5942961"/>
                        <a:ext cx="3967163" cy="554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Freeform 292"/>
          <p:cNvSpPr>
            <a:spLocks/>
          </p:cNvSpPr>
          <p:nvPr/>
        </p:nvSpPr>
        <p:spPr bwMode="auto">
          <a:xfrm>
            <a:off x="5038725" y="5911850"/>
            <a:ext cx="4737100" cy="1041400"/>
          </a:xfrm>
          <a:custGeom>
            <a:avLst/>
            <a:gdLst>
              <a:gd name="T0" fmla="*/ 0 w 1701"/>
              <a:gd name="T1" fmla="*/ 0 h 609"/>
              <a:gd name="T2" fmla="*/ 0 w 1701"/>
              <a:gd name="T3" fmla="*/ 2147483646 h 609"/>
              <a:gd name="T4" fmla="*/ 2147483646 w 1701"/>
              <a:gd name="T5" fmla="*/ 2147483646 h 609"/>
              <a:gd name="T6" fmla="*/ 0 60000 65536"/>
              <a:gd name="T7" fmla="*/ 0 60000 65536"/>
              <a:gd name="T8" fmla="*/ 0 60000 65536"/>
              <a:gd name="T9" fmla="*/ 0 w 1701"/>
              <a:gd name="T10" fmla="*/ 0 h 609"/>
              <a:gd name="T11" fmla="*/ 1701 w 1701"/>
              <a:gd name="T12" fmla="*/ 609 h 6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1" h="609">
                <a:moveTo>
                  <a:pt x="0" y="0"/>
                </a:moveTo>
                <a:lnTo>
                  <a:pt x="0" y="609"/>
                </a:lnTo>
                <a:lnTo>
                  <a:pt x="1701" y="609"/>
                </a:lnTo>
              </a:path>
            </a:pathLst>
          </a:custGeom>
          <a:noFill/>
          <a:ln w="44450" cmpd="sng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6" name="Freeform 293"/>
          <p:cNvSpPr>
            <a:spLocks/>
          </p:cNvSpPr>
          <p:nvPr/>
        </p:nvSpPr>
        <p:spPr bwMode="auto">
          <a:xfrm>
            <a:off x="5038725" y="923925"/>
            <a:ext cx="4737100" cy="2133600"/>
          </a:xfrm>
          <a:custGeom>
            <a:avLst/>
            <a:gdLst>
              <a:gd name="T0" fmla="*/ 0 w 1701"/>
              <a:gd name="T1" fmla="*/ 0 h 609"/>
              <a:gd name="T2" fmla="*/ 0 w 1701"/>
              <a:gd name="T3" fmla="*/ 2147483646 h 609"/>
              <a:gd name="T4" fmla="*/ 2147483646 w 1701"/>
              <a:gd name="T5" fmla="*/ 2147483646 h 609"/>
              <a:gd name="T6" fmla="*/ 0 60000 65536"/>
              <a:gd name="T7" fmla="*/ 0 60000 65536"/>
              <a:gd name="T8" fmla="*/ 0 60000 65536"/>
              <a:gd name="T9" fmla="*/ 0 w 1701"/>
              <a:gd name="T10" fmla="*/ 0 h 609"/>
              <a:gd name="T11" fmla="*/ 1701 w 1701"/>
              <a:gd name="T12" fmla="*/ 609 h 6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1" h="609">
                <a:moveTo>
                  <a:pt x="0" y="0"/>
                </a:moveTo>
                <a:lnTo>
                  <a:pt x="0" y="609"/>
                </a:lnTo>
                <a:lnTo>
                  <a:pt x="1701" y="609"/>
                </a:lnTo>
              </a:path>
            </a:pathLst>
          </a:custGeom>
          <a:noFill/>
          <a:ln w="44450" cmpd="sng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7" name="Freeform 294"/>
          <p:cNvSpPr>
            <a:spLocks/>
          </p:cNvSpPr>
          <p:nvPr/>
        </p:nvSpPr>
        <p:spPr bwMode="auto">
          <a:xfrm>
            <a:off x="5038725" y="3275235"/>
            <a:ext cx="2609850" cy="2511203"/>
          </a:xfrm>
          <a:custGeom>
            <a:avLst/>
            <a:gdLst>
              <a:gd name="T0" fmla="*/ 0 w 1701"/>
              <a:gd name="T1" fmla="*/ 0 h 609"/>
              <a:gd name="T2" fmla="*/ 0 w 1701"/>
              <a:gd name="T3" fmla="*/ 2147483646 h 609"/>
              <a:gd name="T4" fmla="*/ 2147483646 w 1701"/>
              <a:gd name="T5" fmla="*/ 2147483646 h 609"/>
              <a:gd name="T6" fmla="*/ 0 60000 65536"/>
              <a:gd name="T7" fmla="*/ 0 60000 65536"/>
              <a:gd name="T8" fmla="*/ 0 60000 65536"/>
              <a:gd name="T9" fmla="*/ 0 w 1701"/>
              <a:gd name="T10" fmla="*/ 0 h 609"/>
              <a:gd name="T11" fmla="*/ 1701 w 1701"/>
              <a:gd name="T12" fmla="*/ 609 h 6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1" h="609">
                <a:moveTo>
                  <a:pt x="0" y="0"/>
                </a:moveTo>
                <a:lnTo>
                  <a:pt x="0" y="609"/>
                </a:lnTo>
                <a:lnTo>
                  <a:pt x="1701" y="609"/>
                </a:lnTo>
              </a:path>
            </a:pathLst>
          </a:custGeom>
          <a:noFill/>
          <a:ln w="44450" cmpd="sng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8" name="Freeform 295"/>
          <p:cNvSpPr>
            <a:spLocks/>
          </p:cNvSpPr>
          <p:nvPr/>
        </p:nvSpPr>
        <p:spPr bwMode="auto">
          <a:xfrm>
            <a:off x="7783513" y="3275235"/>
            <a:ext cx="2706688" cy="2511203"/>
          </a:xfrm>
          <a:custGeom>
            <a:avLst/>
            <a:gdLst>
              <a:gd name="T0" fmla="*/ 0 w 1701"/>
              <a:gd name="T1" fmla="*/ 0 h 609"/>
              <a:gd name="T2" fmla="*/ 0 w 1701"/>
              <a:gd name="T3" fmla="*/ 2147483646 h 609"/>
              <a:gd name="T4" fmla="*/ 2147483646 w 1701"/>
              <a:gd name="T5" fmla="*/ 2147483646 h 609"/>
              <a:gd name="T6" fmla="*/ 0 60000 65536"/>
              <a:gd name="T7" fmla="*/ 0 60000 65536"/>
              <a:gd name="T8" fmla="*/ 0 60000 65536"/>
              <a:gd name="T9" fmla="*/ 0 w 1701"/>
              <a:gd name="T10" fmla="*/ 0 h 609"/>
              <a:gd name="T11" fmla="*/ 1701 w 1701"/>
              <a:gd name="T12" fmla="*/ 609 h 6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01" h="609">
                <a:moveTo>
                  <a:pt x="0" y="0"/>
                </a:moveTo>
                <a:lnTo>
                  <a:pt x="0" y="609"/>
                </a:lnTo>
                <a:lnTo>
                  <a:pt x="1701" y="609"/>
                </a:lnTo>
              </a:path>
            </a:pathLst>
          </a:custGeom>
          <a:noFill/>
          <a:ln w="44450" cmpd="sng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0" name="Picture 311" descr="階段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50" y="4103688"/>
            <a:ext cx="17081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 Box 318"/>
          <p:cNvSpPr txBox="1">
            <a:spLocks noChangeArrowheads="1"/>
          </p:cNvSpPr>
          <p:nvPr/>
        </p:nvSpPr>
        <p:spPr bwMode="auto">
          <a:xfrm>
            <a:off x="5940039" y="2432050"/>
            <a:ext cx="55721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P/</a:t>
            </a:r>
            <a:r>
              <a:rPr kumimoji="0" lang="ja-JP" altLang="en-US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クリエペール</a:t>
            </a:r>
          </a:p>
        </p:txBody>
      </p:sp>
      <p:sp>
        <p:nvSpPr>
          <p:cNvPr id="82" name="Text Box 319"/>
          <p:cNvSpPr txBox="1">
            <a:spLocks noChangeArrowheads="1"/>
          </p:cNvSpPr>
          <p:nvPr/>
        </p:nvSpPr>
        <p:spPr bwMode="auto">
          <a:xfrm>
            <a:off x="6575039" y="2432050"/>
            <a:ext cx="55721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L/</a:t>
            </a:r>
            <a:r>
              <a:rPr kumimoji="0" lang="ja-JP" altLang="en-US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クリエラスク</a:t>
            </a:r>
          </a:p>
        </p:txBody>
      </p:sp>
      <p:sp>
        <p:nvSpPr>
          <p:cNvPr id="83" name="Text Box 320"/>
          <p:cNvSpPr txBox="1">
            <a:spLocks noChangeArrowheads="1"/>
          </p:cNvSpPr>
          <p:nvPr/>
        </p:nvSpPr>
        <p:spPr bwMode="auto">
          <a:xfrm>
            <a:off x="7184639" y="2432050"/>
            <a:ext cx="55721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M/</a:t>
            </a:r>
            <a:r>
              <a:rPr kumimoji="0" lang="ja-JP" altLang="en-US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クリエモカ</a:t>
            </a:r>
          </a:p>
        </p:txBody>
      </p:sp>
      <p:sp>
        <p:nvSpPr>
          <p:cNvPr id="84" name="Text Box 321"/>
          <p:cNvSpPr txBox="1">
            <a:spLocks noChangeArrowheads="1"/>
          </p:cNvSpPr>
          <p:nvPr/>
        </p:nvSpPr>
        <p:spPr bwMode="auto">
          <a:xfrm>
            <a:off x="7800589" y="2432050"/>
            <a:ext cx="55721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D/</a:t>
            </a:r>
            <a:r>
              <a:rPr kumimoji="0" lang="ja-JP" altLang="en-US" sz="600" dirty="0">
                <a:solidFill>
                  <a:srgbClr val="0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クリエダーク</a:t>
            </a:r>
          </a:p>
        </p:txBody>
      </p:sp>
      <p:pic>
        <p:nvPicPr>
          <p:cNvPr id="85" name="Picture 323" descr="階段カラー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4"/>
          <a:stretch/>
        </p:blipFill>
        <p:spPr bwMode="auto">
          <a:xfrm>
            <a:off x="5202239" y="2009775"/>
            <a:ext cx="5784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23" descr="階段カラー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8"/>
          <a:stretch/>
        </p:blipFill>
        <p:spPr bwMode="auto">
          <a:xfrm>
            <a:off x="5919018" y="2005508"/>
            <a:ext cx="242617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 Box 226"/>
          <p:cNvSpPr txBox="1">
            <a:spLocks noChangeArrowheads="1"/>
          </p:cNvSpPr>
          <p:nvPr/>
        </p:nvSpPr>
        <p:spPr bwMode="auto">
          <a:xfrm>
            <a:off x="7906404" y="3257054"/>
            <a:ext cx="218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i="1" dirty="0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関連商品</a:t>
            </a:r>
            <a:endParaRPr lang="en-US" altLang="ja-JP" sz="1200" i="1" dirty="0">
              <a:solidFill>
                <a:srgbClr val="FF8F1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i="1" dirty="0">
                <a:solidFill>
                  <a:srgbClr val="FF8F1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手すり後付けリフォーム部材</a:t>
            </a:r>
          </a:p>
        </p:txBody>
      </p:sp>
      <p:sp>
        <p:nvSpPr>
          <p:cNvPr id="45" name="Text Box 216"/>
          <p:cNvSpPr txBox="1">
            <a:spLocks noChangeArrowheads="1"/>
          </p:cNvSpPr>
          <p:nvPr/>
        </p:nvSpPr>
        <p:spPr bwMode="auto">
          <a:xfrm>
            <a:off x="7867650" y="3707224"/>
            <a:ext cx="26698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リフォームの際、下地となる合板がない壁でも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手すりを取付けできる補強部材として、</a:t>
            </a:r>
            <a:endParaRPr lang="en-US" altLang="ja-JP" sz="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「手すり後付けリフォーム部材」をご用意しています。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87367" y="4187070"/>
            <a:ext cx="1004180" cy="67219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35743" y="4738630"/>
            <a:ext cx="1395096" cy="98533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10026</TotalTime>
  <Words>353</Words>
  <Application>Microsoft Office PowerPoint</Application>
  <PresentationFormat>ユーザー設定</PresentationFormat>
  <Paragraphs>45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游ゴシック</vt:lpstr>
      <vt:lpstr>游ゴシック</vt:lpstr>
      <vt:lpstr>Arial</vt:lpstr>
      <vt:lpstr>Calibri</vt:lpstr>
      <vt:lpstr>Segoe UI</vt:lpstr>
      <vt:lpstr>Times New Roman</vt:lpstr>
      <vt:lpstr>LIXILテーマ</vt:lpstr>
      <vt:lpstr>ワークシート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543</cp:revision>
  <cp:lastPrinted>2021-12-20T06:25:45Z</cp:lastPrinted>
  <dcterms:created xsi:type="dcterms:W3CDTF">2010-09-29T12:55:25Z</dcterms:created>
  <dcterms:modified xsi:type="dcterms:W3CDTF">2025-08-25T02:15:21Z</dcterms:modified>
</cp:coreProperties>
</file>