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4"/>
  </p:notesMasterIdLst>
  <p:handoutMasterIdLst>
    <p:handoutMasterId r:id="rId5"/>
  </p:handoutMasterIdLst>
  <p:sldIdLst>
    <p:sldId id="325" r:id="rId2"/>
    <p:sldId id="327" r:id="rId3"/>
  </p:sldIdLst>
  <p:sldSz cx="10691813" cy="7559675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1C3777F5-3244-4603-991A-AFC0F9A008F5}">
          <p14:sldIdLst>
            <p14:sldId id="325"/>
            <p14:sldId id="32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787B"/>
    <a:srgbClr val="7D7E81"/>
    <a:srgbClr val="FFFFCC"/>
    <a:srgbClr val="D95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67" autoAdjust="0"/>
    <p:restoredTop sz="96190" autoAdjust="0"/>
  </p:normalViewPr>
  <p:slideViewPr>
    <p:cSldViewPr snapToGrid="0" showGuides="1">
      <p:cViewPr varScale="1">
        <p:scale>
          <a:sx n="91" d="100"/>
          <a:sy n="91" d="100"/>
        </p:scale>
        <p:origin x="1206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9" d="100"/>
          <a:sy n="89" d="100"/>
        </p:scale>
        <p:origin x="449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B527FA63-4B13-B34D-93B9-14AABE0F8A9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0E433488-13E7-984D-8394-9A9C8DB5A0B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7142" y="0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7DAC4611-FA7F-C24A-9866-C8A1DB41C94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3076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380119EA-072F-F048-AEBD-BA4635BC360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7142" y="9373076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9FB9110-0438-FF42-A562-5D64BC07EA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DC5D5908-F075-8140-8207-8CB94DD9578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565B388D-5063-7145-84EE-AF6DC03A636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17142" y="0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fld id="{8C9A6778-A3FA-C74E-9E18-9BCB36330D97}" type="datetime1">
              <a:rPr lang="en-US" altLang="ja-JP"/>
              <a:pPr>
                <a:defRPr/>
              </a:pPr>
              <a:t>4/9/2025</a:t>
            </a:fld>
            <a:endParaRPr lang="en-US" altLang="ja-JP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D129AAF4-F51F-094D-B476-A0606DFF606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54063" y="741363"/>
            <a:ext cx="5227637" cy="36972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A51AEF80-23CE-5443-90A3-A33684C8257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1" y="4686538"/>
            <a:ext cx="4938722" cy="443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</a:t>
            </a:r>
            <a:r>
              <a:rPr lang="en-US" altLang="ja-JP" noProof="0"/>
              <a:t> </a:t>
            </a:r>
            <a:r>
              <a:rPr lang="ja-JP" altLang="en-US" noProof="0"/>
              <a:t>テキストの書式設定</a:t>
            </a:r>
            <a:endParaRPr lang="en-US" altLang="ja-JP" noProof="0"/>
          </a:p>
          <a:p>
            <a:pPr lvl="1"/>
            <a:r>
              <a:rPr lang="ja-JP" altLang="en-US" noProof="0"/>
              <a:t>第</a:t>
            </a:r>
            <a:r>
              <a:rPr lang="en-US" altLang="ja-JP" noProof="0"/>
              <a:t> 2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2"/>
            <a:r>
              <a:rPr lang="ja-JP" altLang="en-US" noProof="0"/>
              <a:t>第</a:t>
            </a:r>
            <a:r>
              <a:rPr lang="en-US" altLang="ja-JP" noProof="0"/>
              <a:t> 3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3"/>
            <a:r>
              <a:rPr lang="ja-JP" altLang="en-US" noProof="0"/>
              <a:t>第</a:t>
            </a:r>
            <a:r>
              <a:rPr lang="en-US" altLang="ja-JP" noProof="0"/>
              <a:t> 4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4"/>
            <a:r>
              <a:rPr lang="ja-JP" altLang="en-US" noProof="0"/>
              <a:t>第</a:t>
            </a:r>
            <a:r>
              <a:rPr lang="en-US" altLang="ja-JP" noProof="0"/>
              <a:t> 5 </a:t>
            </a:r>
            <a:r>
              <a:rPr lang="ja-JP" altLang="en-US" noProof="0"/>
              <a:t>レベル</a:t>
            </a:r>
          </a:p>
        </p:txBody>
      </p:sp>
      <p:sp>
        <p:nvSpPr>
          <p:cNvPr id="15366" name="Rectangle 6">
            <a:extLst>
              <a:ext uri="{FF2B5EF4-FFF2-40B4-BE49-F238E27FC236}">
                <a16:creationId xmlns:a16="http://schemas.microsoft.com/office/drawing/2014/main" id="{F46E546D-1915-FA41-BC33-F77A70B5F64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3076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7" name="Rectangle 7">
            <a:extLst>
              <a:ext uri="{FF2B5EF4-FFF2-40B4-BE49-F238E27FC236}">
                <a16:creationId xmlns:a16="http://schemas.microsoft.com/office/drawing/2014/main" id="{3E2F109F-F240-4743-B681-E0AAF356F1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7142" y="9373076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6D617CA-1017-2047-8EF2-B3F641E5A6B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ＭＳ Ｐゴシック" pitchFamily="114" charset="-128"/>
      </a:defRPr>
    </a:lvl1pPr>
    <a:lvl2pPr marL="495300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2pPr>
    <a:lvl3pPr marL="99218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3pPr>
    <a:lvl4pPr marL="1490663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4pPr>
    <a:lvl5pPr marL="198913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5pPr>
    <a:lvl6pPr marL="2488622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6pPr>
    <a:lvl7pPr marL="2986349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7pPr>
    <a:lvl8pPr marL="3484073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8pPr>
    <a:lvl9pPr marL="3981798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3:EXS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4EA6704-86EF-E54D-BEB2-BD32BD3802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12FCDB43-EEFD-4444-AEE2-736D21FBE2F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E2CD2F-9B90-404C-BB32-DE58955605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056DFBE-4E35-FC42-A056-133AD871A7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4797D0CA-9200-994B-86E1-562A84C39B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406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-1:LIX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28">
            <a:extLst>
              <a:ext uri="{FF2B5EF4-FFF2-40B4-BE49-F238E27FC236}">
                <a16:creationId xmlns:a16="http://schemas.microsoft.com/office/drawing/2014/main" id="{0BEF197A-7849-B142-A95B-DC1C126689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88">
            <a:extLst>
              <a:ext uri="{FF2B5EF4-FFF2-40B4-BE49-F238E27FC236}">
                <a16:creationId xmlns:a16="http://schemas.microsoft.com/office/drawing/2014/main" id="{0BC21D27-3C6F-D340-8BBB-E8690000D05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25C66788-D7E4-9E44-90E6-B1AD47FD27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169AAB34-F82F-7A45-BBB9-B249E553EB2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4A5ADDE7-A8CA-3F43-B42D-3BB5B6F76D3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64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791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1" r:id="rId2"/>
  </p:sldLayoutIdLst>
  <p:hf sldNum="0" hdr="0" ftr="0" dt="0"/>
  <p:txStyles>
    <p:titleStyle>
      <a:lvl1pPr algn="l" defTabSz="493456" rtl="0" eaLnBrk="1" latinLnBrk="0" hangingPunct="1">
        <a:spcBef>
          <a:spcPct val="0"/>
        </a:spcBef>
        <a:buNone/>
        <a:defRPr kumimoji="1" sz="2159" b="1" kern="1200" cap="all">
          <a:solidFill>
            <a:schemeClr val="tx2"/>
          </a:solidFill>
          <a:latin typeface="+mj-lt"/>
          <a:ea typeface="メイリオ"/>
          <a:cs typeface="メイリオ"/>
        </a:defRPr>
      </a:lvl1pPr>
    </p:titleStyle>
    <p:bodyStyle>
      <a:lvl1pPr marL="0" indent="-163190" algn="l" defTabSz="493456" rtl="0" eaLnBrk="1" latinLnBrk="0" hangingPunct="1">
        <a:spcBef>
          <a:spcPts val="378"/>
        </a:spcBef>
        <a:buSzPct val="100000"/>
        <a:buFontTx/>
        <a:buBlip>
          <a:blip r:embed="rId4"/>
        </a:buBlip>
        <a:defRPr kumimoji="1" sz="1943" b="1" kern="1200">
          <a:solidFill>
            <a:schemeClr val="tx1"/>
          </a:solidFill>
          <a:latin typeface="+mn-lt"/>
          <a:ea typeface="+mn-ea"/>
          <a:cs typeface="メイリオ"/>
        </a:defRPr>
      </a:lvl1pPr>
      <a:lvl2pPr marL="191900" indent="0" algn="l" defTabSz="493456" rtl="0" eaLnBrk="1" latinLnBrk="0" hangingPunct="1">
        <a:spcBef>
          <a:spcPts val="351"/>
        </a:spcBef>
        <a:buFontTx/>
        <a:buNone/>
        <a:defRPr kumimoji="1" sz="1943" kern="1200">
          <a:solidFill>
            <a:schemeClr val="tx1"/>
          </a:solidFill>
          <a:latin typeface="+mn-lt"/>
          <a:ea typeface="+mn-ea"/>
          <a:cs typeface="メイリオ"/>
        </a:defRPr>
      </a:lvl2pPr>
      <a:lvl3pPr marL="191900" indent="0" algn="l" defTabSz="493456" rtl="0" eaLnBrk="1" latinLnBrk="0" hangingPunct="1">
        <a:spcBef>
          <a:spcPts val="324"/>
        </a:spcBef>
        <a:buFontTx/>
        <a:buNone/>
        <a:defRPr kumimoji="1" sz="1295" kern="1200">
          <a:solidFill>
            <a:schemeClr val="tx1"/>
          </a:solidFill>
          <a:latin typeface="+mn-ea"/>
          <a:ea typeface="+mn-ea"/>
          <a:cs typeface="メイリオ"/>
        </a:defRPr>
      </a:lvl3pPr>
      <a:lvl4pPr marL="678502" indent="-94237" algn="l" defTabSz="493456" rtl="0" eaLnBrk="1" latinLnBrk="0" hangingPunct="1">
        <a:spcBef>
          <a:spcPts val="297"/>
        </a:spcBef>
        <a:buFontTx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4pPr>
      <a:lvl5pPr marL="1554044" marR="0" indent="-20218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5pPr>
      <a:lvl6pPr marL="2714008" marR="0" indent="-29299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6pPr>
      <a:lvl7pPr marL="3776309" marR="0" indent="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7pPr>
      <a:lvl8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8pPr>
      <a:lvl9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9pPr>
    </p:bodyStyle>
    <p:otherStyle>
      <a:defPPr>
        <a:defRPr lang="ja-JP"/>
      </a:defPPr>
      <a:lvl1pPr marL="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1pPr>
      <a:lvl2pPr marL="49345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8691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3pPr>
      <a:lvl4pPr marL="148036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4pPr>
      <a:lvl5pPr marL="1973824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5pPr>
      <a:lvl6pPr marL="246728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6pPr>
      <a:lvl7pPr marL="296073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7pPr>
      <a:lvl8pPr marL="345419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8pPr>
      <a:lvl9pPr marL="394764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png"/><Relationship Id="rId18" Type="http://schemas.openxmlformats.org/officeDocument/2006/relationships/image" Target="../media/image20.png"/><Relationship Id="rId3" Type="http://schemas.openxmlformats.org/officeDocument/2006/relationships/image" Target="../media/image7.png"/><Relationship Id="rId21" Type="http://schemas.openxmlformats.org/officeDocument/2006/relationships/image" Target="../media/image23.pn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17" Type="http://schemas.openxmlformats.org/officeDocument/2006/relationships/image" Target="../media/image19.png"/><Relationship Id="rId2" Type="http://schemas.openxmlformats.org/officeDocument/2006/relationships/image" Target="../media/image6.png"/><Relationship Id="rId16" Type="http://schemas.openxmlformats.org/officeDocument/2006/relationships/image" Target="../media/image18.jpe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png"/><Relationship Id="rId15" Type="http://schemas.openxmlformats.org/officeDocument/2006/relationships/image" Target="../media/image17.png"/><Relationship Id="rId10" Type="http://schemas.openxmlformats.org/officeDocument/2006/relationships/image" Target="../media/image13.jpeg"/><Relationship Id="rId19" Type="http://schemas.openxmlformats.org/officeDocument/2006/relationships/image" Target="../media/image21.png"/><Relationship Id="rId4" Type="http://schemas.microsoft.com/office/2007/relationships/hdphoto" Target="../media/hdphoto1.wdp"/><Relationship Id="rId9" Type="http://schemas.openxmlformats.org/officeDocument/2006/relationships/image" Target="../media/image12.jpeg"/><Relationship Id="rId1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18" Type="http://schemas.openxmlformats.org/officeDocument/2006/relationships/image" Target="../media/image40.png"/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17" Type="http://schemas.openxmlformats.org/officeDocument/2006/relationships/image" Target="../media/image39.png"/><Relationship Id="rId2" Type="http://schemas.openxmlformats.org/officeDocument/2006/relationships/image" Target="../media/image24.jpeg"/><Relationship Id="rId16" Type="http://schemas.openxmlformats.org/officeDocument/2006/relationships/image" Target="../media/image38.png"/><Relationship Id="rId20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19" Type="http://schemas.openxmlformats.org/officeDocument/2006/relationships/image" Target="../media/image41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39">
            <a:extLst>
              <a:ext uri="{FF2B5EF4-FFF2-40B4-BE49-F238E27FC236}">
                <a16:creationId xmlns:a16="http://schemas.microsoft.com/office/drawing/2014/main" id="{815B5470-A56B-4FEA-B7BA-10E81A96B6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077" y="500597"/>
            <a:ext cx="89768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オーニング</a:t>
            </a:r>
          </a:p>
        </p:txBody>
      </p:sp>
      <p:sp>
        <p:nvSpPr>
          <p:cNvPr id="3" name="Text Box 1039">
            <a:extLst>
              <a:ext uri="{FF2B5EF4-FFF2-40B4-BE49-F238E27FC236}">
                <a16:creationId xmlns:a16="http://schemas.microsoft.com/office/drawing/2014/main" id="{104DE409-BB43-4CDA-8295-3881C948B3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7005" y="334227"/>
            <a:ext cx="34368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オーニング彩風 </a:t>
            </a:r>
            <a:r>
              <a:rPr lang="ja-JP" altLang="en-US" sz="16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商品特長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B28CE37D-C5B1-4DFF-A6F3-7B8CFDAECC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513" y="7239223"/>
            <a:ext cx="1771911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彩風 商品提案書 商品特長</a:t>
            </a:r>
            <a:endParaRPr lang="en-US" altLang="ja-JP" sz="600" dirty="0">
              <a:solidFill>
                <a:schemeClr val="tx2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SPD99999007418</a:t>
            </a:r>
          </a:p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2022.04.00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改訂（</a:t>
            </a: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2025.04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更新）</a:t>
            </a:r>
          </a:p>
        </p:txBody>
      </p:sp>
      <p:pic>
        <p:nvPicPr>
          <p:cNvPr id="11" name="Google Shape;103;p1" descr="Google Shape;103;p1">
            <a:extLst>
              <a:ext uri="{FF2B5EF4-FFF2-40B4-BE49-F238E27FC236}">
                <a16:creationId xmlns:a16="http://schemas.microsoft.com/office/drawing/2014/main" id="{60D1548D-623B-4599-802C-6A661C8AB4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9337" y="2455353"/>
            <a:ext cx="3111592" cy="1161708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Google Shape;104;p1" descr="Google Shape;104;p1">
            <a:extLst>
              <a:ext uri="{FF2B5EF4-FFF2-40B4-BE49-F238E27FC236}">
                <a16:creationId xmlns:a16="http://schemas.microsoft.com/office/drawing/2014/main" id="{68D123FC-7C91-4775-BA7C-C907DCE6F5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45685" y1="20765" x2="45685" y2="20765"/>
                        <a14:foregroundMark x1="19289" y1="14208" x2="86294" y2="59016"/>
                        <a14:foregroundMark x1="86294" y1="59016" x2="44162" y2="13115"/>
                        <a14:foregroundMark x1="44162" y1="13115" x2="42640" y2="71585"/>
                        <a14:foregroundMark x1="42640" y1="71585" x2="87310" y2="8196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84738" y="2887138"/>
            <a:ext cx="885845" cy="82244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Google Shape;105;p1" descr="Google Shape;105;p1">
            <a:extLst>
              <a:ext uri="{FF2B5EF4-FFF2-40B4-BE49-F238E27FC236}">
                <a16:creationId xmlns:a16="http://schemas.microsoft.com/office/drawing/2014/main" id="{2B122A27-55E1-4C7C-A650-FB6D9F6698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02660" y="1661284"/>
            <a:ext cx="1117157" cy="8121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Google Shape;106;p1" descr="Google Shape;106;p1">
            <a:extLst>
              <a:ext uri="{FF2B5EF4-FFF2-40B4-BE49-F238E27FC236}">
                <a16:creationId xmlns:a16="http://schemas.microsoft.com/office/drawing/2014/main" id="{67AFCDC6-5D84-42F6-B08B-A18099AB37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73815" y="5513708"/>
            <a:ext cx="1452991" cy="104519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Google Shape;107;p1" descr="Google Shape;107;p1">
            <a:extLst>
              <a:ext uri="{FF2B5EF4-FFF2-40B4-BE49-F238E27FC236}">
                <a16:creationId xmlns:a16="http://schemas.microsoft.com/office/drawing/2014/main" id="{AC430091-88F7-4227-A46A-0D4222565A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51966" y="5513829"/>
            <a:ext cx="1440996" cy="10434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Google Shape;108;p1" descr="Google Shape;108;p1">
            <a:extLst>
              <a:ext uri="{FF2B5EF4-FFF2-40B4-BE49-F238E27FC236}">
                <a16:creationId xmlns:a16="http://schemas.microsoft.com/office/drawing/2014/main" id="{2F7326F6-5D67-44C4-A458-5F2B1B2CEA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95847" y="5508690"/>
            <a:ext cx="1451277" cy="1040053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Google Shape;109;p1" descr="Google Shape;109;p1">
            <a:extLst>
              <a:ext uri="{FF2B5EF4-FFF2-40B4-BE49-F238E27FC236}">
                <a16:creationId xmlns:a16="http://schemas.microsoft.com/office/drawing/2014/main" id="{0C3C6A2A-6769-4E58-A346-61D6FC33FFE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2286" y="5512116"/>
            <a:ext cx="1459844" cy="1045194"/>
          </a:xfrm>
          <a:prstGeom prst="rect">
            <a:avLst/>
          </a:prstGeom>
          <a:ln w="12700">
            <a:miter lim="400000"/>
          </a:ln>
        </p:spPr>
      </p:pic>
      <p:pic>
        <p:nvPicPr>
          <p:cNvPr id="19" name="Google Shape;111;p1" descr="Google Shape;111;p1">
            <a:extLst>
              <a:ext uri="{FF2B5EF4-FFF2-40B4-BE49-F238E27FC236}">
                <a16:creationId xmlns:a16="http://schemas.microsoft.com/office/drawing/2014/main" id="{C5C3ED0F-2A5C-4EFB-874C-500423B5524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70732" y="1423868"/>
            <a:ext cx="1888203" cy="96123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" name="Google Shape;112;p1" descr="Google Shape;112;p1">
            <a:extLst>
              <a:ext uri="{FF2B5EF4-FFF2-40B4-BE49-F238E27FC236}">
                <a16:creationId xmlns:a16="http://schemas.microsoft.com/office/drawing/2014/main" id="{349C0211-4775-4877-A967-E6B9240A310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50425" y="1417015"/>
            <a:ext cx="1175415" cy="995504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Google Shape;113;p1" descr="Google Shape;113;p1">
            <a:extLst>
              <a:ext uri="{FF2B5EF4-FFF2-40B4-BE49-F238E27FC236}">
                <a16:creationId xmlns:a16="http://schemas.microsoft.com/office/drawing/2014/main" id="{5CF4841A-A17C-4E41-84E2-BB928EDBBEB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1193" y="1430722"/>
            <a:ext cx="3481694" cy="3413157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Google Shape;119;p1">
            <a:extLst>
              <a:ext uri="{FF2B5EF4-FFF2-40B4-BE49-F238E27FC236}">
                <a16:creationId xmlns:a16="http://schemas.microsoft.com/office/drawing/2014/main" id="{45EA1859-372B-4C65-8878-B3D9F9BD5BF0}"/>
              </a:ext>
            </a:extLst>
          </p:cNvPr>
          <p:cNvSpPr/>
          <p:nvPr/>
        </p:nvSpPr>
        <p:spPr>
          <a:xfrm flipH="1">
            <a:off x="6853725" y="1406734"/>
            <a:ext cx="1" cy="3563939"/>
          </a:xfrm>
          <a:prstGeom prst="line">
            <a:avLst/>
          </a:prstGeom>
          <a:ln w="3175">
            <a:solidFill>
              <a:srgbClr val="77787B"/>
            </a:solidFill>
            <a:prstDash val="solid"/>
            <a:miter/>
          </a:ln>
        </p:spPr>
        <p:txBody>
          <a:bodyPr lIns="0" tIns="0" rIns="0" bIns="0"/>
          <a:lstStyle/>
          <a:p>
            <a:endParaRPr sz="1943"/>
          </a:p>
        </p:txBody>
      </p:sp>
      <p:sp>
        <p:nvSpPr>
          <p:cNvPr id="29" name="Google Shape;127;p1">
            <a:extLst>
              <a:ext uri="{FF2B5EF4-FFF2-40B4-BE49-F238E27FC236}">
                <a16:creationId xmlns:a16="http://schemas.microsoft.com/office/drawing/2014/main" id="{7A553F35-3368-4BC3-84C9-8D67778E8D27}"/>
              </a:ext>
            </a:extLst>
          </p:cNvPr>
          <p:cNvSpPr/>
          <p:nvPr/>
        </p:nvSpPr>
        <p:spPr>
          <a:xfrm>
            <a:off x="4331555" y="5508690"/>
            <a:ext cx="0" cy="1343331"/>
          </a:xfrm>
          <a:prstGeom prst="line">
            <a:avLst/>
          </a:prstGeom>
          <a:ln w="3175">
            <a:solidFill>
              <a:srgbClr val="77787B"/>
            </a:solidFill>
            <a:miter/>
          </a:ln>
        </p:spPr>
        <p:txBody>
          <a:bodyPr lIns="0" tIns="0" rIns="0" bIns="0"/>
          <a:lstStyle/>
          <a:p>
            <a:endParaRPr sz="1943"/>
          </a:p>
        </p:txBody>
      </p:sp>
      <p:sp>
        <p:nvSpPr>
          <p:cNvPr id="30" name="Google Shape;128;p1">
            <a:extLst>
              <a:ext uri="{FF2B5EF4-FFF2-40B4-BE49-F238E27FC236}">
                <a16:creationId xmlns:a16="http://schemas.microsoft.com/office/drawing/2014/main" id="{78F6F76D-A70D-4B9F-B44B-3A074348D615}"/>
              </a:ext>
            </a:extLst>
          </p:cNvPr>
          <p:cNvSpPr/>
          <p:nvPr/>
        </p:nvSpPr>
        <p:spPr>
          <a:xfrm>
            <a:off x="6375678" y="5469281"/>
            <a:ext cx="1" cy="1343330"/>
          </a:xfrm>
          <a:prstGeom prst="line">
            <a:avLst/>
          </a:prstGeom>
          <a:ln w="3175">
            <a:solidFill>
              <a:srgbClr val="77787B"/>
            </a:solidFill>
            <a:miter/>
          </a:ln>
        </p:spPr>
        <p:txBody>
          <a:bodyPr lIns="0" tIns="0" rIns="0" bIns="0"/>
          <a:lstStyle/>
          <a:p>
            <a:endParaRPr sz="1943"/>
          </a:p>
        </p:txBody>
      </p:sp>
      <p:sp>
        <p:nvSpPr>
          <p:cNvPr id="38" name="Google Shape;136;p1">
            <a:extLst>
              <a:ext uri="{FF2B5EF4-FFF2-40B4-BE49-F238E27FC236}">
                <a16:creationId xmlns:a16="http://schemas.microsoft.com/office/drawing/2014/main" id="{DF1B6A7E-7ABB-4E39-9F9B-BAEE0003790A}"/>
              </a:ext>
            </a:extLst>
          </p:cNvPr>
          <p:cNvSpPr/>
          <p:nvPr/>
        </p:nvSpPr>
        <p:spPr>
          <a:xfrm>
            <a:off x="7079899" y="1915624"/>
            <a:ext cx="1142857" cy="466053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  <a:miter/>
          </a:ln>
        </p:spPr>
        <p:txBody>
          <a:bodyPr lIns="0" tIns="0" rIns="0" bIns="0" anchor="ctr"/>
          <a:lstStyle/>
          <a:p>
            <a:pPr>
              <a:defRPr sz="10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sz="1079"/>
          </a:p>
        </p:txBody>
      </p:sp>
      <p:sp>
        <p:nvSpPr>
          <p:cNvPr id="53" name="Google Shape;151;p1">
            <a:extLst>
              <a:ext uri="{FF2B5EF4-FFF2-40B4-BE49-F238E27FC236}">
                <a16:creationId xmlns:a16="http://schemas.microsoft.com/office/drawing/2014/main" id="{2FC767AA-42AC-4CD1-841C-0C2D98242AC4}"/>
              </a:ext>
            </a:extLst>
          </p:cNvPr>
          <p:cNvSpPr/>
          <p:nvPr/>
        </p:nvSpPr>
        <p:spPr>
          <a:xfrm>
            <a:off x="8635694" y="2527317"/>
            <a:ext cx="0" cy="1007499"/>
          </a:xfrm>
          <a:prstGeom prst="line">
            <a:avLst/>
          </a:prstGeom>
          <a:ln w="3175">
            <a:solidFill>
              <a:srgbClr val="77787B"/>
            </a:solidFill>
            <a:miter/>
          </a:ln>
        </p:spPr>
        <p:txBody>
          <a:bodyPr lIns="0" tIns="0" rIns="0" bIns="0"/>
          <a:lstStyle/>
          <a:p>
            <a:endParaRPr sz="1943"/>
          </a:p>
        </p:txBody>
      </p:sp>
      <p:pic>
        <p:nvPicPr>
          <p:cNvPr id="66" name="Google Shape;164;p1" descr="Google Shape;164;p1">
            <a:extLst>
              <a:ext uri="{FF2B5EF4-FFF2-40B4-BE49-F238E27FC236}">
                <a16:creationId xmlns:a16="http://schemas.microsoft.com/office/drawing/2014/main" id="{CABB09E8-412B-4AA9-96FE-1D197E110F8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9845" b="89119" l="3398" r="94660">
                        <a14:foregroundMark x1="51456" y1="59585" x2="3883" y2="37824"/>
                        <a14:foregroundMark x1="3883" y1="37824" x2="62621" y2="67358"/>
                        <a14:foregroundMark x1="62621" y1="67358" x2="60194" y2="10881"/>
                        <a14:foregroundMark x1="60194" y1="10881" x2="20388" y2="47668"/>
                        <a14:foregroundMark x1="20388" y1="47668" x2="80097" y2="70984"/>
                        <a14:foregroundMark x1="80097" y1="70984" x2="54369" y2="20725"/>
                        <a14:foregroundMark x1="54369" y1="20725" x2="66019" y2="75648"/>
                        <a14:foregroundMark x1="66019" y1="75648" x2="66505" y2="75648"/>
                        <a14:foregroundMark x1="39320" y1="48705" x2="82524" y2="56477"/>
                        <a14:foregroundMark x1="18447" y1="22798" x2="43204" y2="35751"/>
                        <a14:foregroundMark x1="44175" y1="29534" x2="94660" y2="59585"/>
                        <a14:foregroundMark x1="94660" y1="59585" x2="41262" y2="68912"/>
                        <a14:foregroundMark x1="41262" y1="68912" x2="65534" y2="82902"/>
                        <a14:foregroundMark x1="26214" y1="22798" x2="26214" y2="2279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71997" y="2887138"/>
            <a:ext cx="925254" cy="866997"/>
          </a:xfrm>
          <a:prstGeom prst="rect">
            <a:avLst/>
          </a:prstGeom>
          <a:ln w="12700">
            <a:miter lim="400000"/>
          </a:ln>
        </p:spPr>
      </p:pic>
      <p:pic>
        <p:nvPicPr>
          <p:cNvPr id="67" name="Google Shape;165;p1" descr="Google Shape;165;p1">
            <a:extLst>
              <a:ext uri="{FF2B5EF4-FFF2-40B4-BE49-F238E27FC236}">
                <a16:creationId xmlns:a16="http://schemas.microsoft.com/office/drawing/2014/main" id="{C7B69B81-2B44-47C1-821F-AA523A61031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669963" y="5503549"/>
            <a:ext cx="1447850" cy="1064041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Google Shape;168;p1">
            <a:extLst>
              <a:ext uri="{FF2B5EF4-FFF2-40B4-BE49-F238E27FC236}">
                <a16:creationId xmlns:a16="http://schemas.microsoft.com/office/drawing/2014/main" id="{B93AE1BD-BEE0-489B-8271-0189DE6246E8}"/>
              </a:ext>
            </a:extLst>
          </p:cNvPr>
          <p:cNvSpPr/>
          <p:nvPr/>
        </p:nvSpPr>
        <p:spPr>
          <a:xfrm>
            <a:off x="8411234" y="5498409"/>
            <a:ext cx="1" cy="1343331"/>
          </a:xfrm>
          <a:prstGeom prst="line">
            <a:avLst/>
          </a:prstGeom>
          <a:ln w="3175">
            <a:solidFill>
              <a:srgbClr val="77787B"/>
            </a:solidFill>
            <a:miter/>
          </a:ln>
        </p:spPr>
        <p:txBody>
          <a:bodyPr lIns="0" tIns="0" rIns="0" bIns="0"/>
          <a:lstStyle/>
          <a:p>
            <a:endParaRPr sz="1943"/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FFBFD58C-08E4-40C0-B54D-E8E1D861B21E}"/>
              </a:ext>
            </a:extLst>
          </p:cNvPr>
          <p:cNvSpPr txBox="1"/>
          <p:nvPr/>
        </p:nvSpPr>
        <p:spPr>
          <a:xfrm>
            <a:off x="358956" y="931734"/>
            <a:ext cx="6016722" cy="4078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ja-JP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外観デザインとパネルの組み合わせで個性的な住宅を実現。</a:t>
            </a:r>
          </a:p>
          <a:p>
            <a:pPr algn="just">
              <a:lnSpc>
                <a:spcPts val="1200"/>
              </a:lnSpc>
            </a:pPr>
            <a:r>
              <a:rPr lang="ja-JP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ファサードの中心的なアイテムとしてデザインをシンボリックに彩ります。</a:t>
            </a:r>
          </a:p>
        </p:txBody>
      </p:sp>
      <p:sp>
        <p:nvSpPr>
          <p:cNvPr id="81" name="Google Shape;125;p1">
            <a:extLst>
              <a:ext uri="{FF2B5EF4-FFF2-40B4-BE49-F238E27FC236}">
                <a16:creationId xmlns:a16="http://schemas.microsoft.com/office/drawing/2014/main" id="{B663571A-DD2A-4BCB-97A9-C0B6E0A07829}"/>
              </a:ext>
            </a:extLst>
          </p:cNvPr>
          <p:cNvSpPr txBox="1"/>
          <p:nvPr/>
        </p:nvSpPr>
        <p:spPr>
          <a:xfrm>
            <a:off x="7045631" y="3731903"/>
            <a:ext cx="1326193" cy="1826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 sz="1000">
                <a:solidFill>
                  <a:srgbClr val="8CCC4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079" dirty="0">
                <a:solidFill>
                  <a:srgbClr val="92D050"/>
                </a:solidFill>
                <a:latin typeface="+mj-ea"/>
                <a:ea typeface="+mj-ea"/>
              </a:rPr>
              <a:t>■</a:t>
            </a:r>
            <a:r>
              <a:rPr lang="ja-JP" altLang="en-US" sz="1079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スッキリデザイン</a:t>
            </a:r>
            <a:endParaRPr sz="1079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2" name="Google Shape;135;p1">
            <a:extLst>
              <a:ext uri="{FF2B5EF4-FFF2-40B4-BE49-F238E27FC236}">
                <a16:creationId xmlns:a16="http://schemas.microsoft.com/office/drawing/2014/main" id="{F37A1BBA-41FD-46FF-B8F1-BB59409F3843}"/>
              </a:ext>
            </a:extLst>
          </p:cNvPr>
          <p:cNvSpPr txBox="1"/>
          <p:nvPr/>
        </p:nvSpPr>
        <p:spPr>
          <a:xfrm>
            <a:off x="7042215" y="3928948"/>
            <a:ext cx="1145420" cy="4388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just">
              <a:lnSpc>
                <a:spcPct val="110000"/>
              </a:lnSpc>
              <a:defRPr sz="6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lang="ja-JP" altLang="en-US" sz="648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業界トップクラスの薄型モデルをラインアップ。スッキリデザインで設置スペースがコンパクトに。</a:t>
            </a:r>
          </a:p>
        </p:txBody>
      </p:sp>
      <p:sp>
        <p:nvSpPr>
          <p:cNvPr id="83" name="Google Shape;162;p1">
            <a:extLst>
              <a:ext uri="{FF2B5EF4-FFF2-40B4-BE49-F238E27FC236}">
                <a16:creationId xmlns:a16="http://schemas.microsoft.com/office/drawing/2014/main" id="{835DD16F-45DA-4FFB-A487-91CA17C87F30}"/>
              </a:ext>
            </a:extLst>
          </p:cNvPr>
          <p:cNvSpPr txBox="1"/>
          <p:nvPr/>
        </p:nvSpPr>
        <p:spPr>
          <a:xfrm>
            <a:off x="7137540" y="2511194"/>
            <a:ext cx="1273694" cy="135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110000"/>
              </a:lnSpc>
              <a:defRPr sz="8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lang="ja-JP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強い雨でも雨除けとして</a:t>
            </a:r>
            <a:endParaRPr b="1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4" name="Google Shape;135;p1">
            <a:extLst>
              <a:ext uri="{FF2B5EF4-FFF2-40B4-BE49-F238E27FC236}">
                <a16:creationId xmlns:a16="http://schemas.microsoft.com/office/drawing/2014/main" id="{F76DB521-834D-4654-849B-0175AFCF8014}"/>
              </a:ext>
            </a:extLst>
          </p:cNvPr>
          <p:cNvSpPr txBox="1"/>
          <p:nvPr/>
        </p:nvSpPr>
        <p:spPr>
          <a:xfrm>
            <a:off x="7144967" y="2666774"/>
            <a:ext cx="1329180" cy="787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just">
              <a:lnSpc>
                <a:spcPct val="110000"/>
              </a:lnSpc>
              <a:defRPr sz="6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lang="en-US" altLang="ja-JP" sz="5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&lt;</a:t>
            </a:r>
            <a:r>
              <a:rPr lang="ja-JP" altLang="en-US" sz="5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雨天時の使用条件</a:t>
            </a:r>
            <a:r>
              <a:rPr lang="en-US" altLang="ja-JP" sz="5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&gt;</a:t>
            </a:r>
          </a:p>
          <a:p>
            <a:r>
              <a:rPr lang="ja-JP" altLang="en-US" sz="55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傘を差していても濡れるような激しい雨、長時間の雨、降雪時、またはそれが予想される時はキャンバスを</a:t>
            </a:r>
          </a:p>
          <a:p>
            <a:r>
              <a:rPr lang="ja-JP" altLang="en-US" sz="55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収納してください。</a:t>
            </a:r>
            <a:endParaRPr lang="en-US" altLang="ja-JP" sz="55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endParaRPr lang="en-US" altLang="ja-JP" sz="45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r>
              <a:rPr lang="ja-JP" altLang="en-US" sz="45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（設置角度</a:t>
            </a:r>
            <a:r>
              <a:rPr lang="en-US" altLang="ja-JP" sz="45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20°</a:t>
            </a:r>
            <a:r>
              <a:rPr lang="ja-JP" altLang="en-US" sz="45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以上、</a:t>
            </a:r>
          </a:p>
          <a:p>
            <a:r>
              <a:rPr lang="ja-JP" altLang="en-US" sz="45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降雨量</a:t>
            </a:r>
            <a:r>
              <a:rPr lang="en-US" altLang="ja-JP" sz="45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50mm/h</a:t>
            </a:r>
            <a:r>
              <a:rPr lang="ja-JP" altLang="en-US" sz="45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まで</a:t>
            </a:r>
            <a:r>
              <a:rPr lang="en-US" altLang="ja-JP" sz="45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)</a:t>
            </a:r>
          </a:p>
          <a:p>
            <a:endParaRPr lang="ja-JP" altLang="en-US" sz="55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5" name="Google Shape;162;p1">
            <a:extLst>
              <a:ext uri="{FF2B5EF4-FFF2-40B4-BE49-F238E27FC236}">
                <a16:creationId xmlns:a16="http://schemas.microsoft.com/office/drawing/2014/main" id="{02A325A5-3493-46A7-8D48-A582CA29501D}"/>
              </a:ext>
            </a:extLst>
          </p:cNvPr>
          <p:cNvSpPr txBox="1"/>
          <p:nvPr/>
        </p:nvSpPr>
        <p:spPr>
          <a:xfrm>
            <a:off x="8696213" y="2511194"/>
            <a:ext cx="1273694" cy="135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110000"/>
              </a:lnSpc>
              <a:defRPr sz="8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lang="ja-JP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強い風でも大丈夫</a:t>
            </a:r>
            <a:endParaRPr b="1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6" name="Google Shape;135;p1">
            <a:extLst>
              <a:ext uri="{FF2B5EF4-FFF2-40B4-BE49-F238E27FC236}">
                <a16:creationId xmlns:a16="http://schemas.microsoft.com/office/drawing/2014/main" id="{572849E5-202B-4401-B412-A4C27F8D848C}"/>
              </a:ext>
            </a:extLst>
          </p:cNvPr>
          <p:cNvSpPr txBox="1"/>
          <p:nvPr/>
        </p:nvSpPr>
        <p:spPr>
          <a:xfrm>
            <a:off x="8703640" y="2666774"/>
            <a:ext cx="1329180" cy="5416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just">
              <a:lnSpc>
                <a:spcPct val="110000"/>
              </a:lnSpc>
              <a:defRPr sz="6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lang="en-US" altLang="ja-JP" sz="5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&lt;</a:t>
            </a:r>
            <a:r>
              <a:rPr lang="ja-JP" altLang="en-US" sz="5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強風時の使用条件</a:t>
            </a:r>
            <a:r>
              <a:rPr lang="en-US" altLang="ja-JP" sz="5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&gt;</a:t>
            </a:r>
          </a:p>
          <a:p>
            <a:r>
              <a:rPr lang="ja-JP" altLang="en-US" sz="55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風に向かって歩けないような強風時、または突風が予想される時はキャンバスを収納してください。</a:t>
            </a:r>
          </a:p>
          <a:p>
            <a:endParaRPr lang="en-US" altLang="ja-JP" sz="55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r>
              <a:rPr lang="ja-JP" altLang="en-US" sz="45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（風速</a:t>
            </a:r>
            <a:r>
              <a:rPr lang="en-US" altLang="ja-JP" sz="45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20m/s</a:t>
            </a:r>
            <a:r>
              <a:rPr lang="ja-JP" altLang="en-US" sz="45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まで）</a:t>
            </a:r>
          </a:p>
        </p:txBody>
      </p:sp>
      <p:pic>
        <p:nvPicPr>
          <p:cNvPr id="18" name="Google Shape;110;p1" descr="Google Shape;110;p1">
            <a:extLst>
              <a:ext uri="{FF2B5EF4-FFF2-40B4-BE49-F238E27FC236}">
                <a16:creationId xmlns:a16="http://schemas.microsoft.com/office/drawing/2014/main" id="{C8BE53E8-E479-4394-849D-3E07D9523B70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r="2847"/>
          <a:stretch/>
        </p:blipFill>
        <p:spPr>
          <a:xfrm>
            <a:off x="8279300" y="3721581"/>
            <a:ext cx="1871066" cy="1250805"/>
          </a:xfrm>
          <a:prstGeom prst="rect">
            <a:avLst/>
          </a:prstGeom>
          <a:ln w="12700">
            <a:miter lim="400000"/>
          </a:ln>
        </p:spPr>
      </p:pic>
      <p:pic>
        <p:nvPicPr>
          <p:cNvPr id="89" name="Google Shape;98;p1" descr="Google Shape;98;p1">
            <a:extLst>
              <a:ext uri="{FF2B5EF4-FFF2-40B4-BE49-F238E27FC236}">
                <a16:creationId xmlns:a16="http://schemas.microsoft.com/office/drawing/2014/main" id="{A97D6976-EF3F-4350-A5A9-A11B3FE06CCB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782404" y="3777954"/>
            <a:ext cx="1480406" cy="983511"/>
          </a:xfrm>
          <a:prstGeom prst="rect">
            <a:avLst/>
          </a:prstGeom>
          <a:ln w="12700">
            <a:miter lim="400000"/>
          </a:ln>
        </p:spPr>
      </p:pic>
      <p:pic>
        <p:nvPicPr>
          <p:cNvPr id="90" name="Google Shape;99;p1" descr="Google Shape;99;p1">
            <a:extLst>
              <a:ext uri="{FF2B5EF4-FFF2-40B4-BE49-F238E27FC236}">
                <a16:creationId xmlns:a16="http://schemas.microsoft.com/office/drawing/2014/main" id="{F991D9F7-F0A2-4639-A3F1-C1073592B8E5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108808" y="2455353"/>
            <a:ext cx="2535879" cy="1004072"/>
          </a:xfrm>
          <a:prstGeom prst="rect">
            <a:avLst/>
          </a:prstGeom>
          <a:ln w="12700">
            <a:miter lim="400000"/>
          </a:ln>
        </p:spPr>
      </p:pic>
      <p:pic>
        <p:nvPicPr>
          <p:cNvPr id="91" name="Google Shape;100;p1" descr="Google Shape;100;p1">
            <a:extLst>
              <a:ext uri="{FF2B5EF4-FFF2-40B4-BE49-F238E27FC236}">
                <a16:creationId xmlns:a16="http://schemas.microsoft.com/office/drawing/2014/main" id="{41D71A82-5B0D-41FF-B639-398651659022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644044" y="2538301"/>
            <a:ext cx="825874" cy="822448"/>
          </a:xfrm>
          <a:prstGeom prst="rect">
            <a:avLst/>
          </a:prstGeom>
          <a:ln w="12700">
            <a:miter lim="400000"/>
          </a:ln>
        </p:spPr>
      </p:pic>
      <p:pic>
        <p:nvPicPr>
          <p:cNvPr id="92" name="Google Shape;101;p1" descr="Google Shape;101;p1">
            <a:extLst>
              <a:ext uri="{FF2B5EF4-FFF2-40B4-BE49-F238E27FC236}">
                <a16:creationId xmlns:a16="http://schemas.microsoft.com/office/drawing/2014/main" id="{D517A03B-92C0-467A-8268-1C8B11025309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869573" y="2578720"/>
            <a:ext cx="544871" cy="705935"/>
          </a:xfrm>
          <a:prstGeom prst="rect">
            <a:avLst/>
          </a:prstGeom>
          <a:ln w="12700">
            <a:miter lim="400000"/>
          </a:ln>
        </p:spPr>
      </p:pic>
      <p:pic>
        <p:nvPicPr>
          <p:cNvPr id="93" name="Google Shape;102;p1" descr="Google Shape;102;p1">
            <a:extLst>
              <a:ext uri="{FF2B5EF4-FFF2-40B4-BE49-F238E27FC236}">
                <a16:creationId xmlns:a16="http://schemas.microsoft.com/office/drawing/2014/main" id="{45BED8C1-3E22-4ECD-9BE3-826F5DE2C053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115663" y="2551305"/>
            <a:ext cx="668238" cy="781326"/>
          </a:xfrm>
          <a:prstGeom prst="rect">
            <a:avLst/>
          </a:prstGeom>
          <a:ln w="12700">
            <a:miter lim="400000"/>
          </a:ln>
        </p:spPr>
      </p:pic>
      <p:sp>
        <p:nvSpPr>
          <p:cNvPr id="94" name="Google Shape;138;p1">
            <a:extLst>
              <a:ext uri="{FF2B5EF4-FFF2-40B4-BE49-F238E27FC236}">
                <a16:creationId xmlns:a16="http://schemas.microsoft.com/office/drawing/2014/main" id="{DC1D8A38-50C9-407F-BD59-DCB5D1CA1A30}"/>
              </a:ext>
            </a:extLst>
          </p:cNvPr>
          <p:cNvSpPr/>
          <p:nvPr/>
        </p:nvSpPr>
        <p:spPr>
          <a:xfrm>
            <a:off x="4117375" y="3505689"/>
            <a:ext cx="2505038" cy="1471838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  <a:miter/>
          </a:ln>
        </p:spPr>
        <p:txBody>
          <a:bodyPr lIns="0" tIns="0" rIns="0" bIns="0" anchor="ctr"/>
          <a:lstStyle/>
          <a:p>
            <a:pPr>
              <a:defRPr sz="10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sz="1079"/>
          </a:p>
        </p:txBody>
      </p:sp>
      <p:sp>
        <p:nvSpPr>
          <p:cNvPr id="95" name="Google Shape;163;p1">
            <a:extLst>
              <a:ext uri="{FF2B5EF4-FFF2-40B4-BE49-F238E27FC236}">
                <a16:creationId xmlns:a16="http://schemas.microsoft.com/office/drawing/2014/main" id="{055E2157-AAE1-4D37-88C6-42204FD521E8}"/>
              </a:ext>
            </a:extLst>
          </p:cNvPr>
          <p:cNvSpPr txBox="1"/>
          <p:nvPr/>
        </p:nvSpPr>
        <p:spPr>
          <a:xfrm>
            <a:off x="4291727" y="3331808"/>
            <a:ext cx="2327819" cy="914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10000"/>
              </a:lnSpc>
              <a:defRPr sz="5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lang="ja-JP" altLang="en-US" sz="540" dirty="0">
                <a:solidFill>
                  <a:schemeClr val="accent1"/>
                </a:solidFill>
                <a:latin typeface="+mn-ea"/>
                <a:ea typeface="+mn-ea"/>
              </a:rPr>
              <a:t>新発売の熱線遮断キャンバスでさらに効果が高まります。</a:t>
            </a:r>
          </a:p>
        </p:txBody>
      </p:sp>
      <p:sp>
        <p:nvSpPr>
          <p:cNvPr id="96" name="Google Shape;163;p1">
            <a:extLst>
              <a:ext uri="{FF2B5EF4-FFF2-40B4-BE49-F238E27FC236}">
                <a16:creationId xmlns:a16="http://schemas.microsoft.com/office/drawing/2014/main" id="{94BC7233-0FFA-4309-BC31-45F072269470}"/>
              </a:ext>
            </a:extLst>
          </p:cNvPr>
          <p:cNvSpPr txBox="1"/>
          <p:nvPr/>
        </p:nvSpPr>
        <p:spPr>
          <a:xfrm>
            <a:off x="4158498" y="2513201"/>
            <a:ext cx="2327819" cy="135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10000"/>
              </a:lnSpc>
              <a:defRPr sz="5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l"/>
            <a:r>
              <a:rPr lang="ja-JP" altLang="en-US" sz="800" b="1" dirty="0">
                <a:solidFill>
                  <a:schemeClr val="accent1"/>
                </a:solidFill>
                <a:latin typeface="+mn-ea"/>
                <a:ea typeface="+mn-ea"/>
              </a:rPr>
              <a:t>抜群の省エネ効果で冷房費は１</a:t>
            </a:r>
            <a:r>
              <a:rPr lang="en-US" altLang="ja-JP" sz="800" b="1" dirty="0">
                <a:solidFill>
                  <a:schemeClr val="accent1"/>
                </a:solidFill>
                <a:latin typeface="+mn-ea"/>
                <a:ea typeface="+mn-ea"/>
              </a:rPr>
              <a:t>/</a:t>
            </a:r>
            <a:r>
              <a:rPr lang="ja-JP" altLang="en-US" sz="800" b="1" dirty="0">
                <a:solidFill>
                  <a:schemeClr val="accent1"/>
                </a:solidFill>
                <a:latin typeface="+mn-ea"/>
                <a:ea typeface="+mn-ea"/>
              </a:rPr>
              <a:t>３に！</a:t>
            </a:r>
          </a:p>
        </p:txBody>
      </p:sp>
      <p:sp>
        <p:nvSpPr>
          <p:cNvPr id="97" name="Google Shape;163;p1">
            <a:extLst>
              <a:ext uri="{FF2B5EF4-FFF2-40B4-BE49-F238E27FC236}">
                <a16:creationId xmlns:a16="http://schemas.microsoft.com/office/drawing/2014/main" id="{E6366673-1662-470B-B9D8-E609383CC223}"/>
              </a:ext>
            </a:extLst>
          </p:cNvPr>
          <p:cNvSpPr txBox="1"/>
          <p:nvPr/>
        </p:nvSpPr>
        <p:spPr>
          <a:xfrm>
            <a:off x="6153378" y="3099603"/>
            <a:ext cx="324467" cy="177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10000"/>
              </a:lnSpc>
              <a:defRPr sz="5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l"/>
            <a:r>
              <a:rPr lang="en-US" altLang="ja-JP" sz="1050" b="1" dirty="0">
                <a:solidFill>
                  <a:schemeClr val="accent1"/>
                </a:solidFill>
                <a:latin typeface="+mn-ea"/>
                <a:ea typeface="+mn-ea"/>
              </a:rPr>
              <a:t>33</a:t>
            </a:r>
            <a:r>
              <a:rPr lang="en-US" altLang="ja-JP" sz="800" b="1" dirty="0">
                <a:solidFill>
                  <a:schemeClr val="accent1"/>
                </a:solidFill>
                <a:latin typeface="+mn-ea"/>
                <a:ea typeface="+mn-ea"/>
              </a:rPr>
              <a:t>%</a:t>
            </a: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4DE3698B-E1BD-441A-9A08-E6B2A856214A}"/>
              </a:ext>
            </a:extLst>
          </p:cNvPr>
          <p:cNvSpPr txBox="1"/>
          <p:nvPr/>
        </p:nvSpPr>
        <p:spPr>
          <a:xfrm>
            <a:off x="4181996" y="3591816"/>
            <a:ext cx="2304321" cy="4693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800" b="1" dirty="0">
                <a:solidFill>
                  <a:schemeClr val="accent1"/>
                </a:solidFill>
                <a:latin typeface="+mn-ea"/>
              </a:rPr>
              <a:t>&lt;</a:t>
            </a:r>
            <a:r>
              <a:rPr lang="ja-JP" altLang="en-US" sz="800" b="1" dirty="0">
                <a:solidFill>
                  <a:schemeClr val="accent1"/>
                </a:solidFill>
                <a:latin typeface="+mn-ea"/>
              </a:rPr>
              <a:t>ＣＯ２の削減効果</a:t>
            </a:r>
            <a:r>
              <a:rPr lang="en-US" altLang="ja-JP" sz="800" b="1" dirty="0">
                <a:solidFill>
                  <a:schemeClr val="accent1"/>
                </a:solidFill>
                <a:latin typeface="+mn-ea"/>
              </a:rPr>
              <a:t>&gt;</a:t>
            </a:r>
          </a:p>
          <a:p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オーニングを利用すると輻射熱の量を大幅に削減することができ、エアコンの可動効率を向上させることができます。</a:t>
            </a:r>
          </a:p>
          <a:p>
            <a:pPr algn="l"/>
            <a:endParaRPr kumimoji="1" lang="ja-JP" altLang="en-US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78D7B230-549D-4A4F-9F6A-6E754C6AB5C9}"/>
              </a:ext>
            </a:extLst>
          </p:cNvPr>
          <p:cNvSpPr txBox="1"/>
          <p:nvPr/>
        </p:nvSpPr>
        <p:spPr>
          <a:xfrm>
            <a:off x="4226442" y="4152014"/>
            <a:ext cx="6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kumimoji="1" lang="ja-JP" altLang="en-US" sz="12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44CB2318-C01C-42B0-8B4B-812B1287E280}"/>
              </a:ext>
            </a:extLst>
          </p:cNvPr>
          <p:cNvSpPr txBox="1"/>
          <p:nvPr/>
        </p:nvSpPr>
        <p:spPr>
          <a:xfrm>
            <a:off x="4206334" y="4091427"/>
            <a:ext cx="67448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夏季の冷房の設定温度を</a:t>
            </a:r>
            <a:r>
              <a:rPr lang="en-US" altLang="ja-JP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3℃</a:t>
            </a:r>
            <a:r>
              <a:rPr lang="ja-JP" altLang="en-US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上げること</a:t>
            </a:r>
            <a:r>
              <a:rPr lang="en-US" altLang="ja-JP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CO2</a:t>
            </a:r>
            <a:r>
              <a:rPr lang="ja-JP" altLang="en-US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の排出を削減することができます</a:t>
            </a:r>
          </a:p>
          <a:p>
            <a:r>
              <a:rPr lang="ja-JP" altLang="en-US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▼ </a:t>
            </a:r>
          </a:p>
          <a:p>
            <a:r>
              <a:rPr lang="ja-JP" altLang="en-US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杉の木約</a:t>
            </a:r>
            <a:r>
              <a:rPr lang="en-US" altLang="ja-JP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2.6</a:t>
            </a:r>
            <a:r>
              <a:rPr lang="ja-JP" altLang="en-US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本相当の</a:t>
            </a:r>
            <a:r>
              <a:rPr lang="en-US" altLang="ja-JP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CO2</a:t>
            </a:r>
            <a:r>
              <a:rPr lang="ja-JP" altLang="en-US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排出減効果となります。</a:t>
            </a:r>
            <a:r>
              <a:rPr lang="en-US" altLang="ja-JP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※ </a:t>
            </a: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E77BACAB-833D-4254-BFC9-1EA504913B01}"/>
              </a:ext>
            </a:extLst>
          </p:cNvPr>
          <p:cNvSpPr txBox="1"/>
          <p:nvPr/>
        </p:nvSpPr>
        <p:spPr>
          <a:xfrm>
            <a:off x="5991125" y="4387810"/>
            <a:ext cx="5705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参考資料：省エネ性能カタログ（省エネルギーセンター）電気事業における環境行動計画</a:t>
            </a:r>
            <a:r>
              <a:rPr lang="en-US" altLang="ja-JP" sz="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2007/</a:t>
            </a:r>
            <a:r>
              <a:rPr lang="ja-JP" altLang="en-US" sz="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電気事業連合会</a:t>
            </a: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AA8CD1BF-E7F3-480E-8CE0-8D1EF981F83B}"/>
              </a:ext>
            </a:extLst>
          </p:cNvPr>
          <p:cNvSpPr txBox="1"/>
          <p:nvPr/>
        </p:nvSpPr>
        <p:spPr>
          <a:xfrm>
            <a:off x="4506463" y="2963049"/>
            <a:ext cx="507038" cy="125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●標準</a:t>
            </a:r>
            <a:r>
              <a:rPr lang="en-US" altLang="ja-JP" sz="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3㎜</a:t>
            </a:r>
            <a:r>
              <a:rPr lang="ja-JP" altLang="en-US" sz="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ガラス</a:t>
            </a:r>
          </a:p>
          <a:p>
            <a:r>
              <a:rPr lang="ja-JP" altLang="en-US" sz="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クーラー稼働率</a:t>
            </a: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35666832-046D-4C90-8D70-3D3FD775B007}"/>
              </a:ext>
            </a:extLst>
          </p:cNvPr>
          <p:cNvSpPr txBox="1"/>
          <p:nvPr/>
        </p:nvSpPr>
        <p:spPr>
          <a:xfrm>
            <a:off x="5292203" y="2963049"/>
            <a:ext cx="50703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●室内付ブラインド又はカーテン</a:t>
            </a:r>
          </a:p>
          <a:p>
            <a:r>
              <a:rPr lang="ja-JP" altLang="en-US" sz="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クーラー稼働率</a:t>
            </a: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7F6B69B6-B6B0-4E25-B810-83B6A54FDBCD}"/>
              </a:ext>
            </a:extLst>
          </p:cNvPr>
          <p:cNvSpPr txBox="1"/>
          <p:nvPr/>
        </p:nvSpPr>
        <p:spPr>
          <a:xfrm>
            <a:off x="6148898" y="2963049"/>
            <a:ext cx="507038" cy="125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●オーニング</a:t>
            </a:r>
          </a:p>
          <a:p>
            <a:r>
              <a:rPr lang="ja-JP" altLang="en-US" sz="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クーラー稼働率</a:t>
            </a:r>
          </a:p>
        </p:txBody>
      </p:sp>
      <p:sp>
        <p:nvSpPr>
          <p:cNvPr id="105" name="Google Shape;163;p1">
            <a:extLst>
              <a:ext uri="{FF2B5EF4-FFF2-40B4-BE49-F238E27FC236}">
                <a16:creationId xmlns:a16="http://schemas.microsoft.com/office/drawing/2014/main" id="{0F7441CC-6AE5-49FE-AE78-65A97430E2DE}"/>
              </a:ext>
            </a:extLst>
          </p:cNvPr>
          <p:cNvSpPr txBox="1"/>
          <p:nvPr/>
        </p:nvSpPr>
        <p:spPr>
          <a:xfrm>
            <a:off x="4506012" y="3141922"/>
            <a:ext cx="460808" cy="135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10000"/>
              </a:lnSpc>
              <a:defRPr sz="5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l"/>
            <a:r>
              <a:rPr lang="en-US" altLang="ja-JP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100%</a:t>
            </a:r>
          </a:p>
        </p:txBody>
      </p:sp>
      <p:sp>
        <p:nvSpPr>
          <p:cNvPr id="106" name="Google Shape;163;p1">
            <a:extLst>
              <a:ext uri="{FF2B5EF4-FFF2-40B4-BE49-F238E27FC236}">
                <a16:creationId xmlns:a16="http://schemas.microsoft.com/office/drawing/2014/main" id="{C1A02A95-636E-4E91-A717-0947E70870BF}"/>
              </a:ext>
            </a:extLst>
          </p:cNvPr>
          <p:cNvSpPr txBox="1"/>
          <p:nvPr/>
        </p:nvSpPr>
        <p:spPr>
          <a:xfrm>
            <a:off x="5292203" y="3147611"/>
            <a:ext cx="460808" cy="135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10000"/>
              </a:lnSpc>
              <a:defRPr sz="5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l"/>
            <a:r>
              <a:rPr lang="en-US" altLang="ja-JP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74%</a:t>
            </a: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E52D27B3-312B-4FED-8E53-FFFA1281E949}"/>
              </a:ext>
            </a:extLst>
          </p:cNvPr>
          <p:cNvSpPr txBox="1"/>
          <p:nvPr/>
        </p:nvSpPr>
        <p:spPr>
          <a:xfrm>
            <a:off x="4206333" y="4749180"/>
            <a:ext cx="217091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※</a:t>
            </a:r>
            <a:r>
              <a:rPr lang="ja-JP" altLang="en-US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夏</a:t>
            </a:r>
            <a:r>
              <a:rPr lang="en-US" altLang="ja-JP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(6</a:t>
            </a:r>
            <a:r>
              <a:rPr lang="ja-JP" altLang="en-US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－</a:t>
            </a:r>
            <a:r>
              <a:rPr lang="en-US" altLang="ja-JP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9</a:t>
            </a:r>
            <a:r>
              <a:rPr lang="ja-JP" altLang="en-US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月</a:t>
            </a:r>
            <a:r>
              <a:rPr lang="en-US" altLang="ja-JP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)</a:t>
            </a:r>
            <a:r>
              <a:rPr lang="ja-JP" altLang="en-US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の冷房時にエアコン１台の設定温度を</a:t>
            </a:r>
            <a:r>
              <a:rPr lang="en-US" altLang="ja-JP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3℃</a:t>
            </a:r>
            <a:r>
              <a:rPr lang="ja-JP" altLang="en-US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上げた場合の効果。</a:t>
            </a:r>
          </a:p>
          <a:p>
            <a:r>
              <a:rPr lang="en-US" altLang="ja-JP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※</a:t>
            </a:r>
            <a:r>
              <a:rPr lang="ja-JP" altLang="en-US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建物の構造、お住まいの諸条件により得られる効果に違いがあります。 </a:t>
            </a:r>
          </a:p>
        </p:txBody>
      </p:sp>
      <p:sp>
        <p:nvSpPr>
          <p:cNvPr id="108" name="Google Shape;163;p1">
            <a:extLst>
              <a:ext uri="{FF2B5EF4-FFF2-40B4-BE49-F238E27FC236}">
                <a16:creationId xmlns:a16="http://schemas.microsoft.com/office/drawing/2014/main" id="{E685738F-2C7F-4AA3-9C9B-839AF2353F5F}"/>
              </a:ext>
            </a:extLst>
          </p:cNvPr>
          <p:cNvSpPr txBox="1"/>
          <p:nvPr/>
        </p:nvSpPr>
        <p:spPr>
          <a:xfrm>
            <a:off x="1649405" y="4868506"/>
            <a:ext cx="2327819" cy="914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10000"/>
              </a:lnSpc>
              <a:defRPr sz="5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lang="ja-JP" altLang="en-US" sz="54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彩風</a:t>
            </a:r>
            <a:r>
              <a:rPr lang="en-US" altLang="ja-JP" sz="54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S</a:t>
            </a:r>
            <a:r>
              <a:rPr lang="ja-JP" altLang="en-US" sz="54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型 リモコン式 シャイングレー  </a:t>
            </a:r>
            <a:r>
              <a:rPr lang="en-US" altLang="ja-JP" sz="54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2.0</a:t>
            </a:r>
            <a:r>
              <a:rPr lang="ja-JP" altLang="en-US" sz="54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間</a:t>
            </a:r>
            <a:r>
              <a:rPr lang="en-US" altLang="ja-JP" sz="54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2m</a:t>
            </a:r>
            <a:r>
              <a:rPr lang="ja-JP" altLang="en-US" sz="54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（アイビーグリーン</a:t>
            </a:r>
            <a:r>
              <a:rPr lang="en-US" altLang="ja-JP" sz="54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A</a:t>
            </a:r>
            <a:r>
              <a:rPr lang="ja-JP" altLang="en-US" sz="54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） </a:t>
            </a:r>
          </a:p>
        </p:txBody>
      </p:sp>
      <p:sp>
        <p:nvSpPr>
          <p:cNvPr id="109" name="Google Shape;125;p1">
            <a:extLst>
              <a:ext uri="{FF2B5EF4-FFF2-40B4-BE49-F238E27FC236}">
                <a16:creationId xmlns:a16="http://schemas.microsoft.com/office/drawing/2014/main" id="{02E61D82-BB8E-4E60-A488-3F9F7820DDEA}"/>
              </a:ext>
            </a:extLst>
          </p:cNvPr>
          <p:cNvSpPr txBox="1"/>
          <p:nvPr/>
        </p:nvSpPr>
        <p:spPr>
          <a:xfrm>
            <a:off x="4115663" y="1393026"/>
            <a:ext cx="1326193" cy="1826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 sz="1000">
                <a:solidFill>
                  <a:srgbClr val="8CCC4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079" dirty="0">
                <a:solidFill>
                  <a:srgbClr val="92D050"/>
                </a:solidFill>
                <a:latin typeface="+mj-ea"/>
                <a:ea typeface="+mj-ea"/>
              </a:rPr>
              <a:t>■</a:t>
            </a:r>
            <a:r>
              <a:rPr lang="ja-JP" altLang="en-US" sz="1079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エコロジー</a:t>
            </a:r>
            <a:endParaRPr sz="1079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0" name="Google Shape;135;p1">
            <a:extLst>
              <a:ext uri="{FF2B5EF4-FFF2-40B4-BE49-F238E27FC236}">
                <a16:creationId xmlns:a16="http://schemas.microsoft.com/office/drawing/2014/main" id="{06B71529-2A28-4065-95DF-058A6E239062}"/>
              </a:ext>
            </a:extLst>
          </p:cNvPr>
          <p:cNvSpPr txBox="1"/>
          <p:nvPr/>
        </p:nvSpPr>
        <p:spPr>
          <a:xfrm>
            <a:off x="4115663" y="1590071"/>
            <a:ext cx="1254230" cy="3291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just">
              <a:lnSpc>
                <a:spcPct val="110000"/>
              </a:lnSpc>
              <a:defRPr sz="6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lang="ja-JP" altLang="en-US" sz="648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日差しを居室の外でカットするため、エアコンの効率が高まり省エネに。</a:t>
            </a:r>
          </a:p>
        </p:txBody>
      </p:sp>
      <p:sp>
        <p:nvSpPr>
          <p:cNvPr id="111" name="Google Shape;125;p1">
            <a:extLst>
              <a:ext uri="{FF2B5EF4-FFF2-40B4-BE49-F238E27FC236}">
                <a16:creationId xmlns:a16="http://schemas.microsoft.com/office/drawing/2014/main" id="{B3B8B977-EDA0-417F-A7AA-6117CC2C555C}"/>
              </a:ext>
            </a:extLst>
          </p:cNvPr>
          <p:cNvSpPr txBox="1"/>
          <p:nvPr/>
        </p:nvSpPr>
        <p:spPr>
          <a:xfrm>
            <a:off x="7059337" y="1393026"/>
            <a:ext cx="1326193" cy="1826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 sz="1000">
                <a:solidFill>
                  <a:srgbClr val="8CCC4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079" dirty="0">
                <a:solidFill>
                  <a:srgbClr val="92D050"/>
                </a:solidFill>
                <a:latin typeface="+mj-ea"/>
                <a:ea typeface="+mj-ea"/>
              </a:rPr>
              <a:t>■</a:t>
            </a:r>
            <a:r>
              <a:rPr lang="ja-JP" altLang="en-US" sz="1079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耐雨・風強度</a:t>
            </a:r>
            <a:r>
              <a:rPr lang="en-US" altLang="ja-JP" sz="1079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UP</a:t>
            </a:r>
            <a:endParaRPr sz="1079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2" name="Google Shape;135;p1">
            <a:extLst>
              <a:ext uri="{FF2B5EF4-FFF2-40B4-BE49-F238E27FC236}">
                <a16:creationId xmlns:a16="http://schemas.microsoft.com/office/drawing/2014/main" id="{37EBFA5E-9DC0-4E89-AD3E-EAD4D59E7AF9}"/>
              </a:ext>
            </a:extLst>
          </p:cNvPr>
          <p:cNvSpPr txBox="1"/>
          <p:nvPr/>
        </p:nvSpPr>
        <p:spPr>
          <a:xfrm>
            <a:off x="7059337" y="1590071"/>
            <a:ext cx="1098303" cy="2194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just">
              <a:lnSpc>
                <a:spcPct val="110000"/>
              </a:lnSpc>
              <a:defRPr sz="6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lang="ja-JP" altLang="en-US" sz="648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業界トップクラスの耐雨・</a:t>
            </a:r>
            <a:endParaRPr lang="en-US" altLang="ja-JP" sz="648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r>
              <a:rPr lang="ja-JP" altLang="en-US" sz="648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風強度を実現。</a:t>
            </a:r>
          </a:p>
        </p:txBody>
      </p:sp>
      <p:sp>
        <p:nvSpPr>
          <p:cNvPr id="113" name="Google Shape;135;p1">
            <a:extLst>
              <a:ext uri="{FF2B5EF4-FFF2-40B4-BE49-F238E27FC236}">
                <a16:creationId xmlns:a16="http://schemas.microsoft.com/office/drawing/2014/main" id="{D7020D78-D693-478E-AFBB-87D078BD8BFB}"/>
              </a:ext>
            </a:extLst>
          </p:cNvPr>
          <p:cNvSpPr txBox="1"/>
          <p:nvPr/>
        </p:nvSpPr>
        <p:spPr>
          <a:xfrm>
            <a:off x="7109023" y="1987588"/>
            <a:ext cx="1048617" cy="3291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just">
              <a:lnSpc>
                <a:spcPct val="110000"/>
              </a:lnSpc>
              <a:defRPr sz="6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lang="ja-JP" altLang="en-US" sz="648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・風速２０ｍ</a:t>
            </a:r>
            <a:r>
              <a:rPr lang="en-US" altLang="ja-JP" sz="648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/</a:t>
            </a:r>
            <a:r>
              <a:rPr lang="ja-JP" altLang="en-US" sz="648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ｓまで</a:t>
            </a:r>
          </a:p>
          <a:p>
            <a:r>
              <a:rPr lang="ja-JP" altLang="en-US" sz="648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・降雨量５０</a:t>
            </a:r>
            <a:r>
              <a:rPr lang="en-US" altLang="ja-JP" sz="648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mm/h</a:t>
            </a:r>
            <a:r>
              <a:rPr lang="ja-JP" altLang="en-US" sz="648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まで</a:t>
            </a:r>
          </a:p>
          <a:p>
            <a:r>
              <a:rPr lang="ja-JP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  </a:t>
            </a:r>
            <a:r>
              <a:rPr lang="en-US" altLang="ja-JP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(</a:t>
            </a:r>
            <a:r>
              <a:rPr lang="ja-JP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設置角度</a:t>
            </a:r>
            <a:r>
              <a:rPr lang="en-US" altLang="ja-JP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20°</a:t>
            </a:r>
            <a:r>
              <a:rPr lang="ja-JP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以上</a:t>
            </a:r>
            <a:r>
              <a:rPr lang="en-US" altLang="ja-JP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)</a:t>
            </a:r>
            <a:endParaRPr lang="ja-JP" altLang="en-US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4" name="Google Shape;163;p1">
            <a:extLst>
              <a:ext uri="{FF2B5EF4-FFF2-40B4-BE49-F238E27FC236}">
                <a16:creationId xmlns:a16="http://schemas.microsoft.com/office/drawing/2014/main" id="{D3D8C72E-1AC6-4B8D-BB13-95BF73380C7A}"/>
              </a:ext>
            </a:extLst>
          </p:cNvPr>
          <p:cNvSpPr txBox="1"/>
          <p:nvPr/>
        </p:nvSpPr>
        <p:spPr>
          <a:xfrm>
            <a:off x="558580" y="6629589"/>
            <a:ext cx="1470123" cy="1828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10000"/>
              </a:lnSpc>
              <a:defRPr sz="5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l"/>
            <a:r>
              <a:rPr lang="ja-JP" altLang="en-US" sz="54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従来の壁付タイプに加えて、柱に設置する独立タイプ。外壁への施工なしで設置が可能です。</a:t>
            </a:r>
          </a:p>
        </p:txBody>
      </p:sp>
      <p:sp>
        <p:nvSpPr>
          <p:cNvPr id="116" name="Google Shape;163;p1">
            <a:extLst>
              <a:ext uri="{FF2B5EF4-FFF2-40B4-BE49-F238E27FC236}">
                <a16:creationId xmlns:a16="http://schemas.microsoft.com/office/drawing/2014/main" id="{F155D4DD-9ED8-415B-B4CD-EEB5EDA3FE0F}"/>
              </a:ext>
            </a:extLst>
          </p:cNvPr>
          <p:cNvSpPr txBox="1"/>
          <p:nvPr/>
        </p:nvSpPr>
        <p:spPr>
          <a:xfrm>
            <a:off x="572286" y="5348997"/>
            <a:ext cx="662704" cy="135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10000"/>
              </a:lnSpc>
              <a:defRPr sz="5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l"/>
            <a:r>
              <a:rPr lang="ja-JP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独立タイプ</a:t>
            </a:r>
          </a:p>
        </p:txBody>
      </p:sp>
      <p:sp>
        <p:nvSpPr>
          <p:cNvPr id="117" name="Google Shape;127;p1">
            <a:extLst>
              <a:ext uri="{FF2B5EF4-FFF2-40B4-BE49-F238E27FC236}">
                <a16:creationId xmlns:a16="http://schemas.microsoft.com/office/drawing/2014/main" id="{54CD3F30-9633-4D9B-A757-AF911B783AB9}"/>
              </a:ext>
            </a:extLst>
          </p:cNvPr>
          <p:cNvSpPr/>
          <p:nvPr/>
        </p:nvSpPr>
        <p:spPr>
          <a:xfrm>
            <a:off x="2318256" y="5508690"/>
            <a:ext cx="0" cy="1343331"/>
          </a:xfrm>
          <a:prstGeom prst="line">
            <a:avLst/>
          </a:prstGeom>
          <a:ln w="3175">
            <a:solidFill>
              <a:srgbClr val="77787B"/>
            </a:solidFill>
            <a:miter/>
          </a:ln>
        </p:spPr>
        <p:txBody>
          <a:bodyPr lIns="0" tIns="0" rIns="0" bIns="0"/>
          <a:lstStyle/>
          <a:p>
            <a:endParaRPr sz="1943"/>
          </a:p>
        </p:txBody>
      </p:sp>
      <p:sp>
        <p:nvSpPr>
          <p:cNvPr id="118" name="Google Shape;163;p1">
            <a:extLst>
              <a:ext uri="{FF2B5EF4-FFF2-40B4-BE49-F238E27FC236}">
                <a16:creationId xmlns:a16="http://schemas.microsoft.com/office/drawing/2014/main" id="{8405DB6E-8D05-407C-B471-E7AACD2D16C2}"/>
              </a:ext>
            </a:extLst>
          </p:cNvPr>
          <p:cNvSpPr txBox="1"/>
          <p:nvPr/>
        </p:nvSpPr>
        <p:spPr>
          <a:xfrm>
            <a:off x="2595715" y="6629589"/>
            <a:ext cx="1470123" cy="1828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10000"/>
              </a:lnSpc>
              <a:defRPr sz="5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l"/>
            <a:r>
              <a:rPr lang="ja-JP" altLang="en-US" sz="54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薄型ボックスの省スペースタイプ。</a:t>
            </a:r>
          </a:p>
          <a:p>
            <a:pPr algn="l"/>
            <a:r>
              <a:rPr lang="ja-JP" altLang="en-US" sz="54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取付スペースが狭い場合に有効。</a:t>
            </a:r>
          </a:p>
        </p:txBody>
      </p:sp>
      <p:sp>
        <p:nvSpPr>
          <p:cNvPr id="119" name="Google Shape;163;p1">
            <a:extLst>
              <a:ext uri="{FF2B5EF4-FFF2-40B4-BE49-F238E27FC236}">
                <a16:creationId xmlns:a16="http://schemas.microsoft.com/office/drawing/2014/main" id="{D97FACE7-1BC1-4F44-B053-8AB55D870A9D}"/>
              </a:ext>
            </a:extLst>
          </p:cNvPr>
          <p:cNvSpPr txBox="1"/>
          <p:nvPr/>
        </p:nvSpPr>
        <p:spPr>
          <a:xfrm>
            <a:off x="2595715" y="5348997"/>
            <a:ext cx="662704" cy="135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10000"/>
              </a:lnSpc>
              <a:defRPr sz="5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l"/>
            <a:r>
              <a:rPr lang="en-US" altLang="ja-JP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C</a:t>
            </a:r>
            <a:r>
              <a:rPr lang="ja-JP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型</a:t>
            </a:r>
          </a:p>
        </p:txBody>
      </p:sp>
      <p:sp>
        <p:nvSpPr>
          <p:cNvPr id="120" name="Google Shape;163;p1">
            <a:extLst>
              <a:ext uri="{FF2B5EF4-FFF2-40B4-BE49-F238E27FC236}">
                <a16:creationId xmlns:a16="http://schemas.microsoft.com/office/drawing/2014/main" id="{06404119-342E-4A65-A7F5-5764007DFED3}"/>
              </a:ext>
            </a:extLst>
          </p:cNvPr>
          <p:cNvSpPr txBox="1"/>
          <p:nvPr/>
        </p:nvSpPr>
        <p:spPr>
          <a:xfrm>
            <a:off x="4637317" y="6629589"/>
            <a:ext cx="1470123" cy="914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10000"/>
              </a:lnSpc>
              <a:defRPr sz="5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l"/>
            <a:r>
              <a:rPr lang="ja-JP" altLang="en-US" sz="54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壁からの張り出しが少ないスリムタイプ。</a:t>
            </a:r>
          </a:p>
        </p:txBody>
      </p:sp>
      <p:sp>
        <p:nvSpPr>
          <p:cNvPr id="121" name="Google Shape;163;p1">
            <a:extLst>
              <a:ext uri="{FF2B5EF4-FFF2-40B4-BE49-F238E27FC236}">
                <a16:creationId xmlns:a16="http://schemas.microsoft.com/office/drawing/2014/main" id="{C28B7396-3BEA-4FA0-A83F-2F250395BC9B}"/>
              </a:ext>
            </a:extLst>
          </p:cNvPr>
          <p:cNvSpPr txBox="1"/>
          <p:nvPr/>
        </p:nvSpPr>
        <p:spPr>
          <a:xfrm>
            <a:off x="4637317" y="5348997"/>
            <a:ext cx="662704" cy="135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10000"/>
              </a:lnSpc>
              <a:defRPr sz="5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l"/>
            <a:r>
              <a:rPr lang="en-US" altLang="ja-JP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S</a:t>
            </a:r>
            <a:r>
              <a:rPr lang="ja-JP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型</a:t>
            </a:r>
          </a:p>
        </p:txBody>
      </p:sp>
      <p:sp>
        <p:nvSpPr>
          <p:cNvPr id="122" name="Google Shape;163;p1">
            <a:extLst>
              <a:ext uri="{FF2B5EF4-FFF2-40B4-BE49-F238E27FC236}">
                <a16:creationId xmlns:a16="http://schemas.microsoft.com/office/drawing/2014/main" id="{9728F260-0099-43D1-8ADD-4965056BC38E}"/>
              </a:ext>
            </a:extLst>
          </p:cNvPr>
          <p:cNvSpPr txBox="1"/>
          <p:nvPr/>
        </p:nvSpPr>
        <p:spPr>
          <a:xfrm>
            <a:off x="6666961" y="6629589"/>
            <a:ext cx="1470123" cy="1828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10000"/>
              </a:lnSpc>
              <a:defRPr sz="5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l"/>
            <a:r>
              <a:rPr lang="ja-JP" altLang="en-US" sz="54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メッシュのスクリーンを内蔵。すだれのように日差しを遮ることが可能です。</a:t>
            </a:r>
          </a:p>
        </p:txBody>
      </p:sp>
      <p:sp>
        <p:nvSpPr>
          <p:cNvPr id="123" name="Google Shape;163;p1">
            <a:extLst>
              <a:ext uri="{FF2B5EF4-FFF2-40B4-BE49-F238E27FC236}">
                <a16:creationId xmlns:a16="http://schemas.microsoft.com/office/drawing/2014/main" id="{4E3C7616-4E16-458B-8755-E7941DE1E700}"/>
              </a:ext>
            </a:extLst>
          </p:cNvPr>
          <p:cNvSpPr txBox="1"/>
          <p:nvPr/>
        </p:nvSpPr>
        <p:spPr>
          <a:xfrm>
            <a:off x="6666961" y="5348997"/>
            <a:ext cx="662704" cy="135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10000"/>
              </a:lnSpc>
              <a:defRPr sz="5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l"/>
            <a:r>
              <a:rPr lang="en-US" altLang="ja-JP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CR</a:t>
            </a:r>
            <a:r>
              <a:rPr lang="ja-JP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型</a:t>
            </a:r>
          </a:p>
        </p:txBody>
      </p:sp>
      <p:sp>
        <p:nvSpPr>
          <p:cNvPr id="124" name="Google Shape;163;p1">
            <a:extLst>
              <a:ext uri="{FF2B5EF4-FFF2-40B4-BE49-F238E27FC236}">
                <a16:creationId xmlns:a16="http://schemas.microsoft.com/office/drawing/2014/main" id="{67A60718-3BE5-42F7-8457-72345F89FF59}"/>
              </a:ext>
            </a:extLst>
          </p:cNvPr>
          <p:cNvSpPr txBox="1"/>
          <p:nvPr/>
        </p:nvSpPr>
        <p:spPr>
          <a:xfrm>
            <a:off x="8669963" y="6629589"/>
            <a:ext cx="1500966" cy="914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10000"/>
              </a:lnSpc>
              <a:defRPr sz="5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l"/>
            <a:r>
              <a:rPr lang="ja-JP" altLang="en-US" sz="54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店舗向けにも使える間口連棟可能な大型タイプ。</a:t>
            </a:r>
          </a:p>
        </p:txBody>
      </p:sp>
      <p:sp>
        <p:nvSpPr>
          <p:cNvPr id="125" name="Google Shape;163;p1">
            <a:extLst>
              <a:ext uri="{FF2B5EF4-FFF2-40B4-BE49-F238E27FC236}">
                <a16:creationId xmlns:a16="http://schemas.microsoft.com/office/drawing/2014/main" id="{AF9D0FEF-C1C9-4604-8A45-A50F62BB60CF}"/>
              </a:ext>
            </a:extLst>
          </p:cNvPr>
          <p:cNvSpPr txBox="1"/>
          <p:nvPr/>
        </p:nvSpPr>
        <p:spPr>
          <a:xfrm>
            <a:off x="8669963" y="5348997"/>
            <a:ext cx="662704" cy="135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10000"/>
              </a:lnSpc>
              <a:defRPr sz="5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l"/>
            <a:r>
              <a:rPr lang="en-US" altLang="ja-JP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L</a:t>
            </a:r>
            <a:r>
              <a:rPr lang="ja-JP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型</a:t>
            </a:r>
          </a:p>
        </p:txBody>
      </p:sp>
      <p:sp>
        <p:nvSpPr>
          <p:cNvPr id="127" name="Google Shape;125;p1">
            <a:extLst>
              <a:ext uri="{FF2B5EF4-FFF2-40B4-BE49-F238E27FC236}">
                <a16:creationId xmlns:a16="http://schemas.microsoft.com/office/drawing/2014/main" id="{A23E3AEE-EBC6-4421-900A-21F98D2F40CA}"/>
              </a:ext>
            </a:extLst>
          </p:cNvPr>
          <p:cNvSpPr txBox="1"/>
          <p:nvPr/>
        </p:nvSpPr>
        <p:spPr>
          <a:xfrm>
            <a:off x="486192" y="5102817"/>
            <a:ext cx="3805533" cy="1826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 sz="1000">
                <a:solidFill>
                  <a:srgbClr val="8CCC4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ja-JP" altLang="en-US" sz="1079" dirty="0">
                <a:solidFill>
                  <a:srgbClr val="92D050"/>
                </a:solidFill>
                <a:latin typeface="+mj-ea"/>
                <a:ea typeface="+mj-ea"/>
              </a:rPr>
              <a:t>■</a:t>
            </a:r>
            <a:r>
              <a:rPr lang="ja-JP" altLang="en-US" sz="1079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使い方に合わせて選べる豊富なラインアップ</a:t>
            </a:r>
          </a:p>
        </p:txBody>
      </p:sp>
      <p:sp>
        <p:nvSpPr>
          <p:cNvPr id="128" name="Text Box 1039">
            <a:extLst>
              <a:ext uri="{FF2B5EF4-FFF2-40B4-BE49-F238E27FC236}">
                <a16:creationId xmlns:a16="http://schemas.microsoft.com/office/drawing/2014/main" id="{31D87A7C-C6D9-4B5C-8E03-E678BA5F34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550" y="128588"/>
            <a:ext cx="1154113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9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129" name="Text Box 1039">
            <a:extLst>
              <a:ext uri="{FF2B5EF4-FFF2-40B4-BE49-F238E27FC236}">
                <a16:creationId xmlns:a16="http://schemas.microsoft.com/office/drawing/2014/main" id="{FE808E71-90DF-48F6-B168-DE3401FB19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100013"/>
            <a:ext cx="1411288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</p:spTree>
    <p:extLst>
      <p:ext uri="{BB962C8B-B14F-4D97-AF65-F5344CB8AC3E}">
        <p14:creationId xmlns:p14="http://schemas.microsoft.com/office/powerpoint/2010/main" val="2331985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B7423DBA-8E9D-4C92-8073-48AF89815540}"/>
              </a:ext>
            </a:extLst>
          </p:cNvPr>
          <p:cNvSpPr txBox="1"/>
          <p:nvPr/>
        </p:nvSpPr>
        <p:spPr>
          <a:xfrm>
            <a:off x="11001710" y="4426162"/>
            <a:ext cx="6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kumimoji="1" lang="ja-JP" altLang="en-US" sz="12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62" name="Google Shape;125;p1">
            <a:extLst>
              <a:ext uri="{FF2B5EF4-FFF2-40B4-BE49-F238E27FC236}">
                <a16:creationId xmlns:a16="http://schemas.microsoft.com/office/drawing/2014/main" id="{E99C343B-2BD3-4507-8BEF-F0CBE3CE94FB}"/>
              </a:ext>
            </a:extLst>
          </p:cNvPr>
          <p:cNvSpPr txBox="1"/>
          <p:nvPr/>
        </p:nvSpPr>
        <p:spPr>
          <a:xfrm>
            <a:off x="287960" y="955933"/>
            <a:ext cx="4092672" cy="178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 sz="1000">
                <a:solidFill>
                  <a:srgbClr val="8CCC4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079" dirty="0">
                <a:solidFill>
                  <a:srgbClr val="92D050"/>
                </a:solidFill>
                <a:latin typeface="+mj-ea"/>
                <a:ea typeface="+mj-ea"/>
              </a:rPr>
              <a:t>■</a:t>
            </a:r>
            <a:r>
              <a:rPr lang="ja-JP" altLang="en-US" sz="1079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用途・スタイルに合わせて選べるキャンバス生地</a:t>
            </a:r>
            <a:endParaRPr sz="1079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4" name="Text Box 1039">
            <a:extLst>
              <a:ext uri="{FF2B5EF4-FFF2-40B4-BE49-F238E27FC236}">
                <a16:creationId xmlns:a16="http://schemas.microsoft.com/office/drawing/2014/main" id="{9957FD29-AB3F-4164-A1B9-14E00876C7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077" y="500597"/>
            <a:ext cx="89768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オーニング</a:t>
            </a:r>
          </a:p>
        </p:txBody>
      </p:sp>
      <p:sp>
        <p:nvSpPr>
          <p:cNvPr id="65" name="Text Box 1039">
            <a:extLst>
              <a:ext uri="{FF2B5EF4-FFF2-40B4-BE49-F238E27FC236}">
                <a16:creationId xmlns:a16="http://schemas.microsoft.com/office/drawing/2014/main" id="{BA98DBF5-250F-410E-B7BD-34577BBC4F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7005" y="334227"/>
            <a:ext cx="34368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オーニング彩風 </a:t>
            </a:r>
            <a:r>
              <a:rPr lang="ja-JP" altLang="en-US" sz="16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商品特長</a:t>
            </a:r>
          </a:p>
        </p:txBody>
      </p:sp>
      <p:sp>
        <p:nvSpPr>
          <p:cNvPr id="67" name="Text Box 1039">
            <a:extLst>
              <a:ext uri="{FF2B5EF4-FFF2-40B4-BE49-F238E27FC236}">
                <a16:creationId xmlns:a16="http://schemas.microsoft.com/office/drawing/2014/main" id="{B97659E2-5E64-476A-84A7-AF2D5499B9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550" y="128588"/>
            <a:ext cx="1154113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9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68" name="Text Box 1039">
            <a:extLst>
              <a:ext uri="{FF2B5EF4-FFF2-40B4-BE49-F238E27FC236}">
                <a16:creationId xmlns:a16="http://schemas.microsoft.com/office/drawing/2014/main" id="{8F8498A6-5C3C-456E-9F1E-EA74F84C10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100013"/>
            <a:ext cx="1411288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pic>
        <p:nvPicPr>
          <p:cNvPr id="70" name="Google Shape;197;p2" descr="Google Shape;197;p2">
            <a:extLst>
              <a:ext uri="{FF2B5EF4-FFF2-40B4-BE49-F238E27FC236}">
                <a16:creationId xmlns:a16="http://schemas.microsoft.com/office/drawing/2014/main" id="{8F0775DB-0670-409E-BAEC-1F773E3876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8690" y="932440"/>
            <a:ext cx="1413582" cy="2397090"/>
          </a:xfrm>
          <a:prstGeom prst="rect">
            <a:avLst/>
          </a:prstGeom>
          <a:ln w="12700">
            <a:miter lim="400000"/>
          </a:ln>
        </p:spPr>
      </p:pic>
      <p:pic>
        <p:nvPicPr>
          <p:cNvPr id="71" name="Google Shape;198;p2" descr="Google Shape;198;p2">
            <a:extLst>
              <a:ext uri="{FF2B5EF4-FFF2-40B4-BE49-F238E27FC236}">
                <a16:creationId xmlns:a16="http://schemas.microsoft.com/office/drawing/2014/main" id="{05D67FE0-8A4C-40C1-8859-E085D9D97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2981" y="2274611"/>
            <a:ext cx="1417008" cy="1041766"/>
          </a:xfrm>
          <a:prstGeom prst="rect">
            <a:avLst/>
          </a:prstGeom>
          <a:ln w="12700">
            <a:miter lim="400000"/>
          </a:ln>
        </p:spPr>
      </p:pic>
      <p:pic>
        <p:nvPicPr>
          <p:cNvPr id="73" name="Google Shape;258;p2" descr="Google Shape;258;p2">
            <a:extLst>
              <a:ext uri="{FF2B5EF4-FFF2-40B4-BE49-F238E27FC236}">
                <a16:creationId xmlns:a16="http://schemas.microsoft.com/office/drawing/2014/main" id="{AAC22B42-2423-4EBB-99E9-4665CBF050C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6844"/>
          <a:stretch>
            <a:fillRect/>
          </a:stretch>
        </p:blipFill>
        <p:spPr>
          <a:xfrm>
            <a:off x="7333261" y="926973"/>
            <a:ext cx="1406728" cy="1082890"/>
          </a:xfrm>
          <a:prstGeom prst="rect">
            <a:avLst/>
          </a:prstGeom>
          <a:ln w="12700">
            <a:miter lim="400000"/>
          </a:ln>
        </p:spPr>
      </p:pic>
      <p:sp>
        <p:nvSpPr>
          <p:cNvPr id="79" name="Google Shape;135;p1">
            <a:extLst>
              <a:ext uri="{FF2B5EF4-FFF2-40B4-BE49-F238E27FC236}">
                <a16:creationId xmlns:a16="http://schemas.microsoft.com/office/drawing/2014/main" id="{FCAB03A7-0F7C-4019-9C7D-572B58C2A2DD}"/>
              </a:ext>
            </a:extLst>
          </p:cNvPr>
          <p:cNvSpPr txBox="1"/>
          <p:nvPr/>
        </p:nvSpPr>
        <p:spPr>
          <a:xfrm>
            <a:off x="305884" y="1337649"/>
            <a:ext cx="916469" cy="6513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just">
              <a:lnSpc>
                <a:spcPct val="110000"/>
              </a:lnSpc>
              <a:defRPr sz="6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lang="ja-JP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アクリルキャンバス</a:t>
            </a:r>
            <a:endParaRPr lang="en-US" altLang="ja-JP" sz="648" b="1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endParaRPr lang="en-US" altLang="ja-JP" sz="648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r>
              <a:rPr lang="ja-JP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発色性に優れて、風合いもより自然な織物布地で、高級感があり、ハイセンスなイメージです。</a:t>
            </a:r>
          </a:p>
        </p:txBody>
      </p:sp>
      <p:sp>
        <p:nvSpPr>
          <p:cNvPr id="80" name="Google Shape;125;p1">
            <a:extLst>
              <a:ext uri="{FF2B5EF4-FFF2-40B4-BE49-F238E27FC236}">
                <a16:creationId xmlns:a16="http://schemas.microsoft.com/office/drawing/2014/main" id="{BB9BBA00-2DAF-4E68-B941-B19E52404BE5}"/>
              </a:ext>
            </a:extLst>
          </p:cNvPr>
          <p:cNvSpPr txBox="1"/>
          <p:nvPr/>
        </p:nvSpPr>
        <p:spPr>
          <a:xfrm>
            <a:off x="322088" y="3515119"/>
            <a:ext cx="4092672" cy="178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 sz="1000">
                <a:solidFill>
                  <a:srgbClr val="8CCC4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079" dirty="0">
                <a:solidFill>
                  <a:srgbClr val="92D050"/>
                </a:solidFill>
                <a:latin typeface="+mj-ea"/>
                <a:ea typeface="+mj-ea"/>
              </a:rPr>
              <a:t>■</a:t>
            </a:r>
            <a:r>
              <a:rPr lang="ja-JP" altLang="en-US" sz="1079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スタイルに合わせて選べるキャンバスカラーバリエーション</a:t>
            </a:r>
            <a:endParaRPr sz="1079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1" name="Google Shape;135;p1">
            <a:extLst>
              <a:ext uri="{FF2B5EF4-FFF2-40B4-BE49-F238E27FC236}">
                <a16:creationId xmlns:a16="http://schemas.microsoft.com/office/drawing/2014/main" id="{5C6DD047-5274-4E4E-8CBA-CF0898EEBC88}"/>
              </a:ext>
            </a:extLst>
          </p:cNvPr>
          <p:cNvSpPr txBox="1"/>
          <p:nvPr/>
        </p:nvSpPr>
        <p:spPr>
          <a:xfrm>
            <a:off x="7296854" y="3370635"/>
            <a:ext cx="1628890" cy="2194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just">
              <a:lnSpc>
                <a:spcPct val="110000"/>
              </a:lnSpc>
              <a:defRPr sz="6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lang="ja-JP" altLang="en-US" sz="648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  彩風</a:t>
            </a:r>
            <a:r>
              <a:rPr lang="en-US" altLang="ja-JP" sz="648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C</a:t>
            </a:r>
            <a:r>
              <a:rPr lang="ja-JP" altLang="en-US" sz="648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型</a:t>
            </a:r>
          </a:p>
          <a:p>
            <a:r>
              <a:rPr lang="ja-JP" altLang="en-US" sz="648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（キャンバスカラー：アッシュグレー</a:t>
            </a:r>
            <a:r>
              <a:rPr lang="en-US" altLang="ja-JP" sz="648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A</a:t>
            </a:r>
            <a:r>
              <a:rPr lang="ja-JP" altLang="en-US" sz="648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）</a:t>
            </a:r>
          </a:p>
        </p:txBody>
      </p:sp>
      <p:sp>
        <p:nvSpPr>
          <p:cNvPr id="82" name="Google Shape;135;p1">
            <a:extLst>
              <a:ext uri="{FF2B5EF4-FFF2-40B4-BE49-F238E27FC236}">
                <a16:creationId xmlns:a16="http://schemas.microsoft.com/office/drawing/2014/main" id="{76CD74E3-A52A-40CF-A9B4-15C329C65D30}"/>
              </a:ext>
            </a:extLst>
          </p:cNvPr>
          <p:cNvSpPr txBox="1"/>
          <p:nvPr/>
        </p:nvSpPr>
        <p:spPr>
          <a:xfrm>
            <a:off x="7296854" y="2031724"/>
            <a:ext cx="1628890" cy="2194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just">
              <a:lnSpc>
                <a:spcPct val="110000"/>
              </a:lnSpc>
              <a:defRPr sz="6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lang="ja-JP" altLang="en-US" sz="648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  彩風</a:t>
            </a:r>
            <a:r>
              <a:rPr lang="en-US" altLang="ja-JP" sz="648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C</a:t>
            </a:r>
            <a:r>
              <a:rPr lang="ja-JP" altLang="en-US" sz="648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型</a:t>
            </a:r>
          </a:p>
          <a:p>
            <a:r>
              <a:rPr lang="ja-JP" altLang="en-US" sz="648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（キャンバスカラー：ライトベージュ</a:t>
            </a:r>
            <a:r>
              <a:rPr lang="en-US" altLang="ja-JP" sz="648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P</a:t>
            </a:r>
            <a:r>
              <a:rPr lang="ja-JP" altLang="en-US" sz="648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）</a:t>
            </a:r>
          </a:p>
        </p:txBody>
      </p:sp>
      <p:sp>
        <p:nvSpPr>
          <p:cNvPr id="83" name="Google Shape;135;p1">
            <a:extLst>
              <a:ext uri="{FF2B5EF4-FFF2-40B4-BE49-F238E27FC236}">
                <a16:creationId xmlns:a16="http://schemas.microsoft.com/office/drawing/2014/main" id="{782AFDE7-80D0-4632-95AC-93A234C9C159}"/>
              </a:ext>
            </a:extLst>
          </p:cNvPr>
          <p:cNvSpPr txBox="1"/>
          <p:nvPr/>
        </p:nvSpPr>
        <p:spPr>
          <a:xfrm>
            <a:off x="8802147" y="3370635"/>
            <a:ext cx="1897803" cy="2194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just">
              <a:lnSpc>
                <a:spcPct val="110000"/>
              </a:lnSpc>
              <a:defRPr sz="6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lang="ja-JP" altLang="en-US" sz="648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  彩風</a:t>
            </a:r>
            <a:r>
              <a:rPr lang="en-US" altLang="ja-JP" sz="648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C</a:t>
            </a:r>
            <a:r>
              <a:rPr lang="ja-JP" altLang="en-US" sz="648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型</a:t>
            </a:r>
          </a:p>
          <a:p>
            <a:r>
              <a:rPr lang="ja-JP" altLang="en-US" sz="648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（キャンバスカラー：チョコレートブラウン</a:t>
            </a:r>
            <a:r>
              <a:rPr lang="en-US" altLang="ja-JP" sz="648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A</a:t>
            </a:r>
            <a:r>
              <a:rPr lang="ja-JP" altLang="en-US" sz="648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）</a:t>
            </a:r>
          </a:p>
        </p:txBody>
      </p:sp>
      <p:sp>
        <p:nvSpPr>
          <p:cNvPr id="85" name="Google Shape;135;p1">
            <a:extLst>
              <a:ext uri="{FF2B5EF4-FFF2-40B4-BE49-F238E27FC236}">
                <a16:creationId xmlns:a16="http://schemas.microsoft.com/office/drawing/2014/main" id="{272C912A-3920-4995-894D-BF3CFEC822C6}"/>
              </a:ext>
            </a:extLst>
          </p:cNvPr>
          <p:cNvSpPr txBox="1"/>
          <p:nvPr/>
        </p:nvSpPr>
        <p:spPr>
          <a:xfrm>
            <a:off x="2754492" y="1370666"/>
            <a:ext cx="1010103" cy="786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just">
              <a:lnSpc>
                <a:spcPct val="110000"/>
              </a:lnSpc>
              <a:defRPr sz="6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lang="ja-JP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熱線遮断アクア</a:t>
            </a:r>
            <a:endParaRPr lang="en-US" altLang="ja-JP" sz="800" b="1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r>
              <a:rPr lang="ja-JP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キャンパス</a:t>
            </a:r>
          </a:p>
          <a:p>
            <a:endParaRPr lang="en-US" altLang="ja-JP" sz="648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r>
              <a:rPr lang="ja-JP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遮熱と防汚、二つの機能を併せ持つキャンバスです。ワンランク上の防汚と遮熱機能 で快適な日陰をつくります。</a:t>
            </a:r>
          </a:p>
        </p:txBody>
      </p:sp>
      <p:sp>
        <p:nvSpPr>
          <p:cNvPr id="87" name="Google Shape;135;p1">
            <a:extLst>
              <a:ext uri="{FF2B5EF4-FFF2-40B4-BE49-F238E27FC236}">
                <a16:creationId xmlns:a16="http://schemas.microsoft.com/office/drawing/2014/main" id="{883C7FD6-FC2B-4C20-A3B3-0D06D0866A77}"/>
              </a:ext>
            </a:extLst>
          </p:cNvPr>
          <p:cNvSpPr txBox="1"/>
          <p:nvPr/>
        </p:nvSpPr>
        <p:spPr>
          <a:xfrm>
            <a:off x="305885" y="2497938"/>
            <a:ext cx="920884" cy="709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just">
              <a:lnSpc>
                <a:spcPct val="110000"/>
              </a:lnSpc>
              <a:defRPr sz="6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lang="ja-JP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ポリエステル</a:t>
            </a:r>
            <a:endParaRPr lang="en-US" altLang="ja-JP" sz="800" b="1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r>
              <a:rPr lang="ja-JP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キャンバス</a:t>
            </a:r>
          </a:p>
          <a:p>
            <a:endParaRPr lang="en-US" altLang="ja-JP" sz="648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r>
              <a:rPr lang="ja-JP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寸法安定性に優れた特性を持っており、最もポピュラーなシート素材です。</a:t>
            </a:r>
          </a:p>
        </p:txBody>
      </p:sp>
      <p:sp>
        <p:nvSpPr>
          <p:cNvPr id="88" name="Google Shape;135;p1">
            <a:extLst>
              <a:ext uri="{FF2B5EF4-FFF2-40B4-BE49-F238E27FC236}">
                <a16:creationId xmlns:a16="http://schemas.microsoft.com/office/drawing/2014/main" id="{B072E596-8EB7-4351-8A50-2A5E0778C39A}"/>
              </a:ext>
            </a:extLst>
          </p:cNvPr>
          <p:cNvSpPr txBox="1"/>
          <p:nvPr/>
        </p:nvSpPr>
        <p:spPr>
          <a:xfrm>
            <a:off x="2742504" y="2497938"/>
            <a:ext cx="1010103" cy="709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just">
              <a:lnSpc>
                <a:spcPct val="110000"/>
              </a:lnSpc>
              <a:defRPr sz="6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lang="ja-JP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アクアシャイン</a:t>
            </a:r>
            <a:endParaRPr lang="en-US" altLang="ja-JP" sz="800" b="1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r>
              <a:rPr lang="ja-JP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キャンバス</a:t>
            </a:r>
          </a:p>
          <a:p>
            <a:endParaRPr lang="en-US" altLang="ja-JP" sz="648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r>
              <a:rPr lang="ja-JP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酸化チタンが光触媒として働き汚れを分解。キャンバスを美しく保ちます。</a:t>
            </a:r>
          </a:p>
        </p:txBody>
      </p: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D18D1907-FAF8-49F3-B8DF-B134B2B332F8}"/>
              </a:ext>
            </a:extLst>
          </p:cNvPr>
          <p:cNvGrpSpPr/>
          <p:nvPr/>
        </p:nvGrpSpPr>
        <p:grpSpPr>
          <a:xfrm>
            <a:off x="3815840" y="2452992"/>
            <a:ext cx="3380600" cy="915123"/>
            <a:chOff x="3695872" y="3589449"/>
            <a:chExt cx="3380600" cy="915123"/>
          </a:xfrm>
        </p:grpSpPr>
        <p:pic>
          <p:nvPicPr>
            <p:cNvPr id="111" name="Google Shape;191;p2" descr="Google Shape;191;p2">
              <a:extLst>
                <a:ext uri="{FF2B5EF4-FFF2-40B4-BE49-F238E27FC236}">
                  <a16:creationId xmlns:a16="http://schemas.microsoft.com/office/drawing/2014/main" id="{7F06BB38-3C7E-42B9-8CF4-4205359091D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84993" y="3589449"/>
              <a:ext cx="2191479" cy="86185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12" name="Google Shape;194;p2" descr="Google Shape;194;p2">
              <a:extLst>
                <a:ext uri="{FF2B5EF4-FFF2-40B4-BE49-F238E27FC236}">
                  <a16:creationId xmlns:a16="http://schemas.microsoft.com/office/drawing/2014/main" id="{C4228B2C-BC7F-46BD-8403-D1BCEE556A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695872" y="3659698"/>
              <a:ext cx="896125" cy="80360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13" name="Google Shape;237;p2">
              <a:extLst>
                <a:ext uri="{FF2B5EF4-FFF2-40B4-BE49-F238E27FC236}">
                  <a16:creationId xmlns:a16="http://schemas.microsoft.com/office/drawing/2014/main" id="{AA7AF80D-B217-4024-B307-CB36AB497BC5}"/>
                </a:ext>
              </a:extLst>
            </p:cNvPr>
            <p:cNvSpPr txBox="1"/>
            <p:nvPr/>
          </p:nvSpPr>
          <p:spPr>
            <a:xfrm>
              <a:off x="4487477" y="3774499"/>
              <a:ext cx="509418" cy="13298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defRPr sz="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rPr sz="432" dirty="0" err="1">
                  <a:latin typeface="+mj-ea"/>
                  <a:ea typeface="+mj-ea"/>
                </a:rPr>
                <a:t>フッ素コート</a:t>
              </a:r>
              <a:endParaRPr sz="432" dirty="0">
                <a:latin typeface="+mj-ea"/>
                <a:ea typeface="+mj-ea"/>
              </a:endParaRPr>
            </a:p>
            <a:p>
              <a:pPr algn="just">
                <a:defRPr sz="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rPr sz="432" dirty="0">
                  <a:latin typeface="+mj-ea"/>
                  <a:ea typeface="+mj-ea"/>
                </a:rPr>
                <a:t>（</a:t>
              </a:r>
              <a:r>
                <a:rPr sz="432" dirty="0" err="1">
                  <a:latin typeface="+mj-ea"/>
                  <a:ea typeface="+mj-ea"/>
                </a:rPr>
                <a:t>酸化チタン含む</a:t>
              </a:r>
              <a:r>
                <a:rPr sz="432" dirty="0">
                  <a:latin typeface="+mj-ea"/>
                  <a:ea typeface="+mj-ea"/>
                </a:rPr>
                <a:t>）</a:t>
              </a:r>
            </a:p>
          </p:txBody>
        </p:sp>
        <p:sp>
          <p:nvSpPr>
            <p:cNvPr id="114" name="Google Shape;238;p2">
              <a:extLst>
                <a:ext uri="{FF2B5EF4-FFF2-40B4-BE49-F238E27FC236}">
                  <a16:creationId xmlns:a16="http://schemas.microsoft.com/office/drawing/2014/main" id="{AEBD1714-EEBE-435D-9B36-C290EEC9D5E2}"/>
                </a:ext>
              </a:extLst>
            </p:cNvPr>
            <p:cNvSpPr txBox="1"/>
            <p:nvPr/>
          </p:nvSpPr>
          <p:spPr>
            <a:xfrm>
              <a:off x="4487476" y="3962977"/>
              <a:ext cx="632257" cy="664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algn="just">
                <a:defRPr sz="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sz="432"/>
                <a:t>塩ビコート</a:t>
              </a:r>
            </a:p>
          </p:txBody>
        </p:sp>
        <p:sp>
          <p:nvSpPr>
            <p:cNvPr id="115" name="Google Shape;239;p2">
              <a:extLst>
                <a:ext uri="{FF2B5EF4-FFF2-40B4-BE49-F238E27FC236}">
                  <a16:creationId xmlns:a16="http://schemas.microsoft.com/office/drawing/2014/main" id="{B9838C2A-0EFD-4733-BFB7-054C0063C378}"/>
                </a:ext>
              </a:extLst>
            </p:cNvPr>
            <p:cNvSpPr txBox="1"/>
            <p:nvPr/>
          </p:nvSpPr>
          <p:spPr>
            <a:xfrm>
              <a:off x="4487477" y="4103479"/>
              <a:ext cx="445493" cy="664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algn="just">
                <a:defRPr sz="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sz="432"/>
                <a:t>ポリエステル基布</a:t>
              </a:r>
            </a:p>
          </p:txBody>
        </p:sp>
        <p:sp>
          <p:nvSpPr>
            <p:cNvPr id="116" name="Google Shape;240;p2">
              <a:extLst>
                <a:ext uri="{FF2B5EF4-FFF2-40B4-BE49-F238E27FC236}">
                  <a16:creationId xmlns:a16="http://schemas.microsoft.com/office/drawing/2014/main" id="{84E23BD0-D9A5-434F-BAE6-820AF0EDF4F2}"/>
                </a:ext>
              </a:extLst>
            </p:cNvPr>
            <p:cNvSpPr txBox="1"/>
            <p:nvPr/>
          </p:nvSpPr>
          <p:spPr>
            <a:xfrm>
              <a:off x="4487477" y="4235411"/>
              <a:ext cx="445493" cy="664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algn="just">
                <a:defRPr sz="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sz="432"/>
                <a:t>塩ビコート</a:t>
              </a:r>
            </a:p>
          </p:txBody>
        </p:sp>
        <p:sp>
          <p:nvSpPr>
            <p:cNvPr id="117" name="Google Shape;241;p2">
              <a:extLst>
                <a:ext uri="{FF2B5EF4-FFF2-40B4-BE49-F238E27FC236}">
                  <a16:creationId xmlns:a16="http://schemas.microsoft.com/office/drawing/2014/main" id="{6F98670E-ACF1-4073-8386-9A905DC5B71E}"/>
                </a:ext>
              </a:extLst>
            </p:cNvPr>
            <p:cNvSpPr/>
            <p:nvPr/>
          </p:nvSpPr>
          <p:spPr>
            <a:xfrm flipH="1">
              <a:off x="4093388" y="3851262"/>
              <a:ext cx="370102" cy="1"/>
            </a:xfrm>
            <a:prstGeom prst="line">
              <a:avLst/>
            </a:prstGeom>
            <a:ln w="3175">
              <a:solidFill>
                <a:srgbClr val="000000"/>
              </a:solidFill>
              <a:miter/>
            </a:ln>
          </p:spPr>
          <p:txBody>
            <a:bodyPr lIns="0" tIns="0" rIns="0" bIns="0"/>
            <a:lstStyle/>
            <a:p>
              <a:endParaRPr sz="1943"/>
            </a:p>
          </p:txBody>
        </p:sp>
        <p:sp>
          <p:nvSpPr>
            <p:cNvPr id="118" name="Google Shape;242;p2">
              <a:extLst>
                <a:ext uri="{FF2B5EF4-FFF2-40B4-BE49-F238E27FC236}">
                  <a16:creationId xmlns:a16="http://schemas.microsoft.com/office/drawing/2014/main" id="{0971E13C-73E9-4D32-B7B9-76464530C500}"/>
                </a:ext>
              </a:extLst>
            </p:cNvPr>
            <p:cNvSpPr/>
            <p:nvPr/>
          </p:nvSpPr>
          <p:spPr>
            <a:xfrm flipH="1">
              <a:off x="4211615" y="3996902"/>
              <a:ext cx="251874" cy="1"/>
            </a:xfrm>
            <a:prstGeom prst="line">
              <a:avLst/>
            </a:prstGeom>
            <a:ln w="3175">
              <a:solidFill>
                <a:srgbClr val="000000"/>
              </a:solidFill>
              <a:miter/>
            </a:ln>
          </p:spPr>
          <p:txBody>
            <a:bodyPr lIns="0" tIns="0" rIns="0" bIns="0"/>
            <a:lstStyle/>
            <a:p>
              <a:endParaRPr sz="1943"/>
            </a:p>
          </p:txBody>
        </p:sp>
        <p:sp>
          <p:nvSpPr>
            <p:cNvPr id="119" name="Google Shape;243;p2">
              <a:extLst>
                <a:ext uri="{FF2B5EF4-FFF2-40B4-BE49-F238E27FC236}">
                  <a16:creationId xmlns:a16="http://schemas.microsoft.com/office/drawing/2014/main" id="{2D0F6521-27F2-4A27-81AD-E5E2BF5CDA59}"/>
                </a:ext>
              </a:extLst>
            </p:cNvPr>
            <p:cNvSpPr/>
            <p:nvPr/>
          </p:nvSpPr>
          <p:spPr>
            <a:xfrm flipH="1">
              <a:off x="4242458" y="4133976"/>
              <a:ext cx="221032" cy="1"/>
            </a:xfrm>
            <a:prstGeom prst="line">
              <a:avLst/>
            </a:prstGeom>
            <a:ln w="3175">
              <a:solidFill>
                <a:srgbClr val="000000"/>
              </a:solidFill>
              <a:miter/>
            </a:ln>
          </p:spPr>
          <p:txBody>
            <a:bodyPr lIns="0" tIns="0" rIns="0" bIns="0"/>
            <a:lstStyle/>
            <a:p>
              <a:endParaRPr sz="1943"/>
            </a:p>
          </p:txBody>
        </p:sp>
        <p:sp>
          <p:nvSpPr>
            <p:cNvPr id="120" name="Google Shape;244;p2">
              <a:extLst>
                <a:ext uri="{FF2B5EF4-FFF2-40B4-BE49-F238E27FC236}">
                  <a16:creationId xmlns:a16="http://schemas.microsoft.com/office/drawing/2014/main" id="{68CB4181-B800-4E25-AF83-F3AC982C5A24}"/>
                </a:ext>
              </a:extLst>
            </p:cNvPr>
            <p:cNvSpPr/>
            <p:nvPr/>
          </p:nvSpPr>
          <p:spPr>
            <a:xfrm flipH="1">
              <a:off x="4297286" y="4271051"/>
              <a:ext cx="166203" cy="1"/>
            </a:xfrm>
            <a:prstGeom prst="line">
              <a:avLst/>
            </a:prstGeom>
            <a:ln w="3175">
              <a:solidFill>
                <a:srgbClr val="000000"/>
              </a:solidFill>
              <a:miter/>
            </a:ln>
          </p:spPr>
          <p:txBody>
            <a:bodyPr lIns="0" tIns="0" rIns="0" bIns="0"/>
            <a:lstStyle/>
            <a:p>
              <a:endParaRPr sz="1943"/>
            </a:p>
          </p:txBody>
        </p:sp>
        <p:sp>
          <p:nvSpPr>
            <p:cNvPr id="121" name="Google Shape;245;p2">
              <a:extLst>
                <a:ext uri="{FF2B5EF4-FFF2-40B4-BE49-F238E27FC236}">
                  <a16:creationId xmlns:a16="http://schemas.microsoft.com/office/drawing/2014/main" id="{A6C06911-A4F4-4D5B-8223-EE9F685C9496}"/>
                </a:ext>
              </a:extLst>
            </p:cNvPr>
            <p:cNvSpPr txBox="1"/>
            <p:nvPr/>
          </p:nvSpPr>
          <p:spPr>
            <a:xfrm>
              <a:off x="5200264" y="3714528"/>
              <a:ext cx="221032" cy="664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algn="just">
                <a:defRPr sz="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sz="432"/>
                <a:t>紫外線</a:t>
              </a:r>
            </a:p>
          </p:txBody>
        </p:sp>
        <p:sp>
          <p:nvSpPr>
            <p:cNvPr id="122" name="Google Shape;246;p2">
              <a:extLst>
                <a:ext uri="{FF2B5EF4-FFF2-40B4-BE49-F238E27FC236}">
                  <a16:creationId xmlns:a16="http://schemas.microsoft.com/office/drawing/2014/main" id="{142EDACE-001C-40CA-BE11-92638825C444}"/>
                </a:ext>
              </a:extLst>
            </p:cNvPr>
            <p:cNvSpPr txBox="1"/>
            <p:nvPr/>
          </p:nvSpPr>
          <p:spPr>
            <a:xfrm>
              <a:off x="5890777" y="3714528"/>
              <a:ext cx="221031" cy="664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algn="just">
                <a:defRPr sz="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sz="432"/>
                <a:t>紫外線</a:t>
              </a:r>
            </a:p>
          </p:txBody>
        </p:sp>
        <p:sp>
          <p:nvSpPr>
            <p:cNvPr id="123" name="Google Shape;247;p2">
              <a:extLst>
                <a:ext uri="{FF2B5EF4-FFF2-40B4-BE49-F238E27FC236}">
                  <a16:creationId xmlns:a16="http://schemas.microsoft.com/office/drawing/2014/main" id="{504BDBA2-9B78-45A6-822D-CEF59E2A1443}"/>
                </a:ext>
              </a:extLst>
            </p:cNvPr>
            <p:cNvSpPr txBox="1"/>
            <p:nvPr/>
          </p:nvSpPr>
          <p:spPr>
            <a:xfrm>
              <a:off x="6493905" y="3714528"/>
              <a:ext cx="221031" cy="664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algn="just">
                <a:defRPr sz="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sz="432"/>
                <a:t>紫外線</a:t>
              </a:r>
            </a:p>
          </p:txBody>
        </p:sp>
        <p:sp>
          <p:nvSpPr>
            <p:cNvPr id="124" name="Google Shape;248;p2">
              <a:extLst>
                <a:ext uri="{FF2B5EF4-FFF2-40B4-BE49-F238E27FC236}">
                  <a16:creationId xmlns:a16="http://schemas.microsoft.com/office/drawing/2014/main" id="{EC0DD30C-3315-40F7-B97D-BA88C88E5E45}"/>
                </a:ext>
              </a:extLst>
            </p:cNvPr>
            <p:cNvSpPr txBox="1"/>
            <p:nvPr/>
          </p:nvSpPr>
          <p:spPr>
            <a:xfrm>
              <a:off x="5196838" y="4264541"/>
              <a:ext cx="221032" cy="664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algn="ctr">
                <a:defRPr sz="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sz="432"/>
                <a:t>基布</a:t>
              </a:r>
            </a:p>
          </p:txBody>
        </p:sp>
        <p:sp>
          <p:nvSpPr>
            <p:cNvPr id="125" name="Google Shape;249;p2">
              <a:extLst>
                <a:ext uri="{FF2B5EF4-FFF2-40B4-BE49-F238E27FC236}">
                  <a16:creationId xmlns:a16="http://schemas.microsoft.com/office/drawing/2014/main" id="{8EC662AD-755B-4863-BAE6-8EA57E9BFDEC}"/>
                </a:ext>
              </a:extLst>
            </p:cNvPr>
            <p:cNvSpPr txBox="1"/>
            <p:nvPr/>
          </p:nvSpPr>
          <p:spPr>
            <a:xfrm>
              <a:off x="5906198" y="4264541"/>
              <a:ext cx="221032" cy="664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algn="ctr">
                <a:defRPr sz="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sz="432"/>
                <a:t>基布</a:t>
              </a:r>
            </a:p>
          </p:txBody>
        </p:sp>
        <p:sp>
          <p:nvSpPr>
            <p:cNvPr id="126" name="Google Shape;250;p2">
              <a:extLst>
                <a:ext uri="{FF2B5EF4-FFF2-40B4-BE49-F238E27FC236}">
                  <a16:creationId xmlns:a16="http://schemas.microsoft.com/office/drawing/2014/main" id="{7C17399C-52D6-4005-9EEC-C8791E1C9F25}"/>
                </a:ext>
              </a:extLst>
            </p:cNvPr>
            <p:cNvSpPr txBox="1"/>
            <p:nvPr/>
          </p:nvSpPr>
          <p:spPr>
            <a:xfrm>
              <a:off x="6618986" y="4264541"/>
              <a:ext cx="221032" cy="664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algn="ctr">
                <a:defRPr sz="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sz="432"/>
                <a:t>基布</a:t>
              </a:r>
            </a:p>
          </p:txBody>
        </p:sp>
        <p:sp>
          <p:nvSpPr>
            <p:cNvPr id="127" name="Google Shape;251;p2">
              <a:extLst>
                <a:ext uri="{FF2B5EF4-FFF2-40B4-BE49-F238E27FC236}">
                  <a16:creationId xmlns:a16="http://schemas.microsoft.com/office/drawing/2014/main" id="{E67E0437-65CC-4642-A1F2-5A8A4FE0AE95}"/>
                </a:ext>
              </a:extLst>
            </p:cNvPr>
            <p:cNvSpPr txBox="1"/>
            <p:nvPr/>
          </p:nvSpPr>
          <p:spPr>
            <a:xfrm>
              <a:off x="5270515" y="4438079"/>
              <a:ext cx="371815" cy="664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algn="ctr">
                <a:defRPr sz="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sz="432" dirty="0" err="1"/>
                <a:t>酸化チタン</a:t>
              </a:r>
              <a:endParaRPr sz="432" dirty="0"/>
            </a:p>
          </p:txBody>
        </p:sp>
        <p:sp>
          <p:nvSpPr>
            <p:cNvPr id="128" name="Google Shape;252;p2">
              <a:extLst>
                <a:ext uri="{FF2B5EF4-FFF2-40B4-BE49-F238E27FC236}">
                  <a16:creationId xmlns:a16="http://schemas.microsoft.com/office/drawing/2014/main" id="{6D2B2AB9-5A8F-4760-8DD9-CB4AFBD54BC0}"/>
                </a:ext>
              </a:extLst>
            </p:cNvPr>
            <p:cNvSpPr txBox="1"/>
            <p:nvPr/>
          </p:nvSpPr>
          <p:spPr>
            <a:xfrm>
              <a:off x="5964454" y="4438079"/>
              <a:ext cx="371815" cy="664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algn="ctr">
                <a:defRPr sz="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sz="432" dirty="0" err="1"/>
                <a:t>光触媒作用</a:t>
              </a:r>
              <a:endParaRPr sz="432" dirty="0"/>
            </a:p>
          </p:txBody>
        </p:sp>
        <p:sp>
          <p:nvSpPr>
            <p:cNvPr id="129" name="Google Shape;253;p2">
              <a:extLst>
                <a:ext uri="{FF2B5EF4-FFF2-40B4-BE49-F238E27FC236}">
                  <a16:creationId xmlns:a16="http://schemas.microsoft.com/office/drawing/2014/main" id="{084995BE-91E8-4658-9E2C-2D02575B6158}"/>
                </a:ext>
              </a:extLst>
            </p:cNvPr>
            <p:cNvSpPr/>
            <p:nvPr/>
          </p:nvSpPr>
          <p:spPr>
            <a:xfrm>
              <a:off x="5450425" y="4211423"/>
              <a:ext cx="1" cy="205613"/>
            </a:xfrm>
            <a:prstGeom prst="line">
              <a:avLst/>
            </a:prstGeom>
            <a:ln w="3175">
              <a:solidFill>
                <a:srgbClr val="000000"/>
              </a:solidFill>
              <a:miter/>
            </a:ln>
          </p:spPr>
          <p:txBody>
            <a:bodyPr lIns="0" tIns="0" rIns="0" bIns="0"/>
            <a:lstStyle/>
            <a:p>
              <a:endParaRPr sz="1943"/>
            </a:p>
          </p:txBody>
        </p:sp>
        <p:sp>
          <p:nvSpPr>
            <p:cNvPr id="130" name="Google Shape;254;p2">
              <a:extLst>
                <a:ext uri="{FF2B5EF4-FFF2-40B4-BE49-F238E27FC236}">
                  <a16:creationId xmlns:a16="http://schemas.microsoft.com/office/drawing/2014/main" id="{BCFCE31B-F7CE-434C-988E-95C99474FEDC}"/>
                </a:ext>
              </a:extLst>
            </p:cNvPr>
            <p:cNvSpPr/>
            <p:nvPr/>
          </p:nvSpPr>
          <p:spPr>
            <a:xfrm>
              <a:off x="6158073" y="4211423"/>
              <a:ext cx="0" cy="205613"/>
            </a:xfrm>
            <a:prstGeom prst="line">
              <a:avLst/>
            </a:prstGeom>
            <a:ln w="3175">
              <a:solidFill>
                <a:srgbClr val="000000"/>
              </a:solidFill>
              <a:miter/>
            </a:ln>
          </p:spPr>
          <p:txBody>
            <a:bodyPr lIns="0" tIns="0" rIns="0" bIns="0"/>
            <a:lstStyle/>
            <a:p>
              <a:endParaRPr sz="1943"/>
            </a:p>
          </p:txBody>
        </p:sp>
        <p:sp>
          <p:nvSpPr>
            <p:cNvPr id="131" name="Google Shape;255;p2">
              <a:extLst>
                <a:ext uri="{FF2B5EF4-FFF2-40B4-BE49-F238E27FC236}">
                  <a16:creationId xmlns:a16="http://schemas.microsoft.com/office/drawing/2014/main" id="{14C167CB-44AA-4338-A646-5EA802116441}"/>
                </a:ext>
              </a:extLst>
            </p:cNvPr>
            <p:cNvSpPr txBox="1"/>
            <p:nvPr/>
          </p:nvSpPr>
          <p:spPr>
            <a:xfrm>
              <a:off x="6541881" y="3815622"/>
              <a:ext cx="371815" cy="664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algn="ctr">
                <a:defRPr sz="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sz="432"/>
                <a:t>酸化分解</a:t>
              </a:r>
            </a:p>
          </p:txBody>
        </p:sp>
        <p:sp>
          <p:nvSpPr>
            <p:cNvPr id="132" name="Google Shape;256;p2">
              <a:extLst>
                <a:ext uri="{FF2B5EF4-FFF2-40B4-BE49-F238E27FC236}">
                  <a16:creationId xmlns:a16="http://schemas.microsoft.com/office/drawing/2014/main" id="{B44162D2-15C4-49A8-93FE-E7A8B5A60C9E}"/>
                </a:ext>
              </a:extLst>
            </p:cNvPr>
            <p:cNvSpPr txBox="1"/>
            <p:nvPr/>
          </p:nvSpPr>
          <p:spPr>
            <a:xfrm>
              <a:off x="6526460" y="3899579"/>
              <a:ext cx="243308" cy="10643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/>
            <a:p>
              <a:pPr algn="ctr">
                <a:lnSpc>
                  <a:spcPct val="80000"/>
                </a:lnSpc>
                <a:defRPr sz="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rPr sz="432"/>
                <a:t>二酸化</a:t>
              </a:r>
            </a:p>
            <a:p>
              <a:pPr algn="ctr">
                <a:lnSpc>
                  <a:spcPct val="80000"/>
                </a:lnSpc>
                <a:defRPr sz="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rPr sz="432"/>
                <a:t>炭素</a:t>
              </a:r>
            </a:p>
          </p:txBody>
        </p:sp>
        <p:sp>
          <p:nvSpPr>
            <p:cNvPr id="133" name="Google Shape;257;p2">
              <a:extLst>
                <a:ext uri="{FF2B5EF4-FFF2-40B4-BE49-F238E27FC236}">
                  <a16:creationId xmlns:a16="http://schemas.microsoft.com/office/drawing/2014/main" id="{BF803B7F-9707-4720-857E-829A0D8DB910}"/>
                </a:ext>
              </a:extLst>
            </p:cNvPr>
            <p:cNvSpPr txBox="1"/>
            <p:nvPr/>
          </p:nvSpPr>
          <p:spPr>
            <a:xfrm>
              <a:off x="6690949" y="3947554"/>
              <a:ext cx="243308" cy="5322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algn="ctr">
                <a:lnSpc>
                  <a:spcPct val="80000"/>
                </a:lnSpc>
                <a:defRPr sz="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sz="432"/>
                <a:t>水</a:t>
              </a: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313DC35D-5226-4D33-BEAD-207474B482B4}"/>
              </a:ext>
            </a:extLst>
          </p:cNvPr>
          <p:cNvGrpSpPr/>
          <p:nvPr/>
        </p:nvGrpSpPr>
        <p:grpSpPr>
          <a:xfrm>
            <a:off x="1286168" y="1384661"/>
            <a:ext cx="1378220" cy="843008"/>
            <a:chOff x="1403300" y="1538669"/>
            <a:chExt cx="1296111" cy="843008"/>
          </a:xfrm>
        </p:grpSpPr>
        <p:pic>
          <p:nvPicPr>
            <p:cNvPr id="136" name="Google Shape;196;p2" descr="Google Shape;196;p2">
              <a:extLst>
                <a:ext uri="{FF2B5EF4-FFF2-40B4-BE49-F238E27FC236}">
                  <a16:creationId xmlns:a16="http://schemas.microsoft.com/office/drawing/2014/main" id="{EC08591D-2B42-4B0E-B689-873CEBFB7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403300" y="1538669"/>
              <a:ext cx="1017779" cy="843008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37" name="Google Shape;215;p2">
              <a:extLst>
                <a:ext uri="{FF2B5EF4-FFF2-40B4-BE49-F238E27FC236}">
                  <a16:creationId xmlns:a16="http://schemas.microsoft.com/office/drawing/2014/main" id="{E80AA565-4DE4-43E7-859A-F89637FCC527}"/>
                </a:ext>
              </a:extLst>
            </p:cNvPr>
            <p:cNvSpPr txBox="1"/>
            <p:nvPr/>
          </p:nvSpPr>
          <p:spPr>
            <a:xfrm>
              <a:off x="2184624" y="1698018"/>
              <a:ext cx="514787" cy="13298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defRPr sz="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rPr sz="432" dirty="0" err="1"/>
                <a:t>撥水加工</a:t>
              </a:r>
              <a:endParaRPr sz="432" dirty="0"/>
            </a:p>
            <a:p>
              <a:pPr algn="just">
                <a:defRPr sz="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rPr sz="432" dirty="0"/>
                <a:t>（</a:t>
              </a:r>
              <a:r>
                <a:rPr sz="432" dirty="0" err="1"/>
                <a:t>水をはじく加工</a:t>
              </a:r>
              <a:r>
                <a:rPr sz="432" dirty="0"/>
                <a:t>）</a:t>
              </a:r>
            </a:p>
          </p:txBody>
        </p:sp>
        <p:sp>
          <p:nvSpPr>
            <p:cNvPr id="138" name="Google Shape;216;p2">
              <a:extLst>
                <a:ext uri="{FF2B5EF4-FFF2-40B4-BE49-F238E27FC236}">
                  <a16:creationId xmlns:a16="http://schemas.microsoft.com/office/drawing/2014/main" id="{A01B594B-C576-406F-BBED-86EAB1810B9B}"/>
                </a:ext>
              </a:extLst>
            </p:cNvPr>
            <p:cNvSpPr txBox="1"/>
            <p:nvPr/>
          </p:nvSpPr>
          <p:spPr>
            <a:xfrm>
              <a:off x="2184624" y="1908770"/>
              <a:ext cx="445493" cy="664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algn="just">
                <a:defRPr sz="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sz="432"/>
                <a:t>アクリル基布</a:t>
              </a:r>
            </a:p>
          </p:txBody>
        </p:sp>
        <p:sp>
          <p:nvSpPr>
            <p:cNvPr id="139" name="Google Shape;217;p2">
              <a:extLst>
                <a:ext uri="{FF2B5EF4-FFF2-40B4-BE49-F238E27FC236}">
                  <a16:creationId xmlns:a16="http://schemas.microsoft.com/office/drawing/2014/main" id="{84D44D02-030C-44A1-AB0D-0A3E1ADB6F6E}"/>
                </a:ext>
              </a:extLst>
            </p:cNvPr>
            <p:cNvSpPr txBox="1"/>
            <p:nvPr/>
          </p:nvSpPr>
          <p:spPr>
            <a:xfrm>
              <a:off x="2184624" y="2037276"/>
              <a:ext cx="445493" cy="664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algn="just">
                <a:defRPr sz="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sz="432"/>
                <a:t>防水加工</a:t>
              </a:r>
            </a:p>
          </p:txBody>
        </p:sp>
        <p:sp>
          <p:nvSpPr>
            <p:cNvPr id="140" name="Google Shape;218;p2">
              <a:extLst>
                <a:ext uri="{FF2B5EF4-FFF2-40B4-BE49-F238E27FC236}">
                  <a16:creationId xmlns:a16="http://schemas.microsoft.com/office/drawing/2014/main" id="{634F9475-0C04-454C-8C2A-9CF9C23B817C}"/>
                </a:ext>
              </a:extLst>
            </p:cNvPr>
            <p:cNvSpPr/>
            <p:nvPr/>
          </p:nvSpPr>
          <p:spPr>
            <a:xfrm flipH="1">
              <a:off x="1864213" y="1785059"/>
              <a:ext cx="301564" cy="1"/>
            </a:xfrm>
            <a:prstGeom prst="line">
              <a:avLst/>
            </a:prstGeom>
            <a:ln w="3175">
              <a:solidFill>
                <a:srgbClr val="000000"/>
              </a:solidFill>
              <a:miter/>
            </a:ln>
          </p:spPr>
          <p:txBody>
            <a:bodyPr lIns="0" tIns="0" rIns="0" bIns="0"/>
            <a:lstStyle/>
            <a:p>
              <a:endParaRPr sz="1943"/>
            </a:p>
          </p:txBody>
        </p:sp>
        <p:sp>
          <p:nvSpPr>
            <p:cNvPr id="141" name="Google Shape;219;p2">
              <a:extLst>
                <a:ext uri="{FF2B5EF4-FFF2-40B4-BE49-F238E27FC236}">
                  <a16:creationId xmlns:a16="http://schemas.microsoft.com/office/drawing/2014/main" id="{CCD81CA4-FAEA-47D1-B0B3-6240FAF38230}"/>
                </a:ext>
              </a:extLst>
            </p:cNvPr>
            <p:cNvSpPr/>
            <p:nvPr/>
          </p:nvSpPr>
          <p:spPr>
            <a:xfrm flipH="1">
              <a:off x="1955024" y="1949548"/>
              <a:ext cx="210753" cy="1"/>
            </a:xfrm>
            <a:prstGeom prst="line">
              <a:avLst/>
            </a:prstGeom>
            <a:ln w="3175">
              <a:solidFill>
                <a:srgbClr val="000000"/>
              </a:solidFill>
              <a:miter/>
            </a:ln>
          </p:spPr>
          <p:txBody>
            <a:bodyPr lIns="0" tIns="0" rIns="0" bIns="0"/>
            <a:lstStyle/>
            <a:p>
              <a:endParaRPr sz="1943"/>
            </a:p>
          </p:txBody>
        </p:sp>
        <p:sp>
          <p:nvSpPr>
            <p:cNvPr id="142" name="Google Shape;220;p2">
              <a:extLst>
                <a:ext uri="{FF2B5EF4-FFF2-40B4-BE49-F238E27FC236}">
                  <a16:creationId xmlns:a16="http://schemas.microsoft.com/office/drawing/2014/main" id="{2E670920-251A-4259-A44D-685BD48F9682}"/>
                </a:ext>
              </a:extLst>
            </p:cNvPr>
            <p:cNvSpPr/>
            <p:nvPr/>
          </p:nvSpPr>
          <p:spPr>
            <a:xfrm flipH="1">
              <a:off x="2023561" y="2072916"/>
              <a:ext cx="142215" cy="1"/>
            </a:xfrm>
            <a:prstGeom prst="line">
              <a:avLst/>
            </a:prstGeom>
            <a:ln w="3175">
              <a:solidFill>
                <a:srgbClr val="000000"/>
              </a:solidFill>
              <a:miter/>
            </a:ln>
          </p:spPr>
          <p:txBody>
            <a:bodyPr lIns="0" tIns="0" rIns="0" bIns="0"/>
            <a:lstStyle/>
            <a:p>
              <a:endParaRPr sz="1943"/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7ABFD91F-CCC7-4CEC-808F-D82704AC4878}"/>
              </a:ext>
            </a:extLst>
          </p:cNvPr>
          <p:cNvGrpSpPr/>
          <p:nvPr/>
        </p:nvGrpSpPr>
        <p:grpSpPr>
          <a:xfrm>
            <a:off x="1288767" y="2417700"/>
            <a:ext cx="1221677" cy="884132"/>
            <a:chOff x="1408440" y="2475914"/>
            <a:chExt cx="1221677" cy="884132"/>
          </a:xfrm>
        </p:grpSpPr>
        <p:pic>
          <p:nvPicPr>
            <p:cNvPr id="144" name="Google Shape;195;p2" descr="Google Shape;195;p2">
              <a:extLst>
                <a:ext uri="{FF2B5EF4-FFF2-40B4-BE49-F238E27FC236}">
                  <a16:creationId xmlns:a16="http://schemas.microsoft.com/office/drawing/2014/main" id="{3667A8B7-7795-4A75-8CC8-1A25B60CE64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408440" y="2475914"/>
              <a:ext cx="925253" cy="884132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45" name="Google Shape;221;p2">
              <a:extLst>
                <a:ext uri="{FF2B5EF4-FFF2-40B4-BE49-F238E27FC236}">
                  <a16:creationId xmlns:a16="http://schemas.microsoft.com/office/drawing/2014/main" id="{952694AA-85D5-4F71-9636-D424C3F516B9}"/>
                </a:ext>
              </a:extLst>
            </p:cNvPr>
            <p:cNvSpPr txBox="1"/>
            <p:nvPr/>
          </p:nvSpPr>
          <p:spPr>
            <a:xfrm>
              <a:off x="2184624" y="2695234"/>
              <a:ext cx="445493" cy="664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algn="just">
                <a:defRPr sz="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sz="432"/>
                <a:t>フッ素コート</a:t>
              </a:r>
            </a:p>
          </p:txBody>
        </p:sp>
        <p:sp>
          <p:nvSpPr>
            <p:cNvPr id="146" name="Google Shape;222;p2">
              <a:extLst>
                <a:ext uri="{FF2B5EF4-FFF2-40B4-BE49-F238E27FC236}">
                  <a16:creationId xmlns:a16="http://schemas.microsoft.com/office/drawing/2014/main" id="{2724E8C6-1312-49AF-A37D-6152975FE3B1}"/>
                </a:ext>
              </a:extLst>
            </p:cNvPr>
            <p:cNvSpPr txBox="1"/>
            <p:nvPr/>
          </p:nvSpPr>
          <p:spPr>
            <a:xfrm>
              <a:off x="2184624" y="2842589"/>
              <a:ext cx="445493" cy="664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algn="just">
                <a:defRPr sz="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sz="432"/>
                <a:t>塩ビコート</a:t>
              </a:r>
            </a:p>
          </p:txBody>
        </p:sp>
        <p:sp>
          <p:nvSpPr>
            <p:cNvPr id="147" name="Google Shape;223;p2">
              <a:extLst>
                <a:ext uri="{FF2B5EF4-FFF2-40B4-BE49-F238E27FC236}">
                  <a16:creationId xmlns:a16="http://schemas.microsoft.com/office/drawing/2014/main" id="{79B6F646-209E-44A9-AB73-83592018A51E}"/>
                </a:ext>
              </a:extLst>
            </p:cNvPr>
            <p:cNvSpPr txBox="1"/>
            <p:nvPr/>
          </p:nvSpPr>
          <p:spPr>
            <a:xfrm>
              <a:off x="2184624" y="2983090"/>
              <a:ext cx="445493" cy="664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algn="just">
                <a:defRPr sz="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sz="432"/>
                <a:t>ポリエステル基布</a:t>
              </a:r>
            </a:p>
          </p:txBody>
        </p:sp>
        <p:sp>
          <p:nvSpPr>
            <p:cNvPr id="148" name="Google Shape;224;p2">
              <a:extLst>
                <a:ext uri="{FF2B5EF4-FFF2-40B4-BE49-F238E27FC236}">
                  <a16:creationId xmlns:a16="http://schemas.microsoft.com/office/drawing/2014/main" id="{1B0B08DA-06C6-4570-A4F7-6560C5D9D62F}"/>
                </a:ext>
              </a:extLst>
            </p:cNvPr>
            <p:cNvSpPr txBox="1"/>
            <p:nvPr/>
          </p:nvSpPr>
          <p:spPr>
            <a:xfrm>
              <a:off x="2184624" y="3115026"/>
              <a:ext cx="445493" cy="664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algn="just">
                <a:defRPr sz="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sz="432"/>
                <a:t>塩ビコート</a:t>
              </a:r>
            </a:p>
          </p:txBody>
        </p:sp>
        <p:sp>
          <p:nvSpPr>
            <p:cNvPr id="149" name="Google Shape;225;p2">
              <a:extLst>
                <a:ext uri="{FF2B5EF4-FFF2-40B4-BE49-F238E27FC236}">
                  <a16:creationId xmlns:a16="http://schemas.microsoft.com/office/drawing/2014/main" id="{73011951-CF87-4C7E-B5A4-79D1502BE8C2}"/>
                </a:ext>
              </a:extLst>
            </p:cNvPr>
            <p:cNvSpPr/>
            <p:nvPr/>
          </p:nvSpPr>
          <p:spPr>
            <a:xfrm flipH="1">
              <a:off x="1790535" y="2730873"/>
              <a:ext cx="370102" cy="1"/>
            </a:xfrm>
            <a:prstGeom prst="line">
              <a:avLst/>
            </a:prstGeom>
            <a:ln w="3175">
              <a:solidFill>
                <a:srgbClr val="000000"/>
              </a:solidFill>
              <a:miter/>
            </a:ln>
          </p:spPr>
          <p:txBody>
            <a:bodyPr lIns="0" tIns="0" rIns="0" bIns="0"/>
            <a:lstStyle/>
            <a:p>
              <a:endParaRPr sz="1943"/>
            </a:p>
          </p:txBody>
        </p:sp>
        <p:sp>
          <p:nvSpPr>
            <p:cNvPr id="150" name="Google Shape;226;p2">
              <a:extLst>
                <a:ext uri="{FF2B5EF4-FFF2-40B4-BE49-F238E27FC236}">
                  <a16:creationId xmlns:a16="http://schemas.microsoft.com/office/drawing/2014/main" id="{F32A04F7-6775-47FA-BC05-0C20DD6CF194}"/>
                </a:ext>
              </a:extLst>
            </p:cNvPr>
            <p:cNvSpPr/>
            <p:nvPr/>
          </p:nvSpPr>
          <p:spPr>
            <a:xfrm flipH="1">
              <a:off x="1908762" y="2876516"/>
              <a:ext cx="251874" cy="1"/>
            </a:xfrm>
            <a:prstGeom prst="line">
              <a:avLst/>
            </a:prstGeom>
            <a:ln w="3175">
              <a:solidFill>
                <a:srgbClr val="000000"/>
              </a:solidFill>
              <a:miter/>
            </a:ln>
          </p:spPr>
          <p:txBody>
            <a:bodyPr lIns="0" tIns="0" rIns="0" bIns="0"/>
            <a:lstStyle/>
            <a:p>
              <a:endParaRPr sz="1943"/>
            </a:p>
          </p:txBody>
        </p:sp>
        <p:sp>
          <p:nvSpPr>
            <p:cNvPr id="151" name="Google Shape;227;p2">
              <a:extLst>
                <a:ext uri="{FF2B5EF4-FFF2-40B4-BE49-F238E27FC236}">
                  <a16:creationId xmlns:a16="http://schemas.microsoft.com/office/drawing/2014/main" id="{3BAF6A36-CE6E-4D95-9D2A-2EE9B46B07C5}"/>
                </a:ext>
              </a:extLst>
            </p:cNvPr>
            <p:cNvSpPr/>
            <p:nvPr/>
          </p:nvSpPr>
          <p:spPr>
            <a:xfrm flipH="1">
              <a:off x="1939605" y="3013591"/>
              <a:ext cx="221032" cy="1"/>
            </a:xfrm>
            <a:prstGeom prst="line">
              <a:avLst/>
            </a:prstGeom>
            <a:ln w="3175">
              <a:solidFill>
                <a:srgbClr val="000000"/>
              </a:solidFill>
              <a:miter/>
            </a:ln>
          </p:spPr>
          <p:txBody>
            <a:bodyPr lIns="0" tIns="0" rIns="0" bIns="0"/>
            <a:lstStyle/>
            <a:p>
              <a:endParaRPr sz="1943"/>
            </a:p>
          </p:txBody>
        </p:sp>
        <p:sp>
          <p:nvSpPr>
            <p:cNvPr id="152" name="Google Shape;228;p2">
              <a:extLst>
                <a:ext uri="{FF2B5EF4-FFF2-40B4-BE49-F238E27FC236}">
                  <a16:creationId xmlns:a16="http://schemas.microsoft.com/office/drawing/2014/main" id="{2E48873C-688A-4998-8AC4-6F118A70651A}"/>
                </a:ext>
              </a:extLst>
            </p:cNvPr>
            <p:cNvSpPr/>
            <p:nvPr/>
          </p:nvSpPr>
          <p:spPr>
            <a:xfrm flipH="1">
              <a:off x="1994434" y="3150666"/>
              <a:ext cx="166203" cy="1"/>
            </a:xfrm>
            <a:prstGeom prst="line">
              <a:avLst/>
            </a:prstGeom>
            <a:ln w="3175">
              <a:solidFill>
                <a:srgbClr val="000000"/>
              </a:solidFill>
              <a:miter/>
            </a:ln>
          </p:spPr>
          <p:txBody>
            <a:bodyPr lIns="0" tIns="0" rIns="0" bIns="0"/>
            <a:lstStyle/>
            <a:p>
              <a:endParaRPr sz="1943"/>
            </a:p>
          </p:txBody>
        </p:sp>
      </p:grpSp>
      <p:pic>
        <p:nvPicPr>
          <p:cNvPr id="154" name="Google Shape;192;p2" descr="Google Shape;192;p2">
            <a:extLst>
              <a:ext uri="{FF2B5EF4-FFF2-40B4-BE49-F238E27FC236}">
                <a16:creationId xmlns:a16="http://schemas.microsoft.com/office/drawing/2014/main" id="{496E0B36-92D9-4396-A1C7-8E74AA0020F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84598" y="1263439"/>
            <a:ext cx="894411" cy="103491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FBCC6244-CD55-4E23-B578-E2E24118B4E4}"/>
              </a:ext>
            </a:extLst>
          </p:cNvPr>
          <p:cNvGrpSpPr/>
          <p:nvPr/>
        </p:nvGrpSpPr>
        <p:grpSpPr>
          <a:xfrm>
            <a:off x="3834163" y="1436187"/>
            <a:ext cx="1423862" cy="851576"/>
            <a:chOff x="3695871" y="1566084"/>
            <a:chExt cx="1423862" cy="851576"/>
          </a:xfrm>
        </p:grpSpPr>
        <p:pic>
          <p:nvPicPr>
            <p:cNvPr id="155" name="Google Shape;193;p2" descr="Google Shape;193;p2">
              <a:extLst>
                <a:ext uri="{FF2B5EF4-FFF2-40B4-BE49-F238E27FC236}">
                  <a16:creationId xmlns:a16="http://schemas.microsoft.com/office/drawing/2014/main" id="{F4ED4FC2-0E3B-4460-88E3-50F0F796B92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695871" y="1566084"/>
              <a:ext cx="796746" cy="851576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56" name="Google Shape;229;p2">
              <a:extLst>
                <a:ext uri="{FF2B5EF4-FFF2-40B4-BE49-F238E27FC236}">
                  <a16:creationId xmlns:a16="http://schemas.microsoft.com/office/drawing/2014/main" id="{7F8582E5-75F2-4565-8BA1-504766182F07}"/>
                </a:ext>
              </a:extLst>
            </p:cNvPr>
            <p:cNvSpPr txBox="1"/>
            <p:nvPr/>
          </p:nvSpPr>
          <p:spPr>
            <a:xfrm>
              <a:off x="4487477" y="1722006"/>
              <a:ext cx="445493" cy="664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algn="just">
                <a:defRPr sz="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sz="432"/>
                <a:t>フッ素コート</a:t>
              </a:r>
            </a:p>
          </p:txBody>
        </p:sp>
        <p:sp>
          <p:nvSpPr>
            <p:cNvPr id="157" name="Google Shape;230;p2">
              <a:extLst>
                <a:ext uri="{FF2B5EF4-FFF2-40B4-BE49-F238E27FC236}">
                  <a16:creationId xmlns:a16="http://schemas.microsoft.com/office/drawing/2014/main" id="{C78FCFB4-16C0-4549-9999-BFCD7563849E}"/>
                </a:ext>
              </a:extLst>
            </p:cNvPr>
            <p:cNvSpPr txBox="1"/>
            <p:nvPr/>
          </p:nvSpPr>
          <p:spPr>
            <a:xfrm>
              <a:off x="4487476" y="1869360"/>
              <a:ext cx="632257" cy="13298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algn="just">
                <a:defRPr sz="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sz="432" dirty="0" err="1"/>
                <a:t>塩ビコート</a:t>
              </a:r>
              <a:endParaRPr lang="en-US" altLang="ja-JP" sz="432" dirty="0"/>
            </a:p>
            <a:p>
              <a:r>
                <a:rPr sz="432" dirty="0"/>
                <a:t>（</a:t>
              </a:r>
              <a:r>
                <a:rPr sz="432" dirty="0" err="1"/>
                <a:t>遮熱材含む</a:t>
              </a:r>
              <a:r>
                <a:rPr sz="432" dirty="0"/>
                <a:t>）</a:t>
              </a:r>
            </a:p>
          </p:txBody>
        </p:sp>
        <p:sp>
          <p:nvSpPr>
            <p:cNvPr id="158" name="Google Shape;231;p2">
              <a:extLst>
                <a:ext uri="{FF2B5EF4-FFF2-40B4-BE49-F238E27FC236}">
                  <a16:creationId xmlns:a16="http://schemas.microsoft.com/office/drawing/2014/main" id="{F167C8FD-020B-47FD-9FC2-CC869FC4FFDD}"/>
                </a:ext>
              </a:extLst>
            </p:cNvPr>
            <p:cNvSpPr txBox="1"/>
            <p:nvPr/>
          </p:nvSpPr>
          <p:spPr>
            <a:xfrm>
              <a:off x="4487477" y="2009861"/>
              <a:ext cx="445493" cy="664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algn="just">
                <a:defRPr sz="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sz="432"/>
                <a:t>ポリエステル基布</a:t>
              </a:r>
            </a:p>
          </p:txBody>
        </p:sp>
        <p:sp>
          <p:nvSpPr>
            <p:cNvPr id="159" name="Google Shape;232;p2">
              <a:extLst>
                <a:ext uri="{FF2B5EF4-FFF2-40B4-BE49-F238E27FC236}">
                  <a16:creationId xmlns:a16="http://schemas.microsoft.com/office/drawing/2014/main" id="{0D5BCD11-53AA-4B0B-BE89-D49972D8E356}"/>
                </a:ext>
              </a:extLst>
            </p:cNvPr>
            <p:cNvSpPr txBox="1"/>
            <p:nvPr/>
          </p:nvSpPr>
          <p:spPr>
            <a:xfrm>
              <a:off x="4487477" y="2141797"/>
              <a:ext cx="445493" cy="664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algn="just">
                <a:defRPr sz="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sz="432"/>
                <a:t>塩ビコート</a:t>
              </a:r>
            </a:p>
          </p:txBody>
        </p:sp>
        <p:sp>
          <p:nvSpPr>
            <p:cNvPr id="160" name="Google Shape;233;p2">
              <a:extLst>
                <a:ext uri="{FF2B5EF4-FFF2-40B4-BE49-F238E27FC236}">
                  <a16:creationId xmlns:a16="http://schemas.microsoft.com/office/drawing/2014/main" id="{FB9A00D9-2596-477B-B0A2-352DE6E183EF}"/>
                </a:ext>
              </a:extLst>
            </p:cNvPr>
            <p:cNvSpPr/>
            <p:nvPr/>
          </p:nvSpPr>
          <p:spPr>
            <a:xfrm flipH="1">
              <a:off x="4093388" y="1757644"/>
              <a:ext cx="370102" cy="1"/>
            </a:xfrm>
            <a:prstGeom prst="line">
              <a:avLst/>
            </a:prstGeom>
            <a:ln w="3175">
              <a:solidFill>
                <a:srgbClr val="000000"/>
              </a:solidFill>
              <a:miter/>
            </a:ln>
          </p:spPr>
          <p:txBody>
            <a:bodyPr lIns="0" tIns="0" rIns="0" bIns="0"/>
            <a:lstStyle/>
            <a:p>
              <a:endParaRPr sz="1943"/>
            </a:p>
          </p:txBody>
        </p:sp>
        <p:sp>
          <p:nvSpPr>
            <p:cNvPr id="161" name="Google Shape;234;p2">
              <a:extLst>
                <a:ext uri="{FF2B5EF4-FFF2-40B4-BE49-F238E27FC236}">
                  <a16:creationId xmlns:a16="http://schemas.microsoft.com/office/drawing/2014/main" id="{AA37770E-29A7-481B-B91D-428572195183}"/>
                </a:ext>
              </a:extLst>
            </p:cNvPr>
            <p:cNvSpPr/>
            <p:nvPr/>
          </p:nvSpPr>
          <p:spPr>
            <a:xfrm flipH="1">
              <a:off x="4211615" y="1903287"/>
              <a:ext cx="251874" cy="1"/>
            </a:xfrm>
            <a:prstGeom prst="line">
              <a:avLst/>
            </a:prstGeom>
            <a:ln w="3175">
              <a:solidFill>
                <a:srgbClr val="000000"/>
              </a:solidFill>
              <a:miter/>
            </a:ln>
          </p:spPr>
          <p:txBody>
            <a:bodyPr lIns="0" tIns="0" rIns="0" bIns="0"/>
            <a:lstStyle/>
            <a:p>
              <a:endParaRPr sz="1943"/>
            </a:p>
          </p:txBody>
        </p:sp>
        <p:sp>
          <p:nvSpPr>
            <p:cNvPr id="162" name="Google Shape;235;p2">
              <a:extLst>
                <a:ext uri="{FF2B5EF4-FFF2-40B4-BE49-F238E27FC236}">
                  <a16:creationId xmlns:a16="http://schemas.microsoft.com/office/drawing/2014/main" id="{D49C66F7-25CA-4679-BBE1-16D1DC8EEDAF}"/>
                </a:ext>
              </a:extLst>
            </p:cNvPr>
            <p:cNvSpPr/>
            <p:nvPr/>
          </p:nvSpPr>
          <p:spPr>
            <a:xfrm flipH="1">
              <a:off x="4242458" y="2040362"/>
              <a:ext cx="221032" cy="1"/>
            </a:xfrm>
            <a:prstGeom prst="line">
              <a:avLst/>
            </a:prstGeom>
            <a:ln w="3175">
              <a:solidFill>
                <a:srgbClr val="000000"/>
              </a:solidFill>
              <a:miter/>
            </a:ln>
          </p:spPr>
          <p:txBody>
            <a:bodyPr lIns="0" tIns="0" rIns="0" bIns="0"/>
            <a:lstStyle/>
            <a:p>
              <a:endParaRPr sz="1943"/>
            </a:p>
          </p:txBody>
        </p:sp>
        <p:sp>
          <p:nvSpPr>
            <p:cNvPr id="163" name="Google Shape;236;p2">
              <a:extLst>
                <a:ext uri="{FF2B5EF4-FFF2-40B4-BE49-F238E27FC236}">
                  <a16:creationId xmlns:a16="http://schemas.microsoft.com/office/drawing/2014/main" id="{02D3DE0E-3DB3-4795-9C3A-0EE6EBDAA9EE}"/>
                </a:ext>
              </a:extLst>
            </p:cNvPr>
            <p:cNvSpPr/>
            <p:nvPr/>
          </p:nvSpPr>
          <p:spPr>
            <a:xfrm flipH="1">
              <a:off x="4297286" y="2177436"/>
              <a:ext cx="166203" cy="1"/>
            </a:xfrm>
            <a:prstGeom prst="line">
              <a:avLst/>
            </a:prstGeom>
            <a:ln w="3175">
              <a:solidFill>
                <a:srgbClr val="000000"/>
              </a:solidFill>
              <a:miter/>
            </a:ln>
          </p:spPr>
          <p:txBody>
            <a:bodyPr lIns="0" tIns="0" rIns="0" bIns="0"/>
            <a:lstStyle/>
            <a:p>
              <a:endParaRPr sz="1943"/>
            </a:p>
          </p:txBody>
        </p:sp>
      </p:grpSp>
      <p:pic>
        <p:nvPicPr>
          <p:cNvPr id="165" name="図 164">
            <a:extLst>
              <a:ext uri="{FF2B5EF4-FFF2-40B4-BE49-F238E27FC236}">
                <a16:creationId xmlns:a16="http://schemas.microsoft.com/office/drawing/2014/main" id="{CD850A60-18A1-4566-9B4C-EA41F942015B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2129" b="-1"/>
          <a:stretch/>
        </p:blipFill>
        <p:spPr>
          <a:xfrm>
            <a:off x="6049630" y="1629899"/>
            <a:ext cx="689324" cy="530359"/>
          </a:xfrm>
          <a:prstGeom prst="rect">
            <a:avLst/>
          </a:prstGeom>
        </p:spPr>
      </p:pic>
      <p:cxnSp>
        <p:nvCxnSpPr>
          <p:cNvPr id="167" name="直線コネクタ 166">
            <a:extLst>
              <a:ext uri="{FF2B5EF4-FFF2-40B4-BE49-F238E27FC236}">
                <a16:creationId xmlns:a16="http://schemas.microsoft.com/office/drawing/2014/main" id="{CB8CCD17-61D9-491B-8025-838280B9E192}"/>
              </a:ext>
            </a:extLst>
          </p:cNvPr>
          <p:cNvCxnSpPr/>
          <p:nvPr/>
        </p:nvCxnSpPr>
        <p:spPr>
          <a:xfrm>
            <a:off x="262393" y="2265835"/>
            <a:ext cx="6902243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8" name="直線コネクタ 167">
            <a:extLst>
              <a:ext uri="{FF2B5EF4-FFF2-40B4-BE49-F238E27FC236}">
                <a16:creationId xmlns:a16="http://schemas.microsoft.com/office/drawing/2014/main" id="{9B4C1E14-AEEC-4DED-A15A-4EEC30F7EC43}"/>
              </a:ext>
            </a:extLst>
          </p:cNvPr>
          <p:cNvCxnSpPr/>
          <p:nvPr/>
        </p:nvCxnSpPr>
        <p:spPr>
          <a:xfrm>
            <a:off x="262393" y="1150410"/>
            <a:ext cx="6902243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0" name="直線コネクタ 169">
            <a:extLst>
              <a:ext uri="{FF2B5EF4-FFF2-40B4-BE49-F238E27FC236}">
                <a16:creationId xmlns:a16="http://schemas.microsoft.com/office/drawing/2014/main" id="{3D8F0209-F3DB-4BFE-952E-74E04900B312}"/>
              </a:ext>
            </a:extLst>
          </p:cNvPr>
          <p:cNvCxnSpPr/>
          <p:nvPr/>
        </p:nvCxnSpPr>
        <p:spPr>
          <a:xfrm>
            <a:off x="2639112" y="1263439"/>
            <a:ext cx="0" cy="1969784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1" name="直線コネクタ 170">
            <a:extLst>
              <a:ext uri="{FF2B5EF4-FFF2-40B4-BE49-F238E27FC236}">
                <a16:creationId xmlns:a16="http://schemas.microsoft.com/office/drawing/2014/main" id="{C5984E4E-1502-4453-BCBF-38C5C691A0E8}"/>
              </a:ext>
            </a:extLst>
          </p:cNvPr>
          <p:cNvCxnSpPr>
            <a:cxnSpLocks/>
          </p:cNvCxnSpPr>
          <p:nvPr/>
        </p:nvCxnSpPr>
        <p:spPr>
          <a:xfrm>
            <a:off x="4171994" y="3615079"/>
            <a:ext cx="6249720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1A78F3A8-B01D-456D-ADE1-04AA55CAFE2D}"/>
              </a:ext>
            </a:extLst>
          </p:cNvPr>
          <p:cNvGrpSpPr/>
          <p:nvPr/>
        </p:nvGrpSpPr>
        <p:grpSpPr>
          <a:xfrm>
            <a:off x="361193" y="3766466"/>
            <a:ext cx="2977848" cy="1250062"/>
            <a:chOff x="361193" y="3822123"/>
            <a:chExt cx="2977848" cy="1250062"/>
          </a:xfrm>
        </p:grpSpPr>
        <p:pic>
          <p:nvPicPr>
            <p:cNvPr id="180" name="図 179">
              <a:extLst>
                <a:ext uri="{FF2B5EF4-FFF2-40B4-BE49-F238E27FC236}">
                  <a16:creationId xmlns:a16="http://schemas.microsoft.com/office/drawing/2014/main" id="{F56E1820-66BF-4A90-9939-CA3662BEE2D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61193" y="3945708"/>
              <a:ext cx="2977848" cy="1126477"/>
            </a:xfrm>
            <a:prstGeom prst="rect">
              <a:avLst/>
            </a:prstGeom>
          </p:spPr>
        </p:pic>
        <p:sp>
          <p:nvSpPr>
            <p:cNvPr id="189" name="Google Shape;135;p1">
              <a:extLst>
                <a:ext uri="{FF2B5EF4-FFF2-40B4-BE49-F238E27FC236}">
                  <a16:creationId xmlns:a16="http://schemas.microsoft.com/office/drawing/2014/main" id="{48B88DC7-BBD5-4F75-B0BF-530E5AB94853}"/>
                </a:ext>
              </a:extLst>
            </p:cNvPr>
            <p:cNvSpPr txBox="1"/>
            <p:nvPr/>
          </p:nvSpPr>
          <p:spPr>
            <a:xfrm>
              <a:off x="372518" y="3822123"/>
              <a:ext cx="1101666" cy="13542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algn="just">
                <a:lnSpc>
                  <a:spcPct val="110000"/>
                </a:lnSpc>
                <a:defRPr sz="6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lang="ja-JP" alt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スタイリッシュカラー</a:t>
              </a:r>
              <a:endParaRPr lang="en-US" altLang="ja-JP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E633632E-8D1B-421C-BF54-AEAACFB32948}"/>
              </a:ext>
            </a:extLst>
          </p:cNvPr>
          <p:cNvGrpSpPr/>
          <p:nvPr/>
        </p:nvGrpSpPr>
        <p:grpSpPr>
          <a:xfrm>
            <a:off x="343794" y="5057034"/>
            <a:ext cx="2919003" cy="1684312"/>
            <a:chOff x="343794" y="5216054"/>
            <a:chExt cx="2919003" cy="1684312"/>
          </a:xfrm>
        </p:grpSpPr>
        <p:pic>
          <p:nvPicPr>
            <p:cNvPr id="184" name="図 183">
              <a:extLst>
                <a:ext uri="{FF2B5EF4-FFF2-40B4-BE49-F238E27FC236}">
                  <a16:creationId xmlns:a16="http://schemas.microsoft.com/office/drawing/2014/main" id="{4211FB39-659C-4B7E-A153-C60D036FCD3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43794" y="5328856"/>
              <a:ext cx="2919003" cy="1571510"/>
            </a:xfrm>
            <a:prstGeom prst="rect">
              <a:avLst/>
            </a:prstGeom>
          </p:spPr>
        </p:pic>
        <p:sp>
          <p:nvSpPr>
            <p:cNvPr id="190" name="Google Shape;135;p1">
              <a:extLst>
                <a:ext uri="{FF2B5EF4-FFF2-40B4-BE49-F238E27FC236}">
                  <a16:creationId xmlns:a16="http://schemas.microsoft.com/office/drawing/2014/main" id="{22FF0B05-09BC-4220-87FE-8512A9F693A1}"/>
                </a:ext>
              </a:extLst>
            </p:cNvPr>
            <p:cNvSpPr txBox="1"/>
            <p:nvPr/>
          </p:nvSpPr>
          <p:spPr>
            <a:xfrm>
              <a:off x="372518" y="5216054"/>
              <a:ext cx="840512" cy="13991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algn="just">
                <a:lnSpc>
                  <a:spcPct val="110000"/>
                </a:lnSpc>
                <a:defRPr sz="6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lang="ja-JP" alt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グリーン</a:t>
              </a:r>
              <a:endParaRPr lang="en-US" altLang="ja-JP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E5DE31DA-0C8B-40B5-B1A6-CBD519290356}"/>
              </a:ext>
            </a:extLst>
          </p:cNvPr>
          <p:cNvGrpSpPr/>
          <p:nvPr/>
        </p:nvGrpSpPr>
        <p:grpSpPr>
          <a:xfrm>
            <a:off x="3700007" y="3766466"/>
            <a:ext cx="2991461" cy="1176891"/>
            <a:chOff x="3700007" y="3822123"/>
            <a:chExt cx="2991461" cy="1176891"/>
          </a:xfrm>
        </p:grpSpPr>
        <p:pic>
          <p:nvPicPr>
            <p:cNvPr id="181" name="図 180">
              <a:extLst>
                <a:ext uri="{FF2B5EF4-FFF2-40B4-BE49-F238E27FC236}">
                  <a16:creationId xmlns:a16="http://schemas.microsoft.com/office/drawing/2014/main" id="{01DBBD3B-80EE-45AB-9A16-0DFF93045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700007" y="3933795"/>
              <a:ext cx="2991461" cy="1065219"/>
            </a:xfrm>
            <a:prstGeom prst="rect">
              <a:avLst/>
            </a:prstGeom>
          </p:spPr>
        </p:pic>
        <p:sp>
          <p:nvSpPr>
            <p:cNvPr id="191" name="Google Shape;135;p1">
              <a:extLst>
                <a:ext uri="{FF2B5EF4-FFF2-40B4-BE49-F238E27FC236}">
                  <a16:creationId xmlns:a16="http://schemas.microsoft.com/office/drawing/2014/main" id="{22339E38-EB91-488B-85FE-4B974B90CB1B}"/>
                </a:ext>
              </a:extLst>
            </p:cNvPr>
            <p:cNvSpPr txBox="1"/>
            <p:nvPr/>
          </p:nvSpPr>
          <p:spPr>
            <a:xfrm>
              <a:off x="3735789" y="3822123"/>
              <a:ext cx="1101666" cy="13542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algn="just">
                <a:lnSpc>
                  <a:spcPct val="110000"/>
                </a:lnSpc>
                <a:defRPr sz="6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lang="ja-JP" alt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ナチュラルカラー</a:t>
              </a:r>
              <a:endParaRPr lang="en-US" altLang="ja-JP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537DA88A-8840-4B59-BCAC-6BB9B7DE166E}"/>
              </a:ext>
            </a:extLst>
          </p:cNvPr>
          <p:cNvGrpSpPr/>
          <p:nvPr/>
        </p:nvGrpSpPr>
        <p:grpSpPr>
          <a:xfrm>
            <a:off x="7164636" y="3766466"/>
            <a:ext cx="2974443" cy="1731562"/>
            <a:chOff x="7164636" y="3822123"/>
            <a:chExt cx="2974443" cy="1731562"/>
          </a:xfrm>
        </p:grpSpPr>
        <p:pic>
          <p:nvPicPr>
            <p:cNvPr id="182" name="図 181">
              <a:extLst>
                <a:ext uri="{FF2B5EF4-FFF2-40B4-BE49-F238E27FC236}">
                  <a16:creationId xmlns:a16="http://schemas.microsoft.com/office/drawing/2014/main" id="{FDFE57C6-A077-476C-9A51-AFBE3575B624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7164636" y="3947350"/>
              <a:ext cx="2974443" cy="1606335"/>
            </a:xfrm>
            <a:prstGeom prst="rect">
              <a:avLst/>
            </a:prstGeom>
          </p:spPr>
        </p:pic>
        <p:sp>
          <p:nvSpPr>
            <p:cNvPr id="192" name="Google Shape;135;p1">
              <a:extLst>
                <a:ext uri="{FF2B5EF4-FFF2-40B4-BE49-F238E27FC236}">
                  <a16:creationId xmlns:a16="http://schemas.microsoft.com/office/drawing/2014/main" id="{12FA1E9B-E3EB-4F2A-AEEC-931FDFE40958}"/>
                </a:ext>
              </a:extLst>
            </p:cNvPr>
            <p:cNvSpPr txBox="1"/>
            <p:nvPr/>
          </p:nvSpPr>
          <p:spPr>
            <a:xfrm>
              <a:off x="7201234" y="3822123"/>
              <a:ext cx="1101666" cy="13542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algn="just">
                <a:lnSpc>
                  <a:spcPct val="110000"/>
                </a:lnSpc>
                <a:defRPr sz="6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lang="ja-JP" alt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シックカラー</a:t>
              </a:r>
              <a:endParaRPr lang="en-US" altLang="ja-JP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34D3AE0B-0FF1-4981-85B6-7EA16F070263}"/>
              </a:ext>
            </a:extLst>
          </p:cNvPr>
          <p:cNvGrpSpPr/>
          <p:nvPr/>
        </p:nvGrpSpPr>
        <p:grpSpPr>
          <a:xfrm>
            <a:off x="3727430" y="5057034"/>
            <a:ext cx="2935975" cy="618575"/>
            <a:chOff x="3648569" y="5216054"/>
            <a:chExt cx="2935975" cy="618575"/>
          </a:xfrm>
        </p:grpSpPr>
        <p:pic>
          <p:nvPicPr>
            <p:cNvPr id="185" name="図 184">
              <a:extLst>
                <a:ext uri="{FF2B5EF4-FFF2-40B4-BE49-F238E27FC236}">
                  <a16:creationId xmlns:a16="http://schemas.microsoft.com/office/drawing/2014/main" id="{A75912F9-8A5A-484C-A0B3-E81A95E01B66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3648569" y="5325500"/>
              <a:ext cx="2935975" cy="509129"/>
            </a:xfrm>
            <a:prstGeom prst="rect">
              <a:avLst/>
            </a:prstGeom>
          </p:spPr>
        </p:pic>
        <p:sp>
          <p:nvSpPr>
            <p:cNvPr id="193" name="Google Shape;135;p1">
              <a:extLst>
                <a:ext uri="{FF2B5EF4-FFF2-40B4-BE49-F238E27FC236}">
                  <a16:creationId xmlns:a16="http://schemas.microsoft.com/office/drawing/2014/main" id="{7A03BAD4-49E3-4261-BC88-535B0E6087DB}"/>
                </a:ext>
              </a:extLst>
            </p:cNvPr>
            <p:cNvSpPr txBox="1"/>
            <p:nvPr/>
          </p:nvSpPr>
          <p:spPr>
            <a:xfrm>
              <a:off x="3678167" y="5216054"/>
              <a:ext cx="840512" cy="13991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algn="just">
                <a:lnSpc>
                  <a:spcPct val="110000"/>
                </a:lnSpc>
                <a:defRPr sz="6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lang="ja-JP" alt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ブルー</a:t>
              </a:r>
              <a:endParaRPr lang="en-US" altLang="ja-JP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2174C766-FA92-49AE-BEDA-F485AA79E337}"/>
              </a:ext>
            </a:extLst>
          </p:cNvPr>
          <p:cNvGrpSpPr/>
          <p:nvPr/>
        </p:nvGrpSpPr>
        <p:grpSpPr>
          <a:xfrm>
            <a:off x="3749811" y="5774213"/>
            <a:ext cx="1931295" cy="637935"/>
            <a:chOff x="3670950" y="5901429"/>
            <a:chExt cx="1931295" cy="637935"/>
          </a:xfrm>
        </p:grpSpPr>
        <p:pic>
          <p:nvPicPr>
            <p:cNvPr id="186" name="図 185">
              <a:extLst>
                <a:ext uri="{FF2B5EF4-FFF2-40B4-BE49-F238E27FC236}">
                  <a16:creationId xmlns:a16="http://schemas.microsoft.com/office/drawing/2014/main" id="{C092D3AA-D6DE-47A0-89A1-EEAEF9F66D5C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3670950" y="6009870"/>
              <a:ext cx="1931295" cy="529494"/>
            </a:xfrm>
            <a:prstGeom prst="rect">
              <a:avLst/>
            </a:prstGeom>
          </p:spPr>
        </p:pic>
        <p:sp>
          <p:nvSpPr>
            <p:cNvPr id="194" name="Google Shape;135;p1">
              <a:extLst>
                <a:ext uri="{FF2B5EF4-FFF2-40B4-BE49-F238E27FC236}">
                  <a16:creationId xmlns:a16="http://schemas.microsoft.com/office/drawing/2014/main" id="{788A124B-CBD0-4B7E-A9A3-86D849654E97}"/>
                </a:ext>
              </a:extLst>
            </p:cNvPr>
            <p:cNvSpPr txBox="1"/>
            <p:nvPr/>
          </p:nvSpPr>
          <p:spPr>
            <a:xfrm>
              <a:off x="3678167" y="5901429"/>
              <a:ext cx="1326794" cy="13542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algn="just">
                <a:lnSpc>
                  <a:spcPct val="110000"/>
                </a:lnSpc>
                <a:defRPr sz="6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lang="ja-JP" alt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オレンジ</a:t>
              </a:r>
              <a:endParaRPr lang="en-US" altLang="ja-JP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8407DD90-DF48-4DDF-84B0-8C1A06889671}"/>
              </a:ext>
            </a:extLst>
          </p:cNvPr>
          <p:cNvGrpSpPr/>
          <p:nvPr/>
        </p:nvGrpSpPr>
        <p:grpSpPr>
          <a:xfrm>
            <a:off x="3738981" y="6473007"/>
            <a:ext cx="1931295" cy="604925"/>
            <a:chOff x="3660120" y="6552517"/>
            <a:chExt cx="1931295" cy="604925"/>
          </a:xfrm>
        </p:grpSpPr>
        <p:pic>
          <p:nvPicPr>
            <p:cNvPr id="188" name="図 187">
              <a:extLst>
                <a:ext uri="{FF2B5EF4-FFF2-40B4-BE49-F238E27FC236}">
                  <a16:creationId xmlns:a16="http://schemas.microsoft.com/office/drawing/2014/main" id="{42C1962E-3D0D-4215-83EB-6D8C6A0414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3660120" y="6640854"/>
              <a:ext cx="1931295" cy="516588"/>
            </a:xfrm>
            <a:prstGeom prst="rect">
              <a:avLst/>
            </a:prstGeom>
          </p:spPr>
        </p:pic>
        <p:sp>
          <p:nvSpPr>
            <p:cNvPr id="195" name="Google Shape;135;p1">
              <a:extLst>
                <a:ext uri="{FF2B5EF4-FFF2-40B4-BE49-F238E27FC236}">
                  <a16:creationId xmlns:a16="http://schemas.microsoft.com/office/drawing/2014/main" id="{3E1F96F9-A6D2-4582-85D0-99B967E4888D}"/>
                </a:ext>
              </a:extLst>
            </p:cNvPr>
            <p:cNvSpPr txBox="1"/>
            <p:nvPr/>
          </p:nvSpPr>
          <p:spPr>
            <a:xfrm>
              <a:off x="3678167" y="6552517"/>
              <a:ext cx="840512" cy="13991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algn="just">
                <a:lnSpc>
                  <a:spcPct val="110000"/>
                </a:lnSpc>
                <a:defRPr sz="6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lang="ja-JP" alt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レッドピンク</a:t>
              </a:r>
              <a:endParaRPr lang="en-US" altLang="ja-JP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01D70810-1B7B-4523-97E2-AB6BCABDA929}"/>
              </a:ext>
            </a:extLst>
          </p:cNvPr>
          <p:cNvGrpSpPr/>
          <p:nvPr/>
        </p:nvGrpSpPr>
        <p:grpSpPr>
          <a:xfrm>
            <a:off x="7165603" y="5868916"/>
            <a:ext cx="2991456" cy="1086463"/>
            <a:chOff x="7165603" y="5918198"/>
            <a:chExt cx="2991456" cy="1086463"/>
          </a:xfrm>
        </p:grpSpPr>
        <p:pic>
          <p:nvPicPr>
            <p:cNvPr id="183" name="図 182">
              <a:extLst>
                <a:ext uri="{FF2B5EF4-FFF2-40B4-BE49-F238E27FC236}">
                  <a16:creationId xmlns:a16="http://schemas.microsoft.com/office/drawing/2014/main" id="{2CC7220A-35A2-4480-9565-6A5832944C50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7165603" y="6025443"/>
              <a:ext cx="2991456" cy="490068"/>
            </a:xfrm>
            <a:prstGeom prst="rect">
              <a:avLst/>
            </a:prstGeom>
          </p:spPr>
        </p:pic>
        <p:pic>
          <p:nvPicPr>
            <p:cNvPr id="187" name="図 186">
              <a:extLst>
                <a:ext uri="{FF2B5EF4-FFF2-40B4-BE49-F238E27FC236}">
                  <a16:creationId xmlns:a16="http://schemas.microsoft.com/office/drawing/2014/main" id="{9B20FE07-3212-4E3A-A85A-83A3C09702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7167459" y="6553234"/>
              <a:ext cx="2929187" cy="451427"/>
            </a:xfrm>
            <a:prstGeom prst="rect">
              <a:avLst/>
            </a:prstGeom>
          </p:spPr>
        </p:pic>
        <p:sp>
          <p:nvSpPr>
            <p:cNvPr id="196" name="Google Shape;135;p1">
              <a:extLst>
                <a:ext uri="{FF2B5EF4-FFF2-40B4-BE49-F238E27FC236}">
                  <a16:creationId xmlns:a16="http://schemas.microsoft.com/office/drawing/2014/main" id="{116B8D75-281A-4000-8E95-E7E607CA86E5}"/>
                </a:ext>
              </a:extLst>
            </p:cNvPr>
            <p:cNvSpPr txBox="1"/>
            <p:nvPr/>
          </p:nvSpPr>
          <p:spPr>
            <a:xfrm>
              <a:off x="7201234" y="5918198"/>
              <a:ext cx="1101666" cy="13542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algn="just">
                <a:lnSpc>
                  <a:spcPct val="110000"/>
                </a:lnSpc>
                <a:defRPr sz="6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lang="ja-JP" alt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スクリーンカラー</a:t>
              </a:r>
              <a:endParaRPr lang="en-US" altLang="ja-JP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  <p:cxnSp>
        <p:nvCxnSpPr>
          <p:cNvPr id="205" name="直線コネクタ 204">
            <a:extLst>
              <a:ext uri="{FF2B5EF4-FFF2-40B4-BE49-F238E27FC236}">
                <a16:creationId xmlns:a16="http://schemas.microsoft.com/office/drawing/2014/main" id="{B435C6AF-A4BA-4BDD-95F7-61EF1BBACF0D}"/>
              </a:ext>
            </a:extLst>
          </p:cNvPr>
          <p:cNvCxnSpPr>
            <a:cxnSpLocks/>
          </p:cNvCxnSpPr>
          <p:nvPr/>
        </p:nvCxnSpPr>
        <p:spPr>
          <a:xfrm>
            <a:off x="372518" y="5016528"/>
            <a:ext cx="2887025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7" name="直線コネクタ 206">
            <a:extLst>
              <a:ext uri="{FF2B5EF4-FFF2-40B4-BE49-F238E27FC236}">
                <a16:creationId xmlns:a16="http://schemas.microsoft.com/office/drawing/2014/main" id="{3F7F8ABA-0D91-4501-B6DE-3DD49CBCCFF8}"/>
              </a:ext>
            </a:extLst>
          </p:cNvPr>
          <p:cNvCxnSpPr>
            <a:cxnSpLocks/>
          </p:cNvCxnSpPr>
          <p:nvPr/>
        </p:nvCxnSpPr>
        <p:spPr>
          <a:xfrm>
            <a:off x="3752224" y="5016528"/>
            <a:ext cx="2887025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8" name="直線コネクタ 207">
            <a:extLst>
              <a:ext uri="{FF2B5EF4-FFF2-40B4-BE49-F238E27FC236}">
                <a16:creationId xmlns:a16="http://schemas.microsoft.com/office/drawing/2014/main" id="{9F1A0FDB-E4EC-4D55-BD3C-B724FB8CC800}"/>
              </a:ext>
            </a:extLst>
          </p:cNvPr>
          <p:cNvCxnSpPr>
            <a:cxnSpLocks/>
          </p:cNvCxnSpPr>
          <p:nvPr/>
        </p:nvCxnSpPr>
        <p:spPr>
          <a:xfrm>
            <a:off x="7209621" y="5763147"/>
            <a:ext cx="2887025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9" name="直線コネクタ 208">
            <a:extLst>
              <a:ext uri="{FF2B5EF4-FFF2-40B4-BE49-F238E27FC236}">
                <a16:creationId xmlns:a16="http://schemas.microsoft.com/office/drawing/2014/main" id="{AB2E23ED-BAAA-4D37-9E04-F18F86EF557B}"/>
              </a:ext>
            </a:extLst>
          </p:cNvPr>
          <p:cNvCxnSpPr>
            <a:cxnSpLocks/>
          </p:cNvCxnSpPr>
          <p:nvPr/>
        </p:nvCxnSpPr>
        <p:spPr>
          <a:xfrm>
            <a:off x="3752224" y="5733712"/>
            <a:ext cx="2887025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0" name="直線コネクタ 209">
            <a:extLst>
              <a:ext uri="{FF2B5EF4-FFF2-40B4-BE49-F238E27FC236}">
                <a16:creationId xmlns:a16="http://schemas.microsoft.com/office/drawing/2014/main" id="{4BDA7F1D-85FA-4714-8BA8-D6249FFA3253}"/>
              </a:ext>
            </a:extLst>
          </p:cNvPr>
          <p:cNvCxnSpPr>
            <a:cxnSpLocks/>
          </p:cNvCxnSpPr>
          <p:nvPr/>
        </p:nvCxnSpPr>
        <p:spPr>
          <a:xfrm>
            <a:off x="3752224" y="6420920"/>
            <a:ext cx="2887025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1" name="Rectangle 9">
            <a:extLst>
              <a:ext uri="{FF2B5EF4-FFF2-40B4-BE49-F238E27FC236}">
                <a16:creationId xmlns:a16="http://schemas.microsoft.com/office/drawing/2014/main" id="{B15E3725-58E8-405E-ABAD-B29DAE7D5F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513" y="7239223"/>
            <a:ext cx="1771911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彩風 商品提案書 商品特長</a:t>
            </a:r>
            <a:endParaRPr lang="en-US" altLang="ja-JP" sz="600" dirty="0">
              <a:solidFill>
                <a:schemeClr val="tx2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SPD99999007418</a:t>
            </a:r>
          </a:p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2022.04.00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改訂（</a:t>
            </a: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2025.04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更新）</a:t>
            </a:r>
          </a:p>
        </p:txBody>
      </p:sp>
    </p:spTree>
    <p:extLst>
      <p:ext uri="{BB962C8B-B14F-4D97-AF65-F5344CB8AC3E}">
        <p14:creationId xmlns:p14="http://schemas.microsoft.com/office/powerpoint/2010/main" val="3854373323"/>
      </p:ext>
    </p:extLst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kumimoji="1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/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kumimoji="1" sz="1200">
            <a:latin typeface="Yu Gothic" panose="020B0400000000000000" pitchFamily="34" charset="-128"/>
            <a:ea typeface="Yu Gothic" panose="020B04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LIXILテーマ" id="{158234D8-B713-DB41-B7F7-AEB5A592FF58}" vid="{A7AE04B5-FB75-454D-8A98-725AC1AA3799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LIXILテーマ</Template>
  <TotalTime>16484</TotalTime>
  <Words>739</Words>
  <Application>Microsoft Office PowerPoint</Application>
  <PresentationFormat>ユーザー設定</PresentationFormat>
  <Paragraphs>131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メイリオ</vt:lpstr>
      <vt:lpstr>Yu Gothic</vt:lpstr>
      <vt:lpstr>Arial</vt:lpstr>
      <vt:lpstr>Calibri</vt:lpstr>
      <vt:lpstr>Times New Roman</vt:lpstr>
      <vt:lpstr>LIXILテーマ</vt:lpstr>
      <vt:lpstr>PowerPoint プレゼンテーション</vt:lpstr>
      <vt:lpstr>PowerPoint プレゼンテーション</vt:lpstr>
    </vt:vector>
  </TitlesOfParts>
  <Company>INAXトステムグループ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川上 真由美(Mayumi Kawakami)</cp:lastModifiedBy>
  <cp:revision>725</cp:revision>
  <cp:lastPrinted>2023-02-01T02:36:54Z</cp:lastPrinted>
  <dcterms:created xsi:type="dcterms:W3CDTF">2010-09-29T12:55:25Z</dcterms:created>
  <dcterms:modified xsi:type="dcterms:W3CDTF">2025-04-09T03:31:53Z</dcterms:modified>
</cp:coreProperties>
</file>