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
  </p:notesMasterIdLst>
  <p:sldIdLst>
    <p:sldId id="260" r:id="rId2"/>
  </p:sldIdLst>
  <p:sldSz cx="10691813" cy="7559675"/>
  <p:notesSz cx="6735763" cy="9866313"/>
  <p:embeddedFontLst>
    <p:embeddedFont>
      <p:font typeface="Calibri" panose="020F0502020204030204" pitchFamily="34" charset="0"/>
      <p:regular r:id="rId4"/>
      <p:bold r:id="rId5"/>
      <p:italic r:id="rId6"/>
      <p:boldItalic r:id="rId7"/>
    </p:embeddedFont>
    <p:embeddedFont>
      <p:font typeface="Verdana" panose="020B0604030504040204" pitchFamily="34" charset="0"/>
      <p:regular r:id="rId8"/>
      <p:bold r:id="rId9"/>
      <p:italic r:id="rId10"/>
      <p:boldItalic r:id="rId11"/>
    </p:embeddedFont>
    <p:embeddedFont>
      <p:font typeface="メイリオ" panose="020B0604030504040204" pitchFamily="50" charset="-128"/>
      <p:regular r:id="rId12"/>
      <p:bold r:id="rId13"/>
      <p:italic r:id="rId14"/>
      <p:boldItalic r:id="rId15"/>
    </p:embeddedFont>
    <p:embeddedFont>
      <p:font typeface="メイリオ" panose="020B0604030504040204" pitchFamily="50" charset="-128"/>
      <p:regular r:id="rId12"/>
      <p:bold r:id="rId13"/>
      <p:italic r:id="rId14"/>
      <p:boldItalic r:id="rId15"/>
    </p:embeddedFont>
    <p:embeddedFont>
      <p:font typeface="游ゴシック" panose="020B0400000000000000" pitchFamily="50" charset="-128"/>
      <p:regular r:id="rId16"/>
      <p:bold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9" roundtripDataSignature="AMtx7mibz5XRAF7EkqIR1AFch+KYD9Kjb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15" autoAdjust="0"/>
    <p:restoredTop sz="95771" autoAdjust="0"/>
  </p:normalViewPr>
  <p:slideViewPr>
    <p:cSldViewPr snapToGrid="0">
      <p:cViewPr varScale="1">
        <p:scale>
          <a:sx n="83" d="100"/>
          <a:sy n="83" d="100"/>
        </p:scale>
        <p:origin x="76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font" Target="fonts/font10.fntdata"/><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font" Target="fonts/font1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13.fntdata"/><Relationship Id="rId29"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32" Type="http://schemas.openxmlformats.org/officeDocument/2006/relationships/theme" Target="theme/theme1.xml"/><Relationship Id="rId5" Type="http://schemas.openxmlformats.org/officeDocument/2006/relationships/font" Target="fonts/font2.fntdata"/><Relationship Id="rId15" Type="http://schemas.openxmlformats.org/officeDocument/2006/relationships/font" Target="fonts/font12.fntdata"/><Relationship Id="rId10" Type="http://schemas.openxmlformats.org/officeDocument/2006/relationships/font" Target="fonts/font7.fntdata"/><Relationship Id="rId31" Type="http://schemas.openxmlformats.org/officeDocument/2006/relationships/viewProps" Target="viewProps.xml"/><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font" Target="fonts/font11.fntdata"/><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0"/>
            <a:ext cx="2918621" cy="493237"/>
          </a:xfrm>
          <a:prstGeom prst="rect">
            <a:avLst/>
          </a:prstGeom>
          <a:noFill/>
          <a:ln>
            <a:noFill/>
          </a:ln>
        </p:spPr>
        <p:txBody>
          <a:bodyPr spcFirstLastPara="1" wrap="square" lIns="90625" tIns="45300" rIns="90625" bIns="45300" anchor="t"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17142" y="0"/>
            <a:ext cx="2918621" cy="493237"/>
          </a:xfrm>
          <a:prstGeom prst="rect">
            <a:avLst/>
          </a:prstGeom>
          <a:noFill/>
          <a:ln>
            <a:noFill/>
          </a:ln>
        </p:spPr>
        <p:txBody>
          <a:bodyPr spcFirstLastPara="1" wrap="square" lIns="90625" tIns="45300" rIns="90625" bIns="45300" anchor="t" anchorCtr="0">
            <a:noAutofit/>
          </a:bodyPr>
          <a:lstStyle>
            <a:lvl1pPr marR="0" lvl="0" algn="r"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54063" y="741363"/>
            <a:ext cx="5227637" cy="36972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898521" y="4686538"/>
            <a:ext cx="4938722" cy="4439132"/>
          </a:xfrm>
          <a:prstGeom prst="rect">
            <a:avLst/>
          </a:prstGeom>
          <a:noFill/>
          <a:ln>
            <a:noFill/>
          </a:ln>
        </p:spPr>
        <p:txBody>
          <a:bodyPr spcFirstLastPara="1" wrap="square" lIns="90625" tIns="45300" rIns="90625" bIns="45300" anchor="t" anchorCtr="0">
            <a:noAutofit/>
          </a:bodyPr>
          <a:lstStyle>
            <a:lvl1pPr marL="457200" marR="0" lvl="0"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1pPr>
            <a:lvl2pPr marL="914400" marR="0" lvl="1"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2pPr>
            <a:lvl3pPr marL="1371600" marR="0" lvl="2"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3pPr>
            <a:lvl4pPr marL="1828800" marR="0" lvl="3"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4pPr>
            <a:lvl5pPr marL="2286000" marR="0" lvl="4"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9373076"/>
            <a:ext cx="2918621" cy="493237"/>
          </a:xfrm>
          <a:prstGeom prst="rect">
            <a:avLst/>
          </a:prstGeom>
          <a:noFill/>
          <a:ln>
            <a:noFill/>
          </a:ln>
        </p:spPr>
        <p:txBody>
          <a:bodyPr spcFirstLastPara="1" wrap="square" lIns="90625" tIns="45300" rIns="90625" bIns="45300" anchor="b"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17142" y="9373076"/>
            <a:ext cx="2918621" cy="493237"/>
          </a:xfrm>
          <a:prstGeom prst="rect">
            <a:avLst/>
          </a:prstGeom>
          <a:noFill/>
          <a:ln>
            <a:noFill/>
          </a:ln>
        </p:spPr>
        <p:txBody>
          <a:bodyPr spcFirstLastPara="1" wrap="square" lIns="90625" tIns="45300" rIns="90625" bIns="45300" anchor="b" anchorCtr="0">
            <a:noAutofit/>
          </a:bodyPr>
          <a:lstStyle/>
          <a:p>
            <a:pPr marL="0" marR="0" lvl="0" indent="0" algn="r" rtl="0">
              <a:spcBef>
                <a:spcPts val="0"/>
              </a:spcBef>
              <a:spcAft>
                <a:spcPts val="0"/>
              </a:spcAft>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5:notes"/>
          <p:cNvSpPr txBox="1">
            <a:spLocks noGrp="1"/>
          </p:cNvSpPr>
          <p:nvPr>
            <p:ph type="body" idx="1"/>
          </p:nvPr>
        </p:nvSpPr>
        <p:spPr>
          <a:xfrm>
            <a:off x="898521" y="4686538"/>
            <a:ext cx="4938722" cy="4439132"/>
          </a:xfrm>
          <a:prstGeom prst="rect">
            <a:avLst/>
          </a:prstGeom>
        </p:spPr>
        <p:txBody>
          <a:bodyPr spcFirstLastPara="1" wrap="square" lIns="90625" tIns="45300" rIns="90625" bIns="45300" anchor="t" anchorCtr="0">
            <a:noAutofit/>
          </a:bodyPr>
          <a:lstStyle/>
          <a:p>
            <a:pPr marL="0" lvl="0" indent="0" algn="l" rtl="0">
              <a:spcBef>
                <a:spcPts val="390"/>
              </a:spcBef>
              <a:spcAft>
                <a:spcPts val="0"/>
              </a:spcAft>
              <a:buNone/>
            </a:pPr>
            <a:endParaRPr dirty="0"/>
          </a:p>
        </p:txBody>
      </p:sp>
      <p:sp>
        <p:nvSpPr>
          <p:cNvPr id="553" name="Google Shape;553;p5:notes"/>
          <p:cNvSpPr>
            <a:spLocks noGrp="1" noRot="1" noChangeAspect="1"/>
          </p:cNvSpPr>
          <p:nvPr>
            <p:ph type="sldImg" idx="2"/>
          </p:nvPr>
        </p:nvSpPr>
        <p:spPr>
          <a:xfrm>
            <a:off x="754063" y="741363"/>
            <a:ext cx="5227637" cy="36972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LIXIL">
  <p:cSld name="A-1:LIXIL">
    <p:spTree>
      <p:nvGrpSpPr>
        <p:cNvPr id="1" name="Shape 10"/>
        <p:cNvGrpSpPr/>
        <p:nvPr/>
      </p:nvGrpSpPr>
      <p:grpSpPr>
        <a:xfrm>
          <a:off x="0" y="0"/>
          <a:ext cx="0" cy="0"/>
          <a:chOff x="0" y="0"/>
          <a:chExt cx="0" cy="0"/>
        </a:xfrm>
      </p:grpSpPr>
      <p:pic>
        <p:nvPicPr>
          <p:cNvPr id="11" name="Google Shape;11;p7"/>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2" name="Google Shape;12;p7"/>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13" name="Google Shape;13;p7"/>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a:p>
        </p:txBody>
      </p:sp>
      <p:pic>
        <p:nvPicPr>
          <p:cNvPr id="14" name="Google Shape;14;p7"/>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15" name="Google Shape;15;p7"/>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3:EXSIOR">
  <p:cSld name="A-3:EXSIOR">
    <p:spTree>
      <p:nvGrpSpPr>
        <p:cNvPr id="1" name="Shape 16"/>
        <p:cNvGrpSpPr/>
        <p:nvPr/>
      </p:nvGrpSpPr>
      <p:grpSpPr>
        <a:xfrm>
          <a:off x="0" y="0"/>
          <a:ext cx="0" cy="0"/>
          <a:chOff x="0" y="0"/>
          <a:chExt cx="0" cy="0"/>
        </a:xfrm>
      </p:grpSpPr>
      <p:pic>
        <p:nvPicPr>
          <p:cNvPr id="17" name="Google Shape;17;p8"/>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8" name="Google Shape;18;p8"/>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19" name="Google Shape;19;p8"/>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20" name="Google Shape;20;p8"/>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21" name="Google Shape;21;p8"/>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18" Type="http://schemas.openxmlformats.org/officeDocument/2006/relationships/image" Target="../media/image19.emf"/><Relationship Id="rId3" Type="http://schemas.openxmlformats.org/officeDocument/2006/relationships/image" Target="../media/image5.png"/><Relationship Id="rId21" Type="http://schemas.openxmlformats.org/officeDocument/2006/relationships/image" Target="../media/image22.emf"/><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png"/><Relationship Id="rId2" Type="http://schemas.openxmlformats.org/officeDocument/2006/relationships/notesSlide" Target="../notesSlides/notesSlide1.xml"/><Relationship Id="rId16" Type="http://schemas.openxmlformats.org/officeDocument/2006/relationships/image" Target="../media/image17.png"/><Relationship Id="rId20" Type="http://schemas.openxmlformats.org/officeDocument/2006/relationships/image" Target="../media/image21.emf"/><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12.jpeg"/><Relationship Id="rId24" Type="http://schemas.openxmlformats.org/officeDocument/2006/relationships/image" Target="../media/image25.png"/><Relationship Id="rId5" Type="http://schemas.openxmlformats.org/officeDocument/2006/relationships/image" Target="../media/image6.png"/><Relationship Id="rId15" Type="http://schemas.openxmlformats.org/officeDocument/2006/relationships/image" Target="../media/image16.png"/><Relationship Id="rId23" Type="http://schemas.openxmlformats.org/officeDocument/2006/relationships/image" Target="../media/image24.png"/><Relationship Id="rId10" Type="http://schemas.openxmlformats.org/officeDocument/2006/relationships/image" Target="../media/image11.jpeg"/><Relationship Id="rId19" Type="http://schemas.openxmlformats.org/officeDocument/2006/relationships/image" Target="../media/image20.emf"/><Relationship Id="rId4" Type="http://schemas.microsoft.com/office/2007/relationships/hdphoto" Target="../media/hdphoto1.wdp"/><Relationship Id="rId9" Type="http://schemas.openxmlformats.org/officeDocument/2006/relationships/image" Target="../media/image10.jpeg"/><Relationship Id="rId14" Type="http://schemas.openxmlformats.org/officeDocument/2006/relationships/image" Target="../media/image15.jpeg"/><Relationship Id="rId22"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pic>
        <p:nvPicPr>
          <p:cNvPr id="156" name="図 155">
            <a:extLst>
              <a:ext uri="{FF2B5EF4-FFF2-40B4-BE49-F238E27FC236}">
                <a16:creationId xmlns:a16="http://schemas.microsoft.com/office/drawing/2014/main" id="{0E3D7F11-CD53-49E6-8EDC-FEA675EFC36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800" b="96640" l="8537" r="88415">
                        <a14:foregroundMark x1="68902" y1="8160" x2="68902" y2="8160"/>
                        <a14:foregroundMark x1="70122" y1="4800" x2="70122" y2="4800"/>
                        <a14:foregroundMark x1="56707" y1="17440" x2="56707" y2="17440"/>
                        <a14:foregroundMark x1="54268" y1="16640" x2="54268" y2="16640"/>
                        <a14:foregroundMark x1="75000" y1="92800" x2="75000" y2="92800"/>
                        <a14:foregroundMark x1="77439" y1="96640" x2="77439" y2="96640"/>
                      </a14:backgroundRemoval>
                    </a14:imgEffect>
                  </a14:imgLayer>
                </a14:imgProps>
              </a:ext>
            </a:extLst>
          </a:blip>
          <a:stretch>
            <a:fillRect/>
          </a:stretch>
        </p:blipFill>
        <p:spPr>
          <a:xfrm>
            <a:off x="4474667" y="2765426"/>
            <a:ext cx="963634" cy="3672387"/>
          </a:xfrm>
          <a:prstGeom prst="rect">
            <a:avLst/>
          </a:prstGeom>
        </p:spPr>
      </p:pic>
      <p:pic>
        <p:nvPicPr>
          <p:cNvPr id="153" name="図 152">
            <a:extLst>
              <a:ext uri="{FF2B5EF4-FFF2-40B4-BE49-F238E27FC236}">
                <a16:creationId xmlns:a16="http://schemas.microsoft.com/office/drawing/2014/main" id="{A5BC0BB3-AB4D-44E3-8CB1-6A43F36834A7}"/>
              </a:ext>
            </a:extLst>
          </p:cNvPr>
          <p:cNvPicPr>
            <a:picLocks noChangeAspect="1"/>
          </p:cNvPicPr>
          <p:nvPr/>
        </p:nvPicPr>
        <p:blipFill rotWithShape="1">
          <a:blip r:embed="rId5"/>
          <a:srcRect l="18664" t="31974" r="1668" b="3303"/>
          <a:stretch/>
        </p:blipFill>
        <p:spPr>
          <a:xfrm>
            <a:off x="190258" y="1296741"/>
            <a:ext cx="1964703" cy="3104993"/>
          </a:xfrm>
          <a:prstGeom prst="rect">
            <a:avLst/>
          </a:prstGeom>
        </p:spPr>
      </p:pic>
      <p:sp>
        <p:nvSpPr>
          <p:cNvPr id="5" name="Text Box 1039">
            <a:extLst>
              <a:ext uri="{FF2B5EF4-FFF2-40B4-BE49-F238E27FC236}">
                <a16:creationId xmlns:a16="http://schemas.microsoft.com/office/drawing/2014/main" id="{72A14115-94B7-4F53-B5F3-D13386DCFA8A}"/>
              </a:ext>
            </a:extLst>
          </p:cNvPr>
          <p:cNvSpPr txBox="1">
            <a:spLocks noChangeArrowheads="1"/>
          </p:cNvSpPr>
          <p:nvPr/>
        </p:nvSpPr>
        <p:spPr bwMode="auto">
          <a:xfrm>
            <a:off x="7956550" y="128588"/>
            <a:ext cx="1154113"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r" eaLnBrk="1" hangingPunct="1">
              <a:spcBef>
                <a:spcPct val="0"/>
              </a:spcBef>
              <a:buFontTx/>
              <a:buNone/>
            </a:pPr>
            <a:r>
              <a:rPr lang="ja-JP" altLang="en-US" sz="900" b="1" dirty="0">
                <a:solidFill>
                  <a:schemeClr val="bg1"/>
                </a:solidFill>
                <a:latin typeface="Yu Gothic" panose="020B0400000000000000" pitchFamily="34" charset="-128"/>
                <a:ea typeface="Yu Gothic" panose="020B0400000000000000" pitchFamily="34" charset="-128"/>
              </a:rPr>
              <a:t>□□□□□■■■■■</a:t>
            </a:r>
          </a:p>
        </p:txBody>
      </p:sp>
      <p:sp>
        <p:nvSpPr>
          <p:cNvPr id="6" name="Text Box 1039">
            <a:extLst>
              <a:ext uri="{FF2B5EF4-FFF2-40B4-BE49-F238E27FC236}">
                <a16:creationId xmlns:a16="http://schemas.microsoft.com/office/drawing/2014/main" id="{8CA339F6-B5C8-4420-8CC2-0B8186CA8DB9}"/>
              </a:ext>
            </a:extLst>
          </p:cNvPr>
          <p:cNvSpPr txBox="1">
            <a:spLocks noChangeArrowheads="1"/>
          </p:cNvSpPr>
          <p:nvPr/>
        </p:nvSpPr>
        <p:spPr bwMode="auto">
          <a:xfrm>
            <a:off x="279128" y="501650"/>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dirty="0">
                <a:solidFill>
                  <a:schemeClr val="bg1"/>
                </a:solidFill>
                <a:latin typeface="Yu Gothic" panose="020B0400000000000000" pitchFamily="34" charset="-128"/>
                <a:ea typeface="Yu Gothic" panose="020B0400000000000000" pitchFamily="34" charset="-128"/>
              </a:rPr>
              <a:t>門まわり</a:t>
            </a:r>
          </a:p>
        </p:txBody>
      </p:sp>
      <p:sp>
        <p:nvSpPr>
          <p:cNvPr id="7" name="Text Box 1039">
            <a:extLst>
              <a:ext uri="{FF2B5EF4-FFF2-40B4-BE49-F238E27FC236}">
                <a16:creationId xmlns:a16="http://schemas.microsoft.com/office/drawing/2014/main" id="{BDF70E4B-1F6B-4A71-BB00-4F9BE170D154}"/>
              </a:ext>
            </a:extLst>
          </p:cNvPr>
          <p:cNvSpPr txBox="1">
            <a:spLocks noChangeArrowheads="1"/>
          </p:cNvSpPr>
          <p:nvPr/>
        </p:nvSpPr>
        <p:spPr bwMode="auto">
          <a:xfrm>
            <a:off x="1173033" y="335280"/>
            <a:ext cx="464229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spcBef>
                <a:spcPct val="0"/>
              </a:spcBef>
              <a:buNone/>
            </a:pPr>
            <a:r>
              <a:rPr lang="ja-JP" altLang="en-US" sz="1800" b="1" dirty="0">
                <a:solidFill>
                  <a:schemeClr val="bg1"/>
                </a:solidFill>
                <a:latin typeface="Yu Gothic" panose="020B0400000000000000" pitchFamily="34" charset="-128"/>
                <a:ea typeface="Yu Gothic" panose="020B0400000000000000" pitchFamily="34" charset="-128"/>
              </a:rPr>
              <a:t>ファンクションユニット</a:t>
            </a:r>
            <a:r>
              <a:rPr lang="ja-JP" altLang="en-US" sz="2800" b="1" dirty="0">
                <a:solidFill>
                  <a:schemeClr val="bg1"/>
                </a:solidFill>
                <a:latin typeface="Yu Gothic" panose="020B0400000000000000" pitchFamily="34" charset="-128"/>
                <a:ea typeface="Yu Gothic" panose="020B0400000000000000" pitchFamily="34" charset="-128"/>
              </a:rPr>
              <a:t>アクシィ </a:t>
            </a:r>
            <a:r>
              <a:rPr lang="en-US" altLang="ja-JP" sz="2800" b="1" dirty="0">
                <a:solidFill>
                  <a:schemeClr val="bg1"/>
                </a:solidFill>
                <a:latin typeface="Yu Gothic" panose="020B0400000000000000" pitchFamily="34" charset="-128"/>
                <a:ea typeface="Yu Gothic" panose="020B0400000000000000" pitchFamily="34" charset="-128"/>
              </a:rPr>
              <a:t>1</a:t>
            </a:r>
            <a:r>
              <a:rPr lang="ja-JP" altLang="en-US" sz="2800" b="1" dirty="0">
                <a:solidFill>
                  <a:schemeClr val="bg1"/>
                </a:solidFill>
                <a:latin typeface="Yu Gothic" panose="020B0400000000000000" pitchFamily="34" charset="-128"/>
                <a:ea typeface="Yu Gothic" panose="020B0400000000000000" pitchFamily="34" charset="-128"/>
              </a:rPr>
              <a:t>型</a:t>
            </a:r>
            <a:endParaRPr lang="ja-JP" altLang="en-US" sz="1400" b="1" dirty="0">
              <a:solidFill>
                <a:schemeClr val="bg1"/>
              </a:solidFill>
              <a:latin typeface="Yu Gothic" panose="020B0400000000000000" pitchFamily="34" charset="-128"/>
              <a:ea typeface="Yu Gothic" panose="020B0400000000000000" pitchFamily="34" charset="-128"/>
            </a:endParaRPr>
          </a:p>
        </p:txBody>
      </p:sp>
      <p:sp>
        <p:nvSpPr>
          <p:cNvPr id="9" name="Text Box 1039">
            <a:extLst>
              <a:ext uri="{FF2B5EF4-FFF2-40B4-BE49-F238E27FC236}">
                <a16:creationId xmlns:a16="http://schemas.microsoft.com/office/drawing/2014/main" id="{53A49C85-2913-4546-BA50-699312F70360}"/>
              </a:ext>
            </a:extLst>
          </p:cNvPr>
          <p:cNvSpPr txBox="1">
            <a:spLocks noChangeArrowheads="1"/>
          </p:cNvSpPr>
          <p:nvPr/>
        </p:nvSpPr>
        <p:spPr bwMode="auto">
          <a:xfrm>
            <a:off x="174625" y="100013"/>
            <a:ext cx="14112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100" b="1" dirty="0">
                <a:solidFill>
                  <a:schemeClr val="bg1"/>
                </a:solidFill>
                <a:latin typeface="Yu Gothic" panose="020B0400000000000000" pitchFamily="34" charset="-128"/>
                <a:ea typeface="Yu Gothic" panose="020B0400000000000000" pitchFamily="34" charset="-128"/>
              </a:rPr>
              <a:t>□□□□□■■■■■</a:t>
            </a:r>
          </a:p>
        </p:txBody>
      </p:sp>
      <p:sp>
        <p:nvSpPr>
          <p:cNvPr id="17" name="Google Shape;47;p1">
            <a:extLst>
              <a:ext uri="{FF2B5EF4-FFF2-40B4-BE49-F238E27FC236}">
                <a16:creationId xmlns:a16="http://schemas.microsoft.com/office/drawing/2014/main" id="{7ACD10B4-3248-43A3-9053-20230F29C0EE}"/>
              </a:ext>
            </a:extLst>
          </p:cNvPr>
          <p:cNvSpPr txBox="1"/>
          <p:nvPr/>
        </p:nvSpPr>
        <p:spPr>
          <a:xfrm>
            <a:off x="153106" y="918886"/>
            <a:ext cx="8936038" cy="338514"/>
          </a:xfrm>
          <a:prstGeom prst="rect">
            <a:avLst/>
          </a:prstGeom>
          <a:noFill/>
          <a:ln>
            <a:noFill/>
          </a:ln>
        </p:spPr>
        <p:txBody>
          <a:bodyPr spcFirstLastPara="1" wrap="square" lIns="91425" tIns="45700" rIns="91425" bIns="45700" anchor="t" anchorCtr="0">
            <a:spAutoFit/>
          </a:bodyPr>
          <a:lstStyle/>
          <a:p>
            <a:pPr lvl="0" algn="just"/>
            <a:r>
              <a:rPr lang="ja-JP" altLang="en-US" sz="1600" dirty="0">
                <a:solidFill>
                  <a:schemeClr val="tx1">
                    <a:lumMod val="75000"/>
                    <a:lumOff val="25000"/>
                  </a:schemeClr>
                </a:solidFill>
                <a:latin typeface="Meiryo"/>
                <a:ea typeface="Meiryo"/>
                <a:cs typeface="Meiryo"/>
                <a:sym typeface="Meiryo"/>
              </a:rPr>
              <a:t>便利な宅配ボックス付き仕様が追加。サインやインターホンをビルトインできて機能的です。</a:t>
            </a:r>
          </a:p>
        </p:txBody>
      </p:sp>
      <p:pic>
        <p:nvPicPr>
          <p:cNvPr id="75" name="Picture 228" descr="ファンクションユニット アクシィ1型">
            <a:extLst>
              <a:ext uri="{FF2B5EF4-FFF2-40B4-BE49-F238E27FC236}">
                <a16:creationId xmlns:a16="http://schemas.microsoft.com/office/drawing/2014/main" id="{9F0F97A3-131A-4AD2-887D-F3ACE0C2158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6602" t="13087" r="37170" b="21386"/>
          <a:stretch/>
        </p:blipFill>
        <p:spPr bwMode="auto">
          <a:xfrm>
            <a:off x="2237206" y="1296741"/>
            <a:ext cx="1858522" cy="3106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6" name="Group 234">
            <a:extLst>
              <a:ext uri="{FF2B5EF4-FFF2-40B4-BE49-F238E27FC236}">
                <a16:creationId xmlns:a16="http://schemas.microsoft.com/office/drawing/2014/main" id="{ED43E57F-21E4-436E-86E5-10826E3FA6CE}"/>
              </a:ext>
            </a:extLst>
          </p:cNvPr>
          <p:cNvGrpSpPr>
            <a:grpSpLocks/>
          </p:cNvGrpSpPr>
          <p:nvPr/>
        </p:nvGrpSpPr>
        <p:grpSpPr bwMode="auto">
          <a:xfrm>
            <a:off x="8859298" y="910366"/>
            <a:ext cx="914972" cy="308417"/>
            <a:chOff x="1788" y="3504"/>
            <a:chExt cx="534" cy="180"/>
          </a:xfrm>
        </p:grpSpPr>
        <p:sp>
          <p:nvSpPr>
            <p:cNvPr id="77" name="Rectangle 37">
              <a:extLst>
                <a:ext uri="{FF2B5EF4-FFF2-40B4-BE49-F238E27FC236}">
                  <a16:creationId xmlns:a16="http://schemas.microsoft.com/office/drawing/2014/main" id="{6C053520-5E30-4509-A1BB-1FFC66401039}"/>
                </a:ext>
              </a:extLst>
            </p:cNvPr>
            <p:cNvSpPr>
              <a:spLocks noChangeArrowheads="1"/>
            </p:cNvSpPr>
            <p:nvPr/>
          </p:nvSpPr>
          <p:spPr bwMode="auto">
            <a:xfrm>
              <a:off x="1788" y="3504"/>
              <a:ext cx="468" cy="18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856" tIns="0" rIns="0" bIns="0"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chemeClr val="bg1"/>
                  </a:solidFill>
                  <a:latin typeface="メイリオ" panose="020B0604030504040204" pitchFamily="50" charset="-128"/>
                  <a:ea typeface="メイリオ" panose="020B0604030504040204" pitchFamily="50" charset="-128"/>
                </a:rPr>
                <a:t>動画で</a:t>
              </a:r>
              <a:r>
                <a:rPr lang="en-US" altLang="ja-JP" sz="900" dirty="0">
                  <a:solidFill>
                    <a:schemeClr val="bg1"/>
                  </a:solidFill>
                  <a:latin typeface="メイリオ" panose="020B0604030504040204" pitchFamily="50" charset="-128"/>
                  <a:ea typeface="メイリオ" panose="020B0604030504040204" pitchFamily="50" charset="-128"/>
                </a:rPr>
                <a:t>Check!</a:t>
              </a:r>
            </a:p>
          </p:txBody>
        </p:sp>
        <p:sp>
          <p:nvSpPr>
            <p:cNvPr id="78" name="AutoShape 236">
              <a:extLst>
                <a:ext uri="{FF2B5EF4-FFF2-40B4-BE49-F238E27FC236}">
                  <a16:creationId xmlns:a16="http://schemas.microsoft.com/office/drawing/2014/main" id="{102CB302-3420-41C2-8CCD-CA0D8DFAB9AF}"/>
                </a:ext>
              </a:extLst>
            </p:cNvPr>
            <p:cNvSpPr>
              <a:spLocks noChangeArrowheads="1"/>
            </p:cNvSpPr>
            <p:nvPr/>
          </p:nvSpPr>
          <p:spPr bwMode="auto">
            <a:xfrm rot="5400000">
              <a:off x="2250" y="3568"/>
              <a:ext cx="48" cy="96"/>
            </a:xfrm>
            <a:prstGeom prst="triangle">
              <a:avLst>
                <a:gd name="adj" fmla="val 50000"/>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10000"/>
                </a:lnSpc>
                <a:spcBef>
                  <a:spcPct val="0"/>
                </a:spcBef>
                <a:buFontTx/>
                <a:buNone/>
              </a:pPr>
              <a:endParaRPr lang="ja-JP" altLang="en-US" sz="1079" dirty="0">
                <a:solidFill>
                  <a:srgbClr val="4D4D4D"/>
                </a:solidFill>
                <a:ea typeface="メイリオ" panose="020B0604030504040204" pitchFamily="50" charset="-128"/>
              </a:endParaRPr>
            </a:p>
          </p:txBody>
        </p:sp>
      </p:grpSp>
      <p:sp>
        <p:nvSpPr>
          <p:cNvPr id="79" name="Rectangle 239">
            <a:extLst>
              <a:ext uri="{FF2B5EF4-FFF2-40B4-BE49-F238E27FC236}">
                <a16:creationId xmlns:a16="http://schemas.microsoft.com/office/drawing/2014/main" id="{E882B274-7E06-457C-BBAC-84545660F41B}"/>
              </a:ext>
            </a:extLst>
          </p:cNvPr>
          <p:cNvSpPr>
            <a:spLocks noChangeArrowheads="1"/>
          </p:cNvSpPr>
          <p:nvPr/>
        </p:nvSpPr>
        <p:spPr bwMode="auto">
          <a:xfrm>
            <a:off x="5632049" y="1282373"/>
            <a:ext cx="4843871" cy="244542"/>
          </a:xfrm>
          <a:prstGeom prst="rect">
            <a:avLst/>
          </a:prstGeom>
          <a:solidFill>
            <a:srgbClr val="30579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8284" tIns="38856" rIns="58284" bIns="38856" anchor="b">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079" b="1" dirty="0">
                <a:solidFill>
                  <a:schemeClr val="bg1"/>
                </a:solidFill>
                <a:ea typeface="メイリオ" panose="020B0604030504040204" pitchFamily="50" charset="-128"/>
              </a:rPr>
              <a:t>❸</a:t>
            </a:r>
            <a:r>
              <a:rPr lang="ja-JP" altLang="en-US" sz="1050" b="1" dirty="0">
                <a:solidFill>
                  <a:schemeClr val="bg1"/>
                </a:solidFill>
                <a:ea typeface="メイリオ" panose="020B0604030504040204" pitchFamily="50" charset="-128"/>
              </a:rPr>
              <a:t>サイン＆</a:t>
            </a:r>
            <a:r>
              <a:rPr lang="en-US" altLang="ja-JP" sz="1050" b="1" dirty="0">
                <a:solidFill>
                  <a:schemeClr val="bg1"/>
                </a:solidFill>
                <a:latin typeface="メイリオ" panose="020B0604030504040204" pitchFamily="50" charset="-128"/>
                <a:ea typeface="メイリオ" panose="020B0604030504040204" pitchFamily="50" charset="-128"/>
              </a:rPr>
              <a:t>LED</a:t>
            </a:r>
            <a:r>
              <a:rPr lang="ja-JP" altLang="en-US" sz="1050" b="1" dirty="0">
                <a:solidFill>
                  <a:schemeClr val="bg1"/>
                </a:solidFill>
                <a:ea typeface="メイリオ" panose="020B0604030504040204" pitchFamily="50" charset="-128"/>
              </a:rPr>
              <a:t>照明</a:t>
            </a:r>
            <a:endParaRPr lang="en-US" altLang="ja-JP" sz="1050" b="1" dirty="0">
              <a:solidFill>
                <a:schemeClr val="bg1"/>
              </a:solidFill>
              <a:ea typeface="メイリオ" panose="020B0604030504040204" pitchFamily="50" charset="-128"/>
            </a:endParaRPr>
          </a:p>
        </p:txBody>
      </p:sp>
      <p:pic>
        <p:nvPicPr>
          <p:cNvPr id="80" name="Picture 244" descr="CFGK_1018A_50">
            <a:extLst>
              <a:ext uri="{FF2B5EF4-FFF2-40B4-BE49-F238E27FC236}">
                <a16:creationId xmlns:a16="http://schemas.microsoft.com/office/drawing/2014/main" id="{B5E0F352-9366-4B7A-B0EF-4865FD52F6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13893" t="8775" r="13170" b="11920"/>
          <a:stretch>
            <a:fillRect/>
          </a:stretch>
        </p:blipFill>
        <p:spPr bwMode="auto">
          <a:xfrm>
            <a:off x="8121666" y="1818118"/>
            <a:ext cx="664811" cy="633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249" descr="CFGK_1014A_50">
            <a:extLst>
              <a:ext uri="{FF2B5EF4-FFF2-40B4-BE49-F238E27FC236}">
                <a16:creationId xmlns:a16="http://schemas.microsoft.com/office/drawing/2014/main" id="{547892BE-5C39-433C-B15E-CD9E86040BDC}"/>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0000" t="52095" r="20000" b="2362"/>
          <a:stretch/>
        </p:blipFill>
        <p:spPr bwMode="auto">
          <a:xfrm>
            <a:off x="2938535" y="5671844"/>
            <a:ext cx="1149712" cy="116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正方形/長方形 5">
            <a:extLst>
              <a:ext uri="{FF2B5EF4-FFF2-40B4-BE49-F238E27FC236}">
                <a16:creationId xmlns:a16="http://schemas.microsoft.com/office/drawing/2014/main" id="{8BF95B36-E4EE-4B86-AFD6-E32F68FB1A59}"/>
              </a:ext>
            </a:extLst>
          </p:cNvPr>
          <p:cNvSpPr>
            <a:spLocks noChangeArrowheads="1"/>
          </p:cNvSpPr>
          <p:nvPr/>
        </p:nvSpPr>
        <p:spPr bwMode="auto">
          <a:xfrm>
            <a:off x="5658243" y="1598798"/>
            <a:ext cx="4441215" cy="12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800" dirty="0">
                <a:latin typeface="メイリオ" panose="020B0604030504040204" pitchFamily="50" charset="-128"/>
                <a:ea typeface="メイリオ" panose="020B0604030504040204" pitchFamily="50" charset="-128"/>
              </a:rPr>
              <a:t>サインは</a:t>
            </a:r>
            <a:r>
              <a:rPr lang="en-US" altLang="ja-JP" sz="800" dirty="0">
                <a:latin typeface="メイリオ" panose="020B0604030504040204" pitchFamily="50" charset="-128"/>
                <a:ea typeface="メイリオ" panose="020B0604030504040204" pitchFamily="50" charset="-128"/>
              </a:rPr>
              <a:t>4</a:t>
            </a:r>
            <a:r>
              <a:rPr lang="ja-JP" altLang="en-US" sz="800" dirty="0">
                <a:latin typeface="メイリオ" panose="020B0604030504040204" pitchFamily="50" charset="-128"/>
                <a:ea typeface="メイリオ" panose="020B0604030504040204" pitchFamily="50" charset="-128"/>
              </a:rPr>
              <a:t>種類の素材から選べます。（ネームシール付）</a:t>
            </a:r>
            <a:r>
              <a:rPr lang="en-US" altLang="ja-JP" sz="648" dirty="0">
                <a:latin typeface="メイリオ" panose="020B0604030504040204" pitchFamily="50" charset="-128"/>
                <a:ea typeface="メイリオ" panose="020B0604030504040204" pitchFamily="50" charset="-128"/>
              </a:rPr>
              <a:t>※</a:t>
            </a:r>
            <a:r>
              <a:rPr lang="ja-JP" altLang="en-US" sz="648" dirty="0">
                <a:latin typeface="メイリオ" panose="020B0604030504040204" pitchFamily="50" charset="-128"/>
                <a:ea typeface="メイリオ" panose="020B0604030504040204" pitchFamily="50" charset="-128"/>
              </a:rPr>
              <a:t>特注サイン対応も可能です。</a:t>
            </a:r>
          </a:p>
        </p:txBody>
      </p:sp>
      <p:pic>
        <p:nvPicPr>
          <p:cNvPr id="83" name="Picture 240" descr="CFGK_1001A_50">
            <a:extLst>
              <a:ext uri="{FF2B5EF4-FFF2-40B4-BE49-F238E27FC236}">
                <a16:creationId xmlns:a16="http://schemas.microsoft.com/office/drawing/2014/main" id="{4AD56BF4-AB60-4928-AE6B-3C19075675E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16528" t="9302" r="14027" b="17365"/>
          <a:stretch>
            <a:fillRect/>
          </a:stretch>
        </p:blipFill>
        <p:spPr bwMode="auto">
          <a:xfrm>
            <a:off x="5962117" y="1828399"/>
            <a:ext cx="671665" cy="63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258" descr="p3">
            <a:extLst>
              <a:ext uri="{FF2B5EF4-FFF2-40B4-BE49-F238E27FC236}">
                <a16:creationId xmlns:a16="http://schemas.microsoft.com/office/drawing/2014/main" id="{92545314-7A8A-4781-933D-F455CA78AC6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54904" y="4666360"/>
            <a:ext cx="628830" cy="86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259" descr="p4">
            <a:extLst>
              <a:ext uri="{FF2B5EF4-FFF2-40B4-BE49-F238E27FC236}">
                <a16:creationId xmlns:a16="http://schemas.microsoft.com/office/drawing/2014/main" id="{B5C647A0-ADED-4EE1-A9BE-C112732AF60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32050" y="6132486"/>
            <a:ext cx="447205" cy="5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260" descr="p5">
            <a:extLst>
              <a:ext uri="{FF2B5EF4-FFF2-40B4-BE49-F238E27FC236}">
                <a16:creationId xmlns:a16="http://schemas.microsoft.com/office/drawing/2014/main" id="{71595D1F-5FB2-4FD7-AE24-050678E87B7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41411" y="6130774"/>
            <a:ext cx="474620" cy="55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Rectangle 263">
            <a:extLst>
              <a:ext uri="{FF2B5EF4-FFF2-40B4-BE49-F238E27FC236}">
                <a16:creationId xmlns:a16="http://schemas.microsoft.com/office/drawing/2014/main" id="{8AA4BA78-B278-4DAF-BE72-747ABF66A48E}"/>
              </a:ext>
            </a:extLst>
          </p:cNvPr>
          <p:cNvSpPr>
            <a:spLocks noChangeArrowheads="1"/>
          </p:cNvSpPr>
          <p:nvPr/>
        </p:nvSpPr>
        <p:spPr bwMode="auto">
          <a:xfrm>
            <a:off x="195332" y="4779864"/>
            <a:ext cx="2465628" cy="244542"/>
          </a:xfrm>
          <a:prstGeom prst="rect">
            <a:avLst/>
          </a:prstGeom>
          <a:solidFill>
            <a:srgbClr val="30579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8284" tIns="38856" rIns="58284" bIns="38856" anchor="b">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079" b="1" dirty="0">
                <a:solidFill>
                  <a:schemeClr val="bg1"/>
                </a:solidFill>
                <a:ea typeface="メイリオ" panose="020B0604030504040204" pitchFamily="50" charset="-128"/>
              </a:rPr>
              <a:t>❶</a:t>
            </a:r>
            <a:r>
              <a:rPr lang="ja-JP" altLang="en-US" sz="1050" b="1" dirty="0">
                <a:solidFill>
                  <a:schemeClr val="bg1"/>
                </a:solidFill>
                <a:ea typeface="メイリオ" panose="020B0604030504040204" pitchFamily="50" charset="-128"/>
              </a:rPr>
              <a:t>インターホン</a:t>
            </a:r>
            <a:endParaRPr lang="en-US" altLang="ja-JP" sz="1050" b="1" dirty="0">
              <a:solidFill>
                <a:schemeClr val="bg1"/>
              </a:solidFill>
              <a:ea typeface="メイリオ" panose="020B0604030504040204" pitchFamily="50" charset="-128"/>
            </a:endParaRPr>
          </a:p>
        </p:txBody>
      </p:sp>
      <p:sp>
        <p:nvSpPr>
          <p:cNvPr id="89" name="正方形/長方形 5">
            <a:extLst>
              <a:ext uri="{FF2B5EF4-FFF2-40B4-BE49-F238E27FC236}">
                <a16:creationId xmlns:a16="http://schemas.microsoft.com/office/drawing/2014/main" id="{C816462C-A544-4CC0-942C-49DAF2942299}"/>
              </a:ext>
            </a:extLst>
          </p:cNvPr>
          <p:cNvSpPr>
            <a:spLocks noChangeArrowheads="1"/>
          </p:cNvSpPr>
          <p:nvPr/>
        </p:nvSpPr>
        <p:spPr bwMode="auto">
          <a:xfrm>
            <a:off x="205611" y="5056345"/>
            <a:ext cx="112572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800" dirty="0">
                <a:solidFill>
                  <a:schemeClr val="tx1">
                    <a:lumMod val="65000"/>
                    <a:lumOff val="35000"/>
                  </a:schemeClr>
                </a:solidFill>
                <a:ea typeface="メイリオ" panose="020B0604030504040204" pitchFamily="50" charset="-128"/>
              </a:rPr>
              <a:t>インターホンは本体に内蔵できますので、フラットでスッキリしたデザインです。</a:t>
            </a:r>
          </a:p>
        </p:txBody>
      </p:sp>
      <p:sp>
        <p:nvSpPr>
          <p:cNvPr id="90" name="Rectangle 37">
            <a:extLst>
              <a:ext uri="{FF2B5EF4-FFF2-40B4-BE49-F238E27FC236}">
                <a16:creationId xmlns:a16="http://schemas.microsoft.com/office/drawing/2014/main" id="{7A39F9ED-EE20-4F04-9073-6B29407061A2}"/>
              </a:ext>
            </a:extLst>
          </p:cNvPr>
          <p:cNvSpPr>
            <a:spLocks noChangeArrowheads="1"/>
          </p:cNvSpPr>
          <p:nvPr/>
        </p:nvSpPr>
        <p:spPr bwMode="auto">
          <a:xfrm>
            <a:off x="6716027" y="1860955"/>
            <a:ext cx="1240523" cy="23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800" dirty="0">
                <a:latin typeface="メイリオ" panose="020B0604030504040204" pitchFamily="50" charset="-128"/>
                <a:ea typeface="メイリオ" panose="020B0604030504040204" pitchFamily="50" charset="-128"/>
              </a:rPr>
              <a:t>アルミ</a:t>
            </a:r>
            <a:endParaRPr lang="en-US" altLang="ja-JP" sz="8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756" dirty="0">
                <a:latin typeface="メイリオ" panose="020B0604030504040204" pitchFamily="50" charset="-128"/>
                <a:ea typeface="メイリオ" panose="020B0604030504040204" pitchFamily="50" charset="-128"/>
              </a:rPr>
              <a:t>（ネームシールタイプのみ）</a:t>
            </a:r>
            <a:endParaRPr lang="en-US" altLang="ja-JP" sz="648" dirty="0">
              <a:latin typeface="メイリオ" panose="020B0604030504040204" pitchFamily="50" charset="-128"/>
              <a:ea typeface="メイリオ" panose="020B0604030504040204" pitchFamily="50" charset="-128"/>
            </a:endParaRPr>
          </a:p>
        </p:txBody>
      </p:sp>
      <p:sp>
        <p:nvSpPr>
          <p:cNvPr id="91" name="Rectangle 37">
            <a:extLst>
              <a:ext uri="{FF2B5EF4-FFF2-40B4-BE49-F238E27FC236}">
                <a16:creationId xmlns:a16="http://schemas.microsoft.com/office/drawing/2014/main" id="{A9EC005F-4087-4717-8593-415B2D03EE5C}"/>
              </a:ext>
            </a:extLst>
          </p:cNvPr>
          <p:cNvSpPr>
            <a:spLocks noChangeArrowheads="1"/>
          </p:cNvSpPr>
          <p:nvPr/>
        </p:nvSpPr>
        <p:spPr bwMode="auto">
          <a:xfrm>
            <a:off x="8887736" y="1843821"/>
            <a:ext cx="1319176" cy="348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756" dirty="0">
                <a:latin typeface="メイリオ" panose="020B0604030504040204" pitchFamily="50" charset="-128"/>
                <a:ea typeface="メイリオ" panose="020B0604030504040204" pitchFamily="50" charset="-128"/>
              </a:rPr>
              <a:t>LED</a:t>
            </a:r>
            <a:r>
              <a:rPr lang="ja-JP" altLang="en-US" sz="756" dirty="0">
                <a:latin typeface="メイリオ" panose="020B0604030504040204" pitchFamily="50" charset="-128"/>
                <a:ea typeface="メイリオ" panose="020B0604030504040204" pitchFamily="50" charset="-128"/>
              </a:rPr>
              <a:t>サイン照明を付けると、夜間もサインを美しくライトアップします。</a:t>
            </a:r>
            <a:endParaRPr lang="en-US" altLang="ja-JP" sz="648" dirty="0">
              <a:latin typeface="メイリオ" panose="020B0604030504040204" pitchFamily="50" charset="-128"/>
              <a:ea typeface="メイリオ" panose="020B0604030504040204" pitchFamily="50" charset="-128"/>
            </a:endParaRPr>
          </a:p>
        </p:txBody>
      </p:sp>
      <p:sp>
        <p:nvSpPr>
          <p:cNvPr id="92" name="Rectangle 37">
            <a:extLst>
              <a:ext uri="{FF2B5EF4-FFF2-40B4-BE49-F238E27FC236}">
                <a16:creationId xmlns:a16="http://schemas.microsoft.com/office/drawing/2014/main" id="{0F3DB0C9-CC12-4D40-8A95-F1907380C631}"/>
              </a:ext>
            </a:extLst>
          </p:cNvPr>
          <p:cNvSpPr>
            <a:spLocks noChangeArrowheads="1"/>
          </p:cNvSpPr>
          <p:nvPr/>
        </p:nvSpPr>
        <p:spPr bwMode="auto">
          <a:xfrm>
            <a:off x="5846957" y="2969385"/>
            <a:ext cx="681946" cy="132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863" b="1" dirty="0">
                <a:latin typeface="メイリオ" panose="020B0604030504040204" pitchFamily="50" charset="-128"/>
                <a:ea typeface="メイリオ" panose="020B0604030504040204" pitchFamily="50" charset="-128"/>
              </a:rPr>
              <a:t>特注サイン</a:t>
            </a:r>
            <a:endParaRPr lang="en-US" altLang="ja-JP" sz="648" dirty="0">
              <a:latin typeface="メイリオ" panose="020B0604030504040204" pitchFamily="50" charset="-128"/>
              <a:ea typeface="メイリオ" panose="020B0604030504040204" pitchFamily="50" charset="-128"/>
            </a:endParaRPr>
          </a:p>
        </p:txBody>
      </p:sp>
      <p:sp>
        <p:nvSpPr>
          <p:cNvPr id="93" name="Rectangle 37">
            <a:extLst>
              <a:ext uri="{FF2B5EF4-FFF2-40B4-BE49-F238E27FC236}">
                <a16:creationId xmlns:a16="http://schemas.microsoft.com/office/drawing/2014/main" id="{F842FA7A-9151-40F9-9836-D174FD86AA08}"/>
              </a:ext>
            </a:extLst>
          </p:cNvPr>
          <p:cNvSpPr>
            <a:spLocks noChangeArrowheads="1"/>
          </p:cNvSpPr>
          <p:nvPr/>
        </p:nvSpPr>
        <p:spPr bwMode="auto">
          <a:xfrm>
            <a:off x="6971207" y="3334334"/>
            <a:ext cx="853289"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00" dirty="0">
                <a:latin typeface="メイリオ" panose="020B0604030504040204" pitchFamily="50" charset="-128"/>
                <a:ea typeface="メイリオ" panose="020B0604030504040204" pitchFamily="50" charset="-128"/>
              </a:rPr>
              <a:t>ガラス</a:t>
            </a:r>
            <a:endParaRPr lang="en-US" altLang="ja-JP" sz="700" dirty="0">
              <a:latin typeface="メイリオ" panose="020B0604030504040204" pitchFamily="50" charset="-128"/>
              <a:ea typeface="メイリオ" panose="020B0604030504040204" pitchFamily="50" charset="-128"/>
            </a:endParaRPr>
          </a:p>
        </p:txBody>
      </p:sp>
      <p:sp>
        <p:nvSpPr>
          <p:cNvPr id="94" name="Rectangle 37">
            <a:extLst>
              <a:ext uri="{FF2B5EF4-FFF2-40B4-BE49-F238E27FC236}">
                <a16:creationId xmlns:a16="http://schemas.microsoft.com/office/drawing/2014/main" id="{0171FFBE-4494-4315-A88E-E80BB6A5C57E}"/>
              </a:ext>
            </a:extLst>
          </p:cNvPr>
          <p:cNvSpPr>
            <a:spLocks noChangeArrowheads="1"/>
          </p:cNvSpPr>
          <p:nvPr/>
        </p:nvSpPr>
        <p:spPr bwMode="auto">
          <a:xfrm>
            <a:off x="8171221" y="3334334"/>
            <a:ext cx="853289"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00" dirty="0">
                <a:latin typeface="メイリオ" panose="020B0604030504040204" pitchFamily="50" charset="-128"/>
                <a:ea typeface="メイリオ" panose="020B0604030504040204" pitchFamily="50" charset="-128"/>
              </a:rPr>
              <a:t>アクリル</a:t>
            </a:r>
            <a:endParaRPr lang="en-US" altLang="ja-JP" sz="700" dirty="0">
              <a:latin typeface="メイリオ" panose="020B0604030504040204" pitchFamily="50" charset="-128"/>
              <a:ea typeface="メイリオ" panose="020B0604030504040204" pitchFamily="50" charset="-128"/>
            </a:endParaRPr>
          </a:p>
        </p:txBody>
      </p:sp>
      <p:sp>
        <p:nvSpPr>
          <p:cNvPr id="95" name="Rectangle 37">
            <a:extLst>
              <a:ext uri="{FF2B5EF4-FFF2-40B4-BE49-F238E27FC236}">
                <a16:creationId xmlns:a16="http://schemas.microsoft.com/office/drawing/2014/main" id="{DAE8F94B-38FA-4FCF-A263-342F3725109C}"/>
              </a:ext>
            </a:extLst>
          </p:cNvPr>
          <p:cNvSpPr>
            <a:spLocks noChangeArrowheads="1"/>
          </p:cNvSpPr>
          <p:nvPr/>
        </p:nvSpPr>
        <p:spPr bwMode="auto">
          <a:xfrm>
            <a:off x="9396459" y="3334334"/>
            <a:ext cx="853289"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00" dirty="0">
                <a:latin typeface="メイリオ" panose="020B0604030504040204" pitchFamily="50" charset="-128"/>
                <a:ea typeface="メイリオ" panose="020B0604030504040204" pitchFamily="50" charset="-128"/>
              </a:rPr>
              <a:t>ステンレス</a:t>
            </a:r>
            <a:endParaRPr lang="en-US" altLang="ja-JP" sz="700" dirty="0">
              <a:latin typeface="メイリオ" panose="020B0604030504040204" pitchFamily="50" charset="-128"/>
              <a:ea typeface="メイリオ" panose="020B0604030504040204" pitchFamily="50" charset="-128"/>
            </a:endParaRPr>
          </a:p>
        </p:txBody>
      </p:sp>
      <p:sp>
        <p:nvSpPr>
          <p:cNvPr id="96" name="正方形/長方形 5">
            <a:extLst>
              <a:ext uri="{FF2B5EF4-FFF2-40B4-BE49-F238E27FC236}">
                <a16:creationId xmlns:a16="http://schemas.microsoft.com/office/drawing/2014/main" id="{2804B87E-0A62-421B-9740-EAB8F8D7CF34}"/>
              </a:ext>
            </a:extLst>
          </p:cNvPr>
          <p:cNvSpPr>
            <a:spLocks noChangeArrowheads="1"/>
          </p:cNvSpPr>
          <p:nvPr/>
        </p:nvSpPr>
        <p:spPr bwMode="auto">
          <a:xfrm>
            <a:off x="1519812" y="5056345"/>
            <a:ext cx="112572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800" dirty="0">
                <a:solidFill>
                  <a:schemeClr val="tx1">
                    <a:lumMod val="65000"/>
                    <a:lumOff val="35000"/>
                  </a:schemeClr>
                </a:solidFill>
                <a:ea typeface="メイリオ" panose="020B0604030504040204" pitchFamily="50" charset="-128"/>
              </a:rPr>
              <a:t>インターホン露出での取り付けも可能です。（柱セット「加工なし」に取り付け）</a:t>
            </a:r>
          </a:p>
        </p:txBody>
      </p:sp>
      <p:sp>
        <p:nvSpPr>
          <p:cNvPr id="97" name="Rectangle 37">
            <a:extLst>
              <a:ext uri="{FF2B5EF4-FFF2-40B4-BE49-F238E27FC236}">
                <a16:creationId xmlns:a16="http://schemas.microsoft.com/office/drawing/2014/main" id="{4CC10575-471C-4236-A936-C8E2E3F9E475}"/>
              </a:ext>
            </a:extLst>
          </p:cNvPr>
          <p:cNvSpPr>
            <a:spLocks noChangeArrowheads="1"/>
          </p:cNvSpPr>
          <p:nvPr/>
        </p:nvSpPr>
        <p:spPr bwMode="auto">
          <a:xfrm>
            <a:off x="290240" y="6855925"/>
            <a:ext cx="870423" cy="116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56" dirty="0">
                <a:solidFill>
                  <a:schemeClr val="tx1">
                    <a:lumMod val="65000"/>
                    <a:lumOff val="35000"/>
                  </a:schemeClr>
                </a:solidFill>
                <a:latin typeface="メイリオ" panose="020B0604030504040204" pitchFamily="50" charset="-128"/>
                <a:ea typeface="メイリオ" panose="020B0604030504040204" pitchFamily="50" charset="-128"/>
              </a:rPr>
              <a:t>インターホン内蔵</a:t>
            </a:r>
            <a:endParaRPr lang="en-US" altLang="ja-JP" sz="756"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98" name="Rectangle 274">
            <a:extLst>
              <a:ext uri="{FF2B5EF4-FFF2-40B4-BE49-F238E27FC236}">
                <a16:creationId xmlns:a16="http://schemas.microsoft.com/office/drawing/2014/main" id="{DB1AFC43-86E8-4DFA-9451-EEB16295AE12}"/>
              </a:ext>
            </a:extLst>
          </p:cNvPr>
          <p:cNvSpPr>
            <a:spLocks noChangeArrowheads="1"/>
          </p:cNvSpPr>
          <p:nvPr/>
        </p:nvSpPr>
        <p:spPr bwMode="auto">
          <a:xfrm>
            <a:off x="2938536" y="4779864"/>
            <a:ext cx="1166846" cy="244542"/>
          </a:xfrm>
          <a:prstGeom prst="rect">
            <a:avLst/>
          </a:prstGeom>
          <a:solidFill>
            <a:srgbClr val="30579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8284" tIns="38856" rIns="58284" bIns="38856" anchor="b">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079" b="1" dirty="0">
                <a:solidFill>
                  <a:schemeClr val="bg1"/>
                </a:solidFill>
                <a:ea typeface="メイリオ" panose="020B0604030504040204" pitchFamily="50" charset="-128"/>
              </a:rPr>
              <a:t>❷</a:t>
            </a:r>
            <a:r>
              <a:rPr lang="ja-JP" altLang="en-US" sz="1050" b="1" dirty="0">
                <a:solidFill>
                  <a:schemeClr val="bg1"/>
                </a:solidFill>
                <a:ea typeface="メイリオ" panose="020B0604030504040204" pitchFamily="50" charset="-128"/>
              </a:rPr>
              <a:t>フットライト</a:t>
            </a:r>
            <a:endParaRPr lang="en-US" altLang="ja-JP" sz="1050" b="1" dirty="0">
              <a:solidFill>
                <a:schemeClr val="bg1"/>
              </a:solidFill>
              <a:ea typeface="メイリオ" panose="020B0604030504040204" pitchFamily="50" charset="-128"/>
            </a:endParaRPr>
          </a:p>
        </p:txBody>
      </p:sp>
      <p:sp>
        <p:nvSpPr>
          <p:cNvPr id="99" name="正方形/長方形 5">
            <a:extLst>
              <a:ext uri="{FF2B5EF4-FFF2-40B4-BE49-F238E27FC236}">
                <a16:creationId xmlns:a16="http://schemas.microsoft.com/office/drawing/2014/main" id="{7066700C-84AC-446D-A9CF-F690317C88ED}"/>
              </a:ext>
            </a:extLst>
          </p:cNvPr>
          <p:cNvSpPr>
            <a:spLocks noChangeArrowheads="1"/>
          </p:cNvSpPr>
          <p:nvPr/>
        </p:nvSpPr>
        <p:spPr bwMode="auto">
          <a:xfrm>
            <a:off x="2947102" y="5056344"/>
            <a:ext cx="114628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800" dirty="0">
                <a:solidFill>
                  <a:schemeClr val="tx1">
                    <a:lumMod val="65000"/>
                    <a:lumOff val="35000"/>
                  </a:schemeClr>
                </a:solidFill>
                <a:ea typeface="メイリオ" panose="020B0604030504040204" pitchFamily="50" charset="-128"/>
              </a:rPr>
              <a:t>帰宅時の足元を明るく照らす照明です。</a:t>
            </a:r>
          </a:p>
        </p:txBody>
      </p:sp>
      <p:sp>
        <p:nvSpPr>
          <p:cNvPr id="100" name="Rectangle 37">
            <a:extLst>
              <a:ext uri="{FF2B5EF4-FFF2-40B4-BE49-F238E27FC236}">
                <a16:creationId xmlns:a16="http://schemas.microsoft.com/office/drawing/2014/main" id="{9CE36C9E-71C1-48BE-9C14-009719B72014}"/>
              </a:ext>
            </a:extLst>
          </p:cNvPr>
          <p:cNvSpPr>
            <a:spLocks noChangeArrowheads="1"/>
          </p:cNvSpPr>
          <p:nvPr/>
        </p:nvSpPr>
        <p:spPr bwMode="auto">
          <a:xfrm>
            <a:off x="2943675" y="6871433"/>
            <a:ext cx="87042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オプション</a:t>
            </a:r>
            <a:b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b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LED</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フットライト</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01" name="Rectangle 281">
            <a:extLst>
              <a:ext uri="{FF2B5EF4-FFF2-40B4-BE49-F238E27FC236}">
                <a16:creationId xmlns:a16="http://schemas.microsoft.com/office/drawing/2014/main" id="{FEEAB6E7-920A-42C2-AF57-6D3E270548ED}"/>
              </a:ext>
            </a:extLst>
          </p:cNvPr>
          <p:cNvSpPr>
            <a:spLocks noChangeArrowheads="1"/>
          </p:cNvSpPr>
          <p:nvPr/>
        </p:nvSpPr>
        <p:spPr bwMode="auto">
          <a:xfrm>
            <a:off x="5621769" y="3898032"/>
            <a:ext cx="2508464" cy="224460"/>
          </a:xfrm>
          <a:prstGeom prst="rect">
            <a:avLst/>
          </a:prstGeom>
          <a:solidFill>
            <a:srgbClr val="30579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8284" tIns="38856" rIns="58284" bIns="38856" anchor="b"/>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079" b="1" dirty="0">
                <a:solidFill>
                  <a:schemeClr val="bg1"/>
                </a:solidFill>
                <a:ea typeface="メイリオ" panose="020B0604030504040204" pitchFamily="50" charset="-128"/>
              </a:rPr>
              <a:t>❹</a:t>
            </a:r>
            <a:r>
              <a:rPr lang="ja-JP" altLang="en-US" sz="1050" b="1" dirty="0">
                <a:solidFill>
                  <a:schemeClr val="bg1"/>
                </a:solidFill>
                <a:ea typeface="メイリオ" panose="020B0604030504040204" pitchFamily="50" charset="-128"/>
              </a:rPr>
              <a:t>ポスト</a:t>
            </a:r>
            <a:endParaRPr lang="en-US" altLang="ja-JP" sz="1050" b="1" dirty="0">
              <a:solidFill>
                <a:schemeClr val="bg1"/>
              </a:solidFill>
              <a:ea typeface="メイリオ" panose="020B0604030504040204" pitchFamily="50" charset="-128"/>
            </a:endParaRPr>
          </a:p>
        </p:txBody>
      </p:sp>
      <p:sp>
        <p:nvSpPr>
          <p:cNvPr id="102" name="正方形/長方形 5">
            <a:extLst>
              <a:ext uri="{FF2B5EF4-FFF2-40B4-BE49-F238E27FC236}">
                <a16:creationId xmlns:a16="http://schemas.microsoft.com/office/drawing/2014/main" id="{2A582092-E262-4100-90D2-99F874A7E2FC}"/>
              </a:ext>
            </a:extLst>
          </p:cNvPr>
          <p:cNvSpPr>
            <a:spLocks noChangeArrowheads="1"/>
          </p:cNvSpPr>
          <p:nvPr/>
        </p:nvSpPr>
        <p:spPr bwMode="auto">
          <a:xfrm>
            <a:off x="5632049" y="4185624"/>
            <a:ext cx="250846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アクシィ横型・縦型ポストの投函口は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A4</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サイズ（角</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封筒）が入る大きさで、通販カタログ（厚さ</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30mm</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以下）のような大きめの郵便物が納まる容量を確保しました。</a:t>
            </a:r>
          </a:p>
        </p:txBody>
      </p:sp>
      <p:grpSp>
        <p:nvGrpSpPr>
          <p:cNvPr id="159" name="グループ化 158">
            <a:extLst>
              <a:ext uri="{FF2B5EF4-FFF2-40B4-BE49-F238E27FC236}">
                <a16:creationId xmlns:a16="http://schemas.microsoft.com/office/drawing/2014/main" id="{731C46D1-F653-494A-83AA-C4D0F0F3A01E}"/>
              </a:ext>
            </a:extLst>
          </p:cNvPr>
          <p:cNvGrpSpPr/>
          <p:nvPr/>
        </p:nvGrpSpPr>
        <p:grpSpPr>
          <a:xfrm>
            <a:off x="4300808" y="5294987"/>
            <a:ext cx="363247" cy="178575"/>
            <a:chOff x="4300808" y="5294987"/>
            <a:chExt cx="363247" cy="178575"/>
          </a:xfrm>
        </p:grpSpPr>
        <p:sp>
          <p:nvSpPr>
            <p:cNvPr id="103" name="Line 290">
              <a:extLst>
                <a:ext uri="{FF2B5EF4-FFF2-40B4-BE49-F238E27FC236}">
                  <a16:creationId xmlns:a16="http://schemas.microsoft.com/office/drawing/2014/main" id="{A955F5DE-AA6E-4046-BB95-316A29906F96}"/>
                </a:ext>
              </a:extLst>
            </p:cNvPr>
            <p:cNvSpPr>
              <a:spLocks noChangeShapeType="1"/>
            </p:cNvSpPr>
            <p:nvPr/>
          </p:nvSpPr>
          <p:spPr bwMode="auto">
            <a:xfrm>
              <a:off x="4419034" y="5384220"/>
              <a:ext cx="245021" cy="0"/>
            </a:xfrm>
            <a:prstGeom prst="line">
              <a:avLst/>
            </a:prstGeom>
            <a:noFill/>
            <a:ln w="9525">
              <a:solidFill>
                <a:srgbClr val="30579D"/>
              </a:solidFill>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ja-JP" altLang="en-US" sz="1511"/>
            </a:p>
          </p:txBody>
        </p:sp>
        <p:sp>
          <p:nvSpPr>
            <p:cNvPr id="104" name="Rectangle 291">
              <a:extLst>
                <a:ext uri="{FF2B5EF4-FFF2-40B4-BE49-F238E27FC236}">
                  <a16:creationId xmlns:a16="http://schemas.microsoft.com/office/drawing/2014/main" id="{32C3DFCB-2FCD-4AF7-8AE6-44AA31080455}"/>
                </a:ext>
              </a:extLst>
            </p:cNvPr>
            <p:cNvSpPr>
              <a:spLocks noChangeArrowheads="1"/>
            </p:cNvSpPr>
            <p:nvPr/>
          </p:nvSpPr>
          <p:spPr bwMode="auto">
            <a:xfrm>
              <a:off x="4300808" y="5294987"/>
              <a:ext cx="137858" cy="17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10000"/>
                </a:lnSpc>
                <a:spcBef>
                  <a:spcPct val="0"/>
                </a:spcBef>
                <a:buFontTx/>
                <a:buNone/>
              </a:pPr>
              <a:r>
                <a:rPr lang="ja-JP" altLang="en-US" sz="1079" b="1" dirty="0">
                  <a:solidFill>
                    <a:srgbClr val="30579D"/>
                  </a:solidFill>
                  <a:ea typeface="メイリオ" panose="020B0604030504040204" pitchFamily="50" charset="-128"/>
                </a:rPr>
                <a:t>❺</a:t>
              </a:r>
              <a:endParaRPr lang="en-US" altLang="ja-JP" sz="1079" b="1" dirty="0">
                <a:solidFill>
                  <a:srgbClr val="30579D"/>
                </a:solidFill>
                <a:ea typeface="メイリオ" panose="020B0604030504040204" pitchFamily="50" charset="-128"/>
              </a:endParaRPr>
            </a:p>
          </p:txBody>
        </p:sp>
      </p:grpSp>
      <p:grpSp>
        <p:nvGrpSpPr>
          <p:cNvPr id="158" name="グループ化 157">
            <a:extLst>
              <a:ext uri="{FF2B5EF4-FFF2-40B4-BE49-F238E27FC236}">
                <a16:creationId xmlns:a16="http://schemas.microsoft.com/office/drawing/2014/main" id="{3615972A-3F45-47C6-BE68-79A2B85EA55E}"/>
              </a:ext>
            </a:extLst>
          </p:cNvPr>
          <p:cNvGrpSpPr/>
          <p:nvPr/>
        </p:nvGrpSpPr>
        <p:grpSpPr>
          <a:xfrm>
            <a:off x="4586492" y="3327546"/>
            <a:ext cx="361327" cy="178575"/>
            <a:chOff x="4490904" y="3327546"/>
            <a:chExt cx="361327" cy="178575"/>
          </a:xfrm>
        </p:grpSpPr>
        <p:sp>
          <p:nvSpPr>
            <p:cNvPr id="107" name="Line 294">
              <a:extLst>
                <a:ext uri="{FF2B5EF4-FFF2-40B4-BE49-F238E27FC236}">
                  <a16:creationId xmlns:a16="http://schemas.microsoft.com/office/drawing/2014/main" id="{0903183E-D911-4335-B2C3-07BEFCAE5DFE}"/>
                </a:ext>
              </a:extLst>
            </p:cNvPr>
            <p:cNvSpPr>
              <a:spLocks noChangeShapeType="1"/>
            </p:cNvSpPr>
            <p:nvPr/>
          </p:nvSpPr>
          <p:spPr bwMode="auto">
            <a:xfrm>
              <a:off x="4607210" y="3433109"/>
              <a:ext cx="245021" cy="0"/>
            </a:xfrm>
            <a:prstGeom prst="line">
              <a:avLst/>
            </a:prstGeom>
            <a:noFill/>
            <a:ln w="9525">
              <a:solidFill>
                <a:srgbClr val="30579D"/>
              </a:solidFill>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ja-JP" altLang="en-US" sz="1511"/>
            </a:p>
          </p:txBody>
        </p:sp>
        <p:sp>
          <p:nvSpPr>
            <p:cNvPr id="108" name="Rectangle 295">
              <a:extLst>
                <a:ext uri="{FF2B5EF4-FFF2-40B4-BE49-F238E27FC236}">
                  <a16:creationId xmlns:a16="http://schemas.microsoft.com/office/drawing/2014/main" id="{D9DDA5E6-7705-4C50-93D7-6C4B3A47D5DD}"/>
                </a:ext>
              </a:extLst>
            </p:cNvPr>
            <p:cNvSpPr>
              <a:spLocks noChangeArrowheads="1"/>
            </p:cNvSpPr>
            <p:nvPr/>
          </p:nvSpPr>
          <p:spPr bwMode="auto">
            <a:xfrm>
              <a:off x="4490904" y="3327546"/>
              <a:ext cx="137858" cy="17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10000"/>
                </a:lnSpc>
                <a:spcBef>
                  <a:spcPct val="0"/>
                </a:spcBef>
                <a:buFontTx/>
                <a:buNone/>
              </a:pPr>
              <a:r>
                <a:rPr lang="ja-JP" altLang="en-US" sz="1079" b="1" dirty="0">
                  <a:solidFill>
                    <a:srgbClr val="30579D"/>
                  </a:solidFill>
                  <a:ea typeface="メイリオ" panose="020B0604030504040204" pitchFamily="50" charset="-128"/>
                </a:rPr>
                <a:t>❶</a:t>
              </a:r>
              <a:endParaRPr lang="en-US" altLang="ja-JP" sz="1079" b="1" dirty="0">
                <a:solidFill>
                  <a:srgbClr val="30579D"/>
                </a:solidFill>
                <a:ea typeface="メイリオ" panose="020B0604030504040204" pitchFamily="50" charset="-128"/>
              </a:endParaRPr>
            </a:p>
          </p:txBody>
        </p:sp>
      </p:grpSp>
      <p:grpSp>
        <p:nvGrpSpPr>
          <p:cNvPr id="157" name="グループ化 156">
            <a:extLst>
              <a:ext uri="{FF2B5EF4-FFF2-40B4-BE49-F238E27FC236}">
                <a16:creationId xmlns:a16="http://schemas.microsoft.com/office/drawing/2014/main" id="{8DEDD56C-4B0A-4A9F-9B0F-7F2F2C5BC6E0}"/>
              </a:ext>
            </a:extLst>
          </p:cNvPr>
          <p:cNvGrpSpPr/>
          <p:nvPr/>
        </p:nvGrpSpPr>
        <p:grpSpPr>
          <a:xfrm>
            <a:off x="4593236" y="2929991"/>
            <a:ext cx="363248" cy="178575"/>
            <a:chOff x="4497648" y="2929991"/>
            <a:chExt cx="363248" cy="178575"/>
          </a:xfrm>
        </p:grpSpPr>
        <p:sp>
          <p:nvSpPr>
            <p:cNvPr id="109" name="Line 296">
              <a:extLst>
                <a:ext uri="{FF2B5EF4-FFF2-40B4-BE49-F238E27FC236}">
                  <a16:creationId xmlns:a16="http://schemas.microsoft.com/office/drawing/2014/main" id="{86463754-BB2C-42EE-95C2-D4561864C50B}"/>
                </a:ext>
              </a:extLst>
            </p:cNvPr>
            <p:cNvSpPr>
              <a:spLocks noChangeShapeType="1"/>
            </p:cNvSpPr>
            <p:nvPr/>
          </p:nvSpPr>
          <p:spPr bwMode="auto">
            <a:xfrm>
              <a:off x="4615875" y="3043076"/>
              <a:ext cx="245021" cy="0"/>
            </a:xfrm>
            <a:prstGeom prst="line">
              <a:avLst/>
            </a:prstGeom>
            <a:noFill/>
            <a:ln w="9525">
              <a:solidFill>
                <a:srgbClr val="30579D"/>
              </a:solidFill>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ja-JP" altLang="en-US" sz="1511"/>
            </a:p>
          </p:txBody>
        </p:sp>
        <p:sp>
          <p:nvSpPr>
            <p:cNvPr id="110" name="Rectangle 297">
              <a:extLst>
                <a:ext uri="{FF2B5EF4-FFF2-40B4-BE49-F238E27FC236}">
                  <a16:creationId xmlns:a16="http://schemas.microsoft.com/office/drawing/2014/main" id="{9B8F2DD1-9A7B-4096-9DA0-0B177A5F8B27}"/>
                </a:ext>
              </a:extLst>
            </p:cNvPr>
            <p:cNvSpPr>
              <a:spLocks noChangeArrowheads="1"/>
            </p:cNvSpPr>
            <p:nvPr/>
          </p:nvSpPr>
          <p:spPr bwMode="auto">
            <a:xfrm>
              <a:off x="4497648" y="2929991"/>
              <a:ext cx="137858" cy="17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10000"/>
                </a:lnSpc>
                <a:spcBef>
                  <a:spcPct val="0"/>
                </a:spcBef>
                <a:buFontTx/>
                <a:buNone/>
              </a:pPr>
              <a:r>
                <a:rPr lang="ja-JP" altLang="en-US" sz="1079" b="1" dirty="0">
                  <a:solidFill>
                    <a:srgbClr val="30579D"/>
                  </a:solidFill>
                  <a:ea typeface="メイリオ" panose="020B0604030504040204" pitchFamily="50" charset="-128"/>
                </a:rPr>
                <a:t>❸</a:t>
              </a:r>
              <a:endParaRPr lang="en-US" altLang="ja-JP" sz="1079" b="1" dirty="0">
                <a:solidFill>
                  <a:srgbClr val="30579D"/>
                </a:solidFill>
                <a:ea typeface="メイリオ" panose="020B0604030504040204" pitchFamily="50" charset="-128"/>
              </a:endParaRPr>
            </a:p>
          </p:txBody>
        </p:sp>
      </p:grpSp>
      <p:sp>
        <p:nvSpPr>
          <p:cNvPr id="111" name="正方形/長方形 5">
            <a:extLst>
              <a:ext uri="{FF2B5EF4-FFF2-40B4-BE49-F238E27FC236}">
                <a16:creationId xmlns:a16="http://schemas.microsoft.com/office/drawing/2014/main" id="{9D9E63FE-0EEB-4524-A518-33E4A64CB8E7}"/>
              </a:ext>
            </a:extLst>
          </p:cNvPr>
          <p:cNvSpPr>
            <a:spLocks noChangeArrowheads="1"/>
          </p:cNvSpPr>
          <p:nvPr/>
        </p:nvSpPr>
        <p:spPr bwMode="auto">
          <a:xfrm>
            <a:off x="4281095" y="1439646"/>
            <a:ext cx="1411868" cy="1308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20000"/>
              </a:lnSpc>
              <a:spcBef>
                <a:spcPct val="0"/>
              </a:spcBef>
              <a:buFontTx/>
              <a:buNone/>
            </a:pPr>
            <a:r>
              <a:rPr lang="en-US" altLang="ja-JP" sz="756" b="1" dirty="0">
                <a:latin typeface="メイリオ" panose="020B0604030504040204" pitchFamily="50" charset="-128"/>
                <a:ea typeface="メイリオ" panose="020B0604030504040204" pitchFamily="50" charset="-128"/>
              </a:rPr>
              <a:t>〈</a:t>
            </a:r>
            <a:r>
              <a:rPr lang="ja-JP" altLang="en-US" sz="756" b="1" dirty="0">
                <a:latin typeface="メイリオ" panose="020B0604030504040204" pitchFamily="50" charset="-128"/>
                <a:ea typeface="メイリオ" panose="020B0604030504040204" pitchFamily="50" charset="-128"/>
              </a:rPr>
              <a:t>材質</a:t>
            </a:r>
            <a:r>
              <a:rPr lang="en-US" altLang="ja-JP" sz="756" b="1" dirty="0">
                <a:latin typeface="メイリオ" panose="020B0604030504040204" pitchFamily="50" charset="-128"/>
                <a:ea typeface="メイリオ" panose="020B0604030504040204" pitchFamily="50" charset="-128"/>
              </a:rPr>
              <a:t>〉</a:t>
            </a:r>
          </a:p>
          <a:p>
            <a:pPr>
              <a:lnSpc>
                <a:spcPct val="120000"/>
              </a:lnSpc>
              <a:spcBef>
                <a:spcPct val="0"/>
              </a:spcBef>
              <a:buFontTx/>
              <a:buNone/>
            </a:pPr>
            <a:r>
              <a:rPr lang="ja-JP" altLang="en-US" sz="756" dirty="0">
                <a:latin typeface="メイリオ" panose="020B0604030504040204" pitchFamily="50" charset="-128"/>
                <a:ea typeface="メイリオ" panose="020B0604030504040204" pitchFamily="50" charset="-128"/>
              </a:rPr>
              <a:t>  アルミ形材</a:t>
            </a:r>
            <a:br>
              <a:rPr lang="en-US" altLang="ja-JP" sz="756" dirty="0">
                <a:latin typeface="メイリオ" panose="020B0604030504040204" pitchFamily="50" charset="-128"/>
                <a:ea typeface="メイリオ" panose="020B0604030504040204" pitchFamily="50" charset="-128"/>
              </a:rPr>
            </a:br>
            <a:r>
              <a:rPr lang="ja-JP" altLang="en-US" sz="756" dirty="0">
                <a:latin typeface="メイリオ" panose="020B0604030504040204" pitchFamily="50" charset="-128"/>
                <a:ea typeface="メイリオ" panose="020B0604030504040204" pitchFamily="50" charset="-128"/>
              </a:rPr>
              <a:t>（ポスト</a:t>
            </a:r>
            <a:r>
              <a:rPr lang="en-US" altLang="ja-JP" sz="756" dirty="0">
                <a:latin typeface="メイリオ" panose="020B0604030504040204" pitchFamily="50" charset="-128"/>
                <a:ea typeface="メイリオ" panose="020B0604030504040204" pitchFamily="50" charset="-128"/>
              </a:rPr>
              <a:t>…</a:t>
            </a:r>
            <a:r>
              <a:rPr lang="ja-JP" altLang="en-US" sz="756" dirty="0">
                <a:latin typeface="メイリオ" panose="020B0604030504040204" pitchFamily="50" charset="-128"/>
                <a:ea typeface="メイリオ" panose="020B0604030504040204" pitchFamily="50" charset="-128"/>
              </a:rPr>
              <a:t>めっき鋼板・</a:t>
            </a:r>
            <a:r>
              <a:rPr lang="en-US" altLang="ja-JP" sz="756" dirty="0">
                <a:latin typeface="メイリオ" panose="020B0604030504040204" pitchFamily="50" charset="-128"/>
                <a:ea typeface="メイリオ" panose="020B0604030504040204" pitchFamily="50" charset="-128"/>
              </a:rPr>
              <a:t>ASA</a:t>
            </a:r>
            <a:r>
              <a:rPr lang="ja-JP" altLang="en-US" sz="756" dirty="0">
                <a:latin typeface="メイリオ" panose="020B0604030504040204" pitchFamily="50" charset="-128"/>
                <a:ea typeface="メイリオ" panose="020B0604030504040204" pitchFamily="50" charset="-128"/>
              </a:rPr>
              <a:t>）</a:t>
            </a:r>
            <a:endParaRPr lang="en-US" altLang="ja-JP" sz="756" dirty="0">
              <a:latin typeface="メイリオ" panose="020B0604030504040204" pitchFamily="50" charset="-128"/>
              <a:ea typeface="メイリオ" panose="020B0604030504040204" pitchFamily="50" charset="-128"/>
            </a:endParaRPr>
          </a:p>
          <a:p>
            <a:pPr>
              <a:lnSpc>
                <a:spcPct val="50000"/>
              </a:lnSpc>
              <a:spcBef>
                <a:spcPct val="0"/>
              </a:spcBef>
              <a:buFontTx/>
              <a:buNone/>
            </a:pPr>
            <a:endParaRPr lang="en-US" altLang="ja-JP" sz="756" dirty="0">
              <a:latin typeface="メイリオ" panose="020B0604030504040204" pitchFamily="50" charset="-128"/>
              <a:ea typeface="メイリオ" panose="020B0604030504040204" pitchFamily="50" charset="-128"/>
            </a:endParaRPr>
          </a:p>
          <a:p>
            <a:pPr>
              <a:lnSpc>
                <a:spcPct val="120000"/>
              </a:lnSpc>
              <a:spcBef>
                <a:spcPct val="0"/>
              </a:spcBef>
              <a:buFontTx/>
              <a:buNone/>
            </a:pPr>
            <a:r>
              <a:rPr lang="en-US" altLang="ja-JP" sz="756" b="1" dirty="0">
                <a:latin typeface="メイリオ" panose="020B0604030504040204" pitchFamily="50" charset="-128"/>
                <a:ea typeface="メイリオ" panose="020B0604030504040204" pitchFamily="50" charset="-128"/>
              </a:rPr>
              <a:t>〈</a:t>
            </a:r>
            <a:r>
              <a:rPr lang="ja-JP" altLang="en-US" sz="756" b="1" dirty="0">
                <a:latin typeface="メイリオ" panose="020B0604030504040204" pitchFamily="50" charset="-128"/>
                <a:ea typeface="メイリオ" panose="020B0604030504040204" pitchFamily="50" charset="-128"/>
              </a:rPr>
              <a:t>カラー</a:t>
            </a:r>
            <a:r>
              <a:rPr lang="en-US" altLang="ja-JP" sz="756" b="1" dirty="0">
                <a:latin typeface="メイリオ" panose="020B0604030504040204" pitchFamily="50" charset="-128"/>
                <a:ea typeface="メイリオ" panose="020B0604030504040204" pitchFamily="50" charset="-128"/>
              </a:rPr>
              <a:t>〉</a:t>
            </a:r>
          </a:p>
          <a:p>
            <a:pPr>
              <a:lnSpc>
                <a:spcPct val="120000"/>
              </a:lnSpc>
              <a:spcBef>
                <a:spcPct val="0"/>
              </a:spcBef>
              <a:buFontTx/>
              <a:buNone/>
            </a:pPr>
            <a:r>
              <a:rPr lang="ja-JP" altLang="en-US" sz="756" dirty="0">
                <a:solidFill>
                  <a:srgbClr val="34312A"/>
                </a:solidFill>
                <a:latin typeface="メイリオ" panose="020B0604030504040204" pitchFamily="50" charset="-128"/>
                <a:ea typeface="メイリオ" panose="020B0604030504040204" pitchFamily="50" charset="-128"/>
              </a:rPr>
              <a:t> </a:t>
            </a:r>
            <a:r>
              <a:rPr lang="en-US" altLang="ja-JP" sz="756" dirty="0">
                <a:solidFill>
                  <a:srgbClr val="34312A"/>
                </a:solidFill>
                <a:latin typeface="メイリオ" panose="020B0604030504040204" pitchFamily="50" charset="-128"/>
                <a:ea typeface="メイリオ" panose="020B0604030504040204" pitchFamily="50" charset="-128"/>
              </a:rPr>
              <a:t>●</a:t>
            </a:r>
            <a:r>
              <a:rPr lang="ja-JP" altLang="en-US" sz="756" dirty="0">
                <a:latin typeface="メイリオ" panose="020B0604030504040204" pitchFamily="50" charset="-128"/>
                <a:ea typeface="メイリオ" panose="020B0604030504040204" pitchFamily="50" charset="-128"/>
              </a:rPr>
              <a:t>オータムブラウン</a:t>
            </a:r>
            <a:br>
              <a:rPr lang="en-US" altLang="ja-JP" sz="756" dirty="0">
                <a:latin typeface="メイリオ" panose="020B0604030504040204" pitchFamily="50" charset="-128"/>
                <a:ea typeface="メイリオ" panose="020B0604030504040204" pitchFamily="50" charset="-128"/>
              </a:rPr>
            </a:br>
            <a:r>
              <a:rPr lang="ja-JP" altLang="en-US" sz="756" dirty="0">
                <a:latin typeface="メイリオ" panose="020B0604030504040204" pitchFamily="50" charset="-128"/>
                <a:ea typeface="メイリオ" panose="020B0604030504040204" pitchFamily="50" charset="-128"/>
              </a:rPr>
              <a:t> </a:t>
            </a:r>
            <a:r>
              <a:rPr lang="en-US" altLang="ja-JP" sz="756" dirty="0">
                <a:solidFill>
                  <a:srgbClr val="ACADAF"/>
                </a:solidFill>
                <a:latin typeface="メイリオ" panose="020B0604030504040204" pitchFamily="50" charset="-128"/>
                <a:ea typeface="メイリオ" panose="020B0604030504040204" pitchFamily="50" charset="-128"/>
              </a:rPr>
              <a:t>●</a:t>
            </a:r>
            <a:r>
              <a:rPr lang="ja-JP" altLang="en-US" sz="756" dirty="0">
                <a:latin typeface="メイリオ" panose="020B0604030504040204" pitchFamily="50" charset="-128"/>
                <a:ea typeface="メイリオ" panose="020B0604030504040204" pitchFamily="50" charset="-128"/>
              </a:rPr>
              <a:t>シャイングレー</a:t>
            </a:r>
            <a:br>
              <a:rPr lang="en-US" altLang="ja-JP" sz="756" dirty="0">
                <a:latin typeface="メイリオ" panose="020B0604030504040204" pitchFamily="50" charset="-128"/>
                <a:ea typeface="メイリオ" panose="020B0604030504040204" pitchFamily="50" charset="-128"/>
              </a:rPr>
            </a:br>
            <a:r>
              <a:rPr lang="ja-JP" altLang="en-US" sz="756" dirty="0">
                <a:latin typeface="メイリオ" panose="020B0604030504040204" pitchFamily="50" charset="-128"/>
                <a:ea typeface="メイリオ" panose="020B0604030504040204" pitchFamily="50" charset="-128"/>
              </a:rPr>
              <a:t> </a:t>
            </a:r>
            <a:r>
              <a:rPr lang="en-US" altLang="ja-JP" sz="756" dirty="0">
                <a:latin typeface="メイリオ" panose="020B0604030504040204" pitchFamily="50" charset="-128"/>
                <a:ea typeface="メイリオ" panose="020B0604030504040204" pitchFamily="50" charset="-128"/>
              </a:rPr>
              <a:t>○</a:t>
            </a:r>
            <a:r>
              <a:rPr lang="ja-JP" altLang="en-US" sz="756" dirty="0">
                <a:latin typeface="メイリオ" panose="020B0604030504040204" pitchFamily="50" charset="-128"/>
                <a:ea typeface="メイリオ" panose="020B0604030504040204" pitchFamily="50" charset="-128"/>
              </a:rPr>
              <a:t>クリアホワイト</a:t>
            </a:r>
            <a:endParaRPr lang="en-US" altLang="ja-JP" sz="756" dirty="0">
              <a:latin typeface="メイリオ" panose="020B0604030504040204" pitchFamily="50" charset="-128"/>
              <a:ea typeface="メイリオ" panose="020B0604030504040204" pitchFamily="50" charset="-128"/>
            </a:endParaRPr>
          </a:p>
          <a:p>
            <a:pPr>
              <a:lnSpc>
                <a:spcPct val="120000"/>
              </a:lnSpc>
              <a:spcBef>
                <a:spcPct val="0"/>
              </a:spcBef>
              <a:buFontTx/>
              <a:buNone/>
            </a:pPr>
            <a:r>
              <a:rPr lang="ja-JP" altLang="en-US" sz="756" dirty="0">
                <a:latin typeface="メイリオ" panose="020B0604030504040204" pitchFamily="50" charset="-128"/>
                <a:ea typeface="メイリオ" panose="020B0604030504040204" pitchFamily="50" charset="-128"/>
              </a:rPr>
              <a:t> </a:t>
            </a:r>
            <a:r>
              <a:rPr lang="en-US" altLang="ja-JP" sz="756" dirty="0">
                <a:latin typeface="メイリオ" panose="020B0604030504040204" pitchFamily="50" charset="-128"/>
                <a:ea typeface="メイリオ" panose="020B0604030504040204" pitchFamily="50" charset="-128"/>
              </a:rPr>
              <a:t>●</a:t>
            </a:r>
            <a:r>
              <a:rPr lang="ja-JP" altLang="en-US" sz="756" dirty="0">
                <a:latin typeface="メイリオ" panose="020B0604030504040204" pitchFamily="50" charset="-128"/>
                <a:ea typeface="メイリオ" panose="020B0604030504040204" pitchFamily="50" charset="-128"/>
              </a:rPr>
              <a:t>ブラック</a:t>
            </a:r>
            <a:endParaRPr lang="en-US" altLang="ja-JP" sz="756" dirty="0">
              <a:latin typeface="メイリオ" panose="020B0604030504040204" pitchFamily="50" charset="-128"/>
              <a:ea typeface="メイリオ" panose="020B0604030504040204" pitchFamily="50" charset="-128"/>
            </a:endParaRPr>
          </a:p>
          <a:p>
            <a:pPr>
              <a:lnSpc>
                <a:spcPct val="120000"/>
              </a:lnSpc>
              <a:spcBef>
                <a:spcPct val="0"/>
              </a:spcBef>
              <a:buFontTx/>
              <a:buNone/>
            </a:pPr>
            <a:r>
              <a:rPr lang="ja-JP" altLang="en-US" sz="756" dirty="0">
                <a:solidFill>
                  <a:srgbClr val="ACADAF"/>
                </a:solidFill>
                <a:latin typeface="メイリオ" panose="020B0604030504040204" pitchFamily="50" charset="-128"/>
                <a:ea typeface="メイリオ" panose="020B0604030504040204" pitchFamily="50" charset="-128"/>
              </a:rPr>
              <a:t> </a:t>
            </a:r>
            <a:r>
              <a:rPr lang="en-US" altLang="ja-JP" sz="756" dirty="0">
                <a:solidFill>
                  <a:srgbClr val="ACADAF"/>
                </a:solidFill>
                <a:latin typeface="メイリオ" panose="020B0604030504040204" pitchFamily="50" charset="-128"/>
                <a:ea typeface="メイリオ" panose="020B0604030504040204" pitchFamily="50" charset="-128"/>
              </a:rPr>
              <a:t>●</a:t>
            </a:r>
            <a:r>
              <a:rPr lang="ja-JP" altLang="en-US" sz="756" dirty="0">
                <a:latin typeface="メイリオ" panose="020B0604030504040204" pitchFamily="50" charset="-128"/>
                <a:ea typeface="メイリオ" panose="020B0604030504040204" pitchFamily="50" charset="-128"/>
              </a:rPr>
              <a:t>ナチュラルシルバー</a:t>
            </a:r>
            <a:r>
              <a:rPr lang="en-US" altLang="ja-JP" sz="756" dirty="0">
                <a:latin typeface="メイリオ" panose="020B0604030504040204" pitchFamily="50" charset="-128"/>
                <a:ea typeface="メイリオ" panose="020B0604030504040204" pitchFamily="50" charset="-128"/>
              </a:rPr>
              <a:t>F</a:t>
            </a:r>
            <a:endParaRPr lang="ja-JP" altLang="en-US" sz="756" dirty="0">
              <a:latin typeface="メイリオ" panose="020B0604030504040204" pitchFamily="50" charset="-128"/>
              <a:ea typeface="メイリオ" panose="020B0604030504040204" pitchFamily="50" charset="-128"/>
            </a:endParaRPr>
          </a:p>
        </p:txBody>
      </p:sp>
      <p:pic>
        <p:nvPicPr>
          <p:cNvPr id="112" name="Picture 256" descr="p1">
            <a:extLst>
              <a:ext uri="{FF2B5EF4-FFF2-40B4-BE49-F238E27FC236}">
                <a16:creationId xmlns:a16="http://schemas.microsoft.com/office/drawing/2014/main" id="{480F4A82-8353-4856-8C9C-D2CCC4B1499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636333" y="4725414"/>
            <a:ext cx="656244" cy="83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257" descr="p2">
            <a:extLst>
              <a:ext uri="{FF2B5EF4-FFF2-40B4-BE49-F238E27FC236}">
                <a16:creationId xmlns:a16="http://schemas.microsoft.com/office/drawing/2014/main" id="{A644FB04-FC0B-4333-BE53-D3C23CB92EE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9123" t="5173" r="15088" b="6250"/>
          <a:stretch>
            <a:fillRect/>
          </a:stretch>
        </p:blipFill>
        <p:spPr bwMode="auto">
          <a:xfrm>
            <a:off x="6507126" y="4960236"/>
            <a:ext cx="304872" cy="58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Rectangle 37">
            <a:extLst>
              <a:ext uri="{FF2B5EF4-FFF2-40B4-BE49-F238E27FC236}">
                <a16:creationId xmlns:a16="http://schemas.microsoft.com/office/drawing/2014/main" id="{1ABFF21D-C7A0-45FE-B88A-BD93B66F0618}"/>
              </a:ext>
            </a:extLst>
          </p:cNvPr>
          <p:cNvSpPr>
            <a:spLocks noChangeArrowheads="1"/>
          </p:cNvSpPr>
          <p:nvPr/>
        </p:nvSpPr>
        <p:spPr bwMode="auto">
          <a:xfrm>
            <a:off x="5644044" y="5618973"/>
            <a:ext cx="901265" cy="200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アクシィ横型ポスト</a:t>
            </a:r>
            <a:endPar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［横入れ前取り出し］</a:t>
            </a:r>
            <a:endPar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15" name="Rectangle 305">
            <a:extLst>
              <a:ext uri="{FF2B5EF4-FFF2-40B4-BE49-F238E27FC236}">
                <a16:creationId xmlns:a16="http://schemas.microsoft.com/office/drawing/2014/main" id="{7E41A44E-EEE4-4570-99F3-6CADD2649EE9}"/>
              </a:ext>
            </a:extLst>
          </p:cNvPr>
          <p:cNvSpPr>
            <a:spLocks noChangeArrowheads="1"/>
          </p:cNvSpPr>
          <p:nvPr/>
        </p:nvSpPr>
        <p:spPr bwMode="auto">
          <a:xfrm>
            <a:off x="6499779" y="5559107"/>
            <a:ext cx="64382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550" dirty="0">
                <a:solidFill>
                  <a:schemeClr val="tx1">
                    <a:lumMod val="65000"/>
                    <a:lumOff val="35000"/>
                  </a:schemeClr>
                </a:solidFill>
                <a:ea typeface="メイリオ" panose="020B0604030504040204" pitchFamily="50" charset="-128"/>
              </a:rPr>
              <a:t>片側面が半透明なので、扉を開けなくても投函物が確認できます。</a:t>
            </a:r>
          </a:p>
        </p:txBody>
      </p:sp>
      <p:sp>
        <p:nvSpPr>
          <p:cNvPr id="116" name="Rectangle 37">
            <a:extLst>
              <a:ext uri="{FF2B5EF4-FFF2-40B4-BE49-F238E27FC236}">
                <a16:creationId xmlns:a16="http://schemas.microsoft.com/office/drawing/2014/main" id="{8AA8F68F-9A15-4C45-A286-7C1D93D06C46}"/>
              </a:ext>
            </a:extLst>
          </p:cNvPr>
          <p:cNvSpPr>
            <a:spLocks noChangeArrowheads="1"/>
          </p:cNvSpPr>
          <p:nvPr/>
        </p:nvSpPr>
        <p:spPr bwMode="auto">
          <a:xfrm>
            <a:off x="7316352" y="5582189"/>
            <a:ext cx="976657"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アクシィ縦型ポスト</a:t>
            </a:r>
            <a:endPar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［前入れ後取り出し］</a:t>
            </a:r>
            <a:endPar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［前入れ横取り出し］</a:t>
            </a:r>
            <a:endPar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17" name="Rectangle 37">
            <a:extLst>
              <a:ext uri="{FF2B5EF4-FFF2-40B4-BE49-F238E27FC236}">
                <a16:creationId xmlns:a16="http://schemas.microsoft.com/office/drawing/2014/main" id="{DCBB371A-DC8C-4801-A667-A3C9BFCDBB16}"/>
              </a:ext>
            </a:extLst>
          </p:cNvPr>
          <p:cNvSpPr>
            <a:spLocks noChangeArrowheads="1"/>
          </p:cNvSpPr>
          <p:nvPr/>
        </p:nvSpPr>
        <p:spPr bwMode="auto">
          <a:xfrm>
            <a:off x="5634925" y="6687639"/>
            <a:ext cx="844721" cy="284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ja-JP" sz="650" dirty="0">
                <a:solidFill>
                  <a:schemeClr val="tx1">
                    <a:lumMod val="65000"/>
                    <a:lumOff val="35000"/>
                  </a:schemeClr>
                </a:solidFill>
                <a:latin typeface="メイリオ" panose="020B0604030504040204" pitchFamily="50" charset="-128"/>
                <a:ea typeface="メイリオ" panose="020B0604030504040204" pitchFamily="50" charset="-128"/>
              </a:rPr>
              <a:t>エクスポスト</a:t>
            </a:r>
            <a:br>
              <a:rPr lang="ja-JP" altLang="ja-JP" sz="650" dirty="0">
                <a:solidFill>
                  <a:schemeClr val="tx1">
                    <a:lumMod val="65000"/>
                    <a:lumOff val="35000"/>
                  </a:schemeClr>
                </a:solidFill>
                <a:latin typeface="メイリオ" panose="020B0604030504040204" pitchFamily="50" charset="-128"/>
                <a:ea typeface="メイリオ" panose="020B0604030504040204" pitchFamily="50" charset="-128"/>
              </a:rPr>
            </a:br>
            <a:r>
              <a:rPr lang="ja-JP" altLang="ja-JP" sz="650" dirty="0">
                <a:solidFill>
                  <a:schemeClr val="tx1">
                    <a:lumMod val="65000"/>
                    <a:lumOff val="35000"/>
                  </a:schemeClr>
                </a:solidFill>
                <a:latin typeface="メイリオ" panose="020B0604030504040204" pitchFamily="50" charset="-128"/>
                <a:ea typeface="メイリオ" panose="020B0604030504040204" pitchFamily="50" charset="-128"/>
              </a:rPr>
              <a:t>プレイン</a:t>
            </a:r>
          </a:p>
          <a:p>
            <a:pPr>
              <a:spcBef>
                <a:spcPct val="0"/>
              </a:spcBef>
              <a:buFontTx/>
              <a:buNone/>
            </a:pPr>
            <a:r>
              <a:rPr lang="ja-JP" altLang="ja-JP" sz="550" dirty="0">
                <a:solidFill>
                  <a:schemeClr val="tx1">
                    <a:lumMod val="65000"/>
                    <a:lumOff val="35000"/>
                  </a:schemeClr>
                </a:solidFill>
                <a:latin typeface="メイリオ" panose="020B0604030504040204" pitchFamily="50" charset="-128"/>
                <a:ea typeface="メイリオ" panose="020B0604030504040204" pitchFamily="50" charset="-128"/>
              </a:rPr>
              <a:t>［前入れ前取り出し</a:t>
            </a:r>
            <a:r>
              <a:rPr lang="ja-JP" altLang="en-US" sz="550" dirty="0">
                <a:solidFill>
                  <a:schemeClr val="tx1">
                    <a:lumMod val="65000"/>
                    <a:lumOff val="35000"/>
                  </a:schemeClr>
                </a:solidFill>
                <a:ea typeface="メイリオ" panose="020B0604030504040204" pitchFamily="50" charset="-128"/>
              </a:rPr>
              <a:t>］</a:t>
            </a:r>
            <a:endParaRPr lang="en-US" altLang="ja-JP" sz="550" dirty="0">
              <a:solidFill>
                <a:schemeClr val="tx1">
                  <a:lumMod val="65000"/>
                  <a:lumOff val="35000"/>
                </a:schemeClr>
              </a:solidFill>
              <a:ea typeface="メイリオ" panose="020B0604030504040204" pitchFamily="50" charset="-128"/>
            </a:endParaRPr>
          </a:p>
        </p:txBody>
      </p:sp>
      <p:sp>
        <p:nvSpPr>
          <p:cNvPr id="118" name="Rectangle 37">
            <a:extLst>
              <a:ext uri="{FF2B5EF4-FFF2-40B4-BE49-F238E27FC236}">
                <a16:creationId xmlns:a16="http://schemas.microsoft.com/office/drawing/2014/main" id="{13C6A203-EBEA-45C6-B550-3C388C57B6AC}"/>
              </a:ext>
            </a:extLst>
          </p:cNvPr>
          <p:cNvSpPr>
            <a:spLocks noChangeArrowheads="1"/>
          </p:cNvSpPr>
          <p:nvPr/>
        </p:nvSpPr>
        <p:spPr bwMode="auto">
          <a:xfrm>
            <a:off x="6349978" y="6679072"/>
            <a:ext cx="762478" cy="284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フラット横型</a:t>
            </a:r>
            <a:endPar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ポスト</a:t>
            </a:r>
            <a:endPar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550" dirty="0">
                <a:solidFill>
                  <a:schemeClr val="tx1">
                    <a:lumMod val="65000"/>
                    <a:lumOff val="35000"/>
                  </a:schemeClr>
                </a:solidFill>
                <a:latin typeface="メイリオ" panose="020B0604030504040204" pitchFamily="50" charset="-128"/>
                <a:ea typeface="メイリオ" panose="020B0604030504040204" pitchFamily="50" charset="-128"/>
              </a:rPr>
              <a:t>［前入れ前取り出し］</a:t>
            </a:r>
            <a:endParaRPr lang="en-US" altLang="ja-JP" sz="55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24" name="Rectangle 37">
            <a:extLst>
              <a:ext uri="{FF2B5EF4-FFF2-40B4-BE49-F238E27FC236}">
                <a16:creationId xmlns:a16="http://schemas.microsoft.com/office/drawing/2014/main" id="{C5D5590C-FFA6-493A-B19C-52BA8E757C6E}"/>
              </a:ext>
            </a:extLst>
          </p:cNvPr>
          <p:cNvSpPr>
            <a:spLocks noChangeArrowheads="1"/>
          </p:cNvSpPr>
          <p:nvPr/>
        </p:nvSpPr>
        <p:spPr bwMode="auto">
          <a:xfrm>
            <a:off x="2237741" y="4448661"/>
            <a:ext cx="1458130" cy="116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750" dirty="0">
                <a:solidFill>
                  <a:schemeClr val="tx1">
                    <a:lumMod val="65000"/>
                    <a:lumOff val="35000"/>
                  </a:schemeClr>
                </a:solidFill>
                <a:latin typeface="メイリオ" panose="020B0604030504040204" pitchFamily="50" charset="-128"/>
                <a:ea typeface="メイリオ" panose="020B0604030504040204" pitchFamily="50" charset="-128"/>
              </a:rPr>
              <a:t>アクシィ横型ポスト</a:t>
            </a:r>
            <a:r>
              <a:rPr lang="en-US" altLang="ja-JP" sz="75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750" dirty="0">
                <a:solidFill>
                  <a:schemeClr val="tx1">
                    <a:lumMod val="65000"/>
                    <a:lumOff val="35000"/>
                  </a:schemeClr>
                </a:solidFill>
                <a:latin typeface="メイリオ" panose="020B0604030504040204" pitchFamily="50" charset="-128"/>
                <a:ea typeface="メイリオ" panose="020B0604030504040204" pitchFamily="50" charset="-128"/>
              </a:rPr>
              <a:t>取付例</a:t>
            </a:r>
            <a:endParaRPr lang="en-US" altLang="ja-JP" sz="75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126" name="図 1">
            <a:extLst>
              <a:ext uri="{FF2B5EF4-FFF2-40B4-BE49-F238E27FC236}">
                <a16:creationId xmlns:a16="http://schemas.microsoft.com/office/drawing/2014/main" id="{220DFDE3-1ED3-43ED-816B-26238DAA7858}"/>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789023" y="2626572"/>
            <a:ext cx="706845" cy="68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7" name="図 2">
            <a:extLst>
              <a:ext uri="{FF2B5EF4-FFF2-40B4-BE49-F238E27FC236}">
                <a16:creationId xmlns:a16="http://schemas.microsoft.com/office/drawing/2014/main" id="{E3B1B5E1-FF84-486C-AE24-2840DD93951A}"/>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059988" y="2646137"/>
            <a:ext cx="704142" cy="665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 name="図 3">
            <a:extLst>
              <a:ext uri="{FF2B5EF4-FFF2-40B4-BE49-F238E27FC236}">
                <a16:creationId xmlns:a16="http://schemas.microsoft.com/office/drawing/2014/main" id="{C8B3A0C4-C5F5-4D21-950C-9C6146C5D47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332358" y="2640255"/>
            <a:ext cx="699491" cy="66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 name="Rectangle 37">
            <a:extLst>
              <a:ext uri="{FF2B5EF4-FFF2-40B4-BE49-F238E27FC236}">
                <a16:creationId xmlns:a16="http://schemas.microsoft.com/office/drawing/2014/main" id="{68F6642F-0497-429B-B3EF-DB06721E26BD}"/>
              </a:ext>
            </a:extLst>
          </p:cNvPr>
          <p:cNvSpPr>
            <a:spLocks noChangeArrowheads="1"/>
          </p:cNvSpPr>
          <p:nvPr/>
        </p:nvSpPr>
        <p:spPr bwMode="auto">
          <a:xfrm>
            <a:off x="1546186" y="6855925"/>
            <a:ext cx="870423" cy="116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756" dirty="0">
                <a:solidFill>
                  <a:schemeClr val="tx1">
                    <a:lumMod val="65000"/>
                    <a:lumOff val="35000"/>
                  </a:schemeClr>
                </a:solidFill>
                <a:latin typeface="メイリオ" panose="020B0604030504040204" pitchFamily="50" charset="-128"/>
                <a:ea typeface="メイリオ" panose="020B0604030504040204" pitchFamily="50" charset="-128"/>
              </a:rPr>
              <a:t>加工なし</a:t>
            </a:r>
            <a:endParaRPr lang="en-US" altLang="ja-JP" sz="756"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130" name="図 1">
            <a:extLst>
              <a:ext uri="{FF2B5EF4-FFF2-40B4-BE49-F238E27FC236}">
                <a16:creationId xmlns:a16="http://schemas.microsoft.com/office/drawing/2014/main" id="{51BE9DF0-6D05-410E-84CC-D26578E1D314}"/>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l="6221" t="12779" r="2040"/>
          <a:stretch>
            <a:fillRect/>
          </a:stretch>
        </p:blipFill>
        <p:spPr bwMode="auto">
          <a:xfrm>
            <a:off x="7023356" y="6171896"/>
            <a:ext cx="562006" cy="498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 name="Rectangle 37">
            <a:extLst>
              <a:ext uri="{FF2B5EF4-FFF2-40B4-BE49-F238E27FC236}">
                <a16:creationId xmlns:a16="http://schemas.microsoft.com/office/drawing/2014/main" id="{5889A630-43C9-4C7D-931F-89247E9C2E09}"/>
              </a:ext>
            </a:extLst>
          </p:cNvPr>
          <p:cNvSpPr>
            <a:spLocks noChangeArrowheads="1"/>
          </p:cNvSpPr>
          <p:nvPr/>
        </p:nvSpPr>
        <p:spPr bwMode="auto">
          <a:xfrm>
            <a:off x="7085040" y="6701345"/>
            <a:ext cx="596274" cy="200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ネクストポスト </a:t>
            </a:r>
            <a:r>
              <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rPr>
              <a:t>L-1</a:t>
            </a: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型</a:t>
            </a:r>
            <a:endPar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132" name="図 2">
            <a:extLst>
              <a:ext uri="{FF2B5EF4-FFF2-40B4-BE49-F238E27FC236}">
                <a16:creationId xmlns:a16="http://schemas.microsoft.com/office/drawing/2014/main" id="{912A46FE-CE64-48D0-9577-312F6DCF68C3}"/>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633338" y="6166755"/>
            <a:ext cx="558579" cy="51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 name="Rectangle 37">
            <a:extLst>
              <a:ext uri="{FF2B5EF4-FFF2-40B4-BE49-F238E27FC236}">
                <a16:creationId xmlns:a16="http://schemas.microsoft.com/office/drawing/2014/main" id="{65E58CA9-129A-482F-B098-875BB11CDFDD}"/>
              </a:ext>
            </a:extLst>
          </p:cNvPr>
          <p:cNvSpPr>
            <a:spLocks noChangeArrowheads="1"/>
          </p:cNvSpPr>
          <p:nvPr/>
        </p:nvSpPr>
        <p:spPr bwMode="auto">
          <a:xfrm>
            <a:off x="7736144" y="6732187"/>
            <a:ext cx="596274" cy="220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エクスポスト</a:t>
            </a:r>
            <a:endPar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endParaRPr>
          </a:p>
          <a:p>
            <a:pPr>
              <a:buFontTx/>
              <a:buNone/>
            </a:pPr>
            <a:r>
              <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rPr>
              <a:t>FS</a:t>
            </a:r>
          </a:p>
        </p:txBody>
      </p:sp>
      <p:pic>
        <p:nvPicPr>
          <p:cNvPr id="134" name="図 2">
            <a:extLst>
              <a:ext uri="{FF2B5EF4-FFF2-40B4-BE49-F238E27FC236}">
                <a16:creationId xmlns:a16="http://schemas.microsoft.com/office/drawing/2014/main" id="{C1BA8DE5-77AC-409C-BD6D-D7168A4A4E02}"/>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26223" y="5671944"/>
            <a:ext cx="813879" cy="1170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 name="図 3">
            <a:extLst>
              <a:ext uri="{FF2B5EF4-FFF2-40B4-BE49-F238E27FC236}">
                <a16:creationId xmlns:a16="http://schemas.microsoft.com/office/drawing/2014/main" id="{EB85B53D-9895-483A-A9B2-4DCC3EE810FA}"/>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554753" y="5665090"/>
            <a:ext cx="815593" cy="1170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 name="Rectangle 281">
            <a:extLst>
              <a:ext uri="{FF2B5EF4-FFF2-40B4-BE49-F238E27FC236}">
                <a16:creationId xmlns:a16="http://schemas.microsoft.com/office/drawing/2014/main" id="{4FF2496E-B441-4E92-BDD1-26DBDBEC4FC0}"/>
              </a:ext>
            </a:extLst>
          </p:cNvPr>
          <p:cNvSpPr>
            <a:spLocks noChangeArrowheads="1"/>
          </p:cNvSpPr>
          <p:nvPr/>
        </p:nvSpPr>
        <p:spPr bwMode="auto">
          <a:xfrm>
            <a:off x="8263881" y="3906838"/>
            <a:ext cx="2229174" cy="244542"/>
          </a:xfrm>
          <a:prstGeom prst="rect">
            <a:avLst/>
          </a:prstGeom>
          <a:solidFill>
            <a:srgbClr val="30579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8284" tIns="38856" rIns="58284" bIns="38856" anchor="b">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079" b="1" dirty="0">
                <a:solidFill>
                  <a:schemeClr val="bg1"/>
                </a:solidFill>
                <a:ea typeface="メイリオ" panose="020B0604030504040204" pitchFamily="50" charset="-128"/>
              </a:rPr>
              <a:t>❺</a:t>
            </a:r>
            <a:r>
              <a:rPr lang="ja-JP" altLang="en-US" sz="1050" b="1" dirty="0">
                <a:solidFill>
                  <a:schemeClr val="bg1"/>
                </a:solidFill>
                <a:ea typeface="メイリオ" panose="020B0604030504040204" pitchFamily="50" charset="-128"/>
              </a:rPr>
              <a:t>宅配ボックス</a:t>
            </a:r>
            <a:endParaRPr lang="en-US" altLang="ja-JP" sz="1050" b="1" dirty="0">
              <a:solidFill>
                <a:schemeClr val="bg1"/>
              </a:solidFill>
              <a:ea typeface="メイリオ" panose="020B0604030504040204" pitchFamily="50" charset="-128"/>
            </a:endParaRPr>
          </a:p>
        </p:txBody>
      </p:sp>
      <p:sp>
        <p:nvSpPr>
          <p:cNvPr id="141" name="正方形/長方形 7">
            <a:extLst>
              <a:ext uri="{FF2B5EF4-FFF2-40B4-BE49-F238E27FC236}">
                <a16:creationId xmlns:a16="http://schemas.microsoft.com/office/drawing/2014/main" id="{231415DD-56CB-43D4-A4BF-DD4FDB2455CA}"/>
              </a:ext>
            </a:extLst>
          </p:cNvPr>
          <p:cNvSpPr>
            <a:spLocks noChangeArrowheads="1"/>
          </p:cNvSpPr>
          <p:nvPr/>
        </p:nvSpPr>
        <p:spPr bwMode="auto">
          <a:xfrm>
            <a:off x="8263881" y="4204472"/>
            <a:ext cx="22651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800" dirty="0">
                <a:solidFill>
                  <a:schemeClr val="tx1">
                    <a:lumMod val="65000"/>
                    <a:lumOff val="35000"/>
                  </a:schemeClr>
                </a:solidFill>
                <a:ea typeface="メイリオ" panose="020B0604030504040204" pitchFamily="50" charset="-128"/>
              </a:rPr>
              <a:t>コンパクトな外形サイズの中でもしっかり受け取れるダイヤル錠式宅配ボックス。</a:t>
            </a:r>
          </a:p>
        </p:txBody>
      </p:sp>
      <p:sp>
        <p:nvSpPr>
          <p:cNvPr id="142" name="正方形/長方形 8">
            <a:extLst>
              <a:ext uri="{FF2B5EF4-FFF2-40B4-BE49-F238E27FC236}">
                <a16:creationId xmlns:a16="http://schemas.microsoft.com/office/drawing/2014/main" id="{E3B80EEE-7488-4F15-B37F-37877AB60C83}"/>
              </a:ext>
            </a:extLst>
          </p:cNvPr>
          <p:cNvSpPr>
            <a:spLocks noChangeArrowheads="1"/>
          </p:cNvSpPr>
          <p:nvPr/>
        </p:nvSpPr>
        <p:spPr bwMode="auto">
          <a:xfrm>
            <a:off x="8262167" y="4488474"/>
            <a:ext cx="2109235" cy="199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648"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648" dirty="0">
                <a:solidFill>
                  <a:schemeClr val="tx1">
                    <a:lumMod val="65000"/>
                    <a:lumOff val="35000"/>
                  </a:schemeClr>
                </a:solidFill>
                <a:latin typeface="メイリオ" panose="020B0604030504040204" pitchFamily="50" charset="-128"/>
                <a:ea typeface="メイリオ" panose="020B0604030504040204" pitchFamily="50" charset="-128"/>
              </a:rPr>
              <a:t>宅配ボックスは柱の側面にのみ取付可能です。</a:t>
            </a:r>
            <a:endParaRPr lang="en-US" altLang="ja-JP" sz="648"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648" dirty="0">
                <a:solidFill>
                  <a:schemeClr val="tx1">
                    <a:lumMod val="65000"/>
                    <a:lumOff val="35000"/>
                  </a:schemeClr>
                </a:solidFill>
                <a:latin typeface="メイリオ" panose="020B0604030504040204" pitchFamily="50" charset="-128"/>
                <a:ea typeface="メイリオ" panose="020B0604030504040204" pitchFamily="50" charset="-128"/>
              </a:rPr>
              <a:t>    アクシィ横型ポストと同じ向きには取付できません。</a:t>
            </a:r>
          </a:p>
        </p:txBody>
      </p:sp>
      <p:sp>
        <p:nvSpPr>
          <p:cNvPr id="143" name="正方形/長方形 9">
            <a:extLst>
              <a:ext uri="{FF2B5EF4-FFF2-40B4-BE49-F238E27FC236}">
                <a16:creationId xmlns:a16="http://schemas.microsoft.com/office/drawing/2014/main" id="{424E780B-07C0-4081-A303-60A765DF5755}"/>
              </a:ext>
            </a:extLst>
          </p:cNvPr>
          <p:cNvSpPr>
            <a:spLocks noChangeArrowheads="1"/>
          </p:cNvSpPr>
          <p:nvPr/>
        </p:nvSpPr>
        <p:spPr bwMode="auto">
          <a:xfrm>
            <a:off x="4369983" y="6337322"/>
            <a:ext cx="990365" cy="76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ts val="1000"/>
              </a:lnSpc>
              <a:spcBef>
                <a:spcPct val="0"/>
              </a:spcBef>
              <a:buFontTx/>
              <a:buNone/>
            </a:pPr>
            <a:r>
              <a:rPr lang="ja-JP" altLang="en-US" sz="700" dirty="0">
                <a:solidFill>
                  <a:schemeClr val="tx1">
                    <a:lumMod val="65000"/>
                    <a:lumOff val="35000"/>
                  </a:schemeClr>
                </a:solidFill>
                <a:latin typeface="メイリオ" panose="020B0604030504040204" pitchFamily="50" charset="-128"/>
                <a:ea typeface="メイリオ" panose="020B0604030504040204" pitchFamily="50" charset="-128"/>
              </a:rPr>
              <a:t>柱セット加工なし</a:t>
            </a:r>
            <a:endParaRPr lang="en-US" altLang="ja-JP" sz="700" dirty="0">
              <a:solidFill>
                <a:schemeClr val="tx1">
                  <a:lumMod val="65000"/>
                  <a:lumOff val="35000"/>
                </a:schemeClr>
              </a:solidFill>
              <a:latin typeface="メイリオ" panose="020B0604030504040204" pitchFamily="50" charset="-128"/>
              <a:ea typeface="メイリオ" panose="020B0604030504040204" pitchFamily="50" charset="-128"/>
            </a:endParaRPr>
          </a:p>
          <a:p>
            <a:pPr>
              <a:lnSpc>
                <a:spcPts val="1000"/>
              </a:lnSpc>
              <a:spcBef>
                <a:spcPct val="0"/>
              </a:spcBef>
              <a:buFontTx/>
              <a:buNone/>
            </a:pPr>
            <a:r>
              <a:rPr lang="ja-JP" altLang="en-US" sz="700" dirty="0">
                <a:solidFill>
                  <a:schemeClr val="tx1">
                    <a:lumMod val="65000"/>
                    <a:lumOff val="35000"/>
                  </a:schemeClr>
                </a:solidFill>
                <a:latin typeface="メイリオ" panose="020B0604030504040204" pitchFamily="50" charset="-128"/>
                <a:ea typeface="メイリオ" panose="020B0604030504040204" pitchFamily="50" charset="-128"/>
              </a:rPr>
              <a:t>アクシィ縦型ポスト</a:t>
            </a:r>
            <a:endParaRPr lang="en-US" altLang="ja-JP" sz="700" dirty="0">
              <a:solidFill>
                <a:schemeClr val="tx1">
                  <a:lumMod val="65000"/>
                  <a:lumOff val="35000"/>
                </a:schemeClr>
              </a:solidFill>
              <a:latin typeface="メイリオ" panose="020B0604030504040204" pitchFamily="50" charset="-128"/>
              <a:ea typeface="メイリオ" panose="020B0604030504040204" pitchFamily="50" charset="-128"/>
            </a:endParaRPr>
          </a:p>
          <a:p>
            <a:pPr>
              <a:lnSpc>
                <a:spcPts val="1000"/>
              </a:lnSpc>
              <a:spcBef>
                <a:spcPct val="0"/>
              </a:spcBef>
              <a:buFontTx/>
              <a:buNone/>
            </a:pPr>
            <a:r>
              <a:rPr lang="ja-JP" altLang="en-US" sz="700" dirty="0">
                <a:solidFill>
                  <a:schemeClr val="tx1">
                    <a:lumMod val="65000"/>
                    <a:lumOff val="35000"/>
                  </a:schemeClr>
                </a:solidFill>
                <a:latin typeface="メイリオ" panose="020B0604030504040204" pitchFamily="50" charset="-128"/>
                <a:ea typeface="メイリオ" panose="020B0604030504040204" pitchFamily="50" charset="-128"/>
              </a:rPr>
              <a:t>アクシィ宅配ボックス</a:t>
            </a:r>
            <a:endParaRPr lang="en-US" altLang="ja-JP" sz="700" dirty="0">
              <a:solidFill>
                <a:schemeClr val="tx1">
                  <a:lumMod val="65000"/>
                  <a:lumOff val="35000"/>
                </a:schemeClr>
              </a:solidFill>
              <a:latin typeface="メイリオ" panose="020B0604030504040204" pitchFamily="50" charset="-128"/>
              <a:ea typeface="メイリオ" panose="020B0604030504040204" pitchFamily="50" charset="-128"/>
            </a:endParaRPr>
          </a:p>
          <a:p>
            <a:pPr>
              <a:lnSpc>
                <a:spcPts val="1000"/>
              </a:lnSpc>
              <a:spcBef>
                <a:spcPct val="0"/>
              </a:spcBef>
              <a:buFontTx/>
              <a:buNone/>
            </a:pPr>
            <a:r>
              <a:rPr lang="ja-JP" altLang="en-US" sz="700" dirty="0">
                <a:solidFill>
                  <a:schemeClr val="tx1">
                    <a:lumMod val="65000"/>
                    <a:lumOff val="35000"/>
                  </a:schemeClr>
                </a:solidFill>
                <a:latin typeface="メイリオ" panose="020B0604030504040204" pitchFamily="50" charset="-128"/>
                <a:ea typeface="メイリオ" panose="020B0604030504040204" pitchFamily="50" charset="-128"/>
              </a:rPr>
              <a:t>サイン台座</a:t>
            </a:r>
            <a:endParaRPr lang="en-US" altLang="ja-JP" sz="700" dirty="0">
              <a:solidFill>
                <a:schemeClr val="tx1">
                  <a:lumMod val="65000"/>
                  <a:lumOff val="35000"/>
                </a:schemeClr>
              </a:solidFill>
              <a:latin typeface="メイリオ" panose="020B0604030504040204" pitchFamily="50" charset="-128"/>
              <a:ea typeface="メイリオ" panose="020B0604030504040204" pitchFamily="50" charset="-128"/>
            </a:endParaRPr>
          </a:p>
          <a:p>
            <a:pPr>
              <a:lnSpc>
                <a:spcPts val="1000"/>
              </a:lnSpc>
              <a:spcBef>
                <a:spcPct val="0"/>
              </a:spcBef>
              <a:buFontTx/>
              <a:buNone/>
            </a:pPr>
            <a:r>
              <a:rPr lang="ja-JP" altLang="en-US" sz="700" dirty="0">
                <a:solidFill>
                  <a:schemeClr val="tx1">
                    <a:lumMod val="65000"/>
                    <a:lumOff val="35000"/>
                  </a:schemeClr>
                </a:solidFill>
                <a:latin typeface="メイリオ" panose="020B0604030504040204" pitchFamily="50" charset="-128"/>
                <a:ea typeface="メイリオ" panose="020B0604030504040204" pitchFamily="50" charset="-128"/>
              </a:rPr>
              <a:t> アルミサイン</a:t>
            </a:r>
            <a:r>
              <a:rPr lang="en-US" altLang="ja-JP" sz="700" dirty="0">
                <a:solidFill>
                  <a:schemeClr val="tx1">
                    <a:lumMod val="65000"/>
                    <a:lumOff val="35000"/>
                  </a:schemeClr>
                </a:solidFill>
                <a:latin typeface="メイリオ" panose="020B0604030504040204" pitchFamily="50" charset="-128"/>
                <a:ea typeface="メイリオ" panose="020B0604030504040204" pitchFamily="50" charset="-128"/>
              </a:rPr>
              <a:t> </a:t>
            </a:r>
          </a:p>
          <a:p>
            <a:pPr>
              <a:lnSpc>
                <a:spcPts val="1000"/>
              </a:lnSpc>
              <a:spcBef>
                <a:spcPct val="0"/>
              </a:spcBef>
              <a:buFontTx/>
              <a:buNone/>
            </a:pPr>
            <a:r>
              <a:rPr lang="ja-JP" altLang="en-US" sz="700" dirty="0">
                <a:solidFill>
                  <a:schemeClr val="tx1">
                    <a:lumMod val="65000"/>
                    <a:lumOff val="35000"/>
                  </a:schemeClr>
                </a:solidFill>
                <a:latin typeface="メイリオ" panose="020B0604030504040204" pitchFamily="50" charset="-128"/>
                <a:ea typeface="メイリオ" panose="020B0604030504040204" pitchFamily="50" charset="-128"/>
              </a:rPr>
              <a:t>（ネームシールタイプ）</a:t>
            </a:r>
            <a:endParaRPr lang="en-US" altLang="ja-JP" sz="7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46" name="正方形/長方形 145">
            <a:extLst>
              <a:ext uri="{FF2B5EF4-FFF2-40B4-BE49-F238E27FC236}">
                <a16:creationId xmlns:a16="http://schemas.microsoft.com/office/drawing/2014/main" id="{03A97907-7A32-4390-A28B-48E92439289E}"/>
              </a:ext>
            </a:extLst>
          </p:cNvPr>
          <p:cNvSpPr/>
          <p:nvPr/>
        </p:nvSpPr>
        <p:spPr>
          <a:xfrm>
            <a:off x="5632049" y="2549552"/>
            <a:ext cx="4843871" cy="948429"/>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8" name="グループ化 147">
            <a:extLst>
              <a:ext uri="{FF2B5EF4-FFF2-40B4-BE49-F238E27FC236}">
                <a16:creationId xmlns:a16="http://schemas.microsoft.com/office/drawing/2014/main" id="{87EB2F6A-8C9A-4EFA-804E-4E0E906FB4E8}"/>
              </a:ext>
            </a:extLst>
          </p:cNvPr>
          <p:cNvGrpSpPr/>
          <p:nvPr/>
        </p:nvGrpSpPr>
        <p:grpSpPr>
          <a:xfrm>
            <a:off x="5621769" y="3552874"/>
            <a:ext cx="4828286" cy="167270"/>
            <a:chOff x="5621769" y="3552874"/>
            <a:chExt cx="4828286" cy="167270"/>
          </a:xfrm>
        </p:grpSpPr>
        <p:sp>
          <p:nvSpPr>
            <p:cNvPr id="123" name="Rectangle 325">
              <a:extLst>
                <a:ext uri="{FF2B5EF4-FFF2-40B4-BE49-F238E27FC236}">
                  <a16:creationId xmlns:a16="http://schemas.microsoft.com/office/drawing/2014/main" id="{E02188D7-B990-4A4D-BD01-1675E9035717}"/>
                </a:ext>
              </a:extLst>
            </p:cNvPr>
            <p:cNvSpPr>
              <a:spLocks noChangeArrowheads="1"/>
            </p:cNvSpPr>
            <p:nvPr/>
          </p:nvSpPr>
          <p:spPr bwMode="auto">
            <a:xfrm>
              <a:off x="5621769" y="3562116"/>
              <a:ext cx="2852010" cy="158028"/>
            </a:xfrm>
            <a:prstGeom prst="rect">
              <a:avLst/>
            </a:prstGeom>
            <a:solidFill>
              <a:srgbClr val="E20000"/>
            </a:solidFill>
            <a:ln>
              <a:noFill/>
            </a:ln>
            <a:effectLst/>
            <a:extLst>
              <a:ext uri="{91240B29-F687-4F45-9708-019B960494DF}">
                <a14:hiddenLine xmlns:a14="http://schemas.microsoft.com/office/drawing/2010/main" w="9525">
                  <a:solidFill>
                    <a:srgbClr val="E2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428" tIns="19428" rIns="19428" bIns="19428"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10000"/>
                </a:lnSpc>
                <a:spcBef>
                  <a:spcPct val="0"/>
                </a:spcBef>
                <a:buFontTx/>
                <a:buNone/>
              </a:pPr>
              <a:r>
                <a:rPr lang="ja-JP" altLang="en-US" sz="700" b="1" dirty="0">
                  <a:solidFill>
                    <a:schemeClr val="bg1"/>
                  </a:solidFill>
                  <a:ea typeface="メイリオ" panose="020B0604030504040204" pitchFamily="50" charset="-128"/>
                </a:rPr>
                <a:t>サインシュミレーション　</a:t>
              </a:r>
              <a:r>
                <a:rPr lang="ja-JP" altLang="en-US" sz="600" dirty="0">
                  <a:solidFill>
                    <a:schemeClr val="bg1"/>
                  </a:solidFill>
                  <a:ea typeface="メイリオ" panose="020B0604030504040204" pitchFamily="50" charset="-128"/>
                </a:rPr>
                <a:t>実際の名前を入れて表札作成のお試しができます。</a:t>
              </a:r>
              <a:endParaRPr lang="en-US" altLang="ja-JP" sz="600" dirty="0">
                <a:solidFill>
                  <a:schemeClr val="bg1"/>
                </a:solidFill>
                <a:ea typeface="メイリオ" panose="020B0604030504040204" pitchFamily="50" charset="-128"/>
              </a:endParaRPr>
            </a:p>
          </p:txBody>
        </p:sp>
        <p:sp>
          <p:nvSpPr>
            <p:cNvPr id="121" name="Rectangle 326">
              <a:extLst>
                <a:ext uri="{FF2B5EF4-FFF2-40B4-BE49-F238E27FC236}">
                  <a16:creationId xmlns:a16="http://schemas.microsoft.com/office/drawing/2014/main" id="{77E51B95-FDBE-4A1A-9D44-C85A342AE021}"/>
                </a:ext>
              </a:extLst>
            </p:cNvPr>
            <p:cNvSpPr>
              <a:spLocks noChangeArrowheads="1"/>
            </p:cNvSpPr>
            <p:nvPr/>
          </p:nvSpPr>
          <p:spPr bwMode="auto">
            <a:xfrm>
              <a:off x="8603464" y="3569731"/>
              <a:ext cx="1646284" cy="126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lnSpc>
                  <a:spcPct val="110000"/>
                </a:lnSpc>
                <a:spcBef>
                  <a:spcPct val="0"/>
                </a:spcBef>
                <a:buFontTx/>
                <a:buNone/>
              </a:pPr>
              <a:r>
                <a:rPr lang="en-US" altLang="ja-JP" sz="750" b="1" dirty="0">
                  <a:solidFill>
                    <a:schemeClr val="tx1">
                      <a:lumMod val="65000"/>
                      <a:lumOff val="35000"/>
                    </a:schemeClr>
                  </a:solidFill>
                  <a:latin typeface="メイリオ" panose="020B0604030504040204" pitchFamily="50" charset="-128"/>
                  <a:ea typeface="メイリオ" panose="020B0604030504040204" pitchFamily="50" charset="-128"/>
                </a:rPr>
                <a:t>https://sign-simulation.net/lixil</a:t>
              </a:r>
              <a:endParaRPr lang="ja-JP" altLang="en-US" sz="75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47" name="正方形/長方形 146">
              <a:extLst>
                <a:ext uri="{FF2B5EF4-FFF2-40B4-BE49-F238E27FC236}">
                  <a16:creationId xmlns:a16="http://schemas.microsoft.com/office/drawing/2014/main" id="{7BDF37ED-83CD-4439-AEBF-61FB7F35B214}"/>
                </a:ext>
              </a:extLst>
            </p:cNvPr>
            <p:cNvSpPr/>
            <p:nvPr/>
          </p:nvSpPr>
          <p:spPr>
            <a:xfrm>
              <a:off x="5621769" y="3552874"/>
              <a:ext cx="4828286" cy="164751"/>
            </a:xfrm>
            <a:prstGeom prst="rect">
              <a:avLst/>
            </a:prstGeom>
            <a:noFill/>
            <a:ln w="3175">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2" name="Line 307">
            <a:extLst>
              <a:ext uri="{FF2B5EF4-FFF2-40B4-BE49-F238E27FC236}">
                <a16:creationId xmlns:a16="http://schemas.microsoft.com/office/drawing/2014/main" id="{CFB33680-418C-40BE-9B4D-06B4ADDAEB18}"/>
              </a:ext>
            </a:extLst>
          </p:cNvPr>
          <p:cNvSpPr>
            <a:spLocks noChangeShapeType="1"/>
          </p:cNvSpPr>
          <p:nvPr/>
        </p:nvSpPr>
        <p:spPr bwMode="auto">
          <a:xfrm flipH="1" flipV="1">
            <a:off x="6260522" y="5154804"/>
            <a:ext cx="215892" cy="77104"/>
          </a:xfrm>
          <a:prstGeom prst="line">
            <a:avLst/>
          </a:prstGeom>
          <a:noFill/>
          <a:ln w="9525">
            <a:solidFill>
              <a:srgbClr val="B8BABA"/>
            </a:solidFill>
            <a:round/>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ja-JP" altLang="en-US" sz="1511"/>
          </a:p>
        </p:txBody>
      </p:sp>
      <p:sp>
        <p:nvSpPr>
          <p:cNvPr id="149" name="Rectangle 9">
            <a:extLst>
              <a:ext uri="{FF2B5EF4-FFF2-40B4-BE49-F238E27FC236}">
                <a16:creationId xmlns:a16="http://schemas.microsoft.com/office/drawing/2014/main" id="{CA4748FE-B156-4033-B7EE-B63624CA1708}"/>
              </a:ext>
            </a:extLst>
          </p:cNvPr>
          <p:cNvSpPr>
            <a:spLocks noChangeArrowheads="1"/>
          </p:cNvSpPr>
          <p:nvPr/>
        </p:nvSpPr>
        <p:spPr bwMode="auto">
          <a:xfrm>
            <a:off x="1382740" y="7191370"/>
            <a:ext cx="1504393" cy="338682"/>
          </a:xfrm>
          <a:prstGeom prst="rect">
            <a:avLst/>
          </a:prstGeom>
          <a:noFill/>
          <a:ln>
            <a:noFill/>
          </a:ln>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ts val="863"/>
              </a:lnSpc>
              <a:spcBef>
                <a:spcPct val="0"/>
              </a:spcBef>
              <a:buNone/>
            </a:pPr>
            <a:r>
              <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rPr>
              <a:t>01_</a:t>
            </a:r>
            <a:r>
              <a:rPr lang="ja-JP" altLang="en-US" sz="600" dirty="0">
                <a:solidFill>
                  <a:schemeClr val="tx1">
                    <a:lumMod val="65000"/>
                    <a:lumOff val="35000"/>
                  </a:schemeClr>
                </a:solidFill>
                <a:latin typeface="メイリオ" panose="020B0604030504040204" pitchFamily="50" charset="-128"/>
                <a:ea typeface="メイリオ" panose="020B0604030504040204" pitchFamily="50" charset="-128"/>
              </a:rPr>
              <a:t>アクシィ</a:t>
            </a:r>
            <a:r>
              <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600" dirty="0">
                <a:solidFill>
                  <a:schemeClr val="tx1">
                    <a:lumMod val="65000"/>
                    <a:lumOff val="35000"/>
                  </a:schemeClr>
                </a:solidFill>
                <a:latin typeface="メイリオ" panose="020B0604030504040204" pitchFamily="50" charset="-128"/>
                <a:ea typeface="メイリオ" panose="020B0604030504040204" pitchFamily="50" charset="-128"/>
              </a:rPr>
              <a:t>型</a:t>
            </a:r>
            <a:r>
              <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rPr>
              <a:t>_</a:t>
            </a:r>
            <a:r>
              <a:rPr lang="ja-JP" altLang="en-US" sz="600" dirty="0">
                <a:solidFill>
                  <a:schemeClr val="tx1">
                    <a:lumMod val="65000"/>
                    <a:lumOff val="35000"/>
                  </a:schemeClr>
                </a:solidFill>
                <a:latin typeface="メイリオ" panose="020B0604030504040204" pitchFamily="50" charset="-128"/>
                <a:ea typeface="メイリオ" panose="020B0604030504040204" pitchFamily="50" charset="-128"/>
              </a:rPr>
              <a:t>商品特長</a:t>
            </a:r>
            <a:endPar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endParaRPr>
          </a:p>
          <a:p>
            <a:pPr>
              <a:lnSpc>
                <a:spcPts val="863"/>
              </a:lnSpc>
              <a:spcBef>
                <a:spcPct val="0"/>
              </a:spcBef>
              <a:buNone/>
            </a:pPr>
            <a:r>
              <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rPr>
              <a:t>SPD99999007628</a:t>
            </a:r>
          </a:p>
          <a:p>
            <a:pPr>
              <a:lnSpc>
                <a:spcPts val="863"/>
              </a:lnSpc>
              <a:spcBef>
                <a:spcPct val="0"/>
              </a:spcBef>
              <a:buNone/>
            </a:pPr>
            <a:r>
              <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rPr>
              <a:t>2022.04.00</a:t>
            </a:r>
            <a:r>
              <a:rPr lang="ja-JP" altLang="en-US" sz="600" dirty="0">
                <a:solidFill>
                  <a:schemeClr val="tx1">
                    <a:lumMod val="65000"/>
                    <a:lumOff val="35000"/>
                  </a:schemeClr>
                </a:solidFill>
                <a:latin typeface="メイリオ" panose="020B0604030504040204" pitchFamily="50" charset="-128"/>
                <a:ea typeface="メイリオ" panose="020B0604030504040204" pitchFamily="50" charset="-128"/>
              </a:rPr>
              <a:t>改訂（</a:t>
            </a:r>
            <a:r>
              <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rPr>
              <a:t>2025.05</a:t>
            </a:r>
            <a:r>
              <a:rPr lang="ja-JP" altLang="en-US" sz="600" dirty="0">
                <a:solidFill>
                  <a:schemeClr val="tx1">
                    <a:lumMod val="65000"/>
                    <a:lumOff val="35000"/>
                  </a:schemeClr>
                </a:solidFill>
                <a:latin typeface="メイリオ" panose="020B0604030504040204" pitchFamily="50" charset="-128"/>
                <a:ea typeface="メイリオ" panose="020B0604030504040204" pitchFamily="50" charset="-128"/>
              </a:rPr>
              <a:t>更新）</a:t>
            </a:r>
          </a:p>
        </p:txBody>
      </p:sp>
      <p:pic>
        <p:nvPicPr>
          <p:cNvPr id="150" name="図 149">
            <a:extLst>
              <a:ext uri="{FF2B5EF4-FFF2-40B4-BE49-F238E27FC236}">
                <a16:creationId xmlns:a16="http://schemas.microsoft.com/office/drawing/2014/main" id="{E933B94A-0F9E-4D40-B6E1-289781CE5EE5}"/>
              </a:ext>
            </a:extLst>
          </p:cNvPr>
          <p:cNvPicPr>
            <a:picLocks noChangeAspect="1"/>
          </p:cNvPicPr>
          <p:nvPr/>
        </p:nvPicPr>
        <p:blipFill>
          <a:blip r:embed="rId22"/>
          <a:stretch>
            <a:fillRect/>
          </a:stretch>
        </p:blipFill>
        <p:spPr>
          <a:xfrm>
            <a:off x="9764550" y="907059"/>
            <a:ext cx="459196" cy="459196"/>
          </a:xfrm>
          <a:prstGeom prst="rect">
            <a:avLst/>
          </a:prstGeom>
        </p:spPr>
      </p:pic>
      <p:sp>
        <p:nvSpPr>
          <p:cNvPr id="151" name="Google Shape;215;p8">
            <a:extLst>
              <a:ext uri="{FF2B5EF4-FFF2-40B4-BE49-F238E27FC236}">
                <a16:creationId xmlns:a16="http://schemas.microsoft.com/office/drawing/2014/main" id="{2584DF3C-3096-4B88-8E5A-C072BE157674}"/>
              </a:ext>
            </a:extLst>
          </p:cNvPr>
          <p:cNvSpPr txBox="1"/>
          <p:nvPr/>
        </p:nvSpPr>
        <p:spPr>
          <a:xfrm>
            <a:off x="9332358" y="3955183"/>
            <a:ext cx="339285" cy="140418"/>
          </a:xfrm>
          <a:prstGeom prst="rect">
            <a:avLst/>
          </a:prstGeom>
          <a:solidFill>
            <a:srgbClr val="CC0122"/>
          </a:solidFill>
          <a:ln>
            <a:noFill/>
          </a:ln>
        </p:spPr>
        <p:txBody>
          <a:bodyPr spcFirstLastPara="1" wrap="square" lIns="0" tIns="1900" rIns="0" bIns="0" anchor="t" anchorCtr="0">
            <a:spAutoFit/>
          </a:bodyPr>
          <a:lstStyle/>
          <a:p>
            <a:pPr marL="21590" marR="0" lvl="0" indent="0" algn="l" rtl="0">
              <a:lnSpc>
                <a:spcPct val="100000"/>
              </a:lnSpc>
              <a:spcBef>
                <a:spcPts val="0"/>
              </a:spcBef>
              <a:spcAft>
                <a:spcPts val="0"/>
              </a:spcAft>
              <a:buClr>
                <a:srgbClr val="000000"/>
              </a:buClr>
              <a:buSzPts val="550"/>
              <a:buFont typeface="Arial"/>
              <a:buNone/>
            </a:pPr>
            <a:r>
              <a:rPr lang="en-US" sz="900" b="1" i="0" u="none" strike="noStrike" cap="none" dirty="0">
                <a:solidFill>
                  <a:srgbClr val="FFFFFF"/>
                </a:solidFill>
                <a:latin typeface="Verdana"/>
                <a:ea typeface="Verdana"/>
                <a:cs typeface="Verdana"/>
                <a:sym typeface="Verdana"/>
              </a:rPr>
              <a:t>NEW</a:t>
            </a:r>
            <a:endParaRPr sz="900" b="0" i="0" u="none" strike="noStrike" cap="none" dirty="0">
              <a:solidFill>
                <a:schemeClr val="dk1"/>
              </a:solidFill>
              <a:latin typeface="Verdana"/>
              <a:ea typeface="Verdana"/>
              <a:cs typeface="Verdana"/>
              <a:sym typeface="Verdana"/>
            </a:endParaRPr>
          </a:p>
        </p:txBody>
      </p:sp>
      <p:sp>
        <p:nvSpPr>
          <p:cNvPr id="154" name="Rectangle 37">
            <a:extLst>
              <a:ext uri="{FF2B5EF4-FFF2-40B4-BE49-F238E27FC236}">
                <a16:creationId xmlns:a16="http://schemas.microsoft.com/office/drawing/2014/main" id="{FB8C0377-DB46-46B6-B391-7EE664116792}"/>
              </a:ext>
            </a:extLst>
          </p:cNvPr>
          <p:cNvSpPr>
            <a:spLocks noChangeArrowheads="1"/>
          </p:cNvSpPr>
          <p:nvPr/>
        </p:nvSpPr>
        <p:spPr bwMode="auto">
          <a:xfrm>
            <a:off x="190257" y="4448661"/>
            <a:ext cx="1964703" cy="115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750" dirty="0">
                <a:solidFill>
                  <a:schemeClr val="tx1">
                    <a:lumMod val="65000"/>
                    <a:lumOff val="35000"/>
                  </a:schemeClr>
                </a:solidFill>
                <a:latin typeface="メイリオ" panose="020B0604030504040204" pitchFamily="50" charset="-128"/>
                <a:ea typeface="メイリオ" panose="020B0604030504040204" pitchFamily="50" charset="-128"/>
              </a:rPr>
              <a:t>アクシィ縦型ポスト・宅配ボックス取付例</a:t>
            </a:r>
            <a:endParaRPr lang="en-US" altLang="ja-JP" sz="750" dirty="0">
              <a:solidFill>
                <a:schemeClr val="tx1">
                  <a:lumMod val="65000"/>
                  <a:lumOff val="35000"/>
                </a:schemeClr>
              </a:solidFill>
              <a:latin typeface="メイリオ" panose="020B0604030504040204" pitchFamily="50" charset="-128"/>
              <a:ea typeface="メイリオ" panose="020B0604030504040204" pitchFamily="50" charset="-128"/>
            </a:endParaRPr>
          </a:p>
        </p:txBody>
      </p:sp>
      <p:grpSp>
        <p:nvGrpSpPr>
          <p:cNvPr id="160" name="グループ化 159">
            <a:extLst>
              <a:ext uri="{FF2B5EF4-FFF2-40B4-BE49-F238E27FC236}">
                <a16:creationId xmlns:a16="http://schemas.microsoft.com/office/drawing/2014/main" id="{A981C963-49F1-48BC-9C34-4421BE1BD228}"/>
              </a:ext>
            </a:extLst>
          </p:cNvPr>
          <p:cNvGrpSpPr/>
          <p:nvPr/>
        </p:nvGrpSpPr>
        <p:grpSpPr>
          <a:xfrm>
            <a:off x="4300808" y="4288530"/>
            <a:ext cx="363247" cy="178575"/>
            <a:chOff x="4300808" y="5294987"/>
            <a:chExt cx="363247" cy="178575"/>
          </a:xfrm>
        </p:grpSpPr>
        <p:sp>
          <p:nvSpPr>
            <p:cNvPr id="161" name="Line 290">
              <a:extLst>
                <a:ext uri="{FF2B5EF4-FFF2-40B4-BE49-F238E27FC236}">
                  <a16:creationId xmlns:a16="http://schemas.microsoft.com/office/drawing/2014/main" id="{317DA993-A1F6-4576-98AE-F546A07870F9}"/>
                </a:ext>
              </a:extLst>
            </p:cNvPr>
            <p:cNvSpPr>
              <a:spLocks noChangeShapeType="1"/>
            </p:cNvSpPr>
            <p:nvPr/>
          </p:nvSpPr>
          <p:spPr bwMode="auto">
            <a:xfrm>
              <a:off x="4419034" y="5384220"/>
              <a:ext cx="245021" cy="0"/>
            </a:xfrm>
            <a:prstGeom prst="line">
              <a:avLst/>
            </a:prstGeom>
            <a:noFill/>
            <a:ln w="9525">
              <a:solidFill>
                <a:srgbClr val="30579D"/>
              </a:solidFill>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ja-JP" altLang="en-US" sz="1511"/>
            </a:p>
          </p:txBody>
        </p:sp>
        <p:sp>
          <p:nvSpPr>
            <p:cNvPr id="162" name="Rectangle 291">
              <a:extLst>
                <a:ext uri="{FF2B5EF4-FFF2-40B4-BE49-F238E27FC236}">
                  <a16:creationId xmlns:a16="http://schemas.microsoft.com/office/drawing/2014/main" id="{92493C33-2F6F-41E2-BED6-4680E2BAF13D}"/>
                </a:ext>
              </a:extLst>
            </p:cNvPr>
            <p:cNvSpPr>
              <a:spLocks noChangeArrowheads="1"/>
            </p:cNvSpPr>
            <p:nvPr/>
          </p:nvSpPr>
          <p:spPr bwMode="auto">
            <a:xfrm>
              <a:off x="4300808" y="5294987"/>
              <a:ext cx="137858" cy="17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nSpc>
                  <a:spcPct val="110000"/>
                </a:lnSpc>
                <a:spcBef>
                  <a:spcPct val="0"/>
                </a:spcBef>
                <a:buFontTx/>
                <a:buNone/>
              </a:pPr>
              <a:r>
                <a:rPr lang="ja-JP" altLang="en-US" sz="1079" b="1" dirty="0">
                  <a:solidFill>
                    <a:srgbClr val="30579D"/>
                  </a:solidFill>
                  <a:ea typeface="メイリオ" panose="020B0604030504040204" pitchFamily="50" charset="-128"/>
                </a:rPr>
                <a:t>❹</a:t>
              </a:r>
              <a:endParaRPr lang="en-US" altLang="ja-JP" sz="1079" b="1" dirty="0">
                <a:solidFill>
                  <a:srgbClr val="30579D"/>
                </a:solidFill>
                <a:ea typeface="メイリオ" panose="020B0604030504040204" pitchFamily="50" charset="-128"/>
              </a:endParaRPr>
            </a:p>
          </p:txBody>
        </p:sp>
      </p:grpSp>
      <p:pic>
        <p:nvPicPr>
          <p:cNvPr id="163" name="図 162">
            <a:extLst>
              <a:ext uri="{FF2B5EF4-FFF2-40B4-BE49-F238E27FC236}">
                <a16:creationId xmlns:a16="http://schemas.microsoft.com/office/drawing/2014/main" id="{1F4544E0-15F8-4FC1-A971-BAE77A1B54AF}"/>
              </a:ext>
            </a:extLst>
          </p:cNvPr>
          <p:cNvPicPr>
            <a:picLocks noChangeAspect="1"/>
          </p:cNvPicPr>
          <p:nvPr/>
        </p:nvPicPr>
        <p:blipFill>
          <a:blip r:embed="rId23"/>
          <a:stretch>
            <a:fillRect/>
          </a:stretch>
        </p:blipFill>
        <p:spPr>
          <a:xfrm>
            <a:off x="8435429" y="4728440"/>
            <a:ext cx="1925183" cy="902027"/>
          </a:xfrm>
          <a:prstGeom prst="rect">
            <a:avLst/>
          </a:prstGeom>
        </p:spPr>
      </p:pic>
      <p:sp>
        <p:nvSpPr>
          <p:cNvPr id="164" name="Rectangle 37">
            <a:extLst>
              <a:ext uri="{FF2B5EF4-FFF2-40B4-BE49-F238E27FC236}">
                <a16:creationId xmlns:a16="http://schemas.microsoft.com/office/drawing/2014/main" id="{BFC14F29-5F80-4820-9150-ED10E153A2F6}"/>
              </a:ext>
            </a:extLst>
          </p:cNvPr>
          <p:cNvSpPr>
            <a:spLocks noChangeArrowheads="1"/>
          </p:cNvSpPr>
          <p:nvPr/>
        </p:nvSpPr>
        <p:spPr bwMode="auto">
          <a:xfrm>
            <a:off x="8313497" y="5691868"/>
            <a:ext cx="901265" cy="100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650" b="1" dirty="0">
                <a:solidFill>
                  <a:schemeClr val="tx1">
                    <a:lumMod val="65000"/>
                    <a:lumOff val="35000"/>
                  </a:schemeClr>
                </a:solidFill>
                <a:latin typeface="メイリオ" panose="020B0604030504040204" pitchFamily="50" charset="-128"/>
                <a:ea typeface="メイリオ" panose="020B0604030504040204" pitchFamily="50" charset="-128"/>
              </a:rPr>
              <a:t>［前入れ前取り出し］</a:t>
            </a:r>
            <a:endParaRPr lang="en-US" altLang="ja-JP" sz="65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65" name="Rectangle 37">
            <a:extLst>
              <a:ext uri="{FF2B5EF4-FFF2-40B4-BE49-F238E27FC236}">
                <a16:creationId xmlns:a16="http://schemas.microsoft.com/office/drawing/2014/main" id="{B65D3D00-534A-4711-B058-CBBC1E37FC3F}"/>
              </a:ext>
            </a:extLst>
          </p:cNvPr>
          <p:cNvSpPr>
            <a:spLocks noChangeArrowheads="1"/>
          </p:cNvSpPr>
          <p:nvPr/>
        </p:nvSpPr>
        <p:spPr bwMode="auto">
          <a:xfrm>
            <a:off x="9122890" y="5691868"/>
            <a:ext cx="1592776" cy="200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投函可能物例： ゆうパケットプラス</a:t>
            </a:r>
            <a:endPar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buFontTx/>
              <a:buNone/>
            </a:pP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（縦</a:t>
            </a:r>
            <a:r>
              <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rPr>
              <a:t>170mm×</a:t>
            </a: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横</a:t>
            </a:r>
            <a:r>
              <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rPr>
              <a:t>240mm×</a:t>
            </a: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高さ</a:t>
            </a:r>
            <a:r>
              <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rPr>
              <a:t>70mm</a:t>
            </a:r>
            <a:r>
              <a:rPr lang="ja-JP" altLang="en-US" sz="650" dirty="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65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167" name="図 166">
            <a:extLst>
              <a:ext uri="{FF2B5EF4-FFF2-40B4-BE49-F238E27FC236}">
                <a16:creationId xmlns:a16="http://schemas.microsoft.com/office/drawing/2014/main" id="{F4DF0C28-F683-4132-94D4-1BE44EFE40D7}"/>
              </a:ext>
            </a:extLst>
          </p:cNvPr>
          <p:cNvPicPr>
            <a:picLocks noChangeAspect="1"/>
          </p:cNvPicPr>
          <p:nvPr/>
        </p:nvPicPr>
        <p:blipFill>
          <a:blip r:embed="rId24"/>
          <a:stretch>
            <a:fillRect/>
          </a:stretch>
        </p:blipFill>
        <p:spPr>
          <a:xfrm>
            <a:off x="8279548" y="5928050"/>
            <a:ext cx="2246088" cy="848522"/>
          </a:xfrm>
          <a:prstGeom prst="rect">
            <a:avLst/>
          </a:prstGeom>
        </p:spPr>
      </p:pic>
    </p:spTree>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800</TotalTime>
  <Words>415</Words>
  <Application>Microsoft Office PowerPoint</Application>
  <PresentationFormat>ユーザー設定</PresentationFormat>
  <Paragraphs>71</Paragraphs>
  <Slides>1</Slides>
  <Notes>1</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vt:i4>
      </vt:variant>
    </vt:vector>
  </HeadingPairs>
  <TitlesOfParts>
    <vt:vector size="9" baseType="lpstr">
      <vt:lpstr>メイリオ</vt:lpstr>
      <vt:lpstr>游ゴシック</vt:lpstr>
      <vt:lpstr>Times New Roman</vt:lpstr>
      <vt:lpstr>Arial</vt:lpstr>
      <vt:lpstr>メイリオ</vt:lpstr>
      <vt:lpstr>Calibri</vt:lpstr>
      <vt:lpstr>Verdana</vt:lpstr>
      <vt:lpstr>LIXILテーマ</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川上 真由美(Mayumi Kawakami)</cp:lastModifiedBy>
  <cp:revision>44</cp:revision>
  <dcterms:created xsi:type="dcterms:W3CDTF">2010-09-29T12:55:25Z</dcterms:created>
  <dcterms:modified xsi:type="dcterms:W3CDTF">2025-05-23T08:09:46Z</dcterms:modified>
</cp:coreProperties>
</file>