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306" r:id="rId2"/>
  </p:sldIdLst>
  <p:sldSz cx="10691813" cy="7559675"/>
  <p:notesSz cx="6735763" cy="9866313"/>
  <p:embeddedFontLst>
    <p:embeddedFont>
      <p:font typeface="Calibri" panose="020F0502020204030204" pitchFamily="34" charset="0"/>
      <p:regular r:id="rId4"/>
      <p:bold r:id="rId5"/>
      <p:italic r:id="rId6"/>
      <p:boldItalic r:id="rId7"/>
    </p:embeddedFont>
    <p:embeddedFont>
      <p:font typeface="Verdana" panose="020B0604030504040204" pitchFamily="34" charset="0"/>
      <p:regular r:id="rId8"/>
      <p:bold r:id="rId9"/>
      <p:italic r:id="rId10"/>
      <p:boldItalic r:id="rId11"/>
    </p:embeddedFont>
    <p:embeddedFont>
      <p:font typeface="メイリオ" panose="020B0604030504040204" pitchFamily="50" charset="-128"/>
      <p:regular r:id="rId12"/>
      <p:bold r:id="rId13"/>
      <p:italic r:id="rId14"/>
      <p:boldItalic r:id="rId15"/>
    </p:embeddedFont>
    <p:embeddedFont>
      <p:font typeface="メイリオ" panose="020B0604030504040204" pitchFamily="50" charset="-128"/>
      <p:regular r:id="rId12"/>
      <p:bold r:id="rId13"/>
      <p:italic r:id="rId14"/>
      <p:boldItalic r:id="rId15"/>
    </p:embeddedFont>
    <p:embeddedFont>
      <p:font typeface="游ゴシック" panose="020B0400000000000000" pitchFamily="50" charset="-128"/>
      <p:regular r:id="rId16"/>
      <p:bold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ibz5XRAF7EkqIR1AFch+KYD9Kjb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15" autoAdjust="0"/>
    <p:restoredTop sz="95771" autoAdjust="0"/>
  </p:normalViewPr>
  <p:slideViewPr>
    <p:cSldViewPr snapToGrid="0">
      <p:cViewPr>
        <p:scale>
          <a:sx n="120" d="100"/>
          <a:sy n="120" d="100"/>
        </p:scale>
        <p:origin x="8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font" Target="fonts/font1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3.fntdata"/><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32" Type="http://schemas.openxmlformats.org/officeDocument/2006/relationships/theme" Target="theme/theme1.xml"/><Relationship Id="rId5" Type="http://schemas.openxmlformats.org/officeDocument/2006/relationships/font" Target="fonts/font2.fntdata"/><Relationship Id="rId15" Type="http://schemas.openxmlformats.org/officeDocument/2006/relationships/font" Target="fonts/font12.fntdata"/><Relationship Id="rId10" Type="http://schemas.openxmlformats.org/officeDocument/2006/relationships/font" Target="fonts/font7.fntdata"/><Relationship Id="rId31" Type="http://schemas.openxmlformats.org/officeDocument/2006/relationships/viewProps" Target="viewProps.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2918621" cy="493237"/>
          </a:xfrm>
          <a:prstGeom prst="rect">
            <a:avLst/>
          </a:prstGeom>
          <a:noFill/>
          <a:ln>
            <a:noFill/>
          </a:ln>
        </p:spPr>
        <p:txBody>
          <a:bodyPr spcFirstLastPara="1" wrap="square" lIns="90625" tIns="45300" rIns="90625" bIns="453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17142" y="0"/>
            <a:ext cx="2918621" cy="493237"/>
          </a:xfrm>
          <a:prstGeom prst="rect">
            <a:avLst/>
          </a:prstGeom>
          <a:noFill/>
          <a:ln>
            <a:noFill/>
          </a:ln>
        </p:spPr>
        <p:txBody>
          <a:bodyPr spcFirstLastPara="1" wrap="square" lIns="90625" tIns="45300" rIns="90625" bIns="453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54063" y="741363"/>
            <a:ext cx="5227637" cy="36972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898521" y="4686538"/>
            <a:ext cx="4938722" cy="4439132"/>
          </a:xfrm>
          <a:prstGeom prst="rect">
            <a:avLst/>
          </a:prstGeom>
          <a:noFill/>
          <a:ln>
            <a:noFill/>
          </a:ln>
        </p:spPr>
        <p:txBody>
          <a:bodyPr spcFirstLastPara="1" wrap="square" lIns="90625" tIns="45300" rIns="90625" bIns="453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9373076"/>
            <a:ext cx="2918621" cy="493237"/>
          </a:xfrm>
          <a:prstGeom prst="rect">
            <a:avLst/>
          </a:prstGeom>
          <a:noFill/>
          <a:ln>
            <a:noFill/>
          </a:ln>
        </p:spPr>
        <p:txBody>
          <a:bodyPr spcFirstLastPara="1" wrap="square" lIns="90625" tIns="45300" rIns="90625" bIns="453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17142" y="9373076"/>
            <a:ext cx="2918621" cy="493237"/>
          </a:xfrm>
          <a:prstGeom prst="rect">
            <a:avLst/>
          </a:prstGeom>
          <a:noFill/>
          <a:ln>
            <a:noFill/>
          </a:ln>
        </p:spPr>
        <p:txBody>
          <a:bodyPr spcFirstLastPara="1" wrap="square" lIns="90625" tIns="45300" rIns="90625" bIns="453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5:notes"/>
          <p:cNvSpPr txBox="1">
            <a:spLocks noGrp="1"/>
          </p:cNvSpPr>
          <p:nvPr>
            <p:ph type="body" idx="1"/>
          </p:nvPr>
        </p:nvSpPr>
        <p:spPr>
          <a:xfrm>
            <a:off x="898521" y="4686538"/>
            <a:ext cx="4938722" cy="4439132"/>
          </a:xfrm>
          <a:prstGeom prst="rect">
            <a:avLst/>
          </a:prstGeom>
        </p:spPr>
        <p:txBody>
          <a:bodyPr spcFirstLastPara="1" wrap="square" lIns="90625" tIns="45300" rIns="90625" bIns="45300" anchor="t" anchorCtr="0">
            <a:noAutofit/>
          </a:bodyPr>
          <a:lstStyle/>
          <a:p>
            <a:pPr marL="0" lvl="0" indent="0" algn="l" rtl="0">
              <a:spcBef>
                <a:spcPts val="390"/>
              </a:spcBef>
              <a:spcAft>
                <a:spcPts val="0"/>
              </a:spcAft>
              <a:buNone/>
            </a:pPr>
            <a:endParaRPr dirty="0"/>
          </a:p>
        </p:txBody>
      </p:sp>
      <p:sp>
        <p:nvSpPr>
          <p:cNvPr id="553" name="Google Shape;553;p5:notes"/>
          <p:cNvSpPr>
            <a:spLocks noGrp="1" noRot="1" noChangeAspect="1"/>
          </p:cNvSpPr>
          <p:nvPr>
            <p:ph type="sldImg" idx="2"/>
          </p:nvPr>
        </p:nvSpPr>
        <p:spPr>
          <a:xfrm>
            <a:off x="754063" y="741363"/>
            <a:ext cx="5227637" cy="36972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8940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16"/>
        <p:cNvGrpSpPr/>
        <p:nvPr/>
      </p:nvGrpSpPr>
      <p:grpSpPr>
        <a:xfrm>
          <a:off x="0" y="0"/>
          <a:ext cx="0" cy="0"/>
          <a:chOff x="0" y="0"/>
          <a:chExt cx="0" cy="0"/>
        </a:xfrm>
      </p:grpSpPr>
      <p:pic>
        <p:nvPicPr>
          <p:cNvPr id="17" name="Google Shape;17;p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8"/>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9" name="Google Shape;19;p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19.jpeg"/><Relationship Id="rId26" Type="http://schemas.openxmlformats.org/officeDocument/2006/relationships/image" Target="../media/image27.png"/><Relationship Id="rId3" Type="http://schemas.openxmlformats.org/officeDocument/2006/relationships/image" Target="../media/image5.png"/><Relationship Id="rId21" Type="http://schemas.openxmlformats.org/officeDocument/2006/relationships/image" Target="../media/image22.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8.jpeg"/><Relationship Id="rId25" Type="http://schemas.openxmlformats.org/officeDocument/2006/relationships/image" Target="../media/image26.png"/><Relationship Id="rId2" Type="http://schemas.openxmlformats.org/officeDocument/2006/relationships/notesSlide" Target="../notesSlides/notesSlide1.xml"/><Relationship Id="rId16" Type="http://schemas.openxmlformats.org/officeDocument/2006/relationships/image" Target="../media/image17.jpeg"/><Relationship Id="rId20"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8.jpeg"/><Relationship Id="rId11" Type="http://schemas.openxmlformats.org/officeDocument/2006/relationships/image" Target="../media/image13.png"/><Relationship Id="rId24" Type="http://schemas.openxmlformats.org/officeDocument/2006/relationships/image" Target="../media/image25.png"/><Relationship Id="rId5" Type="http://schemas.openxmlformats.org/officeDocument/2006/relationships/image" Target="../media/image7.png"/><Relationship Id="rId15" Type="http://schemas.microsoft.com/office/2007/relationships/hdphoto" Target="../media/hdphoto1.wdp"/><Relationship Id="rId23" Type="http://schemas.openxmlformats.org/officeDocument/2006/relationships/image" Target="../media/image24.png"/><Relationship Id="rId28" Type="http://schemas.openxmlformats.org/officeDocument/2006/relationships/image" Target="../media/image29.png"/><Relationship Id="rId10" Type="http://schemas.openxmlformats.org/officeDocument/2006/relationships/image" Target="../media/image12.jpeg"/><Relationship Id="rId19" Type="http://schemas.openxmlformats.org/officeDocument/2006/relationships/image" Target="../media/image20.jpe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3.jpeg"/><Relationship Id="rId27"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 name="Text Box 1039">
            <a:extLst>
              <a:ext uri="{FF2B5EF4-FFF2-40B4-BE49-F238E27FC236}">
                <a16:creationId xmlns:a16="http://schemas.microsoft.com/office/drawing/2014/main" id="{72A14115-94B7-4F53-B5F3-D13386DCFA8A}"/>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dirty="0">
                <a:solidFill>
                  <a:schemeClr val="bg1"/>
                </a:solidFill>
                <a:latin typeface="Yu Gothic" panose="020B0400000000000000" pitchFamily="34" charset="-128"/>
                <a:ea typeface="Yu Gothic" panose="020B0400000000000000" pitchFamily="34" charset="-128"/>
              </a:rPr>
              <a:t>□□□□□■■■■■</a:t>
            </a:r>
          </a:p>
        </p:txBody>
      </p:sp>
      <p:sp>
        <p:nvSpPr>
          <p:cNvPr id="6" name="Text Box 1039">
            <a:extLst>
              <a:ext uri="{FF2B5EF4-FFF2-40B4-BE49-F238E27FC236}">
                <a16:creationId xmlns:a16="http://schemas.microsoft.com/office/drawing/2014/main" id="{8CA339F6-B5C8-4420-8CC2-0B8186CA8DB9}"/>
              </a:ext>
            </a:extLst>
          </p:cNvPr>
          <p:cNvSpPr txBox="1">
            <a:spLocks noChangeArrowheads="1"/>
          </p:cNvSpPr>
          <p:nvPr/>
        </p:nvSpPr>
        <p:spPr bwMode="auto">
          <a:xfrm>
            <a:off x="279128" y="501650"/>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門まわり</a:t>
            </a:r>
          </a:p>
        </p:txBody>
      </p:sp>
      <p:sp>
        <p:nvSpPr>
          <p:cNvPr id="7" name="Text Box 1039">
            <a:extLst>
              <a:ext uri="{FF2B5EF4-FFF2-40B4-BE49-F238E27FC236}">
                <a16:creationId xmlns:a16="http://schemas.microsoft.com/office/drawing/2014/main" id="{BDF70E4B-1F6B-4A71-BB00-4F9BE170D154}"/>
              </a:ext>
            </a:extLst>
          </p:cNvPr>
          <p:cNvSpPr txBox="1">
            <a:spLocks noChangeArrowheads="1"/>
          </p:cNvSpPr>
          <p:nvPr/>
        </p:nvSpPr>
        <p:spPr bwMode="auto">
          <a:xfrm>
            <a:off x="1173033" y="335280"/>
            <a:ext cx="479618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pPr>
            <a:r>
              <a:rPr lang="ja-JP" altLang="en-US" sz="1800" b="1" dirty="0">
                <a:solidFill>
                  <a:schemeClr val="bg1"/>
                </a:solidFill>
                <a:latin typeface="Yu Gothic" panose="020B0400000000000000" pitchFamily="34" charset="-128"/>
                <a:ea typeface="Yu Gothic" panose="020B0400000000000000" pitchFamily="34" charset="-128"/>
              </a:rPr>
              <a:t>ファンクションユニット</a:t>
            </a:r>
            <a:r>
              <a:rPr lang="ja-JP" altLang="en-US" sz="2800" b="1" dirty="0">
                <a:solidFill>
                  <a:schemeClr val="bg1"/>
                </a:solidFill>
                <a:latin typeface="Yu Gothic" panose="020B0400000000000000" pitchFamily="34" charset="-128"/>
                <a:ea typeface="Yu Gothic" panose="020B0400000000000000" pitchFamily="34" charset="-128"/>
              </a:rPr>
              <a:t>アクシィ </a:t>
            </a:r>
            <a:r>
              <a:rPr lang="en-US" altLang="ja-JP" sz="2800" b="1" dirty="0">
                <a:solidFill>
                  <a:schemeClr val="bg1"/>
                </a:solidFill>
                <a:latin typeface="Yu Gothic" panose="020B0400000000000000" pitchFamily="34" charset="-128"/>
                <a:ea typeface="Yu Gothic" panose="020B0400000000000000" pitchFamily="34" charset="-128"/>
              </a:rPr>
              <a:t>2</a:t>
            </a:r>
            <a:r>
              <a:rPr lang="ja-JP" altLang="en-US" sz="2800" b="1" dirty="0">
                <a:solidFill>
                  <a:schemeClr val="bg1"/>
                </a:solidFill>
                <a:latin typeface="Yu Gothic" panose="020B0400000000000000" pitchFamily="34" charset="-128"/>
                <a:ea typeface="Yu Gothic" panose="020B0400000000000000" pitchFamily="34" charset="-128"/>
              </a:rPr>
              <a:t>型</a:t>
            </a:r>
            <a:endParaRPr lang="ja-JP" altLang="en-US" sz="1400" b="1" dirty="0">
              <a:solidFill>
                <a:schemeClr val="bg1"/>
              </a:solidFill>
              <a:latin typeface="Yu Gothic" panose="020B0400000000000000" pitchFamily="34" charset="-128"/>
              <a:ea typeface="Yu Gothic" panose="020B0400000000000000" pitchFamily="34" charset="-128"/>
            </a:endParaRPr>
          </a:p>
        </p:txBody>
      </p:sp>
      <p:sp>
        <p:nvSpPr>
          <p:cNvPr id="9" name="Text Box 1039">
            <a:extLst>
              <a:ext uri="{FF2B5EF4-FFF2-40B4-BE49-F238E27FC236}">
                <a16:creationId xmlns:a16="http://schemas.microsoft.com/office/drawing/2014/main" id="{53A49C85-2913-4546-BA50-699312F70360}"/>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solidFill>
                  <a:schemeClr val="bg1"/>
                </a:solidFill>
                <a:latin typeface="Yu Gothic" panose="020B0400000000000000" pitchFamily="34" charset="-128"/>
                <a:ea typeface="Yu Gothic" panose="020B0400000000000000" pitchFamily="34" charset="-128"/>
              </a:rPr>
              <a:t>□□□□□■■■■■</a:t>
            </a:r>
          </a:p>
        </p:txBody>
      </p:sp>
      <p:sp>
        <p:nvSpPr>
          <p:cNvPr id="17" name="Google Shape;47;p1">
            <a:extLst>
              <a:ext uri="{FF2B5EF4-FFF2-40B4-BE49-F238E27FC236}">
                <a16:creationId xmlns:a16="http://schemas.microsoft.com/office/drawing/2014/main" id="{7ACD10B4-3248-43A3-9053-20230F29C0EE}"/>
              </a:ext>
            </a:extLst>
          </p:cNvPr>
          <p:cNvSpPr txBox="1"/>
          <p:nvPr/>
        </p:nvSpPr>
        <p:spPr>
          <a:xfrm>
            <a:off x="91821" y="906051"/>
            <a:ext cx="8936038" cy="338514"/>
          </a:xfrm>
          <a:prstGeom prst="rect">
            <a:avLst/>
          </a:prstGeom>
          <a:noFill/>
          <a:ln>
            <a:noFill/>
          </a:ln>
        </p:spPr>
        <p:txBody>
          <a:bodyPr spcFirstLastPara="1" wrap="square" lIns="91425" tIns="45700" rIns="91425" bIns="45700" anchor="t" anchorCtr="0">
            <a:spAutoFit/>
          </a:bodyPr>
          <a:lstStyle/>
          <a:p>
            <a:pPr lvl="0" algn="just"/>
            <a:r>
              <a:rPr lang="ja-JP" altLang="en-US" sz="1600" dirty="0">
                <a:solidFill>
                  <a:schemeClr val="tx1">
                    <a:lumMod val="75000"/>
                    <a:lumOff val="25000"/>
                  </a:schemeClr>
                </a:solidFill>
                <a:latin typeface="Meiryo"/>
                <a:ea typeface="Meiryo"/>
                <a:cs typeface="Meiryo"/>
                <a:sym typeface="Meiryo"/>
              </a:rPr>
              <a:t>便利な宅配ボックス付き仕様が追加。縦型ポストが納まったスリムな</a:t>
            </a:r>
            <a:r>
              <a:rPr lang="en-US" altLang="ja-JP" sz="1600" dirty="0">
                <a:solidFill>
                  <a:schemeClr val="tx1">
                    <a:lumMod val="75000"/>
                    <a:lumOff val="25000"/>
                  </a:schemeClr>
                </a:solidFill>
                <a:latin typeface="Meiryo"/>
                <a:ea typeface="Meiryo"/>
                <a:cs typeface="Meiryo"/>
                <a:sym typeface="Meiryo"/>
              </a:rPr>
              <a:t>2</a:t>
            </a:r>
            <a:r>
              <a:rPr lang="ja-JP" altLang="en-US" sz="1600" dirty="0">
                <a:solidFill>
                  <a:schemeClr val="tx1">
                    <a:lumMod val="75000"/>
                    <a:lumOff val="25000"/>
                  </a:schemeClr>
                </a:solidFill>
                <a:latin typeface="Meiryo"/>
                <a:ea typeface="Meiryo"/>
                <a:cs typeface="Meiryo"/>
                <a:sym typeface="Meiryo"/>
              </a:rPr>
              <a:t>本柱仕様。</a:t>
            </a:r>
          </a:p>
        </p:txBody>
      </p:sp>
      <p:grpSp>
        <p:nvGrpSpPr>
          <p:cNvPr id="76" name="Group 234">
            <a:extLst>
              <a:ext uri="{FF2B5EF4-FFF2-40B4-BE49-F238E27FC236}">
                <a16:creationId xmlns:a16="http://schemas.microsoft.com/office/drawing/2014/main" id="{ED43E57F-21E4-436E-86E5-10826E3FA6CE}"/>
              </a:ext>
            </a:extLst>
          </p:cNvPr>
          <p:cNvGrpSpPr>
            <a:grpSpLocks/>
          </p:cNvGrpSpPr>
          <p:nvPr/>
        </p:nvGrpSpPr>
        <p:grpSpPr bwMode="auto">
          <a:xfrm>
            <a:off x="8859298" y="910366"/>
            <a:ext cx="914972" cy="308417"/>
            <a:chOff x="1788" y="3504"/>
            <a:chExt cx="534" cy="180"/>
          </a:xfrm>
        </p:grpSpPr>
        <p:sp>
          <p:nvSpPr>
            <p:cNvPr id="77" name="Rectangle 37">
              <a:extLst>
                <a:ext uri="{FF2B5EF4-FFF2-40B4-BE49-F238E27FC236}">
                  <a16:creationId xmlns:a16="http://schemas.microsoft.com/office/drawing/2014/main" id="{6C053520-5E30-4509-A1BB-1FFC66401039}"/>
                </a:ext>
              </a:extLst>
            </p:cNvPr>
            <p:cNvSpPr>
              <a:spLocks noChangeArrowheads="1"/>
            </p:cNvSpPr>
            <p:nvPr/>
          </p:nvSpPr>
          <p:spPr bwMode="auto">
            <a:xfrm>
              <a:off x="1788" y="3504"/>
              <a:ext cx="468" cy="18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856"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chemeClr val="bg1"/>
                  </a:solidFill>
                  <a:latin typeface="メイリオ" panose="020B0604030504040204" pitchFamily="50" charset="-128"/>
                  <a:ea typeface="メイリオ" panose="020B0604030504040204" pitchFamily="50" charset="-128"/>
                </a:rPr>
                <a:t>動画で</a:t>
              </a:r>
              <a:r>
                <a:rPr lang="en-US" altLang="ja-JP" sz="900" dirty="0">
                  <a:solidFill>
                    <a:schemeClr val="bg1"/>
                  </a:solidFill>
                  <a:latin typeface="メイリオ" panose="020B0604030504040204" pitchFamily="50" charset="-128"/>
                  <a:ea typeface="メイリオ" panose="020B0604030504040204" pitchFamily="50" charset="-128"/>
                </a:rPr>
                <a:t>Check!</a:t>
              </a:r>
            </a:p>
          </p:txBody>
        </p:sp>
        <p:sp>
          <p:nvSpPr>
            <p:cNvPr id="78" name="AutoShape 236">
              <a:extLst>
                <a:ext uri="{FF2B5EF4-FFF2-40B4-BE49-F238E27FC236}">
                  <a16:creationId xmlns:a16="http://schemas.microsoft.com/office/drawing/2014/main" id="{102CB302-3420-41C2-8CCD-CA0D8DFAB9AF}"/>
                </a:ext>
              </a:extLst>
            </p:cNvPr>
            <p:cNvSpPr>
              <a:spLocks noChangeArrowheads="1"/>
            </p:cNvSpPr>
            <p:nvPr/>
          </p:nvSpPr>
          <p:spPr bwMode="auto">
            <a:xfrm rot="5400000">
              <a:off x="2250" y="3568"/>
              <a:ext cx="48" cy="96"/>
            </a:xfrm>
            <a:prstGeom prst="triangle">
              <a:avLst>
                <a:gd name="adj" fmla="val 50000"/>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endParaRPr lang="ja-JP" altLang="en-US" sz="1079" dirty="0">
                <a:solidFill>
                  <a:srgbClr val="4D4D4D"/>
                </a:solidFill>
                <a:ea typeface="メイリオ" panose="020B0604030504040204" pitchFamily="50" charset="-128"/>
              </a:endParaRPr>
            </a:p>
          </p:txBody>
        </p:sp>
      </p:grpSp>
      <p:sp>
        <p:nvSpPr>
          <p:cNvPr id="79" name="Rectangle 239">
            <a:extLst>
              <a:ext uri="{FF2B5EF4-FFF2-40B4-BE49-F238E27FC236}">
                <a16:creationId xmlns:a16="http://schemas.microsoft.com/office/drawing/2014/main" id="{E882B274-7E06-457C-BBAC-84545660F41B}"/>
              </a:ext>
            </a:extLst>
          </p:cNvPr>
          <p:cNvSpPr>
            <a:spLocks noChangeArrowheads="1"/>
          </p:cNvSpPr>
          <p:nvPr/>
        </p:nvSpPr>
        <p:spPr bwMode="auto">
          <a:xfrm>
            <a:off x="5770072" y="1282373"/>
            <a:ext cx="4734977"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8284" tIns="38856" rIns="58284" bIns="38856" anchor="b">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❸</a:t>
            </a:r>
            <a:r>
              <a:rPr lang="ja-JP" altLang="en-US" sz="1050" b="1" dirty="0">
                <a:solidFill>
                  <a:schemeClr val="bg1"/>
                </a:solidFill>
                <a:ea typeface="メイリオ" panose="020B0604030504040204" pitchFamily="50" charset="-128"/>
              </a:rPr>
              <a:t>サイン＆</a:t>
            </a:r>
            <a:r>
              <a:rPr lang="en-US" altLang="ja-JP" sz="1050" b="1" dirty="0">
                <a:solidFill>
                  <a:schemeClr val="bg1"/>
                </a:solidFill>
                <a:latin typeface="メイリオ" panose="020B0604030504040204" pitchFamily="50" charset="-128"/>
                <a:ea typeface="メイリオ" panose="020B0604030504040204" pitchFamily="50" charset="-128"/>
              </a:rPr>
              <a:t>LED</a:t>
            </a:r>
            <a:r>
              <a:rPr lang="ja-JP" altLang="en-US" sz="1050" b="1" dirty="0">
                <a:solidFill>
                  <a:schemeClr val="bg1"/>
                </a:solidFill>
                <a:ea typeface="メイリオ" panose="020B0604030504040204" pitchFamily="50" charset="-128"/>
              </a:rPr>
              <a:t>照明</a:t>
            </a:r>
            <a:endParaRPr lang="en-US" altLang="ja-JP" sz="1050" b="1" dirty="0">
              <a:solidFill>
                <a:schemeClr val="bg1"/>
              </a:solidFill>
              <a:ea typeface="メイリオ" panose="020B0604030504040204" pitchFamily="50" charset="-128"/>
            </a:endParaRPr>
          </a:p>
        </p:txBody>
      </p:sp>
      <p:sp>
        <p:nvSpPr>
          <p:cNvPr id="82" name="正方形/長方形 5">
            <a:extLst>
              <a:ext uri="{FF2B5EF4-FFF2-40B4-BE49-F238E27FC236}">
                <a16:creationId xmlns:a16="http://schemas.microsoft.com/office/drawing/2014/main" id="{8BF95B36-E4EE-4B86-AFD6-E32F68FB1A59}"/>
              </a:ext>
            </a:extLst>
          </p:cNvPr>
          <p:cNvSpPr>
            <a:spLocks noChangeArrowheads="1"/>
          </p:cNvSpPr>
          <p:nvPr/>
        </p:nvSpPr>
        <p:spPr bwMode="auto">
          <a:xfrm>
            <a:off x="5796266" y="1598798"/>
            <a:ext cx="4441215"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latin typeface="メイリオ" panose="020B0604030504040204" pitchFamily="50" charset="-128"/>
                <a:ea typeface="メイリオ" panose="020B0604030504040204" pitchFamily="50" charset="-128"/>
              </a:rPr>
              <a:t>サインは</a:t>
            </a:r>
            <a:r>
              <a:rPr lang="en-US" altLang="ja-JP" sz="800" dirty="0">
                <a:latin typeface="メイリオ" panose="020B0604030504040204" pitchFamily="50" charset="-128"/>
                <a:ea typeface="メイリオ" panose="020B0604030504040204" pitchFamily="50" charset="-128"/>
              </a:rPr>
              <a:t>3</a:t>
            </a:r>
            <a:r>
              <a:rPr lang="ja-JP" altLang="en-US" sz="800" dirty="0">
                <a:latin typeface="メイリオ" panose="020B0604030504040204" pitchFamily="50" charset="-128"/>
                <a:ea typeface="メイリオ" panose="020B0604030504040204" pitchFamily="50" charset="-128"/>
              </a:rPr>
              <a:t>種類の素材から選べます。（ネームシール付）</a:t>
            </a:r>
            <a:r>
              <a:rPr lang="en-US" altLang="ja-JP" sz="648" dirty="0">
                <a:latin typeface="メイリオ" panose="020B0604030504040204" pitchFamily="50" charset="-128"/>
                <a:ea typeface="メイリオ" panose="020B0604030504040204" pitchFamily="50" charset="-128"/>
              </a:rPr>
              <a:t>※</a:t>
            </a:r>
            <a:r>
              <a:rPr lang="ja-JP" altLang="en-US" sz="648" dirty="0">
                <a:latin typeface="メイリオ" panose="020B0604030504040204" pitchFamily="50" charset="-128"/>
                <a:ea typeface="メイリオ" panose="020B0604030504040204" pitchFamily="50" charset="-128"/>
              </a:rPr>
              <a:t>特注サイン対応も可能です。</a:t>
            </a:r>
          </a:p>
        </p:txBody>
      </p:sp>
      <p:sp>
        <p:nvSpPr>
          <p:cNvPr id="111" name="正方形/長方形 5">
            <a:extLst>
              <a:ext uri="{FF2B5EF4-FFF2-40B4-BE49-F238E27FC236}">
                <a16:creationId xmlns:a16="http://schemas.microsoft.com/office/drawing/2014/main" id="{9D9E63FE-0EEB-4524-A518-33E4A64CB8E7}"/>
              </a:ext>
            </a:extLst>
          </p:cNvPr>
          <p:cNvSpPr>
            <a:spLocks noChangeArrowheads="1"/>
          </p:cNvSpPr>
          <p:nvPr/>
        </p:nvSpPr>
        <p:spPr bwMode="auto">
          <a:xfrm>
            <a:off x="4405310" y="1297193"/>
            <a:ext cx="1117112" cy="1448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20000"/>
              </a:lnSpc>
              <a:spcBef>
                <a:spcPct val="0"/>
              </a:spcBef>
              <a:buFontTx/>
              <a:buNone/>
            </a:pPr>
            <a:r>
              <a:rPr lang="en-US" altLang="ja-JP" sz="756" b="1" dirty="0">
                <a:latin typeface="メイリオ" panose="020B0604030504040204" pitchFamily="50" charset="-128"/>
                <a:ea typeface="メイリオ" panose="020B0604030504040204" pitchFamily="50" charset="-128"/>
              </a:rPr>
              <a:t>〈</a:t>
            </a:r>
            <a:r>
              <a:rPr lang="ja-JP" altLang="en-US" sz="756" b="1" dirty="0">
                <a:latin typeface="メイリオ" panose="020B0604030504040204" pitchFamily="50" charset="-128"/>
                <a:ea typeface="メイリオ" panose="020B0604030504040204" pitchFamily="50" charset="-128"/>
              </a:rPr>
              <a:t>材質</a:t>
            </a:r>
            <a:r>
              <a:rPr lang="en-US" altLang="ja-JP" sz="756" b="1" dirty="0">
                <a:latin typeface="メイリオ" panose="020B0604030504040204" pitchFamily="50" charset="-128"/>
                <a:ea typeface="メイリオ" panose="020B0604030504040204" pitchFamily="50" charset="-128"/>
              </a:rPr>
              <a:t>〉</a:t>
            </a:r>
          </a:p>
          <a:p>
            <a:pPr>
              <a:lnSpc>
                <a:spcPct val="120000"/>
              </a:lnSpc>
              <a:spcBef>
                <a:spcPct val="0"/>
              </a:spcBef>
              <a:buFontTx/>
              <a:buNone/>
            </a:pPr>
            <a:r>
              <a:rPr lang="ja-JP" altLang="en-US" sz="756" dirty="0">
                <a:latin typeface="メイリオ" panose="020B0604030504040204" pitchFamily="50" charset="-128"/>
                <a:ea typeface="メイリオ" panose="020B0604030504040204" pitchFamily="50" charset="-128"/>
              </a:rPr>
              <a:t>  アルミ形材</a:t>
            </a:r>
            <a:br>
              <a:rPr lang="en-US" altLang="ja-JP" sz="756" dirty="0">
                <a:latin typeface="メイリオ" panose="020B0604030504040204" pitchFamily="50" charset="-128"/>
                <a:ea typeface="メイリオ" panose="020B0604030504040204" pitchFamily="50" charset="-128"/>
              </a:rPr>
            </a:br>
            <a:r>
              <a:rPr lang="ja-JP" altLang="en-US" sz="756" dirty="0">
                <a:latin typeface="メイリオ" panose="020B0604030504040204" pitchFamily="50" charset="-128"/>
                <a:ea typeface="メイリオ" panose="020B0604030504040204" pitchFamily="50" charset="-128"/>
              </a:rPr>
              <a:t>（ポスト</a:t>
            </a:r>
            <a:r>
              <a:rPr lang="en-US" altLang="ja-JP" sz="756" dirty="0">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めっき鋼板・</a:t>
            </a: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ja-JP" altLang="en-US" sz="756" dirty="0">
                <a:latin typeface="メイリオ" panose="020B0604030504040204" pitchFamily="50" charset="-128"/>
                <a:ea typeface="メイリオ" panose="020B0604030504040204" pitchFamily="50" charset="-128"/>
              </a:rPr>
              <a:t>  </a:t>
            </a:r>
            <a:r>
              <a:rPr lang="en-US" altLang="ja-JP" sz="756" dirty="0">
                <a:latin typeface="メイリオ" panose="020B0604030504040204" pitchFamily="50" charset="-128"/>
                <a:ea typeface="メイリオ" panose="020B0604030504040204" pitchFamily="50" charset="-128"/>
              </a:rPr>
              <a:t>ASA</a:t>
            </a:r>
            <a:r>
              <a:rPr lang="ja-JP" altLang="en-US" sz="756" dirty="0">
                <a:latin typeface="メイリオ" panose="020B0604030504040204" pitchFamily="50" charset="-128"/>
                <a:ea typeface="メイリオ" panose="020B0604030504040204" pitchFamily="50" charset="-128"/>
              </a:rPr>
              <a:t>・アルミ形材）</a:t>
            </a:r>
            <a:endParaRPr lang="en-US" altLang="ja-JP" sz="756" dirty="0">
              <a:latin typeface="メイリオ" panose="020B0604030504040204" pitchFamily="50" charset="-128"/>
              <a:ea typeface="メイリオ" panose="020B0604030504040204" pitchFamily="50" charset="-128"/>
            </a:endParaRPr>
          </a:p>
          <a:p>
            <a:pPr>
              <a:lnSpc>
                <a:spcPct val="50000"/>
              </a:lnSpc>
              <a:spcBef>
                <a:spcPct val="0"/>
              </a:spcBef>
              <a:buFontTx/>
              <a:buNone/>
            </a:pP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en-US" altLang="ja-JP" sz="756" b="1" dirty="0">
                <a:latin typeface="メイリオ" panose="020B0604030504040204" pitchFamily="50" charset="-128"/>
                <a:ea typeface="メイリオ" panose="020B0604030504040204" pitchFamily="50" charset="-128"/>
              </a:rPr>
              <a:t>〈</a:t>
            </a:r>
            <a:r>
              <a:rPr lang="ja-JP" altLang="en-US" sz="756" b="1" dirty="0">
                <a:latin typeface="メイリオ" panose="020B0604030504040204" pitchFamily="50" charset="-128"/>
                <a:ea typeface="メイリオ" panose="020B0604030504040204" pitchFamily="50" charset="-128"/>
              </a:rPr>
              <a:t>カラー</a:t>
            </a:r>
            <a:r>
              <a:rPr lang="en-US" altLang="ja-JP" sz="756" b="1" dirty="0">
                <a:latin typeface="メイリオ" panose="020B0604030504040204" pitchFamily="50" charset="-128"/>
                <a:ea typeface="メイリオ" panose="020B0604030504040204" pitchFamily="50" charset="-128"/>
              </a:rPr>
              <a:t>〉</a:t>
            </a:r>
          </a:p>
          <a:p>
            <a:pPr>
              <a:lnSpc>
                <a:spcPct val="120000"/>
              </a:lnSpc>
              <a:spcBef>
                <a:spcPct val="0"/>
              </a:spcBef>
              <a:buFontTx/>
              <a:buNone/>
            </a:pPr>
            <a:r>
              <a:rPr lang="ja-JP" altLang="en-US" sz="756" dirty="0">
                <a:solidFill>
                  <a:srgbClr val="34312A"/>
                </a:solidFill>
                <a:latin typeface="メイリオ" panose="020B0604030504040204" pitchFamily="50" charset="-128"/>
                <a:ea typeface="メイリオ" panose="020B0604030504040204" pitchFamily="50" charset="-128"/>
              </a:rPr>
              <a:t> </a:t>
            </a:r>
            <a:r>
              <a:rPr lang="en-US" altLang="ja-JP" sz="756" dirty="0">
                <a:solidFill>
                  <a:srgbClr val="34312A"/>
                </a:solidFill>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オータムブラウン</a:t>
            </a:r>
            <a:br>
              <a:rPr lang="en-US" altLang="ja-JP" sz="756" dirty="0">
                <a:latin typeface="メイリオ" panose="020B0604030504040204" pitchFamily="50" charset="-128"/>
                <a:ea typeface="メイリオ" panose="020B0604030504040204" pitchFamily="50" charset="-128"/>
              </a:rPr>
            </a:br>
            <a:r>
              <a:rPr lang="ja-JP" altLang="en-US" sz="756" dirty="0">
                <a:latin typeface="メイリオ" panose="020B0604030504040204" pitchFamily="50" charset="-128"/>
                <a:ea typeface="メイリオ" panose="020B0604030504040204" pitchFamily="50" charset="-128"/>
              </a:rPr>
              <a:t> </a:t>
            </a:r>
            <a:r>
              <a:rPr lang="en-US" altLang="ja-JP" sz="756" dirty="0">
                <a:solidFill>
                  <a:srgbClr val="ACADAF"/>
                </a:solidFill>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シャイングレー</a:t>
            </a:r>
            <a:br>
              <a:rPr lang="en-US" altLang="ja-JP" sz="756" dirty="0">
                <a:latin typeface="メイリオ" panose="020B0604030504040204" pitchFamily="50" charset="-128"/>
                <a:ea typeface="メイリオ" panose="020B0604030504040204" pitchFamily="50" charset="-128"/>
              </a:rPr>
            </a:br>
            <a:r>
              <a:rPr lang="ja-JP" altLang="en-US" sz="756" dirty="0">
                <a:latin typeface="メイリオ" panose="020B0604030504040204" pitchFamily="50" charset="-128"/>
                <a:ea typeface="メイリオ" panose="020B0604030504040204" pitchFamily="50" charset="-128"/>
              </a:rPr>
              <a:t> </a:t>
            </a:r>
            <a:r>
              <a:rPr lang="en-US" altLang="ja-JP" sz="756" dirty="0">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クリアホワイト</a:t>
            </a: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ja-JP" altLang="en-US" sz="756" dirty="0">
                <a:latin typeface="メイリオ" panose="020B0604030504040204" pitchFamily="50" charset="-128"/>
                <a:ea typeface="メイリオ" panose="020B0604030504040204" pitchFamily="50" charset="-128"/>
              </a:rPr>
              <a:t> </a:t>
            </a:r>
            <a:r>
              <a:rPr lang="en-US" altLang="ja-JP" sz="756" dirty="0">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ブラック</a:t>
            </a: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ja-JP" altLang="en-US" sz="756" dirty="0">
                <a:solidFill>
                  <a:srgbClr val="ACADAF"/>
                </a:solidFill>
                <a:latin typeface="メイリオ" panose="020B0604030504040204" pitchFamily="50" charset="-128"/>
                <a:ea typeface="メイリオ" panose="020B0604030504040204" pitchFamily="50" charset="-128"/>
              </a:rPr>
              <a:t> </a:t>
            </a:r>
            <a:r>
              <a:rPr lang="en-US" altLang="ja-JP" sz="756" dirty="0">
                <a:solidFill>
                  <a:srgbClr val="ACADAF"/>
                </a:solidFill>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ナチュラルシルバー</a:t>
            </a:r>
            <a:r>
              <a:rPr lang="en-US" altLang="ja-JP" sz="756" dirty="0">
                <a:latin typeface="メイリオ" panose="020B0604030504040204" pitchFamily="50" charset="-128"/>
                <a:ea typeface="メイリオ" panose="020B0604030504040204" pitchFamily="50" charset="-128"/>
              </a:rPr>
              <a:t>F</a:t>
            </a:r>
            <a:endParaRPr lang="ja-JP" altLang="en-US" sz="756" dirty="0">
              <a:latin typeface="メイリオ" panose="020B0604030504040204" pitchFamily="50" charset="-128"/>
              <a:ea typeface="メイリオ" panose="020B0604030504040204" pitchFamily="50" charset="-128"/>
            </a:endParaRPr>
          </a:p>
        </p:txBody>
      </p:sp>
      <p:sp>
        <p:nvSpPr>
          <p:cNvPr id="137" name="Rectangle 281">
            <a:extLst>
              <a:ext uri="{FF2B5EF4-FFF2-40B4-BE49-F238E27FC236}">
                <a16:creationId xmlns:a16="http://schemas.microsoft.com/office/drawing/2014/main" id="{4FF2496E-B441-4E92-BDD1-26DBDBEC4FC0}"/>
              </a:ext>
            </a:extLst>
          </p:cNvPr>
          <p:cNvSpPr>
            <a:spLocks noChangeArrowheads="1"/>
          </p:cNvSpPr>
          <p:nvPr/>
        </p:nvSpPr>
        <p:spPr bwMode="auto">
          <a:xfrm>
            <a:off x="5771786" y="4076933"/>
            <a:ext cx="2229174"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b">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❹</a:t>
            </a:r>
            <a:r>
              <a:rPr lang="ja-JP" altLang="en-US" sz="1050" b="1" dirty="0">
                <a:solidFill>
                  <a:schemeClr val="bg1"/>
                </a:solidFill>
                <a:ea typeface="メイリオ" panose="020B0604030504040204" pitchFamily="50" charset="-128"/>
              </a:rPr>
              <a:t>宅配ボックス</a:t>
            </a:r>
            <a:endParaRPr lang="en-US" altLang="ja-JP" sz="1050" b="1" dirty="0">
              <a:solidFill>
                <a:schemeClr val="bg1"/>
              </a:solidFill>
              <a:ea typeface="メイリオ" panose="020B0604030504040204" pitchFamily="50" charset="-128"/>
            </a:endParaRPr>
          </a:p>
        </p:txBody>
      </p:sp>
      <p:sp>
        <p:nvSpPr>
          <p:cNvPr id="141" name="正方形/長方形 7">
            <a:extLst>
              <a:ext uri="{FF2B5EF4-FFF2-40B4-BE49-F238E27FC236}">
                <a16:creationId xmlns:a16="http://schemas.microsoft.com/office/drawing/2014/main" id="{231415DD-56CB-43D4-A4BF-DD4FDB2455CA}"/>
              </a:ext>
            </a:extLst>
          </p:cNvPr>
          <p:cNvSpPr>
            <a:spLocks noChangeArrowheads="1"/>
          </p:cNvSpPr>
          <p:nvPr/>
        </p:nvSpPr>
        <p:spPr bwMode="auto">
          <a:xfrm>
            <a:off x="5771786" y="4379378"/>
            <a:ext cx="22651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コンパクトな外形サイズの中でもしっかり受け取れるダイヤル錠式宅配ボックス。</a:t>
            </a:r>
          </a:p>
        </p:txBody>
      </p:sp>
      <p:grpSp>
        <p:nvGrpSpPr>
          <p:cNvPr id="148" name="グループ化 147">
            <a:extLst>
              <a:ext uri="{FF2B5EF4-FFF2-40B4-BE49-F238E27FC236}">
                <a16:creationId xmlns:a16="http://schemas.microsoft.com/office/drawing/2014/main" id="{87EB2F6A-8C9A-4EFA-804E-4E0E906FB4E8}"/>
              </a:ext>
            </a:extLst>
          </p:cNvPr>
          <p:cNvGrpSpPr/>
          <p:nvPr/>
        </p:nvGrpSpPr>
        <p:grpSpPr>
          <a:xfrm>
            <a:off x="5770072" y="3607344"/>
            <a:ext cx="4734977" cy="159027"/>
            <a:chOff x="5621769" y="3561117"/>
            <a:chExt cx="4734977" cy="159027"/>
          </a:xfrm>
        </p:grpSpPr>
        <p:sp>
          <p:nvSpPr>
            <p:cNvPr id="123" name="Rectangle 325">
              <a:extLst>
                <a:ext uri="{FF2B5EF4-FFF2-40B4-BE49-F238E27FC236}">
                  <a16:creationId xmlns:a16="http://schemas.microsoft.com/office/drawing/2014/main" id="{E02188D7-B990-4A4D-BD01-1675E9035717}"/>
                </a:ext>
              </a:extLst>
            </p:cNvPr>
            <p:cNvSpPr>
              <a:spLocks noChangeArrowheads="1"/>
            </p:cNvSpPr>
            <p:nvPr/>
          </p:nvSpPr>
          <p:spPr bwMode="auto">
            <a:xfrm>
              <a:off x="5621769" y="3562116"/>
              <a:ext cx="2852010" cy="158028"/>
            </a:xfrm>
            <a:prstGeom prst="rect">
              <a:avLst/>
            </a:prstGeom>
            <a:solidFill>
              <a:srgbClr val="E20000"/>
            </a:solidFill>
            <a:ln>
              <a:noFill/>
            </a:ln>
            <a:effectLst/>
            <a:extLst>
              <a:ext uri="{91240B29-F687-4F45-9708-019B960494DF}">
                <a14:hiddenLine xmlns:a14="http://schemas.microsoft.com/office/drawing/2010/main" w="9525">
                  <a:solidFill>
                    <a:srgbClr val="E2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428" tIns="19428" rIns="19428" bIns="19428"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700" b="1" dirty="0">
                  <a:solidFill>
                    <a:schemeClr val="bg1"/>
                  </a:solidFill>
                  <a:ea typeface="メイリオ" panose="020B0604030504040204" pitchFamily="50" charset="-128"/>
                </a:rPr>
                <a:t>サインシュミレーション　</a:t>
              </a:r>
              <a:r>
                <a:rPr lang="ja-JP" altLang="en-US" sz="600" dirty="0">
                  <a:solidFill>
                    <a:schemeClr val="bg1"/>
                  </a:solidFill>
                  <a:ea typeface="メイリオ" panose="020B0604030504040204" pitchFamily="50" charset="-128"/>
                </a:rPr>
                <a:t>実際の名前を入れて表札作成のお試しができます。</a:t>
              </a:r>
              <a:endParaRPr lang="en-US" altLang="ja-JP" sz="600" dirty="0">
                <a:solidFill>
                  <a:schemeClr val="bg1"/>
                </a:solidFill>
                <a:ea typeface="メイリオ" panose="020B0604030504040204" pitchFamily="50" charset="-128"/>
              </a:endParaRPr>
            </a:p>
          </p:txBody>
        </p:sp>
        <p:sp>
          <p:nvSpPr>
            <p:cNvPr id="121" name="Rectangle 326">
              <a:extLst>
                <a:ext uri="{FF2B5EF4-FFF2-40B4-BE49-F238E27FC236}">
                  <a16:creationId xmlns:a16="http://schemas.microsoft.com/office/drawing/2014/main" id="{77E51B95-FDBE-4A1A-9D44-C85A342AE021}"/>
                </a:ext>
              </a:extLst>
            </p:cNvPr>
            <p:cNvSpPr>
              <a:spLocks noChangeArrowheads="1"/>
            </p:cNvSpPr>
            <p:nvPr/>
          </p:nvSpPr>
          <p:spPr bwMode="auto">
            <a:xfrm>
              <a:off x="8517737" y="3580951"/>
              <a:ext cx="1646284" cy="126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lnSpc>
                  <a:spcPct val="110000"/>
                </a:lnSpc>
                <a:spcBef>
                  <a:spcPct val="0"/>
                </a:spcBef>
                <a:buFontTx/>
                <a:buNone/>
              </a:pPr>
              <a:r>
                <a:rPr lang="en-US" altLang="ja-JP" sz="750" b="1" dirty="0">
                  <a:solidFill>
                    <a:schemeClr val="tx1">
                      <a:lumMod val="65000"/>
                      <a:lumOff val="35000"/>
                    </a:schemeClr>
                  </a:solidFill>
                  <a:latin typeface="メイリオ" panose="020B0604030504040204" pitchFamily="50" charset="-128"/>
                  <a:ea typeface="メイリオ" panose="020B0604030504040204" pitchFamily="50" charset="-128"/>
                </a:rPr>
                <a:t>https://sign-simulation.net/lixil</a:t>
              </a:r>
              <a:endParaRPr lang="ja-JP" altLang="en-US" sz="75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47" name="正方形/長方形 146">
              <a:extLst>
                <a:ext uri="{FF2B5EF4-FFF2-40B4-BE49-F238E27FC236}">
                  <a16:creationId xmlns:a16="http://schemas.microsoft.com/office/drawing/2014/main" id="{7BDF37ED-83CD-4439-AEBF-61FB7F35B214}"/>
                </a:ext>
              </a:extLst>
            </p:cNvPr>
            <p:cNvSpPr/>
            <p:nvPr/>
          </p:nvSpPr>
          <p:spPr>
            <a:xfrm>
              <a:off x="5621769" y="3561117"/>
              <a:ext cx="4734977" cy="151202"/>
            </a:xfrm>
            <a:prstGeom prst="rect">
              <a:avLst/>
            </a:prstGeom>
            <a:noFill/>
            <a:ln w="3175">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9" name="Rectangle 9">
            <a:extLst>
              <a:ext uri="{FF2B5EF4-FFF2-40B4-BE49-F238E27FC236}">
                <a16:creationId xmlns:a16="http://schemas.microsoft.com/office/drawing/2014/main" id="{CA4748FE-B156-4033-B7EE-B63624CA1708}"/>
              </a:ext>
            </a:extLst>
          </p:cNvPr>
          <p:cNvSpPr>
            <a:spLocks noChangeArrowheads="1"/>
          </p:cNvSpPr>
          <p:nvPr/>
        </p:nvSpPr>
        <p:spPr bwMode="auto">
          <a:xfrm>
            <a:off x="1382740" y="7191370"/>
            <a:ext cx="1504393" cy="338682"/>
          </a:xfrm>
          <a:prstGeom prst="rect">
            <a:avLst/>
          </a:prstGeom>
          <a:noFill/>
          <a:ln>
            <a:noFill/>
          </a:ln>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ts val="863"/>
              </a:lnSpc>
              <a:spcBef>
                <a:spcPct val="0"/>
              </a:spcBef>
              <a:buNone/>
            </a:pP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01_</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アクシィ</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型</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_</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敷地パターン別設置例</a:t>
            </a:r>
          </a:p>
          <a:p>
            <a:pPr>
              <a:lnSpc>
                <a:spcPts val="863"/>
              </a:lnSpc>
              <a:spcBef>
                <a:spcPct val="0"/>
              </a:spcBef>
              <a:buNone/>
            </a:pP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SPD99999007629</a:t>
            </a:r>
          </a:p>
          <a:p>
            <a:pPr>
              <a:lnSpc>
                <a:spcPts val="863"/>
              </a:lnSpc>
              <a:spcBef>
                <a:spcPct val="0"/>
              </a:spcBef>
              <a:buNone/>
            </a:pP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2022.04.00</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改訂（</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2025.05</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更新）</a:t>
            </a:r>
          </a:p>
        </p:txBody>
      </p:sp>
      <p:pic>
        <p:nvPicPr>
          <p:cNvPr id="150" name="図 149">
            <a:extLst>
              <a:ext uri="{FF2B5EF4-FFF2-40B4-BE49-F238E27FC236}">
                <a16:creationId xmlns:a16="http://schemas.microsoft.com/office/drawing/2014/main" id="{E933B94A-0F9E-4D40-B6E1-289781CE5EE5}"/>
              </a:ext>
            </a:extLst>
          </p:cNvPr>
          <p:cNvPicPr>
            <a:picLocks noChangeAspect="1"/>
          </p:cNvPicPr>
          <p:nvPr/>
        </p:nvPicPr>
        <p:blipFill>
          <a:blip r:embed="rId3"/>
          <a:stretch>
            <a:fillRect/>
          </a:stretch>
        </p:blipFill>
        <p:spPr>
          <a:xfrm>
            <a:off x="9764550" y="907059"/>
            <a:ext cx="459196" cy="459196"/>
          </a:xfrm>
          <a:prstGeom prst="rect">
            <a:avLst/>
          </a:prstGeom>
        </p:spPr>
      </p:pic>
      <p:sp>
        <p:nvSpPr>
          <p:cNvPr id="151" name="Google Shape;215;p8">
            <a:extLst>
              <a:ext uri="{FF2B5EF4-FFF2-40B4-BE49-F238E27FC236}">
                <a16:creationId xmlns:a16="http://schemas.microsoft.com/office/drawing/2014/main" id="{2584DF3C-3096-4B88-8E5A-C072BE157674}"/>
              </a:ext>
            </a:extLst>
          </p:cNvPr>
          <p:cNvSpPr txBox="1"/>
          <p:nvPr/>
        </p:nvSpPr>
        <p:spPr>
          <a:xfrm>
            <a:off x="6840263" y="4125278"/>
            <a:ext cx="339285" cy="140418"/>
          </a:xfrm>
          <a:prstGeom prst="rect">
            <a:avLst/>
          </a:prstGeom>
          <a:solidFill>
            <a:srgbClr val="CC0122"/>
          </a:solidFill>
          <a:ln>
            <a:noFill/>
          </a:ln>
        </p:spPr>
        <p:txBody>
          <a:bodyPr spcFirstLastPara="1" wrap="square" lIns="0" tIns="1900" rIns="0" bIns="0" anchor="t" anchorCtr="0">
            <a:spAutoFit/>
          </a:bodyPr>
          <a:lstStyle/>
          <a:p>
            <a:pPr marL="21590" marR="0" lvl="0" indent="0" algn="l" rtl="0">
              <a:lnSpc>
                <a:spcPct val="100000"/>
              </a:lnSpc>
              <a:spcBef>
                <a:spcPts val="0"/>
              </a:spcBef>
              <a:spcAft>
                <a:spcPts val="0"/>
              </a:spcAft>
              <a:buClr>
                <a:srgbClr val="000000"/>
              </a:buClr>
              <a:buSzPts val="550"/>
              <a:buFont typeface="Arial"/>
              <a:buNone/>
            </a:pPr>
            <a:r>
              <a:rPr lang="en-US" sz="900" b="1" i="0" u="none" strike="noStrike" cap="none" dirty="0">
                <a:solidFill>
                  <a:srgbClr val="FFFFFF"/>
                </a:solidFill>
                <a:latin typeface="Verdana"/>
                <a:ea typeface="Verdana"/>
                <a:cs typeface="Verdana"/>
                <a:sym typeface="Verdana"/>
              </a:rPr>
              <a:t>NEW</a:t>
            </a:r>
            <a:endParaRPr sz="900" b="0" i="0" u="none" strike="noStrike" cap="none" dirty="0">
              <a:solidFill>
                <a:schemeClr val="dk1"/>
              </a:solidFill>
              <a:latin typeface="Verdana"/>
              <a:ea typeface="Verdana"/>
              <a:cs typeface="Verdana"/>
              <a:sym typeface="Verdana"/>
            </a:endParaRPr>
          </a:p>
        </p:txBody>
      </p:sp>
      <p:pic>
        <p:nvPicPr>
          <p:cNvPr id="163" name="図 162">
            <a:extLst>
              <a:ext uri="{FF2B5EF4-FFF2-40B4-BE49-F238E27FC236}">
                <a16:creationId xmlns:a16="http://schemas.microsoft.com/office/drawing/2014/main" id="{1F4544E0-15F8-4FC1-A971-BAE77A1B54AF}"/>
              </a:ext>
            </a:extLst>
          </p:cNvPr>
          <p:cNvPicPr>
            <a:picLocks noChangeAspect="1"/>
          </p:cNvPicPr>
          <p:nvPr/>
        </p:nvPicPr>
        <p:blipFill>
          <a:blip r:embed="rId4"/>
          <a:stretch>
            <a:fillRect/>
          </a:stretch>
        </p:blipFill>
        <p:spPr>
          <a:xfrm>
            <a:off x="5943334" y="4775673"/>
            <a:ext cx="1925183" cy="902027"/>
          </a:xfrm>
          <a:prstGeom prst="rect">
            <a:avLst/>
          </a:prstGeom>
        </p:spPr>
      </p:pic>
      <p:sp>
        <p:nvSpPr>
          <p:cNvPr id="164" name="Rectangle 37">
            <a:extLst>
              <a:ext uri="{FF2B5EF4-FFF2-40B4-BE49-F238E27FC236}">
                <a16:creationId xmlns:a16="http://schemas.microsoft.com/office/drawing/2014/main" id="{BFC14F29-5F80-4820-9150-ED10E153A2F6}"/>
              </a:ext>
            </a:extLst>
          </p:cNvPr>
          <p:cNvSpPr>
            <a:spLocks noChangeArrowheads="1"/>
          </p:cNvSpPr>
          <p:nvPr/>
        </p:nvSpPr>
        <p:spPr bwMode="auto">
          <a:xfrm>
            <a:off x="5821402" y="5739101"/>
            <a:ext cx="901265" cy="10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b="1" dirty="0">
                <a:solidFill>
                  <a:schemeClr val="tx1">
                    <a:lumMod val="65000"/>
                    <a:lumOff val="35000"/>
                  </a:schemeClr>
                </a:solidFill>
                <a:latin typeface="メイリオ" panose="020B0604030504040204" pitchFamily="50" charset="-128"/>
                <a:ea typeface="メイリオ" panose="020B0604030504040204" pitchFamily="50" charset="-128"/>
              </a:rPr>
              <a:t>［前入れ前取り出し］</a:t>
            </a:r>
            <a:endParaRPr lang="en-US" altLang="ja-JP" sz="65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65" name="Rectangle 37">
            <a:extLst>
              <a:ext uri="{FF2B5EF4-FFF2-40B4-BE49-F238E27FC236}">
                <a16:creationId xmlns:a16="http://schemas.microsoft.com/office/drawing/2014/main" id="{B65D3D00-534A-4711-B058-CBBC1E37FC3F}"/>
              </a:ext>
            </a:extLst>
          </p:cNvPr>
          <p:cNvSpPr>
            <a:spLocks noChangeArrowheads="1"/>
          </p:cNvSpPr>
          <p:nvPr/>
        </p:nvSpPr>
        <p:spPr bwMode="auto">
          <a:xfrm>
            <a:off x="6672008" y="5739101"/>
            <a:ext cx="1592776" cy="20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投函可能物例： ゆうパケットプラス</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（縦</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170mm×</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横</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240mm×</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高さ</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70mm</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67" name="図 166">
            <a:extLst>
              <a:ext uri="{FF2B5EF4-FFF2-40B4-BE49-F238E27FC236}">
                <a16:creationId xmlns:a16="http://schemas.microsoft.com/office/drawing/2014/main" id="{F4DF0C28-F683-4132-94D4-1BE44EFE40D7}"/>
              </a:ext>
            </a:extLst>
          </p:cNvPr>
          <p:cNvPicPr>
            <a:picLocks noChangeAspect="1"/>
          </p:cNvPicPr>
          <p:nvPr/>
        </p:nvPicPr>
        <p:blipFill>
          <a:blip r:embed="rId5"/>
          <a:stretch>
            <a:fillRect/>
          </a:stretch>
        </p:blipFill>
        <p:spPr>
          <a:xfrm>
            <a:off x="5787453" y="6072036"/>
            <a:ext cx="2246088" cy="848522"/>
          </a:xfrm>
          <a:prstGeom prst="rect">
            <a:avLst/>
          </a:prstGeom>
        </p:spPr>
      </p:pic>
      <p:sp>
        <p:nvSpPr>
          <p:cNvPr id="119" name="正方形/長方形 5">
            <a:extLst>
              <a:ext uri="{FF2B5EF4-FFF2-40B4-BE49-F238E27FC236}">
                <a16:creationId xmlns:a16="http://schemas.microsoft.com/office/drawing/2014/main" id="{BA276C62-1FF7-4E43-B7AB-B53BC4620F19}"/>
              </a:ext>
            </a:extLst>
          </p:cNvPr>
          <p:cNvSpPr>
            <a:spLocks noChangeArrowheads="1"/>
          </p:cNvSpPr>
          <p:nvPr/>
        </p:nvSpPr>
        <p:spPr bwMode="auto">
          <a:xfrm>
            <a:off x="4402642" y="6172387"/>
            <a:ext cx="1379313" cy="8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48" b="1" dirty="0">
                <a:solidFill>
                  <a:schemeClr val="tx1">
                    <a:lumMod val="65000"/>
                    <a:lumOff val="35000"/>
                  </a:schemeClr>
                </a:solidFill>
                <a:latin typeface="メイリオ" panose="020B0604030504040204" pitchFamily="50" charset="-128"/>
                <a:ea typeface="メイリオ" panose="020B0604030504040204" pitchFamily="50" charset="-128"/>
              </a:rPr>
              <a:t>（ネームシールタイプの場合）</a:t>
            </a:r>
            <a:endParaRPr lang="en-US" altLang="ja-JP" sz="648" b="1"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写真はパターン集選択タイプです。</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本体色：シャイングレー</a:t>
            </a:r>
            <a:endPar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センターブロック：</a:t>
            </a:r>
            <a:r>
              <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rPr>
              <a:t> </a:t>
            </a:r>
            <a:br>
              <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rPr>
            </a:b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サイン・インターホン内蔵用</a:t>
            </a:r>
            <a:endPar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サイン：ステンレス</a:t>
            </a:r>
            <a:br>
              <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rPr>
            </a:b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（パターン集選択タイプ）</a:t>
            </a:r>
            <a:endPar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ポスト：アクシィ縦型ポスト</a:t>
            </a:r>
            <a:endPar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（前入れ後取り出し）</a:t>
            </a:r>
          </a:p>
        </p:txBody>
      </p:sp>
      <p:pic>
        <p:nvPicPr>
          <p:cNvPr id="122" name="Picture 365" descr="CFGK_1066A_150">
            <a:extLst>
              <a:ext uri="{FF2B5EF4-FFF2-40B4-BE49-F238E27FC236}">
                <a16:creationId xmlns:a16="http://schemas.microsoft.com/office/drawing/2014/main" id="{1F043046-6BEF-49C1-A3EC-FCDFC406F06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035" t="1065" r="20575" b="5130"/>
          <a:stretch/>
        </p:blipFill>
        <p:spPr bwMode="auto">
          <a:xfrm>
            <a:off x="8252338" y="4783908"/>
            <a:ext cx="2201308" cy="2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Rectangle 281">
            <a:extLst>
              <a:ext uri="{FF2B5EF4-FFF2-40B4-BE49-F238E27FC236}">
                <a16:creationId xmlns:a16="http://schemas.microsoft.com/office/drawing/2014/main" id="{7A67B794-6849-410A-B003-2A673E01DDB5}"/>
              </a:ext>
            </a:extLst>
          </p:cNvPr>
          <p:cNvSpPr>
            <a:spLocks noChangeArrowheads="1"/>
          </p:cNvSpPr>
          <p:nvPr/>
        </p:nvSpPr>
        <p:spPr bwMode="auto">
          <a:xfrm>
            <a:off x="8239893" y="4060223"/>
            <a:ext cx="2270296"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デザイナーズパーツ組み合わせ例</a:t>
            </a:r>
            <a:endParaRPr lang="en-US" altLang="ja-JP" sz="1079" b="1" dirty="0">
              <a:solidFill>
                <a:schemeClr val="bg1"/>
              </a:solidFill>
              <a:ea typeface="メイリオ" panose="020B0604030504040204" pitchFamily="50" charset="-128"/>
            </a:endParaRPr>
          </a:p>
        </p:txBody>
      </p:sp>
      <p:sp>
        <p:nvSpPr>
          <p:cNvPr id="136" name="正方形/長方形 5">
            <a:extLst>
              <a:ext uri="{FF2B5EF4-FFF2-40B4-BE49-F238E27FC236}">
                <a16:creationId xmlns:a16="http://schemas.microsoft.com/office/drawing/2014/main" id="{60E6E92E-8C08-4CBA-9CE7-90A422AF4A63}"/>
              </a:ext>
            </a:extLst>
          </p:cNvPr>
          <p:cNvSpPr>
            <a:spLocks noChangeArrowheads="1"/>
          </p:cNvSpPr>
          <p:nvPr/>
        </p:nvSpPr>
        <p:spPr bwMode="auto">
          <a:xfrm>
            <a:off x="8239893" y="4346984"/>
            <a:ext cx="22651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ファンクション機能をデザイナーズパーツに納めた意匠性の高い外構スタイルの提案が可能です。</a:t>
            </a:r>
          </a:p>
        </p:txBody>
      </p:sp>
      <p:grpSp>
        <p:nvGrpSpPr>
          <p:cNvPr id="2" name="グループ化 1">
            <a:extLst>
              <a:ext uri="{FF2B5EF4-FFF2-40B4-BE49-F238E27FC236}">
                <a16:creationId xmlns:a16="http://schemas.microsoft.com/office/drawing/2014/main" id="{409D047A-8AFE-4C4F-99FD-03A5AA21B5B6}"/>
              </a:ext>
            </a:extLst>
          </p:cNvPr>
          <p:cNvGrpSpPr/>
          <p:nvPr/>
        </p:nvGrpSpPr>
        <p:grpSpPr>
          <a:xfrm>
            <a:off x="5770072" y="1808815"/>
            <a:ext cx="4734977" cy="708181"/>
            <a:chOff x="5632049" y="2260998"/>
            <a:chExt cx="4734977" cy="708181"/>
          </a:xfrm>
        </p:grpSpPr>
        <p:sp>
          <p:nvSpPr>
            <p:cNvPr id="92" name="Rectangle 37">
              <a:extLst>
                <a:ext uri="{FF2B5EF4-FFF2-40B4-BE49-F238E27FC236}">
                  <a16:creationId xmlns:a16="http://schemas.microsoft.com/office/drawing/2014/main" id="{0F3DB0C9-CC12-4D40-8A95-F1907380C631}"/>
                </a:ext>
              </a:extLst>
            </p:cNvPr>
            <p:cNvSpPr>
              <a:spLocks noChangeArrowheads="1"/>
            </p:cNvSpPr>
            <p:nvPr/>
          </p:nvSpPr>
          <p:spPr bwMode="auto">
            <a:xfrm>
              <a:off x="5846957" y="2589019"/>
              <a:ext cx="681946" cy="132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63" b="1" dirty="0">
                  <a:latin typeface="メイリオ" panose="020B0604030504040204" pitchFamily="50" charset="-128"/>
                  <a:ea typeface="メイリオ" panose="020B0604030504040204" pitchFamily="50" charset="-128"/>
                </a:rPr>
                <a:t>特注サイン</a:t>
              </a:r>
              <a:endParaRPr lang="en-US" altLang="ja-JP" sz="648" dirty="0">
                <a:latin typeface="メイリオ" panose="020B0604030504040204" pitchFamily="50" charset="-128"/>
                <a:ea typeface="メイリオ" panose="020B0604030504040204" pitchFamily="50" charset="-128"/>
              </a:endParaRPr>
            </a:p>
          </p:txBody>
        </p:sp>
        <p:sp>
          <p:nvSpPr>
            <p:cNvPr id="93" name="Rectangle 37">
              <a:extLst>
                <a:ext uri="{FF2B5EF4-FFF2-40B4-BE49-F238E27FC236}">
                  <a16:creationId xmlns:a16="http://schemas.microsoft.com/office/drawing/2014/main" id="{F842FA7A-9151-40F9-9836-D174FD86AA08}"/>
                </a:ext>
              </a:extLst>
            </p:cNvPr>
            <p:cNvSpPr>
              <a:spLocks noChangeArrowheads="1"/>
            </p:cNvSpPr>
            <p:nvPr/>
          </p:nvSpPr>
          <p:spPr bwMode="auto">
            <a:xfrm>
              <a:off x="6971207" y="2849656"/>
              <a:ext cx="853289"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00" dirty="0">
                  <a:latin typeface="メイリオ" panose="020B0604030504040204" pitchFamily="50" charset="-128"/>
                  <a:ea typeface="メイリオ" panose="020B0604030504040204" pitchFamily="50" charset="-128"/>
                </a:rPr>
                <a:t>ガラス</a:t>
              </a:r>
              <a:endParaRPr lang="en-US" altLang="ja-JP" sz="700" dirty="0">
                <a:latin typeface="メイリオ" panose="020B0604030504040204" pitchFamily="50" charset="-128"/>
                <a:ea typeface="メイリオ" panose="020B0604030504040204" pitchFamily="50" charset="-128"/>
              </a:endParaRPr>
            </a:p>
          </p:txBody>
        </p:sp>
        <p:sp>
          <p:nvSpPr>
            <p:cNvPr id="94" name="Rectangle 37">
              <a:extLst>
                <a:ext uri="{FF2B5EF4-FFF2-40B4-BE49-F238E27FC236}">
                  <a16:creationId xmlns:a16="http://schemas.microsoft.com/office/drawing/2014/main" id="{0171FFBE-4494-4315-A88E-E80BB6A5C57E}"/>
                </a:ext>
              </a:extLst>
            </p:cNvPr>
            <p:cNvSpPr>
              <a:spLocks noChangeArrowheads="1"/>
            </p:cNvSpPr>
            <p:nvPr/>
          </p:nvSpPr>
          <p:spPr bwMode="auto">
            <a:xfrm>
              <a:off x="8145056" y="2849656"/>
              <a:ext cx="853289"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00" dirty="0">
                  <a:latin typeface="メイリオ" panose="020B0604030504040204" pitchFamily="50" charset="-128"/>
                  <a:ea typeface="メイリオ" panose="020B0604030504040204" pitchFamily="50" charset="-128"/>
                </a:rPr>
                <a:t>アクリル</a:t>
              </a:r>
              <a:endParaRPr lang="en-US" altLang="ja-JP" sz="700" dirty="0">
                <a:latin typeface="メイリオ" panose="020B0604030504040204" pitchFamily="50" charset="-128"/>
                <a:ea typeface="メイリオ" panose="020B0604030504040204" pitchFamily="50" charset="-128"/>
              </a:endParaRPr>
            </a:p>
          </p:txBody>
        </p:sp>
        <p:sp>
          <p:nvSpPr>
            <p:cNvPr id="95" name="Rectangle 37">
              <a:extLst>
                <a:ext uri="{FF2B5EF4-FFF2-40B4-BE49-F238E27FC236}">
                  <a16:creationId xmlns:a16="http://schemas.microsoft.com/office/drawing/2014/main" id="{DAE8F94B-38FA-4FCF-A263-342F3725109C}"/>
                </a:ext>
              </a:extLst>
            </p:cNvPr>
            <p:cNvSpPr>
              <a:spLocks noChangeArrowheads="1"/>
            </p:cNvSpPr>
            <p:nvPr/>
          </p:nvSpPr>
          <p:spPr bwMode="auto">
            <a:xfrm>
              <a:off x="9347625" y="2849656"/>
              <a:ext cx="853289"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00" dirty="0">
                  <a:latin typeface="メイリオ" panose="020B0604030504040204" pitchFamily="50" charset="-128"/>
                  <a:ea typeface="メイリオ" panose="020B0604030504040204" pitchFamily="50" charset="-128"/>
                </a:rPr>
                <a:t>ステンレス</a:t>
              </a:r>
              <a:endParaRPr lang="en-US" altLang="ja-JP" sz="700" dirty="0">
                <a:latin typeface="メイリオ" panose="020B0604030504040204" pitchFamily="50" charset="-128"/>
                <a:ea typeface="メイリオ" panose="020B0604030504040204" pitchFamily="50" charset="-128"/>
              </a:endParaRPr>
            </a:p>
          </p:txBody>
        </p:sp>
        <p:sp>
          <p:nvSpPr>
            <p:cNvPr id="146" name="正方形/長方形 145">
              <a:extLst>
                <a:ext uri="{FF2B5EF4-FFF2-40B4-BE49-F238E27FC236}">
                  <a16:creationId xmlns:a16="http://schemas.microsoft.com/office/drawing/2014/main" id="{03A97907-7A32-4390-A28B-48E92439289E}"/>
                </a:ext>
              </a:extLst>
            </p:cNvPr>
            <p:cNvSpPr/>
            <p:nvPr/>
          </p:nvSpPr>
          <p:spPr>
            <a:xfrm>
              <a:off x="5632049" y="2260998"/>
              <a:ext cx="4734977" cy="708181"/>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8" name="グループ化 7">
              <a:extLst>
                <a:ext uri="{FF2B5EF4-FFF2-40B4-BE49-F238E27FC236}">
                  <a16:creationId xmlns:a16="http://schemas.microsoft.com/office/drawing/2014/main" id="{D3FCA09B-3932-4D71-B87F-08832E271934}"/>
                </a:ext>
              </a:extLst>
            </p:cNvPr>
            <p:cNvGrpSpPr>
              <a:grpSpLocks/>
            </p:cNvGrpSpPr>
            <p:nvPr/>
          </p:nvGrpSpPr>
          <p:grpSpPr bwMode="auto">
            <a:xfrm>
              <a:off x="6847648" y="2305508"/>
              <a:ext cx="3054070" cy="514604"/>
              <a:chOff x="900907" y="1769608"/>
              <a:chExt cx="3534630" cy="532267"/>
            </a:xfrm>
          </p:grpSpPr>
          <p:pic>
            <p:nvPicPr>
              <p:cNvPr id="152" name="図 1">
                <a:extLst>
                  <a:ext uri="{FF2B5EF4-FFF2-40B4-BE49-F238E27FC236}">
                    <a16:creationId xmlns:a16="http://schemas.microsoft.com/office/drawing/2014/main" id="{7E0D3C81-8090-46BC-A26E-40B672D5A1C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0907" y="1769608"/>
                <a:ext cx="809077" cy="53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 name="図 3">
                <a:extLst>
                  <a:ext uri="{FF2B5EF4-FFF2-40B4-BE49-F238E27FC236}">
                    <a16:creationId xmlns:a16="http://schemas.microsoft.com/office/drawing/2014/main" id="{C32DBA4D-D1F6-44B2-A9EC-E1DC51A52C9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8950" y="1776715"/>
                <a:ext cx="809077" cy="50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 name="図 4">
                <a:extLst>
                  <a:ext uri="{FF2B5EF4-FFF2-40B4-BE49-F238E27FC236}">
                    <a16:creationId xmlns:a16="http://schemas.microsoft.com/office/drawing/2014/main" id="{E68A554B-FBF4-4C8C-BC7B-8BB417193F6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286" y="1780695"/>
                <a:ext cx="789251" cy="49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69" name="正方形/長方形 5">
            <a:extLst>
              <a:ext uri="{FF2B5EF4-FFF2-40B4-BE49-F238E27FC236}">
                <a16:creationId xmlns:a16="http://schemas.microsoft.com/office/drawing/2014/main" id="{21848C53-F1A4-4105-8C6E-AF79FF558FAE}"/>
              </a:ext>
            </a:extLst>
          </p:cNvPr>
          <p:cNvSpPr>
            <a:spLocks noChangeArrowheads="1"/>
          </p:cNvSpPr>
          <p:nvPr/>
        </p:nvSpPr>
        <p:spPr bwMode="auto">
          <a:xfrm>
            <a:off x="5807268" y="2629348"/>
            <a:ext cx="3892916" cy="132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63" dirty="0">
                <a:ea typeface="メイリオ" panose="020B0604030504040204" pitchFamily="50" charset="-128"/>
              </a:rPr>
              <a:t>インターホン加工がないタイプには下記の面付けサインも取り付けできます。</a:t>
            </a:r>
          </a:p>
        </p:txBody>
      </p:sp>
      <p:pic>
        <p:nvPicPr>
          <p:cNvPr id="170" name="Picture 327" descr="CFGK_1015A_50">
            <a:extLst>
              <a:ext uri="{FF2B5EF4-FFF2-40B4-BE49-F238E27FC236}">
                <a16:creationId xmlns:a16="http://schemas.microsoft.com/office/drawing/2014/main" id="{F585C4AC-9281-45C2-8341-4AAC796491A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1961" t="26016" r="11484" b="25475"/>
          <a:stretch>
            <a:fillRect/>
          </a:stretch>
        </p:blipFill>
        <p:spPr bwMode="auto">
          <a:xfrm>
            <a:off x="8209499" y="2857255"/>
            <a:ext cx="851575" cy="476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 name="Rectangle 37">
            <a:extLst>
              <a:ext uri="{FF2B5EF4-FFF2-40B4-BE49-F238E27FC236}">
                <a16:creationId xmlns:a16="http://schemas.microsoft.com/office/drawing/2014/main" id="{568603B9-1D6D-4117-B653-8249F266421F}"/>
              </a:ext>
            </a:extLst>
          </p:cNvPr>
          <p:cNvSpPr>
            <a:spLocks noChangeArrowheads="1"/>
          </p:cNvSpPr>
          <p:nvPr/>
        </p:nvSpPr>
        <p:spPr bwMode="auto">
          <a:xfrm>
            <a:off x="9210142" y="2868286"/>
            <a:ext cx="1129151" cy="548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756" dirty="0">
                <a:latin typeface="メイリオ" panose="020B0604030504040204" pitchFamily="50" charset="-128"/>
                <a:ea typeface="メイリオ" panose="020B0604030504040204" pitchFamily="50" charset="-128"/>
              </a:rPr>
              <a:t>LED</a:t>
            </a:r>
            <a:r>
              <a:rPr lang="ja-JP" altLang="en-US" sz="756" dirty="0">
                <a:latin typeface="メイリオ" panose="020B0604030504040204" pitchFamily="50" charset="-128"/>
                <a:ea typeface="メイリオ" panose="020B0604030504040204" pitchFamily="50" charset="-128"/>
              </a:rPr>
              <a:t>サイン照明を付けると、夜間もサインを美しくライトアップします。</a:t>
            </a:r>
            <a:endParaRPr lang="en-US" altLang="ja-JP" sz="756" dirty="0">
              <a:latin typeface="メイリオ" panose="020B0604030504040204" pitchFamily="50" charset="-128"/>
              <a:ea typeface="メイリオ" panose="020B0604030504040204" pitchFamily="50" charset="-128"/>
            </a:endParaRPr>
          </a:p>
          <a:p>
            <a:pPr>
              <a:spcBef>
                <a:spcPct val="0"/>
              </a:spcBef>
              <a:buFontTx/>
              <a:buNone/>
            </a:pPr>
            <a:r>
              <a:rPr lang="en-US" altLang="ja-JP" sz="648" dirty="0">
                <a:latin typeface="メイリオ" panose="020B0604030504040204" pitchFamily="50" charset="-128"/>
                <a:ea typeface="メイリオ" panose="020B0604030504040204" pitchFamily="50" charset="-128"/>
              </a:rPr>
              <a:t>※</a:t>
            </a:r>
            <a:r>
              <a:rPr lang="ja-JP" altLang="en-US" sz="648" dirty="0">
                <a:latin typeface="メイリオ" panose="020B0604030504040204" pitchFamily="50" charset="-128"/>
                <a:ea typeface="メイリオ" panose="020B0604030504040204" pitchFamily="50" charset="-128"/>
              </a:rPr>
              <a:t>ステンレスサインは照明が取り付けできません。</a:t>
            </a:r>
            <a:endParaRPr lang="en-US" altLang="ja-JP" sz="648" dirty="0">
              <a:latin typeface="メイリオ" panose="020B0604030504040204" pitchFamily="50" charset="-128"/>
              <a:ea typeface="メイリオ" panose="020B0604030504040204" pitchFamily="50" charset="-128"/>
            </a:endParaRPr>
          </a:p>
        </p:txBody>
      </p:sp>
      <p:grpSp>
        <p:nvGrpSpPr>
          <p:cNvPr id="172" name="グループ化 11">
            <a:extLst>
              <a:ext uri="{FF2B5EF4-FFF2-40B4-BE49-F238E27FC236}">
                <a16:creationId xmlns:a16="http://schemas.microsoft.com/office/drawing/2014/main" id="{98778449-7B6F-437D-AEF7-4D9B62E49B38}"/>
              </a:ext>
            </a:extLst>
          </p:cNvPr>
          <p:cNvGrpSpPr>
            <a:grpSpLocks/>
          </p:cNvGrpSpPr>
          <p:nvPr/>
        </p:nvGrpSpPr>
        <p:grpSpPr bwMode="auto">
          <a:xfrm>
            <a:off x="5791846" y="2810997"/>
            <a:ext cx="2164065" cy="699134"/>
            <a:chOff x="175420" y="2852294"/>
            <a:chExt cx="2581907" cy="834626"/>
          </a:xfrm>
        </p:grpSpPr>
        <p:pic>
          <p:nvPicPr>
            <p:cNvPr id="173" name="図 10">
              <a:extLst>
                <a:ext uri="{FF2B5EF4-FFF2-40B4-BE49-F238E27FC236}">
                  <a16:creationId xmlns:a16="http://schemas.microsoft.com/office/drawing/2014/main" id="{E79B0E2C-C185-4C46-AC64-590F44775E7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5420" y="3068312"/>
              <a:ext cx="673893" cy="45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 name="Rectangle 37">
              <a:extLst>
                <a:ext uri="{FF2B5EF4-FFF2-40B4-BE49-F238E27FC236}">
                  <a16:creationId xmlns:a16="http://schemas.microsoft.com/office/drawing/2014/main" id="{1C6BA967-26EA-42F8-800F-519290CC4F3F}"/>
                </a:ext>
              </a:extLst>
            </p:cNvPr>
            <p:cNvSpPr>
              <a:spLocks noChangeArrowheads="1"/>
            </p:cNvSpPr>
            <p:nvPr/>
          </p:nvSpPr>
          <p:spPr bwMode="auto">
            <a:xfrm>
              <a:off x="241300" y="3548063"/>
              <a:ext cx="582614" cy="13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ea typeface="メイリオ" panose="020B0604030504040204" pitchFamily="50" charset="-128"/>
                </a:rPr>
                <a:t>鋳物サイン</a:t>
              </a:r>
              <a:endParaRPr lang="en-US" altLang="ja-JP" sz="756" dirty="0">
                <a:ea typeface="メイリオ" panose="020B0604030504040204" pitchFamily="50" charset="-128"/>
              </a:endParaRPr>
            </a:p>
          </p:txBody>
        </p:sp>
        <p:sp>
          <p:nvSpPr>
            <p:cNvPr id="175" name="Rectangle 37">
              <a:extLst>
                <a:ext uri="{FF2B5EF4-FFF2-40B4-BE49-F238E27FC236}">
                  <a16:creationId xmlns:a16="http://schemas.microsoft.com/office/drawing/2014/main" id="{AB1686F8-BBFA-4C96-AE61-625720E2E56C}"/>
                </a:ext>
              </a:extLst>
            </p:cNvPr>
            <p:cNvSpPr>
              <a:spLocks noChangeArrowheads="1"/>
            </p:cNvSpPr>
            <p:nvPr/>
          </p:nvSpPr>
          <p:spPr bwMode="auto">
            <a:xfrm>
              <a:off x="1052513" y="3548064"/>
              <a:ext cx="1010282" cy="13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ea typeface="メイリオ" panose="020B0604030504040204" pitchFamily="50" charset="-128"/>
                </a:rPr>
                <a:t>江戸硝子サイン</a:t>
              </a:r>
              <a:endParaRPr lang="en-US" altLang="ja-JP" sz="756" dirty="0">
                <a:ea typeface="メイリオ" panose="020B0604030504040204" pitchFamily="50" charset="-128"/>
              </a:endParaRPr>
            </a:p>
          </p:txBody>
        </p:sp>
        <p:sp>
          <p:nvSpPr>
            <p:cNvPr id="176" name="Rectangle 37">
              <a:extLst>
                <a:ext uri="{FF2B5EF4-FFF2-40B4-BE49-F238E27FC236}">
                  <a16:creationId xmlns:a16="http://schemas.microsoft.com/office/drawing/2014/main" id="{202E1FC8-6D7F-471E-A4DF-8711E26F4279}"/>
                </a:ext>
              </a:extLst>
            </p:cNvPr>
            <p:cNvSpPr>
              <a:spLocks noChangeArrowheads="1"/>
            </p:cNvSpPr>
            <p:nvPr/>
          </p:nvSpPr>
          <p:spPr bwMode="auto">
            <a:xfrm>
              <a:off x="1897064" y="3548060"/>
              <a:ext cx="860263" cy="13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ea typeface="メイリオ" panose="020B0604030504040204" pitchFamily="50" charset="-128"/>
                </a:rPr>
                <a:t>備前焼サイン</a:t>
              </a:r>
              <a:endParaRPr lang="en-US" altLang="ja-JP" sz="756" dirty="0">
                <a:ea typeface="メイリオ" panose="020B0604030504040204" pitchFamily="50" charset="-128"/>
              </a:endParaRPr>
            </a:p>
          </p:txBody>
        </p:sp>
        <p:pic>
          <p:nvPicPr>
            <p:cNvPr id="177" name="図 8">
              <a:extLst>
                <a:ext uri="{FF2B5EF4-FFF2-40B4-BE49-F238E27FC236}">
                  <a16:creationId xmlns:a16="http://schemas.microsoft.com/office/drawing/2014/main" id="{CF9F1E97-9E45-47F7-A09E-837D9D2B69E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5045" y="2871788"/>
              <a:ext cx="723900" cy="66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 name="図 9">
              <a:extLst>
                <a:ext uri="{FF2B5EF4-FFF2-40B4-BE49-F238E27FC236}">
                  <a16:creationId xmlns:a16="http://schemas.microsoft.com/office/drawing/2014/main" id="{C2188A2C-4B92-4E75-9DA2-2BB5A07F48E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74045" y="2852294"/>
              <a:ext cx="723900" cy="66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グループ化 3">
            <a:extLst>
              <a:ext uri="{FF2B5EF4-FFF2-40B4-BE49-F238E27FC236}">
                <a16:creationId xmlns:a16="http://schemas.microsoft.com/office/drawing/2014/main" id="{D2B79AAC-10BC-4ACA-8CDE-8A43DB65B99A}"/>
              </a:ext>
            </a:extLst>
          </p:cNvPr>
          <p:cNvGrpSpPr/>
          <p:nvPr/>
        </p:nvGrpSpPr>
        <p:grpSpPr>
          <a:xfrm>
            <a:off x="4490911" y="2778507"/>
            <a:ext cx="976089" cy="3383950"/>
            <a:chOff x="4450920" y="2778507"/>
            <a:chExt cx="976089" cy="3383950"/>
          </a:xfrm>
        </p:grpSpPr>
        <p:pic>
          <p:nvPicPr>
            <p:cNvPr id="3" name="図 2">
              <a:extLst>
                <a:ext uri="{FF2B5EF4-FFF2-40B4-BE49-F238E27FC236}">
                  <a16:creationId xmlns:a16="http://schemas.microsoft.com/office/drawing/2014/main" id="{FD263C44-98E7-4004-AC7B-1186562EB4C8}"/>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4179" b="95821" l="9220" r="89362">
                          <a14:foregroundMark x1="25532" y1="91045" x2="25532" y2="91045"/>
                          <a14:foregroundMark x1="24113" y1="92985" x2="24113" y2="92985"/>
                          <a14:foregroundMark x1="17021" y1="92985" x2="17021" y2="92985"/>
                          <a14:foregroundMark x1="62411" y1="94328" x2="62411" y2="94328"/>
                          <a14:foregroundMark x1="14894" y1="94925" x2="14894" y2="94925"/>
                          <a14:foregroundMark x1="19149" y1="93433" x2="19149" y2="93433"/>
                          <a14:foregroundMark x1="60993" y1="95821" x2="60993" y2="95821"/>
                          <a14:foregroundMark x1="19149" y1="93433" x2="19149" y2="93433"/>
                          <a14:foregroundMark x1="23404" y1="90299" x2="23404" y2="90299"/>
                          <a14:foregroundMark x1="36170" y1="7313" x2="36170" y2="7313"/>
                          <a14:foregroundMark x1="21986" y1="4179" x2="21986" y2="4179"/>
                          <a14:foregroundMark x1="30496" y1="4925" x2="30496" y2="4925"/>
                          <a14:foregroundMark x1="24113" y1="91343" x2="24113" y2="91343"/>
                          <a14:foregroundMark x1="19858" y1="93582" x2="19858" y2="93582"/>
                          <a14:backgroundMark x1="17730" y1="92687" x2="17730" y2="92687"/>
                          <a14:backgroundMark x1="23404" y1="91194" x2="23404" y2="91194"/>
                          <a14:backgroundMark x1="21277" y1="92985" x2="21277" y2="92985"/>
                        </a14:backgroundRemoval>
                      </a14:imgEffect>
                    </a14:imgLayer>
                  </a14:imgProps>
                </a:ext>
              </a:extLst>
            </a:blip>
            <a:stretch>
              <a:fillRect/>
            </a:stretch>
          </p:blipFill>
          <p:spPr>
            <a:xfrm>
              <a:off x="4714865" y="2778507"/>
              <a:ext cx="712144" cy="3383950"/>
            </a:xfrm>
            <a:prstGeom prst="rect">
              <a:avLst/>
            </a:prstGeom>
          </p:spPr>
        </p:pic>
        <p:grpSp>
          <p:nvGrpSpPr>
            <p:cNvPr id="158" name="グループ化 157">
              <a:extLst>
                <a:ext uri="{FF2B5EF4-FFF2-40B4-BE49-F238E27FC236}">
                  <a16:creationId xmlns:a16="http://schemas.microsoft.com/office/drawing/2014/main" id="{3615972A-3F45-47C6-BE68-79A2B85EA55E}"/>
                </a:ext>
              </a:extLst>
            </p:cNvPr>
            <p:cNvGrpSpPr/>
            <p:nvPr/>
          </p:nvGrpSpPr>
          <p:grpSpPr>
            <a:xfrm>
              <a:off x="4452840" y="3199101"/>
              <a:ext cx="433843" cy="178575"/>
              <a:chOff x="4490904" y="3327546"/>
              <a:chExt cx="433843" cy="178575"/>
            </a:xfrm>
          </p:grpSpPr>
          <p:sp>
            <p:nvSpPr>
              <p:cNvPr id="107" name="Line 294">
                <a:extLst>
                  <a:ext uri="{FF2B5EF4-FFF2-40B4-BE49-F238E27FC236}">
                    <a16:creationId xmlns:a16="http://schemas.microsoft.com/office/drawing/2014/main" id="{0903183E-D911-4335-B2C3-07BEFCAE5DFE}"/>
                  </a:ext>
                </a:extLst>
              </p:cNvPr>
              <p:cNvSpPr>
                <a:spLocks noChangeShapeType="1"/>
              </p:cNvSpPr>
              <p:nvPr/>
            </p:nvSpPr>
            <p:spPr bwMode="auto">
              <a:xfrm>
                <a:off x="4607210" y="3417207"/>
                <a:ext cx="317537"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ja-JP" altLang="en-US" sz="1511"/>
              </a:p>
            </p:txBody>
          </p:sp>
          <p:sp>
            <p:nvSpPr>
              <p:cNvPr id="108" name="Rectangle 295">
                <a:extLst>
                  <a:ext uri="{FF2B5EF4-FFF2-40B4-BE49-F238E27FC236}">
                    <a16:creationId xmlns:a16="http://schemas.microsoft.com/office/drawing/2014/main" id="{D9DDA5E6-7705-4C50-93D7-6C4B3A47D5DD}"/>
                  </a:ext>
                </a:extLst>
              </p:cNvPr>
              <p:cNvSpPr>
                <a:spLocks noChangeArrowheads="1"/>
              </p:cNvSpPr>
              <p:nvPr/>
            </p:nvSpPr>
            <p:spPr bwMode="auto">
              <a:xfrm>
                <a:off x="4490904" y="3327546"/>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❶</a:t>
                </a:r>
                <a:endParaRPr lang="en-US" altLang="ja-JP" sz="1079" b="1" dirty="0">
                  <a:solidFill>
                    <a:srgbClr val="30579D"/>
                  </a:solidFill>
                  <a:ea typeface="メイリオ" panose="020B0604030504040204" pitchFamily="50" charset="-128"/>
                </a:endParaRPr>
              </a:p>
            </p:txBody>
          </p:sp>
        </p:grpSp>
        <p:grpSp>
          <p:nvGrpSpPr>
            <p:cNvPr id="157" name="グループ化 156">
              <a:extLst>
                <a:ext uri="{FF2B5EF4-FFF2-40B4-BE49-F238E27FC236}">
                  <a16:creationId xmlns:a16="http://schemas.microsoft.com/office/drawing/2014/main" id="{8DEDD56C-4B0A-4A9F-9B0F-7F2F2C5BC6E0}"/>
                </a:ext>
              </a:extLst>
            </p:cNvPr>
            <p:cNvGrpSpPr/>
            <p:nvPr/>
          </p:nvGrpSpPr>
          <p:grpSpPr>
            <a:xfrm>
              <a:off x="4450920" y="2871102"/>
              <a:ext cx="363248" cy="178575"/>
              <a:chOff x="4497648" y="2929991"/>
              <a:chExt cx="363248" cy="178575"/>
            </a:xfrm>
          </p:grpSpPr>
          <p:sp>
            <p:nvSpPr>
              <p:cNvPr id="109" name="Line 296">
                <a:extLst>
                  <a:ext uri="{FF2B5EF4-FFF2-40B4-BE49-F238E27FC236}">
                    <a16:creationId xmlns:a16="http://schemas.microsoft.com/office/drawing/2014/main" id="{86463754-BB2C-42EE-95C2-D4561864C50B}"/>
                  </a:ext>
                </a:extLst>
              </p:cNvPr>
              <p:cNvSpPr>
                <a:spLocks noChangeShapeType="1"/>
              </p:cNvSpPr>
              <p:nvPr/>
            </p:nvSpPr>
            <p:spPr bwMode="auto">
              <a:xfrm>
                <a:off x="4615875" y="3043076"/>
                <a:ext cx="245021"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10" name="Rectangle 297">
                <a:extLst>
                  <a:ext uri="{FF2B5EF4-FFF2-40B4-BE49-F238E27FC236}">
                    <a16:creationId xmlns:a16="http://schemas.microsoft.com/office/drawing/2014/main" id="{9B8F2DD1-9A7B-4096-9DA0-0B177A5F8B27}"/>
                  </a:ext>
                </a:extLst>
              </p:cNvPr>
              <p:cNvSpPr>
                <a:spLocks noChangeArrowheads="1"/>
              </p:cNvSpPr>
              <p:nvPr/>
            </p:nvSpPr>
            <p:spPr bwMode="auto">
              <a:xfrm>
                <a:off x="4497648" y="2929991"/>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❸</a:t>
                </a:r>
                <a:endParaRPr lang="en-US" altLang="ja-JP" sz="1079" b="1" dirty="0">
                  <a:solidFill>
                    <a:srgbClr val="30579D"/>
                  </a:solidFill>
                  <a:ea typeface="メイリオ" panose="020B0604030504040204" pitchFamily="50" charset="-128"/>
                </a:endParaRPr>
              </a:p>
            </p:txBody>
          </p:sp>
        </p:grpSp>
        <p:grpSp>
          <p:nvGrpSpPr>
            <p:cNvPr id="160" name="グループ化 159">
              <a:extLst>
                <a:ext uri="{FF2B5EF4-FFF2-40B4-BE49-F238E27FC236}">
                  <a16:creationId xmlns:a16="http://schemas.microsoft.com/office/drawing/2014/main" id="{A981C963-49F1-48BC-9C34-4421BE1BD228}"/>
                </a:ext>
              </a:extLst>
            </p:cNvPr>
            <p:cNvGrpSpPr/>
            <p:nvPr/>
          </p:nvGrpSpPr>
          <p:grpSpPr>
            <a:xfrm>
              <a:off x="4523436" y="4877017"/>
              <a:ext cx="363247" cy="178575"/>
              <a:chOff x="4300808" y="5294987"/>
              <a:chExt cx="363247" cy="178575"/>
            </a:xfrm>
          </p:grpSpPr>
          <p:sp>
            <p:nvSpPr>
              <p:cNvPr id="161" name="Line 290">
                <a:extLst>
                  <a:ext uri="{FF2B5EF4-FFF2-40B4-BE49-F238E27FC236}">
                    <a16:creationId xmlns:a16="http://schemas.microsoft.com/office/drawing/2014/main" id="{317DA993-A1F6-4576-98AE-F546A07870F9}"/>
                  </a:ext>
                </a:extLst>
              </p:cNvPr>
              <p:cNvSpPr>
                <a:spLocks noChangeShapeType="1"/>
              </p:cNvSpPr>
              <p:nvPr/>
            </p:nvSpPr>
            <p:spPr bwMode="auto">
              <a:xfrm>
                <a:off x="4419034" y="5384220"/>
                <a:ext cx="245021"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62" name="Rectangle 291">
                <a:extLst>
                  <a:ext uri="{FF2B5EF4-FFF2-40B4-BE49-F238E27FC236}">
                    <a16:creationId xmlns:a16="http://schemas.microsoft.com/office/drawing/2014/main" id="{92493C33-2F6F-41E2-BED6-4680E2BAF13D}"/>
                  </a:ext>
                </a:extLst>
              </p:cNvPr>
              <p:cNvSpPr>
                <a:spLocks noChangeArrowheads="1"/>
              </p:cNvSpPr>
              <p:nvPr/>
            </p:nvSpPr>
            <p:spPr bwMode="auto">
              <a:xfrm>
                <a:off x="4300808" y="5294987"/>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❹</a:t>
                </a:r>
                <a:endParaRPr lang="en-US" altLang="ja-JP" sz="1079" b="1" dirty="0">
                  <a:solidFill>
                    <a:srgbClr val="30579D"/>
                  </a:solidFill>
                  <a:ea typeface="メイリオ" panose="020B0604030504040204" pitchFamily="50" charset="-128"/>
                </a:endParaRPr>
              </a:p>
            </p:txBody>
          </p:sp>
        </p:grpSp>
        <p:grpSp>
          <p:nvGrpSpPr>
            <p:cNvPr id="179" name="グループ化 178">
              <a:extLst>
                <a:ext uri="{FF2B5EF4-FFF2-40B4-BE49-F238E27FC236}">
                  <a16:creationId xmlns:a16="http://schemas.microsoft.com/office/drawing/2014/main" id="{A445554A-A1AD-4EA8-BDAE-369FED330C88}"/>
                </a:ext>
              </a:extLst>
            </p:cNvPr>
            <p:cNvGrpSpPr/>
            <p:nvPr/>
          </p:nvGrpSpPr>
          <p:grpSpPr>
            <a:xfrm>
              <a:off x="4452840" y="4076933"/>
              <a:ext cx="433843" cy="178575"/>
              <a:chOff x="4490904" y="3327546"/>
              <a:chExt cx="433843" cy="178575"/>
            </a:xfrm>
          </p:grpSpPr>
          <p:sp>
            <p:nvSpPr>
              <p:cNvPr id="180" name="Line 294">
                <a:extLst>
                  <a:ext uri="{FF2B5EF4-FFF2-40B4-BE49-F238E27FC236}">
                    <a16:creationId xmlns:a16="http://schemas.microsoft.com/office/drawing/2014/main" id="{0E860FD7-A766-497D-A16A-FCD3479E2F16}"/>
                  </a:ext>
                </a:extLst>
              </p:cNvPr>
              <p:cNvSpPr>
                <a:spLocks noChangeShapeType="1"/>
              </p:cNvSpPr>
              <p:nvPr/>
            </p:nvSpPr>
            <p:spPr bwMode="auto">
              <a:xfrm>
                <a:off x="4607210" y="3417207"/>
                <a:ext cx="317537"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ja-JP" altLang="en-US" sz="1511"/>
              </a:p>
            </p:txBody>
          </p:sp>
          <p:sp>
            <p:nvSpPr>
              <p:cNvPr id="181" name="Rectangle 295">
                <a:extLst>
                  <a:ext uri="{FF2B5EF4-FFF2-40B4-BE49-F238E27FC236}">
                    <a16:creationId xmlns:a16="http://schemas.microsoft.com/office/drawing/2014/main" id="{A8A3F111-EAA6-4DC9-A9A5-0629B55C734A}"/>
                  </a:ext>
                </a:extLst>
              </p:cNvPr>
              <p:cNvSpPr>
                <a:spLocks noChangeArrowheads="1"/>
              </p:cNvSpPr>
              <p:nvPr/>
            </p:nvSpPr>
            <p:spPr bwMode="auto">
              <a:xfrm>
                <a:off x="4490904" y="3327546"/>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❷</a:t>
                </a:r>
                <a:endParaRPr lang="en-US" altLang="ja-JP" sz="1079" b="1" dirty="0">
                  <a:solidFill>
                    <a:srgbClr val="30579D"/>
                  </a:solidFill>
                  <a:ea typeface="メイリオ" panose="020B0604030504040204" pitchFamily="50" charset="-128"/>
                </a:endParaRPr>
              </a:p>
            </p:txBody>
          </p:sp>
        </p:grpSp>
      </p:grpSp>
      <p:sp>
        <p:nvSpPr>
          <p:cNvPr id="182" name="Rectangle 263">
            <a:extLst>
              <a:ext uri="{FF2B5EF4-FFF2-40B4-BE49-F238E27FC236}">
                <a16:creationId xmlns:a16="http://schemas.microsoft.com/office/drawing/2014/main" id="{3A0A9F5D-095E-4F78-96A2-9C5118E9ECB1}"/>
              </a:ext>
            </a:extLst>
          </p:cNvPr>
          <p:cNvSpPr>
            <a:spLocks noChangeArrowheads="1"/>
          </p:cNvSpPr>
          <p:nvPr/>
        </p:nvSpPr>
        <p:spPr bwMode="auto">
          <a:xfrm>
            <a:off x="195332" y="4608521"/>
            <a:ext cx="1723712"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❶センターブロック</a:t>
            </a:r>
            <a:endParaRPr lang="en-US" altLang="ja-JP" sz="1079" b="1" dirty="0">
              <a:solidFill>
                <a:schemeClr val="bg1"/>
              </a:solidFill>
              <a:ea typeface="メイリオ" panose="020B0604030504040204" pitchFamily="50" charset="-128"/>
            </a:endParaRPr>
          </a:p>
        </p:txBody>
      </p:sp>
      <p:sp>
        <p:nvSpPr>
          <p:cNvPr id="183" name="正方形/長方形 5">
            <a:extLst>
              <a:ext uri="{FF2B5EF4-FFF2-40B4-BE49-F238E27FC236}">
                <a16:creationId xmlns:a16="http://schemas.microsoft.com/office/drawing/2014/main" id="{71E20D6F-8D92-41CF-80A2-B420591A3B79}"/>
              </a:ext>
            </a:extLst>
          </p:cNvPr>
          <p:cNvSpPr>
            <a:spLocks noChangeArrowheads="1"/>
          </p:cNvSpPr>
          <p:nvPr/>
        </p:nvSpPr>
        <p:spPr bwMode="auto">
          <a:xfrm>
            <a:off x="205612" y="4888428"/>
            <a:ext cx="17134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ご希望の機能に合わせて</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ea typeface="メイリオ" panose="020B0604030504040204" pitchFamily="50" charset="-128"/>
              </a:rPr>
              <a:t>種類から選べます。</a:t>
            </a:r>
          </a:p>
        </p:txBody>
      </p:sp>
      <p:pic>
        <p:nvPicPr>
          <p:cNvPr id="184" name="Picture 334" descr="22222">
            <a:extLst>
              <a:ext uri="{FF2B5EF4-FFF2-40B4-BE49-F238E27FC236}">
                <a16:creationId xmlns:a16="http://schemas.microsoft.com/office/drawing/2014/main" id="{6DE0B8F2-58CD-4DDF-B74D-28A463ACEA7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l="9381" t="4277" r="9981" b="20628"/>
          <a:stretch>
            <a:fillRect/>
          </a:stretch>
        </p:blipFill>
        <p:spPr bwMode="auto">
          <a:xfrm>
            <a:off x="786466" y="5248249"/>
            <a:ext cx="514818" cy="75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5" name="Picture 335" descr="CFGK_1062A_100">
            <a:extLst>
              <a:ext uri="{FF2B5EF4-FFF2-40B4-BE49-F238E27FC236}">
                <a16:creationId xmlns:a16="http://schemas.microsoft.com/office/drawing/2014/main" id="{FB0044EE-8EA9-4C2F-95C0-CB64E5EF3E6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7391" t="4512" r="4782" b="20677"/>
          <a:stretch>
            <a:fillRect/>
          </a:stretch>
        </p:blipFill>
        <p:spPr bwMode="auto">
          <a:xfrm>
            <a:off x="195331" y="5248249"/>
            <a:ext cx="513169" cy="75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 name="Picture 336" descr="CFGK_1064A_100">
            <a:extLst>
              <a:ext uri="{FF2B5EF4-FFF2-40B4-BE49-F238E27FC236}">
                <a16:creationId xmlns:a16="http://schemas.microsoft.com/office/drawing/2014/main" id="{456C71CA-D184-4FF8-A93C-B060025D1FD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l="9407" t="4056" r="7976" b="20279"/>
          <a:stretch>
            <a:fillRect/>
          </a:stretch>
        </p:blipFill>
        <p:spPr bwMode="auto">
          <a:xfrm>
            <a:off x="1384453" y="5248249"/>
            <a:ext cx="513169" cy="75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 name="Rectangle 37">
            <a:extLst>
              <a:ext uri="{FF2B5EF4-FFF2-40B4-BE49-F238E27FC236}">
                <a16:creationId xmlns:a16="http://schemas.microsoft.com/office/drawing/2014/main" id="{CD4AA635-23F4-4681-9425-31507BBED99B}"/>
              </a:ext>
            </a:extLst>
          </p:cNvPr>
          <p:cNvSpPr>
            <a:spLocks noChangeArrowheads="1"/>
          </p:cNvSpPr>
          <p:nvPr/>
        </p:nvSpPr>
        <p:spPr bwMode="auto">
          <a:xfrm>
            <a:off x="186764" y="6086116"/>
            <a:ext cx="628829" cy="11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solidFill>
                  <a:schemeClr val="tx1">
                    <a:lumMod val="65000"/>
                    <a:lumOff val="35000"/>
                  </a:schemeClr>
                </a:solidFill>
                <a:ea typeface="メイリオ" panose="020B0604030504040204" pitchFamily="50" charset="-128"/>
              </a:rPr>
              <a:t>加工なし</a:t>
            </a:r>
            <a:endParaRPr lang="en-US" altLang="ja-JP" sz="756" dirty="0">
              <a:solidFill>
                <a:schemeClr val="tx1">
                  <a:lumMod val="65000"/>
                  <a:lumOff val="35000"/>
                </a:schemeClr>
              </a:solidFill>
              <a:ea typeface="メイリオ" panose="020B0604030504040204" pitchFamily="50" charset="-128"/>
            </a:endParaRPr>
          </a:p>
        </p:txBody>
      </p:sp>
      <p:sp>
        <p:nvSpPr>
          <p:cNvPr id="188" name="Rectangle 37">
            <a:extLst>
              <a:ext uri="{FF2B5EF4-FFF2-40B4-BE49-F238E27FC236}">
                <a16:creationId xmlns:a16="http://schemas.microsoft.com/office/drawing/2014/main" id="{3FD4C7C1-5D58-4130-A7FA-1AD54933C312}"/>
              </a:ext>
            </a:extLst>
          </p:cNvPr>
          <p:cNvSpPr>
            <a:spLocks noChangeArrowheads="1"/>
          </p:cNvSpPr>
          <p:nvPr/>
        </p:nvSpPr>
        <p:spPr bwMode="auto">
          <a:xfrm>
            <a:off x="812167" y="6086116"/>
            <a:ext cx="628830" cy="232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solidFill>
                  <a:schemeClr val="tx1">
                    <a:lumMod val="65000"/>
                    <a:lumOff val="35000"/>
                  </a:schemeClr>
                </a:solidFill>
                <a:ea typeface="メイリオ" panose="020B0604030504040204" pitchFamily="50" charset="-128"/>
              </a:rPr>
              <a:t>サイン用</a:t>
            </a:r>
            <a:br>
              <a:rPr lang="en-US" altLang="ja-JP" sz="756" dirty="0">
                <a:solidFill>
                  <a:schemeClr val="tx1">
                    <a:lumMod val="65000"/>
                    <a:lumOff val="35000"/>
                  </a:schemeClr>
                </a:solidFill>
                <a:ea typeface="メイリオ" panose="020B0604030504040204" pitchFamily="50" charset="-128"/>
              </a:rPr>
            </a:br>
            <a:r>
              <a:rPr lang="ja-JP" altLang="en-US" sz="756" dirty="0">
                <a:solidFill>
                  <a:schemeClr val="tx1">
                    <a:lumMod val="65000"/>
                    <a:lumOff val="35000"/>
                  </a:schemeClr>
                </a:solidFill>
                <a:ea typeface="メイリオ" panose="020B0604030504040204" pitchFamily="50" charset="-128"/>
              </a:rPr>
              <a:t>加工なし</a:t>
            </a:r>
            <a:endParaRPr lang="en-US" altLang="ja-JP" sz="756" dirty="0">
              <a:solidFill>
                <a:schemeClr val="tx1">
                  <a:lumMod val="65000"/>
                  <a:lumOff val="35000"/>
                </a:schemeClr>
              </a:solidFill>
              <a:ea typeface="メイリオ" panose="020B0604030504040204" pitchFamily="50" charset="-128"/>
            </a:endParaRPr>
          </a:p>
        </p:txBody>
      </p:sp>
      <p:sp>
        <p:nvSpPr>
          <p:cNvPr id="189" name="Rectangle 37">
            <a:extLst>
              <a:ext uri="{FF2B5EF4-FFF2-40B4-BE49-F238E27FC236}">
                <a16:creationId xmlns:a16="http://schemas.microsoft.com/office/drawing/2014/main" id="{14B661FC-1E83-4558-87D6-7724B0508869}"/>
              </a:ext>
            </a:extLst>
          </p:cNvPr>
          <p:cNvSpPr>
            <a:spLocks noChangeArrowheads="1"/>
          </p:cNvSpPr>
          <p:nvPr/>
        </p:nvSpPr>
        <p:spPr bwMode="auto">
          <a:xfrm>
            <a:off x="1399874" y="6086116"/>
            <a:ext cx="628829" cy="348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solidFill>
                  <a:schemeClr val="tx1">
                    <a:lumMod val="65000"/>
                    <a:lumOff val="35000"/>
                  </a:schemeClr>
                </a:solidFill>
                <a:ea typeface="メイリオ" panose="020B0604030504040204" pitchFamily="50" charset="-128"/>
              </a:rPr>
              <a:t>サイン・</a:t>
            </a:r>
            <a:br>
              <a:rPr lang="en-US" altLang="ja-JP" sz="756" dirty="0">
                <a:solidFill>
                  <a:schemeClr val="tx1">
                    <a:lumMod val="65000"/>
                    <a:lumOff val="35000"/>
                  </a:schemeClr>
                </a:solidFill>
                <a:ea typeface="メイリオ" panose="020B0604030504040204" pitchFamily="50" charset="-128"/>
              </a:rPr>
            </a:br>
            <a:r>
              <a:rPr lang="ja-JP" altLang="en-US" sz="756" dirty="0">
                <a:solidFill>
                  <a:schemeClr val="tx1">
                    <a:lumMod val="65000"/>
                    <a:lumOff val="35000"/>
                  </a:schemeClr>
                </a:solidFill>
                <a:ea typeface="メイリオ" panose="020B0604030504040204" pitchFamily="50" charset="-128"/>
              </a:rPr>
              <a:t>インターホン</a:t>
            </a:r>
            <a:br>
              <a:rPr lang="en-US" altLang="ja-JP" sz="756" dirty="0">
                <a:solidFill>
                  <a:schemeClr val="tx1">
                    <a:lumMod val="65000"/>
                    <a:lumOff val="35000"/>
                  </a:schemeClr>
                </a:solidFill>
                <a:ea typeface="メイリオ" panose="020B0604030504040204" pitchFamily="50" charset="-128"/>
              </a:rPr>
            </a:br>
            <a:r>
              <a:rPr lang="ja-JP" altLang="en-US" sz="756" dirty="0">
                <a:solidFill>
                  <a:schemeClr val="tx1">
                    <a:lumMod val="65000"/>
                    <a:lumOff val="35000"/>
                  </a:schemeClr>
                </a:solidFill>
                <a:ea typeface="メイリオ" panose="020B0604030504040204" pitchFamily="50" charset="-128"/>
              </a:rPr>
              <a:t>内蔵用</a:t>
            </a:r>
            <a:endParaRPr lang="en-US" altLang="ja-JP" sz="756" dirty="0">
              <a:solidFill>
                <a:schemeClr val="tx1">
                  <a:lumMod val="65000"/>
                  <a:lumOff val="35000"/>
                </a:schemeClr>
              </a:solidFill>
              <a:ea typeface="メイリオ" panose="020B0604030504040204" pitchFamily="50" charset="-128"/>
            </a:endParaRPr>
          </a:p>
        </p:txBody>
      </p:sp>
      <p:sp>
        <p:nvSpPr>
          <p:cNvPr id="190" name="Rectangle 341">
            <a:extLst>
              <a:ext uri="{FF2B5EF4-FFF2-40B4-BE49-F238E27FC236}">
                <a16:creationId xmlns:a16="http://schemas.microsoft.com/office/drawing/2014/main" id="{86A016D1-16AC-43CF-8F6A-29811023A95A}"/>
              </a:ext>
            </a:extLst>
          </p:cNvPr>
          <p:cNvSpPr>
            <a:spLocks noChangeArrowheads="1"/>
          </p:cNvSpPr>
          <p:nvPr/>
        </p:nvSpPr>
        <p:spPr bwMode="auto">
          <a:xfrm>
            <a:off x="2100667" y="4608521"/>
            <a:ext cx="2133223"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❷ポスト</a:t>
            </a:r>
            <a:endParaRPr lang="en-US" altLang="ja-JP" sz="1079" b="1" dirty="0">
              <a:solidFill>
                <a:schemeClr val="bg1"/>
              </a:solidFill>
              <a:ea typeface="メイリオ" panose="020B0604030504040204" pitchFamily="50" charset="-128"/>
            </a:endParaRPr>
          </a:p>
        </p:txBody>
      </p:sp>
      <p:sp>
        <p:nvSpPr>
          <p:cNvPr id="191" name="正方形/長方形 5">
            <a:extLst>
              <a:ext uri="{FF2B5EF4-FFF2-40B4-BE49-F238E27FC236}">
                <a16:creationId xmlns:a16="http://schemas.microsoft.com/office/drawing/2014/main" id="{13BC9E3C-EA05-48E8-B79A-DEC8F9CC89A9}"/>
              </a:ext>
            </a:extLst>
          </p:cNvPr>
          <p:cNvSpPr>
            <a:spLocks noChangeArrowheads="1"/>
          </p:cNvSpPr>
          <p:nvPr/>
        </p:nvSpPr>
        <p:spPr bwMode="auto">
          <a:xfrm>
            <a:off x="2098954" y="4888428"/>
            <a:ext cx="2426219"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アクシィ縦型ポストが標準で美しく納まります。</a:t>
            </a:r>
          </a:p>
        </p:txBody>
      </p:sp>
      <p:sp>
        <p:nvSpPr>
          <p:cNvPr id="192" name="正方形/長方形 5">
            <a:extLst>
              <a:ext uri="{FF2B5EF4-FFF2-40B4-BE49-F238E27FC236}">
                <a16:creationId xmlns:a16="http://schemas.microsoft.com/office/drawing/2014/main" id="{BD885377-9456-4F94-8721-27F5A5823603}"/>
              </a:ext>
            </a:extLst>
          </p:cNvPr>
          <p:cNvSpPr>
            <a:spLocks noChangeArrowheads="1"/>
          </p:cNvSpPr>
          <p:nvPr/>
        </p:nvSpPr>
        <p:spPr bwMode="auto">
          <a:xfrm>
            <a:off x="2098954" y="5130021"/>
            <a:ext cx="2133222" cy="365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63" b="1" dirty="0">
                <a:solidFill>
                  <a:schemeClr val="tx1">
                    <a:lumMod val="65000"/>
                    <a:lumOff val="35000"/>
                  </a:schemeClr>
                </a:solidFill>
                <a:latin typeface="メイリオ" panose="020B0604030504040204" pitchFamily="50" charset="-128"/>
                <a:ea typeface="メイリオ" panose="020B0604030504040204" pitchFamily="50" charset="-128"/>
              </a:rPr>
              <a:t>オプション</a:t>
            </a:r>
            <a:br>
              <a:rPr lang="en-US" altLang="ja-JP" sz="863" dirty="0">
                <a:solidFill>
                  <a:schemeClr val="tx1">
                    <a:lumMod val="65000"/>
                    <a:lumOff val="35000"/>
                  </a:schemeClr>
                </a:solidFill>
                <a:ea typeface="メイリオ" panose="020B0604030504040204" pitchFamily="50" charset="-128"/>
              </a:rPr>
            </a:br>
            <a:r>
              <a:rPr lang="ja-JP" altLang="en-US" sz="756" dirty="0">
                <a:solidFill>
                  <a:schemeClr val="tx1">
                    <a:lumMod val="65000"/>
                    <a:lumOff val="35000"/>
                  </a:schemeClr>
                </a:solidFill>
                <a:ea typeface="メイリオ" panose="020B0604030504040204" pitchFamily="50" charset="-128"/>
              </a:rPr>
              <a:t>ポスト前面にマテリアルカラーのデザインパネルを取り付けられます。</a:t>
            </a:r>
          </a:p>
        </p:txBody>
      </p:sp>
      <p:pic>
        <p:nvPicPr>
          <p:cNvPr id="193" name="Picture 347" descr="CFGK_1044A_50">
            <a:extLst>
              <a:ext uri="{FF2B5EF4-FFF2-40B4-BE49-F238E27FC236}">
                <a16:creationId xmlns:a16="http://schemas.microsoft.com/office/drawing/2014/main" id="{1AAE1A11-DDCC-485B-B993-39B5B6D22B19}"/>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78618" y="5793534"/>
            <a:ext cx="590786" cy="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 name="Rectangle 37">
            <a:extLst>
              <a:ext uri="{FF2B5EF4-FFF2-40B4-BE49-F238E27FC236}">
                <a16:creationId xmlns:a16="http://schemas.microsoft.com/office/drawing/2014/main" id="{B033C4D0-82E6-4FA4-9D3B-7CB786A1D2E2}"/>
              </a:ext>
            </a:extLst>
          </p:cNvPr>
          <p:cNvSpPr>
            <a:spLocks noChangeArrowheads="1"/>
          </p:cNvSpPr>
          <p:nvPr/>
        </p:nvSpPr>
        <p:spPr bwMode="auto">
          <a:xfrm>
            <a:off x="2098954" y="5597207"/>
            <a:ext cx="1850428" cy="11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756" dirty="0">
                <a:solidFill>
                  <a:schemeClr val="tx1">
                    <a:lumMod val="65000"/>
                    <a:lumOff val="35000"/>
                  </a:schemeClr>
                </a:solidFill>
                <a:latin typeface="メイリオ" panose="020B0604030504040204" pitchFamily="50" charset="-128"/>
                <a:ea typeface="メイリオ" panose="020B0604030504040204" pitchFamily="50" charset="-128"/>
              </a:rPr>
              <a:t>アクシィ縦型ポスト</a:t>
            </a:r>
            <a:r>
              <a:rPr lang="en-US" altLang="ja-JP" sz="756"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［前入れ後取り出し］</a:t>
            </a:r>
            <a:endPar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95" name="Rectangle 37">
            <a:extLst>
              <a:ext uri="{FF2B5EF4-FFF2-40B4-BE49-F238E27FC236}">
                <a16:creationId xmlns:a16="http://schemas.microsoft.com/office/drawing/2014/main" id="{2D402D4C-8FCE-470C-8ED9-25F365CD7B6E}"/>
              </a:ext>
            </a:extLst>
          </p:cNvPr>
          <p:cNvSpPr>
            <a:spLocks noChangeArrowheads="1"/>
          </p:cNvSpPr>
          <p:nvPr/>
        </p:nvSpPr>
        <p:spPr bwMode="auto">
          <a:xfrm>
            <a:off x="2689731" y="6690465"/>
            <a:ext cx="719641" cy="19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648" dirty="0">
                <a:solidFill>
                  <a:schemeClr val="tx1">
                    <a:lumMod val="65000"/>
                    <a:lumOff val="35000"/>
                  </a:schemeClr>
                </a:solidFill>
                <a:ea typeface="メイリオ" panose="020B0604030504040204" pitchFamily="50" charset="-128"/>
              </a:rPr>
              <a:t>※</a:t>
            </a:r>
            <a:r>
              <a:rPr lang="ja-JP" altLang="en-US" sz="648" dirty="0">
                <a:solidFill>
                  <a:schemeClr val="tx1">
                    <a:lumMod val="65000"/>
                    <a:lumOff val="35000"/>
                  </a:schemeClr>
                </a:solidFill>
                <a:ea typeface="メイリオ" panose="020B0604030504040204" pitchFamily="50" charset="-128"/>
              </a:rPr>
              <a:t>デザインパネル</a:t>
            </a:r>
            <a:br>
              <a:rPr lang="en-US" altLang="ja-JP" sz="648" dirty="0">
                <a:solidFill>
                  <a:schemeClr val="tx1">
                    <a:lumMod val="65000"/>
                    <a:lumOff val="35000"/>
                  </a:schemeClr>
                </a:solidFill>
                <a:ea typeface="メイリオ" panose="020B0604030504040204" pitchFamily="50" charset="-128"/>
              </a:rPr>
            </a:br>
            <a:r>
              <a:rPr lang="ja-JP" altLang="en-US" sz="648" dirty="0">
                <a:solidFill>
                  <a:schemeClr val="tx1">
                    <a:lumMod val="65000"/>
                    <a:lumOff val="35000"/>
                  </a:schemeClr>
                </a:solidFill>
                <a:ea typeface="メイリオ" panose="020B0604030504040204" pitchFamily="50" charset="-128"/>
              </a:rPr>
              <a:t>（クリエモカ）付</a:t>
            </a:r>
            <a:endParaRPr lang="en-US" altLang="ja-JP" sz="648" dirty="0">
              <a:solidFill>
                <a:schemeClr val="tx1">
                  <a:lumMod val="65000"/>
                  <a:lumOff val="35000"/>
                </a:schemeClr>
              </a:solidFill>
              <a:ea typeface="メイリオ" panose="020B0604030504040204" pitchFamily="50" charset="-128"/>
            </a:endParaRPr>
          </a:p>
        </p:txBody>
      </p:sp>
      <p:sp>
        <p:nvSpPr>
          <p:cNvPr id="196" name="Text Box 354">
            <a:extLst>
              <a:ext uri="{FF2B5EF4-FFF2-40B4-BE49-F238E27FC236}">
                <a16:creationId xmlns:a16="http://schemas.microsoft.com/office/drawing/2014/main" id="{F508D900-0BDD-4D74-8FBA-79331CAC0719}"/>
              </a:ext>
            </a:extLst>
          </p:cNvPr>
          <p:cNvSpPr txBox="1">
            <a:spLocks noChangeArrowheads="1"/>
          </p:cNvSpPr>
          <p:nvPr/>
        </p:nvSpPr>
        <p:spPr bwMode="auto">
          <a:xfrm>
            <a:off x="3401162" y="5983310"/>
            <a:ext cx="495181" cy="8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540" dirty="0">
                <a:solidFill>
                  <a:schemeClr val="tx1">
                    <a:lumMod val="65000"/>
                    <a:lumOff val="35000"/>
                  </a:schemeClr>
                </a:solidFill>
                <a:ea typeface="メイリオ" panose="020B0604030504040204" pitchFamily="50" charset="-128"/>
              </a:rPr>
              <a:t>クリエモカ</a:t>
            </a:r>
          </a:p>
        </p:txBody>
      </p:sp>
      <p:sp>
        <p:nvSpPr>
          <p:cNvPr id="197" name="Text Box 355">
            <a:extLst>
              <a:ext uri="{FF2B5EF4-FFF2-40B4-BE49-F238E27FC236}">
                <a16:creationId xmlns:a16="http://schemas.microsoft.com/office/drawing/2014/main" id="{A1EDD017-4899-4147-A634-EF2AEC4BDE24}"/>
              </a:ext>
            </a:extLst>
          </p:cNvPr>
          <p:cNvSpPr txBox="1">
            <a:spLocks noChangeArrowheads="1"/>
          </p:cNvSpPr>
          <p:nvPr/>
        </p:nvSpPr>
        <p:spPr bwMode="auto">
          <a:xfrm>
            <a:off x="3798679" y="5983310"/>
            <a:ext cx="495181" cy="8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540" dirty="0">
                <a:solidFill>
                  <a:schemeClr val="tx1">
                    <a:lumMod val="65000"/>
                    <a:lumOff val="35000"/>
                  </a:schemeClr>
                </a:solidFill>
                <a:ea typeface="メイリオ" panose="020B0604030504040204" pitchFamily="50" charset="-128"/>
              </a:rPr>
              <a:t>クリエダーク</a:t>
            </a:r>
          </a:p>
        </p:txBody>
      </p:sp>
      <p:pic>
        <p:nvPicPr>
          <p:cNvPr id="198" name="Picture 358" descr="基準色_クリエモカ_100">
            <a:extLst>
              <a:ext uri="{FF2B5EF4-FFF2-40B4-BE49-F238E27FC236}">
                <a16:creationId xmlns:a16="http://schemas.microsoft.com/office/drawing/2014/main" id="{44F110E7-1C01-494C-A585-C05799BCA08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t="42091" r="37" b="92"/>
          <a:stretch>
            <a:fillRect/>
          </a:stretch>
        </p:blipFill>
        <p:spPr bwMode="auto">
          <a:xfrm>
            <a:off x="3486834" y="5762279"/>
            <a:ext cx="337545" cy="21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9" name="Picture 359" descr="基準色_クリエダーク_100">
            <a:extLst>
              <a:ext uri="{FF2B5EF4-FFF2-40B4-BE49-F238E27FC236}">
                <a16:creationId xmlns:a16="http://schemas.microsoft.com/office/drawing/2014/main" id="{8ED59DE8-4E4B-488A-9DA4-44BE3179B90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t="42128" r="-14" b="3"/>
          <a:stretch>
            <a:fillRect/>
          </a:stretch>
        </p:blipFill>
        <p:spPr bwMode="auto">
          <a:xfrm>
            <a:off x="3894631" y="5762279"/>
            <a:ext cx="337545" cy="21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 name="Picture 360" descr="エクリュアイボリー W976mm×H2480mm_100">
            <a:extLst>
              <a:ext uri="{FF2B5EF4-FFF2-40B4-BE49-F238E27FC236}">
                <a16:creationId xmlns:a16="http://schemas.microsoft.com/office/drawing/2014/main" id="{3ACB0BA5-4EE4-4F6D-9427-3BDEA3327C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b="10072"/>
          <a:stretch>
            <a:fillRect/>
          </a:stretch>
        </p:blipFill>
        <p:spPr bwMode="auto">
          <a:xfrm>
            <a:off x="3486834" y="6159795"/>
            <a:ext cx="339259" cy="21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1" name="Text Box 362">
            <a:extLst>
              <a:ext uri="{FF2B5EF4-FFF2-40B4-BE49-F238E27FC236}">
                <a16:creationId xmlns:a16="http://schemas.microsoft.com/office/drawing/2014/main" id="{61D21930-F99B-4CF2-BE20-4F785D30AD97}"/>
              </a:ext>
            </a:extLst>
          </p:cNvPr>
          <p:cNvSpPr txBox="1">
            <a:spLocks noChangeArrowheads="1"/>
          </p:cNvSpPr>
          <p:nvPr/>
        </p:nvSpPr>
        <p:spPr bwMode="auto">
          <a:xfrm>
            <a:off x="3459163" y="6380827"/>
            <a:ext cx="495181" cy="16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540" dirty="0">
                <a:solidFill>
                  <a:schemeClr val="tx1">
                    <a:lumMod val="65000"/>
                    <a:lumOff val="35000"/>
                  </a:schemeClr>
                </a:solidFill>
                <a:ea typeface="メイリオ" panose="020B0604030504040204" pitchFamily="50" charset="-128"/>
              </a:rPr>
              <a:t>エクリュ</a:t>
            </a:r>
            <a:br>
              <a:rPr lang="en-US" altLang="ja-JP" sz="540" dirty="0">
                <a:solidFill>
                  <a:schemeClr val="tx1">
                    <a:lumMod val="65000"/>
                    <a:lumOff val="35000"/>
                  </a:schemeClr>
                </a:solidFill>
                <a:ea typeface="メイリオ" panose="020B0604030504040204" pitchFamily="50" charset="-128"/>
              </a:rPr>
            </a:br>
            <a:r>
              <a:rPr lang="ja-JP" altLang="en-US" sz="540" dirty="0">
                <a:solidFill>
                  <a:schemeClr val="tx1">
                    <a:lumMod val="65000"/>
                    <a:lumOff val="35000"/>
                  </a:schemeClr>
                </a:solidFill>
                <a:ea typeface="メイリオ" panose="020B0604030504040204" pitchFamily="50" charset="-128"/>
              </a:rPr>
              <a:t>アイボリー</a:t>
            </a:r>
            <a:endParaRPr lang="en-US" altLang="ja-JP" sz="540" dirty="0">
              <a:solidFill>
                <a:schemeClr val="tx1">
                  <a:lumMod val="65000"/>
                  <a:lumOff val="35000"/>
                </a:schemeClr>
              </a:solidFill>
              <a:ea typeface="メイリオ" panose="020B0604030504040204" pitchFamily="50" charset="-128"/>
            </a:endParaRPr>
          </a:p>
        </p:txBody>
      </p:sp>
      <p:pic>
        <p:nvPicPr>
          <p:cNvPr id="203" name="図 1">
            <a:extLst>
              <a:ext uri="{FF2B5EF4-FFF2-40B4-BE49-F238E27FC236}">
                <a16:creationId xmlns:a16="http://schemas.microsoft.com/office/drawing/2014/main" id="{5E336FF8-FD62-4B89-8729-E1FE3E6674F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l="6339" t="3395" r="5164"/>
          <a:stretch>
            <a:fillRect/>
          </a:stretch>
        </p:blipFill>
        <p:spPr bwMode="auto">
          <a:xfrm>
            <a:off x="3898058" y="6164934"/>
            <a:ext cx="339259" cy="214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 name="Text Box 365">
            <a:extLst>
              <a:ext uri="{FF2B5EF4-FFF2-40B4-BE49-F238E27FC236}">
                <a16:creationId xmlns:a16="http://schemas.microsoft.com/office/drawing/2014/main" id="{5DB51254-DD41-4B90-9622-60F670B61B8D}"/>
              </a:ext>
            </a:extLst>
          </p:cNvPr>
          <p:cNvSpPr txBox="1">
            <a:spLocks noChangeArrowheads="1"/>
          </p:cNvSpPr>
          <p:nvPr/>
        </p:nvSpPr>
        <p:spPr bwMode="auto">
          <a:xfrm>
            <a:off x="3815812" y="6409955"/>
            <a:ext cx="493468" cy="9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110000"/>
              </a:lnSpc>
              <a:spcBef>
                <a:spcPct val="0"/>
              </a:spcBef>
              <a:buFontTx/>
              <a:buNone/>
            </a:pPr>
            <a:r>
              <a:rPr lang="ja-JP" altLang="en-US" sz="540" dirty="0">
                <a:solidFill>
                  <a:schemeClr val="tx1">
                    <a:lumMod val="65000"/>
                    <a:lumOff val="35000"/>
                  </a:schemeClr>
                </a:solidFill>
                <a:latin typeface="メイリオ" panose="020B0604030504040204" pitchFamily="50" charset="-128"/>
                <a:ea typeface="メイリオ" panose="020B0604030504040204" pitchFamily="50" charset="-128"/>
              </a:rPr>
              <a:t>チェリーウッド</a:t>
            </a:r>
            <a:endParaRPr lang="ja-JP" altLang="ja-JP" sz="54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205" name="図 2">
            <a:extLst>
              <a:ext uri="{FF2B5EF4-FFF2-40B4-BE49-F238E27FC236}">
                <a16:creationId xmlns:a16="http://schemas.microsoft.com/office/drawing/2014/main" id="{8790C3CB-B4D4-43F7-85A1-F0AB09C1F1F0}"/>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491973" y="6624133"/>
            <a:ext cx="344400" cy="20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 name="Text Box 365">
            <a:extLst>
              <a:ext uri="{FF2B5EF4-FFF2-40B4-BE49-F238E27FC236}">
                <a16:creationId xmlns:a16="http://schemas.microsoft.com/office/drawing/2014/main" id="{C0A9F9D4-BC3C-47CC-841B-CB776FDC6CDA}"/>
              </a:ext>
            </a:extLst>
          </p:cNvPr>
          <p:cNvSpPr txBox="1">
            <a:spLocks noChangeArrowheads="1"/>
          </p:cNvSpPr>
          <p:nvPr/>
        </p:nvSpPr>
        <p:spPr bwMode="auto">
          <a:xfrm>
            <a:off x="3414870" y="6855447"/>
            <a:ext cx="495181" cy="9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110000"/>
              </a:lnSpc>
              <a:spcBef>
                <a:spcPct val="0"/>
              </a:spcBef>
              <a:buFontTx/>
              <a:buNone/>
            </a:pPr>
            <a:r>
              <a:rPr lang="ja-JP" altLang="en-US" sz="540" dirty="0">
                <a:solidFill>
                  <a:schemeClr val="tx1">
                    <a:lumMod val="65000"/>
                    <a:lumOff val="35000"/>
                  </a:schemeClr>
                </a:solidFill>
                <a:latin typeface="メイリオ" panose="020B0604030504040204" pitchFamily="50" charset="-128"/>
                <a:ea typeface="メイリオ" panose="020B0604030504040204" pitchFamily="50" charset="-128"/>
              </a:rPr>
              <a:t>オーク</a:t>
            </a:r>
            <a:endParaRPr lang="ja-JP" altLang="ja-JP" sz="54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207" name="図 3">
            <a:extLst>
              <a:ext uri="{FF2B5EF4-FFF2-40B4-BE49-F238E27FC236}">
                <a16:creationId xmlns:a16="http://schemas.microsoft.com/office/drawing/2014/main" id="{BB9D9B1A-441B-4BF7-8837-0B3BAA334E6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906624" y="6608713"/>
            <a:ext cx="339259" cy="20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 name="Text Box 365">
            <a:extLst>
              <a:ext uri="{FF2B5EF4-FFF2-40B4-BE49-F238E27FC236}">
                <a16:creationId xmlns:a16="http://schemas.microsoft.com/office/drawing/2014/main" id="{2FADFA50-B4D8-43B0-B761-49B92CC98675}"/>
              </a:ext>
            </a:extLst>
          </p:cNvPr>
          <p:cNvSpPr txBox="1">
            <a:spLocks noChangeArrowheads="1"/>
          </p:cNvSpPr>
          <p:nvPr/>
        </p:nvSpPr>
        <p:spPr bwMode="auto">
          <a:xfrm>
            <a:off x="3896343" y="6836599"/>
            <a:ext cx="380382" cy="182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110000"/>
              </a:lnSpc>
              <a:spcBef>
                <a:spcPct val="0"/>
              </a:spcBef>
              <a:buFontTx/>
              <a:buNone/>
            </a:pPr>
            <a:r>
              <a:rPr lang="ja-JP" altLang="en-US" sz="540" dirty="0">
                <a:solidFill>
                  <a:schemeClr val="tx1">
                    <a:lumMod val="65000"/>
                    <a:lumOff val="35000"/>
                  </a:schemeClr>
                </a:solidFill>
                <a:latin typeface="メイリオ" panose="020B0604030504040204" pitchFamily="50" charset="-128"/>
                <a:ea typeface="メイリオ" panose="020B0604030504040204" pitchFamily="50" charset="-128"/>
              </a:rPr>
              <a:t>ラスティックオーク</a:t>
            </a:r>
            <a:endParaRPr lang="ja-JP" altLang="ja-JP" sz="54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209" name="図 12">
            <a:extLst>
              <a:ext uri="{FF2B5EF4-FFF2-40B4-BE49-F238E27FC236}">
                <a16:creationId xmlns:a16="http://schemas.microsoft.com/office/drawing/2014/main" id="{0CA81612-D351-481A-9DD8-CCE5B69475B1}"/>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82932" y="5738291"/>
            <a:ext cx="603843" cy="90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0" name="AutoShape 364">
            <a:extLst>
              <a:ext uri="{FF2B5EF4-FFF2-40B4-BE49-F238E27FC236}">
                <a16:creationId xmlns:a16="http://schemas.microsoft.com/office/drawing/2014/main" id="{E771E1FC-A8BB-4F25-A950-E5AC51A58A6D}"/>
              </a:ext>
            </a:extLst>
          </p:cNvPr>
          <p:cNvSpPr>
            <a:spLocks noChangeArrowheads="1"/>
          </p:cNvSpPr>
          <p:nvPr/>
        </p:nvSpPr>
        <p:spPr bwMode="auto">
          <a:xfrm rot="5400000">
            <a:off x="2647190" y="6164545"/>
            <a:ext cx="125413" cy="107950"/>
          </a:xfrm>
          <a:prstGeom prst="triangle">
            <a:avLst>
              <a:gd name="adj" fmla="val 50000"/>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MS PGothic"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MS PGothic"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MS PGothic"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MS PGothic"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MS PGothic"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MS PGothic"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MS PGothic"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MS PGothic"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MS PGothic" panose="020B0600070205080204" pitchFamily="50" charset="-128"/>
              </a:defRPr>
            </a:lvl9pPr>
          </a:lstStyle>
          <a:p>
            <a:pPr>
              <a:lnSpc>
                <a:spcPct val="110000"/>
              </a:lnSpc>
              <a:spcBef>
                <a:spcPct val="0"/>
              </a:spcBef>
              <a:buFontTx/>
              <a:buNone/>
            </a:pPr>
            <a:endParaRPr lang="ja-JP" altLang="en-US" sz="1000">
              <a:solidFill>
                <a:srgbClr val="4D4D4D"/>
              </a:solidFill>
            </a:endParaRPr>
          </a:p>
        </p:txBody>
      </p:sp>
      <p:pic>
        <p:nvPicPr>
          <p:cNvPr id="211" name="Picture 416" descr="CFGK_1071A">
            <a:extLst>
              <a:ext uri="{FF2B5EF4-FFF2-40B4-BE49-F238E27FC236}">
                <a16:creationId xmlns:a16="http://schemas.microsoft.com/office/drawing/2014/main" id="{25165A49-C802-43AB-8A95-B1132953526B}"/>
              </a:ext>
            </a:extLst>
          </p:cNvPr>
          <p:cNvPicPr>
            <a:picLocks noChangeAspect="1" noChangeArrowheads="1"/>
          </p:cNvPicPr>
          <p:nvPr/>
        </p:nvPicPr>
        <p:blipFill rotWithShape="1">
          <a:blip r:embed="rId27">
            <a:extLst>
              <a:ext uri="{28A0092B-C50C-407E-A947-70E740481C1C}">
                <a14:useLocalDpi xmlns:a14="http://schemas.microsoft.com/office/drawing/2010/main" val="0"/>
              </a:ext>
            </a:extLst>
          </a:blip>
          <a:srcRect l="64160" t="27758" r="3021" b="5438"/>
          <a:stretch/>
        </p:blipFill>
        <p:spPr bwMode="auto">
          <a:xfrm>
            <a:off x="170440" y="1282373"/>
            <a:ext cx="1981830" cy="322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a:extLst>
              <a:ext uri="{FF2B5EF4-FFF2-40B4-BE49-F238E27FC236}">
                <a16:creationId xmlns:a16="http://schemas.microsoft.com/office/drawing/2014/main" id="{7EA17FFB-CE25-4E74-B719-A8E97E88524F}"/>
              </a:ext>
            </a:extLst>
          </p:cNvPr>
          <p:cNvPicPr>
            <a:picLocks noChangeAspect="1"/>
          </p:cNvPicPr>
          <p:nvPr/>
        </p:nvPicPr>
        <p:blipFill rotWithShape="1">
          <a:blip r:embed="rId28"/>
          <a:srcRect l="7685" t="14616" r="35941" b="4526"/>
          <a:stretch/>
        </p:blipFill>
        <p:spPr>
          <a:xfrm>
            <a:off x="2186584" y="1270266"/>
            <a:ext cx="2035377" cy="3219773"/>
          </a:xfrm>
          <a:prstGeom prst="rect">
            <a:avLst/>
          </a:prstGeom>
        </p:spPr>
      </p:pic>
    </p:spTree>
    <p:extLst>
      <p:ext uri="{BB962C8B-B14F-4D97-AF65-F5344CB8AC3E}">
        <p14:creationId xmlns:p14="http://schemas.microsoft.com/office/powerpoint/2010/main" val="3805959472"/>
      </p:ext>
    </p:extLst>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802</TotalTime>
  <Words>375</Words>
  <Application>Microsoft Office PowerPoint</Application>
  <PresentationFormat>ユーザー設定</PresentationFormat>
  <Paragraphs>66</Paragraphs>
  <Slides>1</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vt:i4>
      </vt:variant>
    </vt:vector>
  </HeadingPairs>
  <TitlesOfParts>
    <vt:vector size="9" baseType="lpstr">
      <vt:lpstr>メイリオ</vt:lpstr>
      <vt:lpstr>Arial</vt:lpstr>
      <vt:lpstr>Times New Roman</vt:lpstr>
      <vt:lpstr>游ゴシック</vt:lpstr>
      <vt:lpstr>メイリオ</vt:lpstr>
      <vt:lpstr>Calibri</vt:lpstr>
      <vt:lpstr>Verdana</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川上 真由美(Mayumi Kawakami)</cp:lastModifiedBy>
  <cp:revision>44</cp:revision>
  <dcterms:created xsi:type="dcterms:W3CDTF">2010-09-29T12:55:25Z</dcterms:created>
  <dcterms:modified xsi:type="dcterms:W3CDTF">2025-05-23T08:09:06Z</dcterms:modified>
</cp:coreProperties>
</file>