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6190" autoAdjust="0"/>
  </p:normalViewPr>
  <p:slideViewPr>
    <p:cSldViewPr snapToGrid="0" showGuides="1">
      <p:cViewPr varScale="1">
        <p:scale>
          <a:sx n="64" d="100"/>
          <a:sy n="64" d="100"/>
        </p:scale>
        <p:origin x="65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2839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1184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em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5" Type="http://schemas.openxmlformats.org/officeDocument/2006/relationships/image" Target="../media/image27.png"/><Relationship Id="rId10" Type="http://schemas.openxmlformats.org/officeDocument/2006/relationships/image" Target="../media/image22.emf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702756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ハーモニアスリフォーム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6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（床暖房非対応）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SPD99999007736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82F5605-A334-3A96-1A37-F20EB9A82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856096"/>
            <a:ext cx="4464055" cy="260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F061CBE-2504-C136-41DF-DBBC696B0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4" t="16383" r="26471" b="15292"/>
          <a:stretch>
            <a:fillRect/>
          </a:stretch>
        </p:blipFill>
        <p:spPr bwMode="auto">
          <a:xfrm>
            <a:off x="50800" y="854509"/>
            <a:ext cx="13684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CF9D393-81AC-62EA-FF3C-962CCA509F2A}"/>
              </a:ext>
            </a:extLst>
          </p:cNvPr>
          <p:cNvSpPr/>
          <p:nvPr/>
        </p:nvSpPr>
        <p:spPr>
          <a:xfrm>
            <a:off x="3771900" y="3161146"/>
            <a:ext cx="6842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chemeClr val="bg1"/>
                </a:solidFill>
                <a:latin typeface="+mn-ea"/>
                <a:ea typeface="+mn-ea"/>
              </a:rPr>
              <a:t>After</a:t>
            </a:r>
            <a:endParaRPr lang="ja-JP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255E9C3-0849-81D2-2850-C1B297EB40BC}"/>
              </a:ext>
            </a:extLst>
          </p:cNvPr>
          <p:cNvSpPr/>
          <p:nvPr/>
        </p:nvSpPr>
        <p:spPr>
          <a:xfrm>
            <a:off x="112712" y="1776846"/>
            <a:ext cx="591523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b="1" dirty="0">
                <a:solidFill>
                  <a:schemeClr val="bg1"/>
                </a:solidFill>
                <a:latin typeface="+mn-ea"/>
                <a:ea typeface="+mn-ea"/>
              </a:rPr>
              <a:t>Before</a:t>
            </a:r>
            <a:endParaRPr lang="ja-JP" altLang="en-US" sz="11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4742" y="1022463"/>
            <a:ext cx="6062840" cy="991876"/>
          </a:xfrm>
          <a:prstGeom prst="rect">
            <a:avLst/>
          </a:prstGeom>
        </p:spPr>
      </p:pic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20859A5-F693-7AC4-E5C1-7B257C5E6C25}"/>
              </a:ext>
            </a:extLst>
          </p:cNvPr>
          <p:cNvSpPr/>
          <p:nvPr/>
        </p:nvSpPr>
        <p:spPr>
          <a:xfrm>
            <a:off x="6637198" y="868575"/>
            <a:ext cx="378936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商品の詳細特長や注意事項は床・階段カタログをご覧ください。</a:t>
            </a:r>
          </a:p>
        </p:txBody>
      </p:sp>
      <p:pic>
        <p:nvPicPr>
          <p:cNvPr id="26" name="Picture 92" descr="http://www2.tostem.co.jp/rp/dfw/exocc0/photods/photo/03000/A/I01786A.JPG">
            <a:extLst>
              <a:ext uri="{FF2B5EF4-FFF2-40B4-BE49-F238E27FC236}">
                <a16:creationId xmlns:a16="http://schemas.microsoft.com/office/drawing/2014/main" id="{75BB5215-2516-71FF-7AC5-0927ACD20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" t="2831" r="1257" b="2654"/>
          <a:stretch>
            <a:fillRect/>
          </a:stretch>
        </p:blipFill>
        <p:spPr bwMode="auto">
          <a:xfrm>
            <a:off x="2536649" y="4986033"/>
            <a:ext cx="2038094" cy="94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ED0E18-8125-65E3-4F97-1477522604BC}"/>
              </a:ext>
            </a:extLst>
          </p:cNvPr>
          <p:cNvSpPr/>
          <p:nvPr/>
        </p:nvSpPr>
        <p:spPr>
          <a:xfrm>
            <a:off x="60833" y="3539879"/>
            <a:ext cx="4625975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今お使いの床材の上に重ねて張る場合におすすめの厚さ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ｍｍの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床材です。キッチン、トイレ、洗面所などの水まわり空間のほか、ペットを飼われているご家庭にもおすすめです。</a:t>
            </a:r>
          </a:p>
        </p:txBody>
      </p:sp>
      <p:sp>
        <p:nvSpPr>
          <p:cNvPr id="28" name="Rectangle 24">
            <a:extLst>
              <a:ext uri="{FF2B5EF4-FFF2-40B4-BE49-F238E27FC236}">
                <a16:creationId xmlns:a16="http://schemas.microsoft.com/office/drawing/2014/main" id="{911E2655-7295-EF06-5B82-A46658BA2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" y="4098372"/>
            <a:ext cx="218916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■「重ね張り」で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  手軽にイメージチェンジ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49">
            <a:extLst>
              <a:ext uri="{FF2B5EF4-FFF2-40B4-BE49-F238E27FC236}">
                <a16:creationId xmlns:a16="http://schemas.microsoft.com/office/drawing/2014/main" id="{EDD1C7F6-A8CA-2E57-8888-EC15721C7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8" y="4451179"/>
            <a:ext cx="24740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「重ね張り」は、今お使いの木質床材の上に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新しい床材を重ねて張る方法です。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床下地にくされなどがなく、床の張替えが</a:t>
            </a:r>
            <a:endParaRPr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必要ない住宅におすすめです。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F985C8D-7889-CD08-F9D5-0F4B228E7F9B}"/>
              </a:ext>
            </a:extLst>
          </p:cNvPr>
          <p:cNvSpPr/>
          <p:nvPr/>
        </p:nvSpPr>
        <p:spPr>
          <a:xfrm>
            <a:off x="2566898" y="4451179"/>
            <a:ext cx="2124075" cy="415498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eaLnBrk="1" hangingPunct="1">
              <a:defRPr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ドアなど建具の下端をカットせずに床を納めることができるので、手軽にリフォーム可能です。</a:t>
            </a:r>
          </a:p>
        </p:txBody>
      </p:sp>
      <p:sp>
        <p:nvSpPr>
          <p:cNvPr id="31" name="正方形/長方形 86">
            <a:extLst>
              <a:ext uri="{FF2B5EF4-FFF2-40B4-BE49-F238E27FC236}">
                <a16:creationId xmlns:a16="http://schemas.microsoft.com/office/drawing/2014/main" id="{166BB0DB-EC99-CB02-0E19-29864158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0" y="5034407"/>
            <a:ext cx="24085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床の浮き沈みが大きい時や床鳴りがある場合には、下地組みの補修が必要です。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149A7F3-6DAE-3AAB-2036-4D8B75A7C640}"/>
              </a:ext>
            </a:extLst>
          </p:cNvPr>
          <p:cNvSpPr/>
          <p:nvPr/>
        </p:nvSpPr>
        <p:spPr>
          <a:xfrm>
            <a:off x="60833" y="5318470"/>
            <a:ext cx="2401951" cy="65190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8000" tIns="18000" rIns="18000" bIns="18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この製品は、ステープル（肩幅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10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ｍｍ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長さ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ｍｍ以上）と接着剤を併用する床材です。フロアー用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ステープルおよびフロアー用スクリュー釘、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フィニッシュネイルは使用しないでください。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必ず施工前に施工説明書をお読みください。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A188CBA-DAE2-D659-616B-B4D794BD9B70}"/>
              </a:ext>
            </a:extLst>
          </p:cNvPr>
          <p:cNvSpPr/>
          <p:nvPr/>
        </p:nvSpPr>
        <p:spPr>
          <a:xfrm>
            <a:off x="3199638" y="6087948"/>
            <a:ext cx="1541232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バリアフリー住宅など、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納まりによっては建具のカット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が必要になります。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D34FCE4-4E60-539B-F424-E9339D8EDB2B}"/>
              </a:ext>
            </a:extLst>
          </p:cNvPr>
          <p:cNvSpPr/>
          <p:nvPr/>
        </p:nvSpPr>
        <p:spPr>
          <a:xfrm>
            <a:off x="60833" y="6008217"/>
            <a:ext cx="3112029" cy="528794"/>
          </a:xfrm>
          <a:prstGeom prst="rect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18000" tIns="18000" rIns="18000" bIns="18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・床暖房装置が施工されている床仕上げ材上には施工できません。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床暖房装置の釘打ち可能範囲が不明確であるため、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配線・配管を打ち抜く可能性があります。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・直張り防音床の上には施工できません。</a:t>
            </a:r>
          </a:p>
        </p:txBody>
      </p:sp>
      <p:sp>
        <p:nvSpPr>
          <p:cNvPr id="36" name="Rectangle 24">
            <a:extLst>
              <a:ext uri="{FF2B5EF4-FFF2-40B4-BE49-F238E27FC236}">
                <a16:creationId xmlns:a16="http://schemas.microsoft.com/office/drawing/2014/main" id="{45FDA563-0761-C9AE-CCCD-7FA70D4C2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648" y="4098372"/>
            <a:ext cx="220821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■お手軽リフォーム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en-US" altLang="ja-JP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6mm</a:t>
            </a: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床材重ね張り」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正方形/長方形 92">
            <a:extLst>
              <a:ext uri="{FF2B5EF4-FFF2-40B4-BE49-F238E27FC236}">
                <a16:creationId xmlns:a16="http://schemas.microsoft.com/office/drawing/2014/main" id="{2E392E73-AB16-104D-9F03-AC0C976F9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" y="6585162"/>
            <a:ext cx="311202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頻繁に水濡れすることによる基材（合板）のふくれや腐れ、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突上げなどは避けられませんのでご注意ください。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また、日常の使用に際しても、濡れたマットやペットの排泄物を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放置することなどはお控えください。</a:t>
            </a: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C9A192F9-E83A-1236-E201-068236AE5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4742" y="2021782"/>
            <a:ext cx="1042988" cy="1538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 lIns="72000" tIns="0" rIns="72000" bIns="0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リフォーム</a:t>
            </a:r>
            <a:endParaRPr lang="ja-JP" altLang="en-US" sz="9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AE89791A-DD4E-5C6B-8ED9-A0C67D1C4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407" y="2232504"/>
            <a:ext cx="3203575" cy="1692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木目タイプ ［</a:t>
            </a:r>
            <a:r>
              <a:rPr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150</a:t>
            </a: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］</a:t>
            </a:r>
            <a:r>
              <a:rPr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RW-6B</a:t>
            </a: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横溝あり</a:t>
            </a:r>
            <a:endParaRPr lang="en-US" altLang="ja-JP" sz="11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3" name="Picture 77">
            <a:extLst>
              <a:ext uri="{FF2B5EF4-FFF2-40B4-BE49-F238E27FC236}">
                <a16:creationId xmlns:a16="http://schemas.microsoft.com/office/drawing/2014/main" id="{DD185459-8865-3535-C4BE-95F693FD0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814" y="2217917"/>
            <a:ext cx="2926745" cy="46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24">
            <a:extLst>
              <a:ext uri="{FF2B5EF4-FFF2-40B4-BE49-F238E27FC236}">
                <a16:creationId xmlns:a16="http://schemas.microsoft.com/office/drawing/2014/main" id="{106989B0-E128-F52C-627B-2DEB731BD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520" y="3507464"/>
            <a:ext cx="1328738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W/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クリエホワイト</a:t>
            </a:r>
          </a:p>
        </p:txBody>
      </p:sp>
      <p:sp>
        <p:nvSpPr>
          <p:cNvPr id="45" name="Rectangle 24">
            <a:extLst>
              <a:ext uri="{FF2B5EF4-FFF2-40B4-BE49-F238E27FC236}">
                <a16:creationId xmlns:a16="http://schemas.microsoft.com/office/drawing/2014/main" id="{B184B828-A083-90AF-FC11-A79E13876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241" y="4498631"/>
            <a:ext cx="13335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D/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クリエダーク</a:t>
            </a: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07D33D55-8998-B12E-8DD3-E624C2F04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870" y="4498631"/>
            <a:ext cx="126682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M/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クリエモカ</a:t>
            </a:r>
          </a:p>
        </p:txBody>
      </p:sp>
      <p:sp>
        <p:nvSpPr>
          <p:cNvPr id="47" name="Rectangle 24">
            <a:extLst>
              <a:ext uri="{FF2B5EF4-FFF2-40B4-BE49-F238E27FC236}">
                <a16:creationId xmlns:a16="http://schemas.microsoft.com/office/drawing/2014/main" id="{E8F754A3-05C3-5730-AC2A-81AFB7620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662" y="3505451"/>
            <a:ext cx="13541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L/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クリエラスク</a:t>
            </a:r>
          </a:p>
        </p:txBody>
      </p:sp>
      <p:sp>
        <p:nvSpPr>
          <p:cNvPr id="48" name="Rectangle 24">
            <a:extLst>
              <a:ext uri="{FF2B5EF4-FFF2-40B4-BE49-F238E27FC236}">
                <a16:creationId xmlns:a16="http://schemas.microsoft.com/office/drawing/2014/main" id="{94C358E5-F758-B1E4-732B-3B5486A64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179" y="3512742"/>
            <a:ext cx="13255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P/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クリエペール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4" name="図 20">
            <a:extLst>
              <a:ext uri="{FF2B5EF4-FFF2-40B4-BE49-F238E27FC236}">
                <a16:creationId xmlns:a16="http://schemas.microsoft.com/office/drawing/2014/main" id="{D7359C73-B48D-756C-E0D8-AA6BA12CB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4"/>
          <a:stretch>
            <a:fillRect/>
          </a:stretch>
        </p:blipFill>
        <p:spPr bwMode="auto">
          <a:xfrm rot="10800000" flipV="1">
            <a:off x="6333604" y="2802719"/>
            <a:ext cx="1354137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図 21">
            <a:extLst>
              <a:ext uri="{FF2B5EF4-FFF2-40B4-BE49-F238E27FC236}">
                <a16:creationId xmlns:a16="http://schemas.microsoft.com/office/drawing/2014/main" id="{FD2D7E9A-CA96-F040-0C36-E9823B7F3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663" y="2799544"/>
            <a:ext cx="135413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図 22">
            <a:extLst>
              <a:ext uri="{FF2B5EF4-FFF2-40B4-BE49-F238E27FC236}">
                <a16:creationId xmlns:a16="http://schemas.microsoft.com/office/drawing/2014/main" id="{879E1F84-6621-7EAA-916B-BB8A025CF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758" y="3824767"/>
            <a:ext cx="13335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図 23">
            <a:extLst>
              <a:ext uri="{FF2B5EF4-FFF2-40B4-BE49-F238E27FC236}">
                <a16:creationId xmlns:a16="http://schemas.microsoft.com/office/drawing/2014/main" id="{571CEB34-8B2F-BA50-AA93-6773C5AAD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1"/>
          <a:stretch>
            <a:fillRect/>
          </a:stretch>
        </p:blipFill>
        <p:spPr bwMode="auto">
          <a:xfrm>
            <a:off x="6354241" y="3813655"/>
            <a:ext cx="13335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図 54">
            <a:extLst>
              <a:ext uri="{FF2B5EF4-FFF2-40B4-BE49-F238E27FC236}">
                <a16:creationId xmlns:a16="http://schemas.microsoft.com/office/drawing/2014/main" id="{5C96CE2B-C7C4-4E89-0BB8-2048E3890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058" y="2807481"/>
            <a:ext cx="138588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正方形/長方形 2">
            <a:extLst>
              <a:ext uri="{FF2B5EF4-FFF2-40B4-BE49-F238E27FC236}">
                <a16:creationId xmlns:a16="http://schemas.microsoft.com/office/drawing/2014/main" id="{CF6060B1-7814-F661-B09C-F4E105FEC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5082" y="3622223"/>
            <a:ext cx="74699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（チェリー柄） </a:t>
            </a:r>
          </a:p>
        </p:txBody>
      </p:sp>
      <p:sp>
        <p:nvSpPr>
          <p:cNvPr id="60" name="正方形/長方形 56">
            <a:extLst>
              <a:ext uri="{FF2B5EF4-FFF2-40B4-BE49-F238E27FC236}">
                <a16:creationId xmlns:a16="http://schemas.microsoft.com/office/drawing/2014/main" id="{B5BDB99A-DF1F-CBED-95E2-06744086D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8304" y="3630574"/>
            <a:ext cx="71814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（メープル柄）</a:t>
            </a:r>
          </a:p>
        </p:txBody>
      </p:sp>
      <p:sp>
        <p:nvSpPr>
          <p:cNvPr id="61" name="正方形/長方形 57">
            <a:extLst>
              <a:ext uri="{FF2B5EF4-FFF2-40B4-BE49-F238E27FC236}">
                <a16:creationId xmlns:a16="http://schemas.microsoft.com/office/drawing/2014/main" id="{90F7DB77-910A-D31F-B5DC-5CC84A51C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8059" y="3627570"/>
            <a:ext cx="92333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（ウォルナット柄）</a:t>
            </a:r>
          </a:p>
        </p:txBody>
      </p:sp>
      <p:sp>
        <p:nvSpPr>
          <p:cNvPr id="62" name="正方形/長方形 58">
            <a:extLst>
              <a:ext uri="{FF2B5EF4-FFF2-40B4-BE49-F238E27FC236}">
                <a16:creationId xmlns:a16="http://schemas.microsoft.com/office/drawing/2014/main" id="{8048FCFE-6A23-6DB9-A4A6-5A3ED9E49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9178" y="4631981"/>
            <a:ext cx="92333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>
                <a:latin typeface="游ゴシック" panose="020B0400000000000000" pitchFamily="50" charset="-128"/>
                <a:ea typeface="游ゴシック" panose="020B0400000000000000" pitchFamily="50" charset="-128"/>
              </a:rPr>
              <a:t>（ウォルナット柄）</a:t>
            </a:r>
          </a:p>
        </p:txBody>
      </p:sp>
      <p:sp>
        <p:nvSpPr>
          <p:cNvPr id="63" name="正方形/長方形 59">
            <a:extLst>
              <a:ext uri="{FF2B5EF4-FFF2-40B4-BE49-F238E27FC236}">
                <a16:creationId xmlns:a16="http://schemas.microsoft.com/office/drawing/2014/main" id="{6AC0B401-DDD1-0FAC-39CE-4C7237A52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2692" y="4615440"/>
            <a:ext cx="92333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（ウォルナット柄）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7ED36911-117A-6B37-7251-87D061D7F19D}"/>
              </a:ext>
            </a:extLst>
          </p:cNvPr>
          <p:cNvSpPr/>
          <p:nvPr/>
        </p:nvSpPr>
        <p:spPr>
          <a:xfrm>
            <a:off x="4710366" y="5812775"/>
            <a:ext cx="2292350" cy="123111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おすすめ床造作材 ： ラシッサ 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S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フロア用床造作材</a:t>
            </a:r>
          </a:p>
        </p:txBody>
      </p:sp>
      <p:sp>
        <p:nvSpPr>
          <p:cNvPr id="53" name="Rectangle 24">
            <a:extLst>
              <a:ext uri="{FF2B5EF4-FFF2-40B4-BE49-F238E27FC236}">
                <a16:creationId xmlns:a16="http://schemas.microsoft.com/office/drawing/2014/main" id="{069B65AF-EAF2-9925-76BB-2EAAAC632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6251" y="4755092"/>
            <a:ext cx="468313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■仕様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B73C1F73-EC26-C151-A037-2E550E11D4D7}"/>
              </a:ext>
            </a:extLst>
          </p:cNvPr>
          <p:cNvSpPr/>
          <p:nvPr/>
        </p:nvSpPr>
        <p:spPr>
          <a:xfrm>
            <a:off x="7388932" y="6127501"/>
            <a:ext cx="3248650" cy="528794"/>
          </a:xfrm>
          <a:prstGeom prst="rect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18000" tIns="18000" rIns="18000" bIns="18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基材に耐水合板を使用しておりますが、長時間の漏水や水こぼし・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床下からの湿気により表面のフクレ、基材のはがれや腐れ・突上げ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が生じる場合があります。</a:t>
            </a:r>
            <a:endParaRPr lang="en-US" altLang="ja-JP" sz="8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水に濡れた場合はすぐに拭き取ってください。</a:t>
            </a:r>
          </a:p>
        </p:txBody>
      </p:sp>
      <p:sp>
        <p:nvSpPr>
          <p:cNvPr id="65" name="正方形/長方形 78">
            <a:extLst>
              <a:ext uri="{FF2B5EF4-FFF2-40B4-BE49-F238E27FC236}">
                <a16:creationId xmlns:a16="http://schemas.microsoft.com/office/drawing/2014/main" id="{E1EA0A64-8DFE-515F-86C1-8AB8FB2BF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8932" y="6767318"/>
            <a:ext cx="3248650" cy="318924"/>
          </a:xfrm>
          <a:prstGeom prst="rect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8000" tIns="36000" rIns="18000" bIns="3600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トイレ・洗面所への施工の際は、床の継ぎ目や配管まわりにシリコン系のコーキング剤を塗布してください。</a:t>
            </a:r>
          </a:p>
        </p:txBody>
      </p:sp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41A1DEC6-89D6-2DC0-93D2-381B060220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778653"/>
              </p:ext>
            </p:extLst>
          </p:nvPr>
        </p:nvGraphicFramePr>
        <p:xfrm>
          <a:off x="4714188" y="4934479"/>
          <a:ext cx="2698753" cy="866108"/>
        </p:xfrm>
        <a:graphic>
          <a:graphicData uri="http://schemas.openxmlformats.org/drawingml/2006/table">
            <a:tbl>
              <a:tblPr/>
              <a:tblGrid>
                <a:gridCol w="927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1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6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寸　法</a:t>
                      </a:r>
                    </a:p>
                  </a:txBody>
                  <a:tcPr marL="21082" marR="21082" marT="21144" marB="2114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厚み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6×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幅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300×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長さ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1818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</a:t>
                      </a: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mm</a:t>
                      </a: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）</a:t>
                      </a:r>
                    </a:p>
                  </a:txBody>
                  <a:tcPr marL="21082" marR="21082" marT="21144" marB="2114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6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基　材</a:t>
                      </a:r>
                    </a:p>
                  </a:txBody>
                  <a:tcPr marL="21082" marR="21082" marT="21144" marB="2114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環境配慮型合板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21082" marR="21082" marT="21144" marB="2114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6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表面材</a:t>
                      </a:r>
                    </a:p>
                  </a:txBody>
                  <a:tcPr marL="21082" marR="21082" marT="21144" marB="2114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ハイパーフィルム＋硬質バッカー</a:t>
                      </a:r>
                    </a:p>
                  </a:txBody>
                  <a:tcPr marL="21082" marR="21082" marT="21144" marB="2114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6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ホルムアルデヒド対策</a:t>
                      </a:r>
                    </a:p>
                  </a:txBody>
                  <a:tcPr marL="21082" marR="21082" marT="21144" marB="2114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F☆☆☆☆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21082" marR="21082" marT="21144" marB="2114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6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工　法</a:t>
                      </a:r>
                    </a:p>
                  </a:txBody>
                  <a:tcPr marL="21082" marR="21082" marT="21144" marB="2114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リフォーム重ね張り（捨て張り）</a:t>
                      </a:r>
                    </a:p>
                  </a:txBody>
                  <a:tcPr marL="21082" marR="21082" marT="21144" marB="2114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E23351A-AF13-3D7E-A778-C3CC0F3E95CE}"/>
              </a:ext>
            </a:extLst>
          </p:cNvPr>
          <p:cNvSpPr/>
          <p:nvPr/>
        </p:nvSpPr>
        <p:spPr>
          <a:xfrm>
            <a:off x="4710366" y="6091856"/>
            <a:ext cx="2678566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ラシッサ Ｓフロアシリーズとは、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柄・艶感・表面エンボスが異なります。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その他商品においても同一の色名称であっても色柄が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異なる場合があります。あらかじめサンプル等でご確認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ください。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8" name="Picture 2">
            <a:extLst>
              <a:ext uri="{FF2B5EF4-FFF2-40B4-BE49-F238E27FC236}">
                <a16:creationId xmlns:a16="http://schemas.microsoft.com/office/drawing/2014/main" id="{AFF939B3-4425-C8B7-3153-22778B0D6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595" y="4781342"/>
            <a:ext cx="2814718" cy="70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2AA93EC-CE7D-61D8-7B2D-2A979A953D3D}"/>
              </a:ext>
            </a:extLst>
          </p:cNvPr>
          <p:cNvSpPr/>
          <p:nvPr/>
        </p:nvSpPr>
        <p:spPr>
          <a:xfrm>
            <a:off x="7447601" y="5556335"/>
            <a:ext cx="3244212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傷がつかないわけではありません。家具等を移動させる時は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 引きずらないでください。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Ｖ溝部において、樹脂シートの断面が白く見える場合がありますが、    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性能には影響ありませんので予めご了承ください。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9983</TotalTime>
  <Words>640</Words>
  <Application>Microsoft Office PowerPoint</Application>
  <PresentationFormat>ユーザー設定</PresentationFormat>
  <Paragraphs>81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メイリオ</vt:lpstr>
      <vt:lpstr>游ゴシック</vt:lpstr>
      <vt:lpstr>游ゴシック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546</cp:revision>
  <cp:lastPrinted>2021-12-20T06:25:45Z</cp:lastPrinted>
  <dcterms:created xsi:type="dcterms:W3CDTF">2010-09-29T12:55:25Z</dcterms:created>
  <dcterms:modified xsi:type="dcterms:W3CDTF">2025-08-25T02:28:59Z</dcterms:modified>
</cp:coreProperties>
</file>