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300" r:id="rId2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75" autoAdjust="0"/>
    <p:restoredTop sz="94419" autoAdjust="0"/>
  </p:normalViewPr>
  <p:slideViewPr>
    <p:cSldViewPr snapToGrid="0">
      <p:cViewPr varScale="1">
        <p:scale>
          <a:sx n="64" d="100"/>
          <a:sy n="64" d="100"/>
        </p:scale>
        <p:origin x="6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18" Type="http://schemas.openxmlformats.org/officeDocument/2006/relationships/image" Target="../media/image28.png"/><Relationship Id="rId26" Type="http://schemas.openxmlformats.org/officeDocument/2006/relationships/image" Target="../media/image36.jpeg"/><Relationship Id="rId39" Type="http://schemas.openxmlformats.org/officeDocument/2006/relationships/image" Target="../media/image49.jpeg"/><Relationship Id="rId3" Type="http://schemas.openxmlformats.org/officeDocument/2006/relationships/image" Target="../media/image13.png"/><Relationship Id="rId21" Type="http://schemas.openxmlformats.org/officeDocument/2006/relationships/image" Target="../media/image31.jpeg"/><Relationship Id="rId34" Type="http://schemas.openxmlformats.org/officeDocument/2006/relationships/image" Target="../media/image44.png"/><Relationship Id="rId42" Type="http://schemas.openxmlformats.org/officeDocument/2006/relationships/image" Target="../media/image52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3.jpeg"/><Relationship Id="rId38" Type="http://schemas.openxmlformats.org/officeDocument/2006/relationships/image" Target="../media/image4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png"/><Relationship Id="rId20" Type="http://schemas.openxmlformats.org/officeDocument/2006/relationships/image" Target="../media/image30.jpeg"/><Relationship Id="rId29" Type="http://schemas.openxmlformats.org/officeDocument/2006/relationships/image" Target="../media/image39.jpeg"/><Relationship Id="rId41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24" Type="http://schemas.openxmlformats.org/officeDocument/2006/relationships/image" Target="../media/image34.jpeg"/><Relationship Id="rId32" Type="http://schemas.openxmlformats.org/officeDocument/2006/relationships/image" Target="../media/image42.jpeg"/><Relationship Id="rId37" Type="http://schemas.openxmlformats.org/officeDocument/2006/relationships/image" Target="../media/image47.jpeg"/><Relationship Id="rId40" Type="http://schemas.openxmlformats.org/officeDocument/2006/relationships/image" Target="../media/image50.jpeg"/><Relationship Id="rId45" Type="http://schemas.openxmlformats.org/officeDocument/2006/relationships/image" Target="../media/image55.jpeg"/><Relationship Id="rId5" Type="http://schemas.openxmlformats.org/officeDocument/2006/relationships/image" Target="../media/image15.png"/><Relationship Id="rId15" Type="http://schemas.openxmlformats.org/officeDocument/2006/relationships/image" Target="../media/image25.jpe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36" Type="http://schemas.openxmlformats.org/officeDocument/2006/relationships/image" Target="../media/image46.jpeg"/><Relationship Id="rId10" Type="http://schemas.openxmlformats.org/officeDocument/2006/relationships/image" Target="../media/image20.jpeg"/><Relationship Id="rId19" Type="http://schemas.openxmlformats.org/officeDocument/2006/relationships/image" Target="../media/image29.png"/><Relationship Id="rId31" Type="http://schemas.openxmlformats.org/officeDocument/2006/relationships/image" Target="../media/image41.jpeg"/><Relationship Id="rId44" Type="http://schemas.openxmlformats.org/officeDocument/2006/relationships/image" Target="../media/image54.tiff"/><Relationship Id="rId4" Type="http://schemas.openxmlformats.org/officeDocument/2006/relationships/image" Target="../media/image14.pn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Relationship Id="rId22" Type="http://schemas.openxmlformats.org/officeDocument/2006/relationships/image" Target="../media/image32.jpeg"/><Relationship Id="rId27" Type="http://schemas.openxmlformats.org/officeDocument/2006/relationships/image" Target="../media/image37.jpeg"/><Relationship Id="rId30" Type="http://schemas.openxmlformats.org/officeDocument/2006/relationships/image" Target="../media/image40.jpeg"/><Relationship Id="rId35" Type="http://schemas.openxmlformats.org/officeDocument/2006/relationships/image" Target="../media/image45.jpeg"/><Relationship Id="rId43" Type="http://schemas.openxmlformats.org/officeDocument/2006/relationships/image" Target="../media/image5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90" name="図 15389">
            <a:extLst>
              <a:ext uri="{FF2B5EF4-FFF2-40B4-BE49-F238E27FC236}">
                <a16:creationId xmlns:a16="http://schemas.microsoft.com/office/drawing/2014/main" id="{E2B9E059-73A9-4160-9D7F-8321934F14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679" y="3905049"/>
            <a:ext cx="518887" cy="520379"/>
          </a:xfrm>
          <a:prstGeom prst="rect">
            <a:avLst/>
          </a:prstGeom>
        </p:spPr>
      </p:pic>
      <p:pic>
        <p:nvPicPr>
          <p:cNvPr id="15391" name="図 15390">
            <a:extLst>
              <a:ext uri="{FF2B5EF4-FFF2-40B4-BE49-F238E27FC236}">
                <a16:creationId xmlns:a16="http://schemas.microsoft.com/office/drawing/2014/main" id="{379B81D5-7E18-43BC-B116-18BD1038D0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262" y="3903181"/>
            <a:ext cx="520379" cy="520379"/>
          </a:xfrm>
          <a:prstGeom prst="rect">
            <a:avLst/>
          </a:prstGeom>
        </p:spPr>
      </p:pic>
      <p:pic>
        <p:nvPicPr>
          <p:cNvPr id="175" name="図 174">
            <a:extLst>
              <a:ext uri="{FF2B5EF4-FFF2-40B4-BE49-F238E27FC236}">
                <a16:creationId xmlns:a16="http://schemas.microsoft.com/office/drawing/2014/main" id="{5F7EE026-C22F-497E-82B5-E9E01BC9DC4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455" y="3902842"/>
            <a:ext cx="520379" cy="520379"/>
          </a:xfrm>
          <a:prstGeom prst="rect">
            <a:avLst/>
          </a:prstGeom>
        </p:spPr>
      </p:pic>
      <p:pic>
        <p:nvPicPr>
          <p:cNvPr id="15374" name="図 15373" descr="屋内, 戸棚, 家具, 座る が含まれている画像&#10;&#10;自動的に生成された説明">
            <a:extLst>
              <a:ext uri="{FF2B5EF4-FFF2-40B4-BE49-F238E27FC236}">
                <a16:creationId xmlns:a16="http://schemas.microsoft.com/office/drawing/2014/main" id="{12503EA8-0973-446C-A133-3EE18D87F6F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0989" y="5991056"/>
            <a:ext cx="952870" cy="1012063"/>
          </a:xfrm>
          <a:prstGeom prst="rect">
            <a:avLst/>
          </a:prstGeom>
        </p:spPr>
      </p:pic>
      <p:pic>
        <p:nvPicPr>
          <p:cNvPr id="15372" name="図 15371" descr="屋内, ボックス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A4BE0028-3903-48B0-9BF6-16466165316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6101" y="5991057"/>
            <a:ext cx="955083" cy="1012193"/>
          </a:xfrm>
          <a:prstGeom prst="rect">
            <a:avLst/>
          </a:prstGeom>
        </p:spPr>
      </p:pic>
      <p:pic>
        <p:nvPicPr>
          <p:cNvPr id="5" name="図 4" descr="屋内, 戸棚, 棚, 座る が含まれている画像&#10;&#10;自動的に生成された説明">
            <a:extLst>
              <a:ext uri="{FF2B5EF4-FFF2-40B4-BE49-F238E27FC236}">
                <a16:creationId xmlns:a16="http://schemas.microsoft.com/office/drawing/2014/main" id="{FD9E6226-EAA0-4A03-A077-0CDBBD6A0F7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8323" y="3454226"/>
            <a:ext cx="859969" cy="1793936"/>
          </a:xfrm>
          <a:prstGeom prst="rect">
            <a:avLst/>
          </a:prstGeom>
        </p:spPr>
      </p:pic>
      <p:pic>
        <p:nvPicPr>
          <p:cNvPr id="14" name="図 13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A6D858BE-9FCE-4265-8B01-59CABDDA6FA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4859" y="4518269"/>
            <a:ext cx="308795" cy="527077"/>
          </a:xfrm>
          <a:prstGeom prst="rect">
            <a:avLst/>
          </a:prstGeom>
        </p:spPr>
      </p:pic>
      <p:pic>
        <p:nvPicPr>
          <p:cNvPr id="15360" name="図 15359">
            <a:extLst>
              <a:ext uri="{FF2B5EF4-FFF2-40B4-BE49-F238E27FC236}">
                <a16:creationId xmlns:a16="http://schemas.microsoft.com/office/drawing/2014/main" id="{FCC93F40-48FA-47C7-BB47-A551E7A02F1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0711" y="4433018"/>
            <a:ext cx="312989" cy="608779"/>
          </a:xfrm>
          <a:prstGeom prst="rect">
            <a:avLst/>
          </a:prstGeom>
        </p:spPr>
      </p:pic>
      <p:pic>
        <p:nvPicPr>
          <p:cNvPr id="15362" name="図 15361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E3E499A9-4172-4597-859D-C1C4BD49B7F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4385" y="4307391"/>
            <a:ext cx="302088" cy="729643"/>
          </a:xfrm>
          <a:prstGeom prst="rect">
            <a:avLst/>
          </a:prstGeom>
        </p:spPr>
      </p:pic>
      <p:pic>
        <p:nvPicPr>
          <p:cNvPr id="15364" name="図 15363">
            <a:extLst>
              <a:ext uri="{FF2B5EF4-FFF2-40B4-BE49-F238E27FC236}">
                <a16:creationId xmlns:a16="http://schemas.microsoft.com/office/drawing/2014/main" id="{4622F7D5-FBEC-49D3-8738-E1D2C2610B0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0568" y="4665254"/>
            <a:ext cx="303300" cy="374216"/>
          </a:xfrm>
          <a:prstGeom prst="rect">
            <a:avLst/>
          </a:prstGeom>
        </p:spPr>
      </p:pic>
      <p:pic>
        <p:nvPicPr>
          <p:cNvPr id="9" name="図 8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FF13BE45-C998-48D3-BA3B-7FE0A5AA9E7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990" y="4607343"/>
            <a:ext cx="976574" cy="679058"/>
          </a:xfrm>
          <a:prstGeom prst="rect">
            <a:avLst/>
          </a:prstGeom>
        </p:spPr>
      </p:pic>
      <p:pic>
        <p:nvPicPr>
          <p:cNvPr id="11" name="図 10" descr="家具, 椅子, テーブル, 木製 が含まれている画像&#10;&#10;自動的に生成された説明">
            <a:extLst>
              <a:ext uri="{FF2B5EF4-FFF2-40B4-BE49-F238E27FC236}">
                <a16:creationId xmlns:a16="http://schemas.microsoft.com/office/drawing/2014/main" id="{E2E54095-E9F3-407C-BB82-B99B0A673F7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5370" y="4003462"/>
            <a:ext cx="572179" cy="555135"/>
          </a:xfrm>
          <a:prstGeom prst="rect">
            <a:avLst/>
          </a:prstGeom>
        </p:spPr>
      </p:pic>
      <p:pic>
        <p:nvPicPr>
          <p:cNvPr id="15380" name="図 15379" descr="屋内, 暮らし, 建物, 部屋 が含まれている画像&#10;&#10;自動的に生成された説明">
            <a:extLst>
              <a:ext uri="{FF2B5EF4-FFF2-40B4-BE49-F238E27FC236}">
                <a16:creationId xmlns:a16="http://schemas.microsoft.com/office/drawing/2014/main" id="{400AE4DE-9B13-40DE-BC72-0A7F1D362491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604" y="847352"/>
            <a:ext cx="3780301" cy="2707779"/>
          </a:xfrm>
          <a:prstGeom prst="rect">
            <a:avLst/>
          </a:prstGeom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17953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ヴィータス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8AD23CE5-CF64-824E-9BF2-1F6917C0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latin typeface="Yu Gothic" panose="020B0400000000000000" pitchFamily="34" charset="-128"/>
                <a:ea typeface="Yu Gothic" panose="020B0400000000000000" pitchFamily="34" charset="-128"/>
              </a:rPr>
              <a:t>SPD99999007934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 dirty="0"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grpSp>
        <p:nvGrpSpPr>
          <p:cNvPr id="17" name="グループ化 165">
            <a:extLst>
              <a:ext uri="{FF2B5EF4-FFF2-40B4-BE49-F238E27FC236}">
                <a16:creationId xmlns:a16="http://schemas.microsoft.com/office/drawing/2014/main" id="{750C2E14-0FBA-41FD-A33F-000C0C933029}"/>
              </a:ext>
            </a:extLst>
          </p:cNvPr>
          <p:cNvGrpSpPr>
            <a:grpSpLocks/>
          </p:cNvGrpSpPr>
          <p:nvPr/>
        </p:nvGrpSpPr>
        <p:grpSpPr bwMode="auto">
          <a:xfrm>
            <a:off x="7092950" y="3645717"/>
            <a:ext cx="939800" cy="974725"/>
            <a:chOff x="8118475" y="2916238"/>
            <a:chExt cx="1455738" cy="1509712"/>
          </a:xfrm>
        </p:grpSpPr>
        <p:grpSp>
          <p:nvGrpSpPr>
            <p:cNvPr id="20" name="グループ化 1">
              <a:extLst>
                <a:ext uri="{FF2B5EF4-FFF2-40B4-BE49-F238E27FC236}">
                  <a16:creationId xmlns:a16="http://schemas.microsoft.com/office/drawing/2014/main" id="{1C769967-8C9B-4EC5-8482-C3E2492757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18475" y="2916238"/>
              <a:ext cx="1455738" cy="1509712"/>
              <a:chOff x="10728325" y="4833938"/>
              <a:chExt cx="1455738" cy="1509712"/>
            </a:xfrm>
          </p:grpSpPr>
          <p:sp>
            <p:nvSpPr>
              <p:cNvPr id="25" name="bk object 18">
                <a:extLst>
                  <a:ext uri="{FF2B5EF4-FFF2-40B4-BE49-F238E27FC236}">
                    <a16:creationId xmlns:a16="http://schemas.microsoft.com/office/drawing/2014/main" id="{BEED93B8-3015-420F-8447-E61A20B52D7A}"/>
                  </a:ext>
                </a:extLst>
              </p:cNvPr>
              <p:cNvSpPr/>
              <p:nvPr/>
            </p:nvSpPr>
            <p:spPr>
              <a:xfrm>
                <a:off x="10728325" y="4833938"/>
                <a:ext cx="1337705" cy="695844"/>
              </a:xfrm>
              <a:prstGeom prst="rect">
                <a:avLst/>
              </a:prstGeom>
              <a:blipFill>
                <a:blip r:embed="rId1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>
                  <a:latin typeface="+mn-ea"/>
                  <a:ea typeface="+mn-ea"/>
                </a:endParaRPr>
              </a:p>
            </p:txBody>
          </p:sp>
          <p:sp>
            <p:nvSpPr>
              <p:cNvPr id="26" name="bk object 19">
                <a:extLst>
                  <a:ext uri="{FF2B5EF4-FFF2-40B4-BE49-F238E27FC236}">
                    <a16:creationId xmlns:a16="http://schemas.microsoft.com/office/drawing/2014/main" id="{DCBA2385-4BBC-4301-93E6-16453E2398BC}"/>
                  </a:ext>
                </a:extLst>
              </p:cNvPr>
              <p:cNvSpPr/>
              <p:nvPr/>
            </p:nvSpPr>
            <p:spPr>
              <a:xfrm>
                <a:off x="11778326" y="5389630"/>
                <a:ext cx="405737" cy="954020"/>
              </a:xfrm>
              <a:custGeom>
                <a:avLst/>
                <a:gdLst/>
                <a:ahLst/>
                <a:cxnLst/>
                <a:rect l="l" t="t" r="r" b="b"/>
                <a:pathLst>
                  <a:path w="404495" h="953770">
                    <a:moveTo>
                      <a:pt x="45225" y="376555"/>
                    </a:moveTo>
                    <a:lnTo>
                      <a:pt x="29934" y="380365"/>
                    </a:lnTo>
                    <a:lnTo>
                      <a:pt x="26112" y="418566"/>
                    </a:lnTo>
                    <a:lnTo>
                      <a:pt x="7011" y="430034"/>
                    </a:lnTo>
                    <a:lnTo>
                      <a:pt x="3201" y="445338"/>
                    </a:lnTo>
                    <a:lnTo>
                      <a:pt x="587" y="487601"/>
                    </a:lnTo>
                    <a:lnTo>
                      <a:pt x="0" y="496795"/>
                    </a:lnTo>
                    <a:lnTo>
                      <a:pt x="3321" y="514885"/>
                    </a:lnTo>
                    <a:lnTo>
                      <a:pt x="12885" y="527859"/>
                    </a:lnTo>
                    <a:lnTo>
                      <a:pt x="24064" y="536158"/>
                    </a:lnTo>
                    <a:lnTo>
                      <a:pt x="32233" y="540224"/>
                    </a:lnTo>
                    <a:lnTo>
                      <a:pt x="14656" y="613397"/>
                    </a:lnTo>
                    <a:lnTo>
                      <a:pt x="98717" y="678345"/>
                    </a:lnTo>
                    <a:lnTo>
                      <a:pt x="125438" y="727976"/>
                    </a:lnTo>
                    <a:lnTo>
                      <a:pt x="117806" y="735647"/>
                    </a:lnTo>
                    <a:lnTo>
                      <a:pt x="121603" y="766203"/>
                    </a:lnTo>
                    <a:lnTo>
                      <a:pt x="152661" y="805266"/>
                    </a:lnTo>
                    <a:lnTo>
                      <a:pt x="162971" y="842865"/>
                    </a:lnTo>
                    <a:lnTo>
                      <a:pt x="170198" y="888917"/>
                    </a:lnTo>
                    <a:lnTo>
                      <a:pt x="173850" y="908863"/>
                    </a:lnTo>
                    <a:lnTo>
                      <a:pt x="178571" y="927634"/>
                    </a:lnTo>
                    <a:lnTo>
                      <a:pt x="184044" y="945051"/>
                    </a:lnTo>
                    <a:lnTo>
                      <a:pt x="187197" y="953529"/>
                    </a:lnTo>
                    <a:lnTo>
                      <a:pt x="371908" y="953529"/>
                    </a:lnTo>
                    <a:lnTo>
                      <a:pt x="372099" y="939079"/>
                    </a:lnTo>
                    <a:lnTo>
                      <a:pt x="372545" y="926995"/>
                    </a:lnTo>
                    <a:lnTo>
                      <a:pt x="378793" y="883541"/>
                    </a:lnTo>
                    <a:lnTo>
                      <a:pt x="381152" y="871642"/>
                    </a:lnTo>
                    <a:lnTo>
                      <a:pt x="383505" y="859419"/>
                    </a:lnTo>
                    <a:lnTo>
                      <a:pt x="388980" y="821362"/>
                    </a:lnTo>
                    <a:lnTo>
                      <a:pt x="389767" y="795389"/>
                    </a:lnTo>
                    <a:lnTo>
                      <a:pt x="388839" y="782389"/>
                    </a:lnTo>
                    <a:lnTo>
                      <a:pt x="374462" y="737858"/>
                    </a:lnTo>
                    <a:lnTo>
                      <a:pt x="346525" y="695606"/>
                    </a:lnTo>
                    <a:lnTo>
                      <a:pt x="319017" y="664884"/>
                    </a:lnTo>
                    <a:lnTo>
                      <a:pt x="305102" y="651717"/>
                    </a:lnTo>
                    <a:lnTo>
                      <a:pt x="313408" y="639651"/>
                    </a:lnTo>
                    <a:lnTo>
                      <a:pt x="319051" y="630184"/>
                    </a:lnTo>
                    <a:lnTo>
                      <a:pt x="322495" y="621450"/>
                    </a:lnTo>
                    <a:lnTo>
                      <a:pt x="324202" y="611583"/>
                    </a:lnTo>
                    <a:lnTo>
                      <a:pt x="324635" y="598718"/>
                    </a:lnTo>
                    <a:lnTo>
                      <a:pt x="324257" y="580989"/>
                    </a:lnTo>
                    <a:lnTo>
                      <a:pt x="323823" y="563367"/>
                    </a:lnTo>
                    <a:lnTo>
                      <a:pt x="323575" y="545579"/>
                    </a:lnTo>
                    <a:lnTo>
                      <a:pt x="323701" y="487601"/>
                    </a:lnTo>
                    <a:lnTo>
                      <a:pt x="327889" y="445338"/>
                    </a:lnTo>
                    <a:lnTo>
                      <a:pt x="337790" y="433833"/>
                    </a:lnTo>
                    <a:lnTo>
                      <a:pt x="344759" y="425212"/>
                    </a:lnTo>
                    <a:lnTo>
                      <a:pt x="369670" y="381116"/>
                    </a:lnTo>
                    <a:lnTo>
                      <a:pt x="370282" y="379896"/>
                    </a:lnTo>
                    <a:lnTo>
                      <a:pt x="79596" y="379896"/>
                    </a:lnTo>
                    <a:lnTo>
                      <a:pt x="45225" y="376555"/>
                    </a:lnTo>
                    <a:close/>
                  </a:path>
                  <a:path w="404495" h="953770">
                    <a:moveTo>
                      <a:pt x="314478" y="0"/>
                    </a:moveTo>
                    <a:lnTo>
                      <a:pt x="302190" y="2356"/>
                    </a:lnTo>
                    <a:lnTo>
                      <a:pt x="290334" y="7768"/>
                    </a:lnTo>
                    <a:lnTo>
                      <a:pt x="285992" y="141262"/>
                    </a:lnTo>
                    <a:lnTo>
                      <a:pt x="101905" y="141262"/>
                    </a:lnTo>
                    <a:lnTo>
                      <a:pt x="102515" y="147370"/>
                    </a:lnTo>
                    <a:lnTo>
                      <a:pt x="92190" y="168008"/>
                    </a:lnTo>
                    <a:lnTo>
                      <a:pt x="106337" y="200825"/>
                    </a:lnTo>
                    <a:lnTo>
                      <a:pt x="117806" y="219938"/>
                    </a:lnTo>
                    <a:lnTo>
                      <a:pt x="113225" y="226137"/>
                    </a:lnTo>
                    <a:lnTo>
                      <a:pt x="109520" y="232692"/>
                    </a:lnTo>
                    <a:lnTo>
                      <a:pt x="92749" y="277452"/>
                    </a:lnTo>
                    <a:lnTo>
                      <a:pt x="83272" y="327449"/>
                    </a:lnTo>
                    <a:lnTo>
                      <a:pt x="79973" y="367647"/>
                    </a:lnTo>
                    <a:lnTo>
                      <a:pt x="79596" y="379896"/>
                    </a:lnTo>
                    <a:lnTo>
                      <a:pt x="370282" y="379896"/>
                    </a:lnTo>
                    <a:lnTo>
                      <a:pt x="387330" y="337012"/>
                    </a:lnTo>
                    <a:lnTo>
                      <a:pt x="389470" y="313059"/>
                    </a:lnTo>
                    <a:lnTo>
                      <a:pt x="389055" y="302247"/>
                    </a:lnTo>
                    <a:lnTo>
                      <a:pt x="389007" y="291069"/>
                    </a:lnTo>
                    <a:lnTo>
                      <a:pt x="391708" y="243206"/>
                    </a:lnTo>
                    <a:lnTo>
                      <a:pt x="395677" y="204702"/>
                    </a:lnTo>
                    <a:lnTo>
                      <a:pt x="398661" y="178170"/>
                    </a:lnTo>
                    <a:lnTo>
                      <a:pt x="400137" y="164720"/>
                    </a:lnTo>
                    <a:lnTo>
                      <a:pt x="401550" y="151181"/>
                    </a:lnTo>
                    <a:lnTo>
                      <a:pt x="402862" y="137579"/>
                    </a:lnTo>
                    <a:lnTo>
                      <a:pt x="404033" y="123938"/>
                    </a:lnTo>
                    <a:lnTo>
                      <a:pt x="404197" y="105351"/>
                    </a:lnTo>
                    <a:lnTo>
                      <a:pt x="401912" y="89229"/>
                    </a:lnTo>
                    <a:lnTo>
                      <a:pt x="384250" y="52891"/>
                    </a:lnTo>
                    <a:lnTo>
                      <a:pt x="349990" y="22212"/>
                    </a:lnTo>
                    <a:lnTo>
                      <a:pt x="342103" y="15877"/>
                    </a:lnTo>
                    <a:lnTo>
                      <a:pt x="328587" y="4580"/>
                    </a:lnTo>
                    <a:lnTo>
                      <a:pt x="318796" y="388"/>
                    </a:lnTo>
                    <a:lnTo>
                      <a:pt x="314478" y="0"/>
                    </a:lnTo>
                    <a:close/>
                  </a:path>
                </a:pathLst>
              </a:custGeom>
              <a:solidFill>
                <a:srgbClr val="D9D9DA"/>
              </a:solidFill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>
                  <a:latin typeface="+mn-ea"/>
                  <a:ea typeface="+mn-ea"/>
                </a:endParaRPr>
              </a:p>
            </p:txBody>
          </p:sp>
        </p:grpSp>
        <p:sp>
          <p:nvSpPr>
            <p:cNvPr id="21" name="bk object 20">
              <a:extLst>
                <a:ext uri="{FF2B5EF4-FFF2-40B4-BE49-F238E27FC236}">
                  <a16:creationId xmlns:a16="http://schemas.microsoft.com/office/drawing/2014/main" id="{BF2B2567-9C2A-46B3-80B8-A96C9B05C2CD}"/>
                </a:ext>
              </a:extLst>
            </p:cNvPr>
            <p:cNvSpPr/>
            <p:nvPr/>
          </p:nvSpPr>
          <p:spPr>
            <a:xfrm>
              <a:off x="9200442" y="3014591"/>
              <a:ext cx="255738" cy="597491"/>
            </a:xfrm>
            <a:prstGeom prst="rect">
              <a:avLst/>
            </a:prstGeom>
            <a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ea"/>
                <a:ea typeface="+mn-ea"/>
              </a:endParaRPr>
            </a:p>
          </p:txBody>
        </p:sp>
      </p:grpSp>
      <p:sp>
        <p:nvSpPr>
          <p:cNvPr id="28" name="object 59">
            <a:extLst>
              <a:ext uri="{FF2B5EF4-FFF2-40B4-BE49-F238E27FC236}">
                <a16:creationId xmlns:a16="http://schemas.microsoft.com/office/drawing/2014/main" id="{C2473D86-84F7-424E-B47E-B7FD79A88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9909" y="4151541"/>
            <a:ext cx="367426" cy="17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チェストに</a:t>
            </a:r>
            <a:endParaRPr lang="en-US" altLang="ja-JP" sz="5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H10</a:t>
            </a:r>
          </a:p>
        </p:txBody>
      </p:sp>
      <p:sp>
        <p:nvSpPr>
          <p:cNvPr id="29" name="object 64">
            <a:extLst>
              <a:ext uri="{FF2B5EF4-FFF2-40B4-BE49-F238E27FC236}">
                <a16:creationId xmlns:a16="http://schemas.microsoft.com/office/drawing/2014/main" id="{726E55F5-EB16-418B-977D-2C3CAC355BC9}"/>
              </a:ext>
            </a:extLst>
          </p:cNvPr>
          <p:cNvSpPr/>
          <p:nvPr/>
        </p:nvSpPr>
        <p:spPr>
          <a:xfrm>
            <a:off x="9330416" y="4537908"/>
            <a:ext cx="942753" cy="717529"/>
          </a:xfrm>
          <a:prstGeom prst="rect">
            <a:avLst/>
          </a:prstGeom>
          <a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30" name="object 105">
            <a:extLst>
              <a:ext uri="{FF2B5EF4-FFF2-40B4-BE49-F238E27FC236}">
                <a16:creationId xmlns:a16="http://schemas.microsoft.com/office/drawing/2014/main" id="{7D8195B0-22FC-418A-A2AF-3A7B349E6693}"/>
              </a:ext>
            </a:extLst>
          </p:cNvPr>
          <p:cNvSpPr/>
          <p:nvPr/>
        </p:nvSpPr>
        <p:spPr>
          <a:xfrm>
            <a:off x="9813493" y="4334830"/>
            <a:ext cx="512236" cy="289004"/>
          </a:xfrm>
          <a:prstGeom prst="rect">
            <a:avLst/>
          </a:prstGeom>
          <a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32" name="object 136">
            <a:extLst>
              <a:ext uri="{FF2B5EF4-FFF2-40B4-BE49-F238E27FC236}">
                <a16:creationId xmlns:a16="http://schemas.microsoft.com/office/drawing/2014/main" id="{2264BBD6-E243-4720-B649-381186891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9113" y="820757"/>
            <a:ext cx="55086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01</a:t>
            </a:r>
            <a:r>
              <a:rPr lang="ja-JP" altLang="en-US" sz="28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</a:t>
            </a:r>
            <a:r>
              <a:rPr lang="ja-JP" altLang="en-US" sz="1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壁面に描くシンプルなラインで「みせる」収納。</a:t>
            </a:r>
          </a:p>
        </p:txBody>
      </p:sp>
      <p:sp>
        <p:nvSpPr>
          <p:cNvPr id="33" name="object 14">
            <a:extLst>
              <a:ext uri="{FF2B5EF4-FFF2-40B4-BE49-F238E27FC236}">
                <a16:creationId xmlns:a16="http://schemas.microsoft.com/office/drawing/2014/main" id="{A58BFB11-E828-4DB8-8D11-BDB8C390406F}"/>
              </a:ext>
            </a:extLst>
          </p:cNvPr>
          <p:cNvSpPr>
            <a:spLocks/>
          </p:cNvSpPr>
          <p:nvPr/>
        </p:nvSpPr>
        <p:spPr bwMode="auto">
          <a:xfrm>
            <a:off x="4352925" y="1211282"/>
            <a:ext cx="5991098" cy="249238"/>
          </a:xfrm>
          <a:custGeom>
            <a:avLst/>
            <a:gdLst>
              <a:gd name="T0" fmla="*/ 0 w 8280400"/>
              <a:gd name="T1" fmla="*/ 0 h 227859"/>
              <a:gd name="T2" fmla="*/ 10098 w 8280400"/>
              <a:gd name="T3" fmla="*/ 0 h 227859"/>
              <a:gd name="T4" fmla="*/ 0 60000 65536"/>
              <a:gd name="T5" fmla="*/ 0 60000 65536"/>
              <a:gd name="T6" fmla="*/ 0 w 8280400"/>
              <a:gd name="T7" fmla="*/ 0 h 227859"/>
              <a:gd name="T8" fmla="*/ 8280400 w 8280400"/>
              <a:gd name="T9" fmla="*/ 0 h 2278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227859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5" name="object 14">
            <a:extLst>
              <a:ext uri="{FF2B5EF4-FFF2-40B4-BE49-F238E27FC236}">
                <a16:creationId xmlns:a16="http://schemas.microsoft.com/office/drawing/2014/main" id="{3EDFAC64-A00D-4982-B953-5EDFBEAC2175}"/>
              </a:ext>
            </a:extLst>
          </p:cNvPr>
          <p:cNvSpPr>
            <a:spLocks/>
          </p:cNvSpPr>
          <p:nvPr/>
        </p:nvSpPr>
        <p:spPr bwMode="auto">
          <a:xfrm>
            <a:off x="220659" y="3814186"/>
            <a:ext cx="3622675" cy="79375"/>
          </a:xfrm>
          <a:custGeom>
            <a:avLst/>
            <a:gdLst>
              <a:gd name="T0" fmla="*/ 0 w 8280400"/>
              <a:gd name="T1" fmla="*/ 0 h 79240"/>
              <a:gd name="T2" fmla="*/ 1888 w 8280400"/>
              <a:gd name="T3" fmla="*/ 0 h 79240"/>
              <a:gd name="T4" fmla="*/ 0 60000 65536"/>
              <a:gd name="T5" fmla="*/ 0 60000 65536"/>
              <a:gd name="T6" fmla="*/ 0 w 8280400"/>
              <a:gd name="T7" fmla="*/ 0 h 79240"/>
              <a:gd name="T8" fmla="*/ 8280400 w 8280400"/>
              <a:gd name="T9" fmla="*/ 0 h 7924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79240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36" name="object 126">
            <a:extLst>
              <a:ext uri="{FF2B5EF4-FFF2-40B4-BE49-F238E27FC236}">
                <a16:creationId xmlns:a16="http://schemas.microsoft.com/office/drawing/2014/main" id="{F5F159F6-CE10-40CC-AD4F-09AA2191BB0F}"/>
              </a:ext>
            </a:extLst>
          </p:cNvPr>
          <p:cNvSpPr txBox="1"/>
          <p:nvPr/>
        </p:nvSpPr>
        <p:spPr>
          <a:xfrm>
            <a:off x="211134" y="3596698"/>
            <a:ext cx="3841750" cy="21431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lang="ja-JP"/>
            </a:defPPr>
            <a:lvl1pPr marL="12700">
              <a:lnSpc>
                <a:spcPct val="100000"/>
              </a:lnSpc>
              <a:defRPr sz="2400" spc="240">
                <a:solidFill>
                  <a:srgbClr val="3F3F3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KozMinPro-Bold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暮らしに寄り添う、ここちよい収納へ。</a:t>
            </a:r>
            <a:endParaRPr sz="14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object 128">
            <a:extLst>
              <a:ext uri="{FF2B5EF4-FFF2-40B4-BE49-F238E27FC236}">
                <a16:creationId xmlns:a16="http://schemas.microsoft.com/office/drawing/2014/main" id="{661CE657-5359-4EBC-AAC5-FBFAC122A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8505" y="4159001"/>
            <a:ext cx="984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9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Medium"/>
              </a:rPr>
              <a:t>の</a:t>
            </a:r>
            <a:r>
              <a:rPr lang="en-US" altLang="ja-JP" sz="9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Medium"/>
              </a:rPr>
              <a:t>3</a:t>
            </a:r>
            <a:r>
              <a:rPr lang="ja-JP" altLang="en-US" sz="9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Medium"/>
              </a:rPr>
              <a:t>つのカタチで</a:t>
            </a:r>
            <a:endParaRPr lang="en-US" altLang="ja-JP" sz="9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Medium"/>
            </a:endParaRPr>
          </a:p>
          <a:p>
            <a:pPr eaLnBrk="1" hangingPunct="1"/>
            <a:r>
              <a:rPr lang="ja-JP" altLang="en-US" sz="9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Medium"/>
              </a:rPr>
              <a:t>考えます。</a:t>
            </a:r>
            <a:endParaRPr lang="en-US" altLang="ja-JP" sz="9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Medium"/>
            </a:endParaRPr>
          </a:p>
        </p:txBody>
      </p:sp>
      <p:sp>
        <p:nvSpPr>
          <p:cNvPr id="38" name="object 129">
            <a:extLst>
              <a:ext uri="{FF2B5EF4-FFF2-40B4-BE49-F238E27FC236}">
                <a16:creationId xmlns:a16="http://schemas.microsoft.com/office/drawing/2014/main" id="{D9F2156E-4FCD-4BEA-A7B6-8AF555C4F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882" y="3901524"/>
            <a:ext cx="11271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650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900" dirty="0" err="1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Medium"/>
              </a:rPr>
              <a:t>Vietas</a:t>
            </a:r>
            <a:r>
              <a:rPr lang="ja-JP" altLang="en-US" sz="9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Medium"/>
              </a:rPr>
              <a:t>は、</a:t>
            </a:r>
            <a:endParaRPr lang="en-US" altLang="ja-JP" sz="9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Medium"/>
            </a:endParaRPr>
          </a:p>
          <a:p>
            <a:pPr eaLnBrk="1" hangingPunct="1"/>
            <a:r>
              <a:rPr lang="ja-JP" altLang="en-US" sz="9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Medium"/>
              </a:rPr>
              <a:t>住まい全体の収納を</a:t>
            </a:r>
            <a:endParaRPr lang="en-US" altLang="ja-JP" sz="9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Medium"/>
            </a:endParaRPr>
          </a:p>
        </p:txBody>
      </p:sp>
      <p:sp>
        <p:nvSpPr>
          <p:cNvPr id="39" name="object 136">
            <a:extLst>
              <a:ext uri="{FF2B5EF4-FFF2-40B4-BE49-F238E27FC236}">
                <a16:creationId xmlns:a16="http://schemas.microsoft.com/office/drawing/2014/main" id="{E7B88CA1-A9DF-409D-9F7F-ED11F57AB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4" y="2993295"/>
            <a:ext cx="5508624" cy="43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02  </a:t>
            </a:r>
            <a:r>
              <a:rPr lang="ja-JP" altLang="en-US" sz="1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タテヨコに広げて自由に「つかう」収納。</a:t>
            </a:r>
          </a:p>
        </p:txBody>
      </p:sp>
      <p:sp>
        <p:nvSpPr>
          <p:cNvPr id="40" name="object 14">
            <a:extLst>
              <a:ext uri="{FF2B5EF4-FFF2-40B4-BE49-F238E27FC236}">
                <a16:creationId xmlns:a16="http://schemas.microsoft.com/office/drawing/2014/main" id="{3873A0E4-FD98-452D-8CFC-526F15EA5C20}"/>
              </a:ext>
            </a:extLst>
          </p:cNvPr>
          <p:cNvSpPr>
            <a:spLocks/>
          </p:cNvSpPr>
          <p:nvPr/>
        </p:nvSpPr>
        <p:spPr bwMode="auto">
          <a:xfrm>
            <a:off x="4335462" y="3390410"/>
            <a:ext cx="6008561" cy="237885"/>
          </a:xfrm>
          <a:custGeom>
            <a:avLst/>
            <a:gdLst>
              <a:gd name="T0" fmla="*/ 0 w 8280400"/>
              <a:gd name="T1" fmla="*/ 0 h 227859"/>
              <a:gd name="T2" fmla="*/ 10103 w 8280400"/>
              <a:gd name="T3" fmla="*/ 0 h 227859"/>
              <a:gd name="T4" fmla="*/ 0 60000 65536"/>
              <a:gd name="T5" fmla="*/ 0 60000 65536"/>
              <a:gd name="T6" fmla="*/ 0 w 8280400"/>
              <a:gd name="T7" fmla="*/ 0 h 227859"/>
              <a:gd name="T8" fmla="*/ 8280400 w 8280400"/>
              <a:gd name="T9" fmla="*/ 0 h 2278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227859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sp>
        <p:nvSpPr>
          <p:cNvPr id="43" name="object 136">
            <a:extLst>
              <a:ext uri="{FF2B5EF4-FFF2-40B4-BE49-F238E27FC236}">
                <a16:creationId xmlns:a16="http://schemas.microsoft.com/office/drawing/2014/main" id="{A69F9F63-1526-44E2-B67E-45CB7A5CDA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4" y="5261735"/>
            <a:ext cx="5508624" cy="431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03  </a:t>
            </a:r>
            <a:r>
              <a:rPr lang="ja-JP" altLang="en-US" sz="1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扉・引出しをプラスして「しまう」収納。</a:t>
            </a:r>
          </a:p>
        </p:txBody>
      </p:sp>
      <p:sp>
        <p:nvSpPr>
          <p:cNvPr id="44" name="object 14">
            <a:extLst>
              <a:ext uri="{FF2B5EF4-FFF2-40B4-BE49-F238E27FC236}">
                <a16:creationId xmlns:a16="http://schemas.microsoft.com/office/drawing/2014/main" id="{22DE5D64-3A89-42C5-BB10-2263D7562CCB}"/>
              </a:ext>
            </a:extLst>
          </p:cNvPr>
          <p:cNvSpPr>
            <a:spLocks/>
          </p:cNvSpPr>
          <p:nvPr/>
        </p:nvSpPr>
        <p:spPr bwMode="auto">
          <a:xfrm>
            <a:off x="4335462" y="5657213"/>
            <a:ext cx="6053138" cy="250635"/>
          </a:xfrm>
          <a:custGeom>
            <a:avLst/>
            <a:gdLst>
              <a:gd name="T0" fmla="*/ 0 w 8280400"/>
              <a:gd name="T1" fmla="*/ 0 h 227859"/>
              <a:gd name="T2" fmla="*/ 10103 w 8280400"/>
              <a:gd name="T3" fmla="*/ 0 h 227859"/>
              <a:gd name="T4" fmla="*/ 0 60000 65536"/>
              <a:gd name="T5" fmla="*/ 0 60000 65536"/>
              <a:gd name="T6" fmla="*/ 0 w 8280400"/>
              <a:gd name="T7" fmla="*/ 0 h 227859"/>
              <a:gd name="T8" fmla="*/ 8280400 w 8280400"/>
              <a:gd name="T9" fmla="*/ 0 h 2278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227859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object 135">
            <a:extLst>
              <a:ext uri="{FF2B5EF4-FFF2-40B4-BE49-F238E27FC236}">
                <a16:creationId xmlns:a16="http://schemas.microsoft.com/office/drawing/2014/main" id="{638502DE-3227-4EC7-AB23-823BFCE5D0C4}"/>
              </a:ext>
            </a:extLst>
          </p:cNvPr>
          <p:cNvSpPr/>
          <p:nvPr/>
        </p:nvSpPr>
        <p:spPr>
          <a:xfrm>
            <a:off x="201921" y="6480849"/>
            <a:ext cx="467114" cy="467115"/>
          </a:xfrm>
          <a:prstGeom prst="rect">
            <a:avLst/>
          </a:prstGeom>
          <a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n-ea"/>
              <a:ea typeface="+mn-ea"/>
            </a:endParaRPr>
          </a:p>
        </p:txBody>
      </p:sp>
      <p:sp>
        <p:nvSpPr>
          <p:cNvPr id="46" name="object 136">
            <a:extLst>
              <a:ext uri="{FF2B5EF4-FFF2-40B4-BE49-F238E27FC236}">
                <a16:creationId xmlns:a16="http://schemas.microsoft.com/office/drawing/2014/main" id="{205BC749-740D-40E8-B952-96F186FDC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014" y="6718293"/>
            <a:ext cx="744646" cy="19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85725" indent="-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8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ヴィータスの特長を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 eaLnBrk="1" hangingPunct="1">
              <a:lnSpc>
                <a:spcPct val="108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動画でCHECK!</a:t>
            </a:r>
          </a:p>
        </p:txBody>
      </p:sp>
      <p:pic>
        <p:nvPicPr>
          <p:cNvPr id="47" name="Picture 3">
            <a:extLst>
              <a:ext uri="{FF2B5EF4-FFF2-40B4-BE49-F238E27FC236}">
                <a16:creationId xmlns:a16="http://schemas.microsoft.com/office/drawing/2014/main" id="{F8AB8582-AD00-45A1-B866-F44F1B955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6971093"/>
            <a:ext cx="3971188" cy="14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正方形/長方形 19">
            <a:extLst>
              <a:ext uri="{FF2B5EF4-FFF2-40B4-BE49-F238E27FC236}">
                <a16:creationId xmlns:a16="http://schemas.microsoft.com/office/drawing/2014/main" id="{A4BBF3F8-D673-404A-9C80-3C618A627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6" y="4436000"/>
            <a:ext cx="126188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700" b="1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［カラーバリエーション］</a:t>
            </a:r>
          </a:p>
        </p:txBody>
      </p:sp>
      <p:sp>
        <p:nvSpPr>
          <p:cNvPr id="56" name="object 10">
            <a:extLst>
              <a:ext uri="{FF2B5EF4-FFF2-40B4-BE49-F238E27FC236}">
                <a16:creationId xmlns:a16="http://schemas.microsoft.com/office/drawing/2014/main" id="{1872D101-40AE-45B3-99FC-77B51B52C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240" y="6007426"/>
            <a:ext cx="934503" cy="475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アルミフレーム：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シャイングレー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パネル：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マットホワイト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（半透明）</a:t>
            </a:r>
          </a:p>
        </p:txBody>
      </p:sp>
      <p:sp>
        <p:nvSpPr>
          <p:cNvPr id="57" name="object 11">
            <a:extLst>
              <a:ext uri="{FF2B5EF4-FFF2-40B4-BE49-F238E27FC236}">
                <a16:creationId xmlns:a16="http://schemas.microsoft.com/office/drawing/2014/main" id="{886D88F5-55E0-4BBF-A8EC-681FB8F883B8}"/>
              </a:ext>
            </a:extLst>
          </p:cNvPr>
          <p:cNvSpPr/>
          <p:nvPr/>
        </p:nvSpPr>
        <p:spPr>
          <a:xfrm>
            <a:off x="217821" y="5577152"/>
            <a:ext cx="637930" cy="411668"/>
          </a:xfrm>
          <a:prstGeom prst="rect">
            <a:avLst/>
          </a:prstGeom>
          <a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58" name="object 12">
            <a:extLst>
              <a:ext uri="{FF2B5EF4-FFF2-40B4-BE49-F238E27FC236}">
                <a16:creationId xmlns:a16="http://schemas.microsoft.com/office/drawing/2014/main" id="{0E8AD03E-1BC5-4BF4-80D1-53FDC2841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141" y="6004943"/>
            <a:ext cx="810855" cy="37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アルミフレーム：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ブラック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パネル：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ブラック（透明）</a:t>
            </a:r>
            <a:endParaRPr lang="ja-JP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sp>
        <p:nvSpPr>
          <p:cNvPr id="59" name="object 13">
            <a:extLst>
              <a:ext uri="{FF2B5EF4-FFF2-40B4-BE49-F238E27FC236}">
                <a16:creationId xmlns:a16="http://schemas.microsoft.com/office/drawing/2014/main" id="{D7039C28-4F3D-4B0F-B59B-EF0A01EBA2E5}"/>
              </a:ext>
            </a:extLst>
          </p:cNvPr>
          <p:cNvSpPr/>
          <p:nvPr/>
        </p:nvSpPr>
        <p:spPr>
          <a:xfrm>
            <a:off x="888447" y="5581024"/>
            <a:ext cx="655453" cy="417690"/>
          </a:xfrm>
          <a:prstGeom prst="rect">
            <a:avLst/>
          </a:prstGeom>
          <a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9FA3C524-CB25-49B4-81CA-498F4DD30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190" y="5424442"/>
            <a:ext cx="57804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専用カラー</a:t>
            </a:r>
          </a:p>
        </p:txBody>
      </p:sp>
      <p:sp>
        <p:nvSpPr>
          <p:cNvPr id="63" name="object 28">
            <a:extLst>
              <a:ext uri="{FF2B5EF4-FFF2-40B4-BE49-F238E27FC236}">
                <a16:creationId xmlns:a16="http://schemas.microsoft.com/office/drawing/2014/main" id="{80B9B0CC-A2EC-4D2C-B871-B0C58A5A58CB}"/>
              </a:ext>
            </a:extLst>
          </p:cNvPr>
          <p:cNvSpPr/>
          <p:nvPr/>
        </p:nvSpPr>
        <p:spPr>
          <a:xfrm>
            <a:off x="2423463" y="4814879"/>
            <a:ext cx="521175" cy="332121"/>
          </a:xfrm>
          <a:prstGeom prst="rect">
            <a:avLst/>
          </a:prstGeom>
          <a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64" name="object 29">
            <a:extLst>
              <a:ext uri="{FF2B5EF4-FFF2-40B4-BE49-F238E27FC236}">
                <a16:creationId xmlns:a16="http://schemas.microsoft.com/office/drawing/2014/main" id="{F2613A87-22D0-4668-B07C-A2BFA1C24C92}"/>
              </a:ext>
            </a:extLst>
          </p:cNvPr>
          <p:cNvSpPr/>
          <p:nvPr/>
        </p:nvSpPr>
        <p:spPr>
          <a:xfrm>
            <a:off x="2972091" y="4813602"/>
            <a:ext cx="521175" cy="334675"/>
          </a:xfrm>
          <a:prstGeom prst="rect">
            <a:avLst/>
          </a:prstGeom>
          <a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65" name="object 30">
            <a:extLst>
              <a:ext uri="{FF2B5EF4-FFF2-40B4-BE49-F238E27FC236}">
                <a16:creationId xmlns:a16="http://schemas.microsoft.com/office/drawing/2014/main" id="{B35723DD-BB1C-4BA0-9DF1-FF8ED237AF2E}"/>
              </a:ext>
            </a:extLst>
          </p:cNvPr>
          <p:cNvSpPr/>
          <p:nvPr/>
        </p:nvSpPr>
        <p:spPr>
          <a:xfrm>
            <a:off x="207768" y="4814879"/>
            <a:ext cx="521175" cy="332121"/>
          </a:xfrm>
          <a:prstGeom prst="rect">
            <a:avLst/>
          </a:prstGeom>
          <a:blipFill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">
            <a:solidFill>
              <a:schemeClr val="tx1"/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66" name="object 37">
            <a:extLst>
              <a:ext uri="{FF2B5EF4-FFF2-40B4-BE49-F238E27FC236}">
                <a16:creationId xmlns:a16="http://schemas.microsoft.com/office/drawing/2014/main" id="{37B870FE-F480-46A1-9F2D-5132A843A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988" y="5170325"/>
            <a:ext cx="827203" cy="18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クリエ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アイボリー</a:t>
            </a:r>
            <a:endParaRPr lang="ja-JP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sp>
        <p:nvSpPr>
          <p:cNvPr id="67" name="object 38">
            <a:extLst>
              <a:ext uri="{FF2B5EF4-FFF2-40B4-BE49-F238E27FC236}">
                <a16:creationId xmlns:a16="http://schemas.microsoft.com/office/drawing/2014/main" id="{B7C26FA4-B590-4A54-B7B4-4FB23B6E4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435" y="5170325"/>
            <a:ext cx="827203" cy="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クリエ</a:t>
            </a: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オーク</a:t>
            </a:r>
            <a:endParaRPr lang="ja-JP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sp>
        <p:nvSpPr>
          <p:cNvPr id="68" name="object 39">
            <a:extLst>
              <a:ext uri="{FF2B5EF4-FFF2-40B4-BE49-F238E27FC236}">
                <a16:creationId xmlns:a16="http://schemas.microsoft.com/office/drawing/2014/main" id="{01115899-E0FE-4CD7-9A71-7B12D529B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279" y="5170325"/>
            <a:ext cx="806450" cy="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クリエ</a:t>
            </a: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チェリー</a:t>
            </a:r>
            <a:endParaRPr lang="ja-JP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sp>
        <p:nvSpPr>
          <p:cNvPr id="69" name="object 40">
            <a:extLst>
              <a:ext uri="{FF2B5EF4-FFF2-40B4-BE49-F238E27FC236}">
                <a16:creationId xmlns:a16="http://schemas.microsoft.com/office/drawing/2014/main" id="{94098BCD-876F-4F9D-A86B-395CA360A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6113" y="5170325"/>
            <a:ext cx="628557" cy="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クリエモカ</a:t>
            </a:r>
          </a:p>
        </p:txBody>
      </p:sp>
      <p:sp>
        <p:nvSpPr>
          <p:cNvPr id="70" name="object 41">
            <a:extLst>
              <a:ext uri="{FF2B5EF4-FFF2-40B4-BE49-F238E27FC236}">
                <a16:creationId xmlns:a16="http://schemas.microsoft.com/office/drawing/2014/main" id="{AC974D4B-70A5-45F6-AFD7-33EFE975C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1584" y="5170325"/>
            <a:ext cx="628557" cy="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クリエダーク</a:t>
            </a:r>
          </a:p>
        </p:txBody>
      </p:sp>
      <p:sp>
        <p:nvSpPr>
          <p:cNvPr id="71" name="object 42">
            <a:extLst>
              <a:ext uri="{FF2B5EF4-FFF2-40B4-BE49-F238E27FC236}">
                <a16:creationId xmlns:a16="http://schemas.microsoft.com/office/drawing/2014/main" id="{1C11F289-163F-4930-966E-C4A030D3B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68" y="5170325"/>
            <a:ext cx="616697" cy="18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プレシャス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ホワイト</a:t>
            </a:r>
          </a:p>
        </p:txBody>
      </p:sp>
      <p:sp>
        <p:nvSpPr>
          <p:cNvPr id="73" name="object 67">
            <a:extLst>
              <a:ext uri="{FF2B5EF4-FFF2-40B4-BE49-F238E27FC236}">
                <a16:creationId xmlns:a16="http://schemas.microsoft.com/office/drawing/2014/main" id="{53D7679B-2EEC-4FB1-91D9-F8269A1F1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9541" y="7021916"/>
            <a:ext cx="180356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引き出したときレールも見えず美しい納まりです。</a:t>
            </a:r>
          </a:p>
        </p:txBody>
      </p:sp>
      <p:sp>
        <p:nvSpPr>
          <p:cNvPr id="74" name="object 70">
            <a:extLst>
              <a:ext uri="{FF2B5EF4-FFF2-40B4-BE49-F238E27FC236}">
                <a16:creationId xmlns:a16="http://schemas.microsoft.com/office/drawing/2014/main" id="{3A0EBE35-F8C7-47C8-A525-B378CD1AC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5700575"/>
            <a:ext cx="1485900" cy="28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105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開き扉</a:t>
            </a:r>
          </a:p>
          <a:p>
            <a:pPr eaLnBrk="1" hangingPunct="1">
              <a:spcBef>
                <a:spcPts val="100"/>
              </a:spcBef>
            </a:pPr>
            <a:r>
              <a:rPr lang="ja-JP" altLang="ja-JP" sz="7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シンプルで使いやすい開き扉。</a:t>
            </a:r>
          </a:p>
        </p:txBody>
      </p:sp>
      <p:sp>
        <p:nvSpPr>
          <p:cNvPr id="75" name="object 71">
            <a:extLst>
              <a:ext uri="{FF2B5EF4-FFF2-40B4-BE49-F238E27FC236}">
                <a16:creationId xmlns:a16="http://schemas.microsoft.com/office/drawing/2014/main" id="{D77F62E1-9EA3-45A9-987B-09A106923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3985" y="5689662"/>
            <a:ext cx="2010804" cy="28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105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引出し</a:t>
            </a:r>
          </a:p>
          <a:p>
            <a:pPr eaLnBrk="1" hangingPunct="1">
              <a:lnSpc>
                <a:spcPct val="104000"/>
              </a:lnSpc>
              <a:spcBef>
                <a:spcPts val="63"/>
              </a:spcBef>
            </a:pPr>
            <a:r>
              <a:rPr lang="ja-JP" altLang="ja-JP" sz="7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引き残しがなく、奥のものまで取り出せます。</a:t>
            </a:r>
          </a:p>
        </p:txBody>
      </p:sp>
      <p:sp>
        <p:nvSpPr>
          <p:cNvPr id="77" name="object 107">
            <a:extLst>
              <a:ext uri="{FF2B5EF4-FFF2-40B4-BE49-F238E27FC236}">
                <a16:creationId xmlns:a16="http://schemas.microsoft.com/office/drawing/2014/main" id="{C8792615-1FCA-4081-8B2E-E63A6B92E7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1338" y="7019828"/>
            <a:ext cx="23812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木扉</a:t>
            </a:r>
          </a:p>
        </p:txBody>
      </p:sp>
      <p:sp>
        <p:nvSpPr>
          <p:cNvPr id="79" name="object 109">
            <a:extLst>
              <a:ext uri="{FF2B5EF4-FFF2-40B4-BE49-F238E27FC236}">
                <a16:creationId xmlns:a16="http://schemas.microsoft.com/office/drawing/2014/main" id="{D9E7A97B-C15D-46F5-94BA-E6F8571B6B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5906" y="7019829"/>
            <a:ext cx="83343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アルミフレーム扉</a:t>
            </a:r>
          </a:p>
        </p:txBody>
      </p:sp>
      <p:sp>
        <p:nvSpPr>
          <p:cNvPr id="80" name="object 110">
            <a:extLst>
              <a:ext uri="{FF2B5EF4-FFF2-40B4-BE49-F238E27FC236}">
                <a16:creationId xmlns:a16="http://schemas.microsoft.com/office/drawing/2014/main" id="{2578D2B8-2351-462D-8D22-CB1D5AC62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887" y="5695813"/>
            <a:ext cx="1847850" cy="28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105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フラップ扉</a:t>
            </a:r>
          </a:p>
          <a:p>
            <a:pPr eaLnBrk="1" hangingPunct="1">
              <a:lnSpc>
                <a:spcPct val="104000"/>
              </a:lnSpc>
              <a:spcBef>
                <a:spcPts val="63"/>
              </a:spcBef>
            </a:pPr>
            <a:r>
              <a:rPr lang="ja-JP" altLang="ja-JP" sz="7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ワイドサイズのキャビネットに最適です。</a:t>
            </a:r>
          </a:p>
        </p:txBody>
      </p:sp>
      <p:sp>
        <p:nvSpPr>
          <p:cNvPr id="81" name="object 111">
            <a:extLst>
              <a:ext uri="{FF2B5EF4-FFF2-40B4-BE49-F238E27FC236}">
                <a16:creationId xmlns:a16="http://schemas.microsoft.com/office/drawing/2014/main" id="{7DAEA84F-776E-438E-8536-7B2AD3F69F5D}"/>
              </a:ext>
            </a:extLst>
          </p:cNvPr>
          <p:cNvSpPr/>
          <p:nvPr/>
        </p:nvSpPr>
        <p:spPr>
          <a:xfrm>
            <a:off x="6515911" y="5986109"/>
            <a:ext cx="1400313" cy="424891"/>
          </a:xfrm>
          <a:prstGeom prst="rect">
            <a:avLst/>
          </a:prstGeom>
          <a:blipFill>
            <a:blip r:embed="rId2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82" name="object 112">
            <a:extLst>
              <a:ext uri="{FF2B5EF4-FFF2-40B4-BE49-F238E27FC236}">
                <a16:creationId xmlns:a16="http://schemas.microsoft.com/office/drawing/2014/main" id="{F3DFBCA8-954B-48AB-BB5C-BA456987A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5478" y="6424896"/>
            <a:ext cx="23971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木扉</a:t>
            </a:r>
          </a:p>
        </p:txBody>
      </p:sp>
      <p:sp>
        <p:nvSpPr>
          <p:cNvPr id="84" name="object 114">
            <a:extLst>
              <a:ext uri="{FF2B5EF4-FFF2-40B4-BE49-F238E27FC236}">
                <a16:creationId xmlns:a16="http://schemas.microsoft.com/office/drawing/2014/main" id="{65C4384E-A811-4EAE-B09B-174B8804B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300" y="7022585"/>
            <a:ext cx="83343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アルミフレーム扉</a:t>
            </a:r>
          </a:p>
        </p:txBody>
      </p:sp>
      <p:sp>
        <p:nvSpPr>
          <p:cNvPr id="86" name="正方形/長方形 86">
            <a:extLst>
              <a:ext uri="{FF2B5EF4-FFF2-40B4-BE49-F238E27FC236}">
                <a16:creationId xmlns:a16="http://schemas.microsoft.com/office/drawing/2014/main" id="{90507DCB-29DB-43F8-887B-1A38954886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8609" y="1242130"/>
            <a:ext cx="641826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105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Medium"/>
              </a:rPr>
              <a:t>一枚棚</a:t>
            </a:r>
            <a:r>
              <a:rPr lang="ja-JP" altLang="ja-JP" sz="800" b="1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Medium"/>
              </a:rPr>
              <a:t>　</a:t>
            </a:r>
            <a:r>
              <a:rPr lang="ja-JP" altLang="ja-JP" sz="7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金具の見えないすっきりとした納まりの一枚棚。キャビネット同様の美しい木目仕上げです。用途に合わせて2つの奥行きから選べます。</a:t>
            </a:r>
            <a:endParaRPr lang="ja-JP" altLang="ja-JP" sz="8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sp>
        <p:nvSpPr>
          <p:cNvPr id="88" name="object 96">
            <a:extLst>
              <a:ext uri="{FF2B5EF4-FFF2-40B4-BE49-F238E27FC236}">
                <a16:creationId xmlns:a16="http://schemas.microsoft.com/office/drawing/2014/main" id="{8A59A0E8-E7B0-4CE2-BBC1-064BF7CDF0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6900" y="1527698"/>
            <a:ext cx="1795463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1000"/>
              </a:lnSpc>
            </a:pPr>
            <a:r>
              <a:rPr lang="ja-JP" altLang="ja-JP" sz="700" b="1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D130サイズ（厚さ31㎜）</a:t>
            </a:r>
            <a:endParaRPr lang="en-US" altLang="ja-JP" sz="700" b="1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lnSpc>
                <a:spcPct val="111000"/>
              </a:lnSpc>
            </a:pPr>
            <a:r>
              <a:rPr lang="ja-JP" altLang="ja-JP" sz="7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小物を飾るのに最適な奥行き130mm。</a:t>
            </a:r>
            <a:endParaRPr lang="en-US" altLang="ja-JP" sz="7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11000"/>
              </a:lnSpc>
            </a:pPr>
            <a:r>
              <a:rPr lang="ja-JP" altLang="ja-JP" sz="7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文庫本などの収納にぴったりです。</a:t>
            </a:r>
            <a:endParaRPr lang="en-US" altLang="ja-JP" sz="7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11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W08／W11／W12／W135／W16／W165／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lnSpc>
                <a:spcPct val="111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W20／W22／W24</a:t>
            </a:r>
          </a:p>
        </p:txBody>
      </p:sp>
      <p:sp>
        <p:nvSpPr>
          <p:cNvPr id="89" name="object 97">
            <a:extLst>
              <a:ext uri="{FF2B5EF4-FFF2-40B4-BE49-F238E27FC236}">
                <a16:creationId xmlns:a16="http://schemas.microsoft.com/office/drawing/2014/main" id="{5030F25D-96B3-46A6-9BB9-E1C4BFD71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3725" y="2336475"/>
            <a:ext cx="1798638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1000"/>
              </a:lnSpc>
            </a:pPr>
            <a:r>
              <a:rPr lang="ja-JP" altLang="ja-JP" sz="700" b="1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D300サイズ（厚さ31㎜）</a:t>
            </a:r>
            <a:endParaRPr lang="en-US" altLang="ja-JP" sz="700" b="1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lnSpc>
                <a:spcPct val="111000"/>
              </a:lnSpc>
            </a:pPr>
            <a:r>
              <a:rPr lang="ja-JP" altLang="ja-JP" sz="7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奥行き十分の300mm。</a:t>
            </a:r>
            <a:endParaRPr lang="en-US" altLang="ja-JP" sz="7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11000"/>
              </a:lnSpc>
            </a:pPr>
            <a:r>
              <a:rPr lang="ja-JP" altLang="ja-JP" sz="7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大型の本や箱モノの収納に最適です。</a:t>
            </a:r>
            <a:endParaRPr lang="en-US" altLang="ja-JP" sz="7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11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W08／W11／W12／W135／W16／W165／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lnSpc>
                <a:spcPct val="111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W20／W22／W24</a:t>
            </a:r>
          </a:p>
        </p:txBody>
      </p:sp>
      <p:sp>
        <p:nvSpPr>
          <p:cNvPr id="90" name="object 94">
            <a:extLst>
              <a:ext uri="{FF2B5EF4-FFF2-40B4-BE49-F238E27FC236}">
                <a16:creationId xmlns:a16="http://schemas.microsoft.com/office/drawing/2014/main" id="{B608441B-C19A-4B42-A8A2-228F68F4F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13079" y="1516613"/>
            <a:ext cx="1936750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キャビネットと意匠がぴったり</a:t>
            </a:r>
          </a:p>
        </p:txBody>
      </p:sp>
      <p:sp>
        <p:nvSpPr>
          <p:cNvPr id="91" name="object 101">
            <a:extLst>
              <a:ext uri="{FF2B5EF4-FFF2-40B4-BE49-F238E27FC236}">
                <a16:creationId xmlns:a16="http://schemas.microsoft.com/office/drawing/2014/main" id="{11778156-0A7A-43F7-A405-F9C500D43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6679" y="1516785"/>
            <a:ext cx="1349375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金具の見えないすっきりとした納まり</a:t>
            </a:r>
          </a:p>
        </p:txBody>
      </p:sp>
      <p:sp>
        <p:nvSpPr>
          <p:cNvPr id="92" name="正方形/長方形 3">
            <a:extLst>
              <a:ext uri="{FF2B5EF4-FFF2-40B4-BE49-F238E27FC236}">
                <a16:creationId xmlns:a16="http://schemas.microsoft.com/office/drawing/2014/main" id="{086E487E-F17C-491E-BD3F-D3AFA5309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8742" y="1652999"/>
            <a:ext cx="72985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キャビネットと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同様の化粧シート仕上げ。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ベースキャビネット天板と厚さを揃えたことで、組み合わせ時に意匠を合わせられます</a:t>
            </a: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。</a:t>
            </a:r>
            <a:endParaRPr lang="ja-JP" altLang="en-US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3" name="object 44">
            <a:extLst>
              <a:ext uri="{FF2B5EF4-FFF2-40B4-BE49-F238E27FC236}">
                <a16:creationId xmlns:a16="http://schemas.microsoft.com/office/drawing/2014/main" id="{B56C0959-7827-481E-AA36-C6EE512CFE04}"/>
              </a:ext>
            </a:extLst>
          </p:cNvPr>
          <p:cNvSpPr/>
          <p:nvPr/>
        </p:nvSpPr>
        <p:spPr>
          <a:xfrm>
            <a:off x="8813079" y="1653284"/>
            <a:ext cx="795300" cy="1333489"/>
          </a:xfrm>
          <a:prstGeom prst="rect">
            <a:avLst/>
          </a:prstGeom>
          <a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94" name="object 76">
            <a:extLst>
              <a:ext uri="{FF2B5EF4-FFF2-40B4-BE49-F238E27FC236}">
                <a16:creationId xmlns:a16="http://schemas.microsoft.com/office/drawing/2014/main" id="{FCB8BD54-CBE6-4E99-9AAC-022DDE6E84AB}"/>
              </a:ext>
            </a:extLst>
          </p:cNvPr>
          <p:cNvSpPr/>
          <p:nvPr/>
        </p:nvSpPr>
        <p:spPr>
          <a:xfrm>
            <a:off x="7346679" y="1650136"/>
            <a:ext cx="1281131" cy="886262"/>
          </a:xfrm>
          <a:prstGeom prst="rect">
            <a:avLst/>
          </a:prstGeom>
          <a:blipFill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95" name="object 98">
            <a:extLst>
              <a:ext uri="{FF2B5EF4-FFF2-40B4-BE49-F238E27FC236}">
                <a16:creationId xmlns:a16="http://schemas.microsoft.com/office/drawing/2014/main" id="{1CE5215A-AB46-471B-AEC9-90A58F674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7808" y="2580525"/>
            <a:ext cx="6811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固定金具</a:t>
            </a:r>
          </a:p>
          <a:p>
            <a:pPr eaLnBrk="1" hangingPunct="1">
              <a:spcBef>
                <a:spcPts val="150"/>
              </a:spcBef>
            </a:pPr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※W寸法によって</a:t>
            </a:r>
            <a:endParaRPr lang="en-US" altLang="ja-JP" sz="5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spcBef>
                <a:spcPts val="150"/>
              </a:spcBef>
            </a:pPr>
            <a:r>
              <a:rPr lang="ja-JP" altLang="en-US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　</a:t>
            </a:r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金具の数量は</a:t>
            </a:r>
            <a:endParaRPr lang="en-US" altLang="ja-JP" sz="5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spcBef>
                <a:spcPts val="150"/>
              </a:spcBef>
            </a:pPr>
            <a:r>
              <a:rPr lang="ja-JP" altLang="en-US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　</a:t>
            </a:r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異なります。</a:t>
            </a:r>
          </a:p>
        </p:txBody>
      </p:sp>
      <p:sp>
        <p:nvSpPr>
          <p:cNvPr id="96" name="object 115">
            <a:extLst>
              <a:ext uri="{FF2B5EF4-FFF2-40B4-BE49-F238E27FC236}">
                <a16:creationId xmlns:a16="http://schemas.microsoft.com/office/drawing/2014/main" id="{ACA2F1E3-3185-4F94-BE82-7C1094500FE2}"/>
              </a:ext>
            </a:extLst>
          </p:cNvPr>
          <p:cNvSpPr/>
          <p:nvPr/>
        </p:nvSpPr>
        <p:spPr>
          <a:xfrm>
            <a:off x="7347819" y="2557311"/>
            <a:ext cx="636828" cy="425318"/>
          </a:xfrm>
          <a:prstGeom prst="rect">
            <a:avLst/>
          </a:prstGeom>
          <a:blipFill>
            <a:blip r:embed="rId3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grpSp>
        <p:nvGrpSpPr>
          <p:cNvPr id="97" name="グループ化 141">
            <a:extLst>
              <a:ext uri="{FF2B5EF4-FFF2-40B4-BE49-F238E27FC236}">
                <a16:creationId xmlns:a16="http://schemas.microsoft.com/office/drawing/2014/main" id="{CE2E9C59-543A-4529-92F0-99C7370644B7}"/>
              </a:ext>
            </a:extLst>
          </p:cNvPr>
          <p:cNvGrpSpPr>
            <a:grpSpLocks/>
          </p:cNvGrpSpPr>
          <p:nvPr/>
        </p:nvGrpSpPr>
        <p:grpSpPr bwMode="auto">
          <a:xfrm>
            <a:off x="8932837" y="3345719"/>
            <a:ext cx="1668737" cy="727728"/>
            <a:chOff x="4527808" y="3242082"/>
            <a:chExt cx="1668598" cy="728869"/>
          </a:xfrm>
        </p:grpSpPr>
        <p:sp>
          <p:nvSpPr>
            <p:cNvPr id="98" name="正方形/長方形 136">
              <a:extLst>
                <a:ext uri="{FF2B5EF4-FFF2-40B4-BE49-F238E27FC236}">
                  <a16:creationId xmlns:a16="http://schemas.microsoft.com/office/drawing/2014/main" id="{8BB23E94-0A74-4471-A383-882AF05FE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8418" y="3242082"/>
              <a:ext cx="1127138" cy="284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lnSpc>
                  <a:spcPts val="1550"/>
                </a:lnSpc>
              </a:pPr>
              <a:r>
                <a:rPr lang="ja-JP" altLang="ja-JP" sz="1050" b="1" u="sng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カウンター収納</a:t>
              </a:r>
              <a:endParaRPr lang="en-US" altLang="ja-JP" sz="105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endParaRPr>
            </a:p>
          </p:txBody>
        </p:sp>
        <p:grpSp>
          <p:nvGrpSpPr>
            <p:cNvPr id="99" name="グループ化 140">
              <a:extLst>
                <a:ext uri="{FF2B5EF4-FFF2-40B4-BE49-F238E27FC236}">
                  <a16:creationId xmlns:a16="http://schemas.microsoft.com/office/drawing/2014/main" id="{A5465497-A052-417E-BC5B-730FEE8553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7808" y="3404818"/>
              <a:ext cx="1668598" cy="566133"/>
              <a:chOff x="4527808" y="3404818"/>
              <a:chExt cx="1668598" cy="566133"/>
            </a:xfrm>
          </p:grpSpPr>
          <p:sp>
            <p:nvSpPr>
              <p:cNvPr id="100" name="正方形/長方形 137">
                <a:extLst>
                  <a:ext uri="{FF2B5EF4-FFF2-40B4-BE49-F238E27FC236}">
                    <a16:creationId xmlns:a16="http://schemas.microsoft.com/office/drawing/2014/main" id="{92F7046A-A99F-4E12-BB21-39499DA6B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808" y="3404818"/>
                <a:ext cx="992496" cy="284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just" eaLnBrk="1" hangingPunct="1">
                  <a:lnSpc>
                    <a:spcPts val="1550"/>
                  </a:lnSpc>
                </a:pPr>
                <a:r>
                  <a:rPr lang="ja-JP" altLang="ja-JP" sz="1050" b="1" u="sng" dirty="0">
                    <a:solidFill>
                      <a:schemeClr val="bg2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  <a:cs typeface="ShinGoPro-Regular"/>
                  </a:rPr>
                  <a:t>キャビネット</a:t>
                </a:r>
              </a:p>
            </p:txBody>
          </p:sp>
          <p:sp>
            <p:nvSpPr>
              <p:cNvPr id="101" name="正方形/長方形 138">
                <a:extLst>
                  <a:ext uri="{FF2B5EF4-FFF2-40B4-BE49-F238E27FC236}">
                    <a16:creationId xmlns:a16="http://schemas.microsoft.com/office/drawing/2014/main" id="{6F91BFB2-0C93-4545-B393-15D7017CF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3885" y="3614887"/>
                <a:ext cx="603000" cy="169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just" eaLnBrk="1" hangingPunct="1">
                  <a:spcBef>
                    <a:spcPts val="175"/>
                  </a:spcBef>
                </a:pPr>
                <a:r>
                  <a:rPr lang="ja-JP" altLang="ja-JP" sz="500" dirty="0">
                    <a:solidFill>
                      <a:schemeClr val="bg2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  <a:cs typeface="ShinGoPro-Regular"/>
                  </a:rPr>
                  <a:t>（D300/430）</a:t>
                </a:r>
              </a:p>
            </p:txBody>
          </p:sp>
          <p:sp>
            <p:nvSpPr>
              <p:cNvPr id="102" name="正方形/長方形 139">
                <a:extLst>
                  <a:ext uri="{FF2B5EF4-FFF2-40B4-BE49-F238E27FC236}">
                    <a16:creationId xmlns:a16="http://schemas.microsoft.com/office/drawing/2014/main" id="{0E67FED0-8E77-4DF4-A6E2-C522C57FB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350" y="3678362"/>
                <a:ext cx="1271056" cy="292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14288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just" eaLnBrk="1" hangingPunct="1">
                  <a:lnSpc>
                    <a:spcPct val="104000"/>
                  </a:lnSpc>
                  <a:spcBef>
                    <a:spcPts val="63"/>
                  </a:spcBef>
                </a:pPr>
                <a:r>
                  <a:rPr lang="ja-JP" altLang="ja-JP" sz="600" dirty="0">
                    <a:solidFill>
                      <a:schemeClr val="bg2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  <a:cs typeface="ShinGoPro-Light"/>
                  </a:rPr>
                  <a:t>空間をゆるやかに仕切る</a:t>
                </a:r>
                <a:endParaRPr lang="en-US" altLang="ja-JP" sz="600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Light"/>
                </a:endParaRPr>
              </a:p>
              <a:p>
                <a:pPr algn="just" eaLnBrk="1" hangingPunct="1">
                  <a:lnSpc>
                    <a:spcPct val="104000"/>
                  </a:lnSpc>
                  <a:spcBef>
                    <a:spcPts val="63"/>
                  </a:spcBef>
                </a:pPr>
                <a:r>
                  <a:rPr lang="ja-JP" altLang="ja-JP" sz="600" dirty="0">
                    <a:solidFill>
                      <a:schemeClr val="bg2"/>
                    </a:solidFill>
                    <a:latin typeface="游ゴシック" panose="020B0400000000000000" pitchFamily="50" charset="-128"/>
                    <a:ea typeface="游ゴシック" panose="020B0400000000000000" pitchFamily="50" charset="-128"/>
                    <a:cs typeface="ShinGoPro-Light"/>
                  </a:rPr>
                  <a:t>両面化粧のキャビネットです。</a:t>
                </a:r>
              </a:p>
            </p:txBody>
          </p:sp>
        </p:grpSp>
      </p:grpSp>
      <p:sp>
        <p:nvSpPr>
          <p:cNvPr id="103" name="object 69">
            <a:extLst>
              <a:ext uri="{FF2B5EF4-FFF2-40B4-BE49-F238E27FC236}">
                <a16:creationId xmlns:a16="http://schemas.microsoft.com/office/drawing/2014/main" id="{93372AC8-DF59-45D7-BE40-F5974B5AB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3440970"/>
            <a:ext cx="2690812" cy="56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110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ベース</a:t>
            </a:r>
            <a:r>
              <a:rPr lang="en-US" altLang="ja-JP" sz="110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 </a:t>
            </a:r>
            <a:r>
              <a:rPr lang="ja-JP" altLang="ja-JP" sz="105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キャビネット</a:t>
            </a:r>
            <a:endParaRPr lang="en-US" altLang="ja-JP" sz="1050" b="1" u="sng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/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（D300/430）</a:t>
            </a:r>
          </a:p>
          <a:p>
            <a:pPr eaLnBrk="1" hangingPunct="1">
              <a:lnSpc>
                <a:spcPct val="104000"/>
              </a:lnSpc>
              <a:spcBef>
                <a:spcPts val="63"/>
              </a:spcBef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プランニングの基本となるキャビネット。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  <a:spcBef>
                <a:spcPts val="63"/>
              </a:spcBef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カウンターや扉・引出しと組み合わせる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  <a:spcBef>
                <a:spcPts val="63"/>
              </a:spcBef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ことで使い方が広がります。</a:t>
            </a:r>
          </a:p>
        </p:txBody>
      </p:sp>
      <p:grpSp>
        <p:nvGrpSpPr>
          <p:cNvPr id="104" name="グループ化 146">
            <a:extLst>
              <a:ext uri="{FF2B5EF4-FFF2-40B4-BE49-F238E27FC236}">
                <a16:creationId xmlns:a16="http://schemas.microsoft.com/office/drawing/2014/main" id="{2CFB6E44-E881-49F5-96E7-6FEA943F0DF6}"/>
              </a:ext>
            </a:extLst>
          </p:cNvPr>
          <p:cNvGrpSpPr>
            <a:grpSpLocks/>
          </p:cNvGrpSpPr>
          <p:nvPr/>
        </p:nvGrpSpPr>
        <p:grpSpPr bwMode="auto">
          <a:xfrm>
            <a:off x="5819656" y="3433031"/>
            <a:ext cx="1459445" cy="597122"/>
            <a:chOff x="4950272" y="3616746"/>
            <a:chExt cx="1458298" cy="596994"/>
          </a:xfrm>
        </p:grpSpPr>
        <p:sp>
          <p:nvSpPr>
            <p:cNvPr id="105" name="object 103">
              <a:extLst>
                <a:ext uri="{FF2B5EF4-FFF2-40B4-BE49-F238E27FC236}">
                  <a16:creationId xmlns:a16="http://schemas.microsoft.com/office/drawing/2014/main" id="{2C5DB1CB-C6C5-4C9E-8708-DBCBDCE572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0098" y="3616746"/>
              <a:ext cx="1428472" cy="169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marL="508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/>
              <a:r>
                <a:rPr lang="ja-JP" altLang="ja-JP" sz="1100" b="1" u="sng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ウォール</a:t>
              </a:r>
              <a:r>
                <a:rPr lang="ja-JP" altLang="ja-JP" sz="1050" b="1" u="sng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キャビネット</a:t>
              </a:r>
              <a:endParaRPr lang="ja-JP" altLang="ja-JP" sz="200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endParaRPr>
            </a:p>
          </p:txBody>
        </p:sp>
        <p:sp>
          <p:nvSpPr>
            <p:cNvPr id="106" name="正方形/長方形 144">
              <a:extLst>
                <a:ext uri="{FF2B5EF4-FFF2-40B4-BE49-F238E27FC236}">
                  <a16:creationId xmlns:a16="http://schemas.microsoft.com/office/drawing/2014/main" id="{0EF7CEA1-ACE6-4C1B-95A0-DEB9A995F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5966" y="3731572"/>
              <a:ext cx="738722" cy="169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spcBef>
                  <a:spcPts val="138"/>
                </a:spcBef>
              </a:pPr>
              <a:r>
                <a:rPr lang="ja-JP" altLang="ja-JP" sz="500" dirty="0">
                  <a:solidFill>
                    <a:srgbClr val="535353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（D130/300/430）</a:t>
              </a:r>
            </a:p>
          </p:txBody>
        </p:sp>
        <p:sp>
          <p:nvSpPr>
            <p:cNvPr id="107" name="正方形/長方形 145">
              <a:extLst>
                <a:ext uri="{FF2B5EF4-FFF2-40B4-BE49-F238E27FC236}">
                  <a16:creationId xmlns:a16="http://schemas.microsoft.com/office/drawing/2014/main" id="{B71E2E72-1F97-457A-B446-E58F74E0F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0272" y="3825640"/>
              <a:ext cx="1232619" cy="38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lnSpc>
                  <a:spcPct val="104000"/>
                </a:lnSpc>
                <a:spcAft>
                  <a:spcPts val="63"/>
                </a:spcAft>
              </a:pPr>
              <a:r>
                <a:rPr lang="ja-JP" altLang="ja-JP" sz="600" dirty="0">
                  <a:solidFill>
                    <a:srgbClr val="535353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Light"/>
                </a:rPr>
                <a:t>あきがちな部屋上部の空間を</a:t>
              </a:r>
              <a:endParaRPr lang="en-US" altLang="ja-JP" sz="600" dirty="0">
                <a:solidFill>
                  <a:srgbClr val="535353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endParaRPr>
            </a:p>
            <a:p>
              <a:pPr algn="just" eaLnBrk="1" hangingPunct="1">
                <a:lnSpc>
                  <a:spcPct val="104000"/>
                </a:lnSpc>
                <a:spcAft>
                  <a:spcPts val="63"/>
                </a:spcAft>
              </a:pPr>
              <a:r>
                <a:rPr lang="ja-JP" altLang="ja-JP" sz="600" dirty="0">
                  <a:solidFill>
                    <a:srgbClr val="535353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Light"/>
                </a:rPr>
                <a:t>利用して収納スペースを増やせます。</a:t>
              </a:r>
            </a:p>
          </p:txBody>
        </p:sp>
      </p:grpSp>
      <p:grpSp>
        <p:nvGrpSpPr>
          <p:cNvPr id="108" name="グループ化 150">
            <a:extLst>
              <a:ext uri="{FF2B5EF4-FFF2-40B4-BE49-F238E27FC236}">
                <a16:creationId xmlns:a16="http://schemas.microsoft.com/office/drawing/2014/main" id="{E45FF5F8-5BE0-44AA-BD25-0EE243626E96}"/>
              </a:ext>
            </a:extLst>
          </p:cNvPr>
          <p:cNvGrpSpPr>
            <a:grpSpLocks/>
          </p:cNvGrpSpPr>
          <p:nvPr/>
        </p:nvGrpSpPr>
        <p:grpSpPr bwMode="auto">
          <a:xfrm>
            <a:off x="5768975" y="4058528"/>
            <a:ext cx="1474704" cy="550398"/>
            <a:chOff x="4434290" y="3869528"/>
            <a:chExt cx="1474777" cy="550516"/>
          </a:xfrm>
        </p:grpSpPr>
        <p:sp>
          <p:nvSpPr>
            <p:cNvPr id="109" name="object 73">
              <a:extLst>
                <a:ext uri="{FF2B5EF4-FFF2-40B4-BE49-F238E27FC236}">
                  <a16:creationId xmlns:a16="http://schemas.microsoft.com/office/drawing/2014/main" id="{BC5F4C79-D5AB-4F58-AD66-36A842130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0426" y="3869528"/>
              <a:ext cx="1408641" cy="169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marL="571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ja-JP" altLang="ja-JP" sz="1100" b="1" u="sng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ベース</a:t>
              </a:r>
              <a:r>
                <a:rPr lang="ja-JP" altLang="ja-JP" sz="1050" b="1" u="sng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キャビネット</a:t>
              </a:r>
            </a:p>
          </p:txBody>
        </p:sp>
        <p:sp>
          <p:nvSpPr>
            <p:cNvPr id="110" name="正方形/長方形 148">
              <a:extLst>
                <a:ext uri="{FF2B5EF4-FFF2-40B4-BE49-F238E27FC236}">
                  <a16:creationId xmlns:a16="http://schemas.microsoft.com/office/drawing/2014/main" id="{BFE648A0-E121-4E2A-AB45-9C1F0AC47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4290" y="3995279"/>
              <a:ext cx="1108051" cy="1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ts val="138"/>
                </a:spcBef>
              </a:pPr>
              <a:r>
                <a:rPr lang="ja-JP" altLang="ja-JP" sz="500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（配線穴加工付）（D430のみ）</a:t>
              </a:r>
            </a:p>
          </p:txBody>
        </p:sp>
        <p:sp>
          <p:nvSpPr>
            <p:cNvPr id="111" name="正方形/長方形 149">
              <a:extLst>
                <a:ext uri="{FF2B5EF4-FFF2-40B4-BE49-F238E27FC236}">
                  <a16:creationId xmlns:a16="http://schemas.microsoft.com/office/drawing/2014/main" id="{4DC9D0F9-233A-4679-83E4-E90EF7D4C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7889" y="4127849"/>
              <a:ext cx="1415842" cy="292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104000"/>
                </a:lnSpc>
                <a:spcAft>
                  <a:spcPts val="63"/>
                </a:spcAft>
              </a:pPr>
              <a:r>
                <a:rPr lang="ja-JP" altLang="ja-JP" sz="600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Light"/>
                </a:rPr>
                <a:t>キャビネット内に配線を通すことが</a:t>
              </a:r>
              <a:endParaRPr lang="en-US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endParaRPr>
            </a:p>
            <a:p>
              <a:pPr eaLnBrk="1" hangingPunct="1">
                <a:lnSpc>
                  <a:spcPct val="104000"/>
                </a:lnSpc>
                <a:spcAft>
                  <a:spcPts val="63"/>
                </a:spcAft>
              </a:pPr>
              <a:r>
                <a:rPr lang="ja-JP" altLang="ja-JP" sz="600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Light"/>
                </a:rPr>
                <a:t>できるためTV台として最適です。</a:t>
              </a:r>
            </a:p>
          </p:txBody>
        </p:sp>
      </p:grpSp>
      <p:grpSp>
        <p:nvGrpSpPr>
          <p:cNvPr id="112" name="グループ化 156">
            <a:extLst>
              <a:ext uri="{FF2B5EF4-FFF2-40B4-BE49-F238E27FC236}">
                <a16:creationId xmlns:a16="http://schemas.microsoft.com/office/drawing/2014/main" id="{A9B65D4E-59E3-4FF0-B7CD-2221FDE74CD8}"/>
              </a:ext>
            </a:extLst>
          </p:cNvPr>
          <p:cNvGrpSpPr>
            <a:grpSpLocks/>
          </p:cNvGrpSpPr>
          <p:nvPr/>
        </p:nvGrpSpPr>
        <p:grpSpPr bwMode="auto">
          <a:xfrm>
            <a:off x="6661353" y="4694179"/>
            <a:ext cx="1536243" cy="584078"/>
            <a:chOff x="6412213" y="3822720"/>
            <a:chExt cx="2350664" cy="528945"/>
          </a:xfrm>
        </p:grpSpPr>
        <p:sp>
          <p:nvSpPr>
            <p:cNvPr id="113" name="正方形/長方形 151">
              <a:extLst>
                <a:ext uri="{FF2B5EF4-FFF2-40B4-BE49-F238E27FC236}">
                  <a16:creationId xmlns:a16="http://schemas.microsoft.com/office/drawing/2014/main" id="{0389AE02-9CB5-4A0B-B3C0-02A252B39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8757" y="4087109"/>
              <a:ext cx="2164120" cy="264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lnSpc>
                  <a:spcPct val="104000"/>
                </a:lnSpc>
                <a:spcAft>
                  <a:spcPts val="63"/>
                </a:spcAft>
              </a:pPr>
              <a:r>
                <a:rPr lang="ja-JP" altLang="ja-JP" sz="600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Light"/>
                </a:rPr>
                <a:t>収納量をたっぷりとりたいときに。</a:t>
              </a:r>
              <a:endParaRPr lang="en-US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endParaRPr>
            </a:p>
            <a:p>
              <a:pPr algn="just" eaLnBrk="1" hangingPunct="1">
                <a:lnSpc>
                  <a:spcPct val="104000"/>
                </a:lnSpc>
                <a:spcAft>
                  <a:spcPts val="63"/>
                </a:spcAft>
              </a:pPr>
              <a:r>
                <a:rPr lang="ja-JP" altLang="ja-JP" sz="600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Light"/>
                </a:rPr>
                <a:t>長モノの収納にも便利です。</a:t>
              </a:r>
            </a:p>
          </p:txBody>
        </p:sp>
        <p:sp>
          <p:nvSpPr>
            <p:cNvPr id="114" name="正方形/長方形 152">
              <a:extLst>
                <a:ext uri="{FF2B5EF4-FFF2-40B4-BE49-F238E27FC236}">
                  <a16:creationId xmlns:a16="http://schemas.microsoft.com/office/drawing/2014/main" id="{0F4F0D2F-892B-483D-947E-B9CB4D37B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6360" y="3975417"/>
              <a:ext cx="1131236" cy="15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spcBef>
                  <a:spcPts val="138"/>
                </a:spcBef>
              </a:pPr>
              <a:r>
                <a:rPr lang="ja-JP" altLang="ja-JP" sz="500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（D130/300/430）</a:t>
              </a:r>
            </a:p>
          </p:txBody>
        </p:sp>
        <p:sp>
          <p:nvSpPr>
            <p:cNvPr id="115" name="正方形/長方形 153">
              <a:extLst>
                <a:ext uri="{FF2B5EF4-FFF2-40B4-BE49-F238E27FC236}">
                  <a16:creationId xmlns:a16="http://schemas.microsoft.com/office/drawing/2014/main" id="{C88B30FC-107D-4B0C-B394-A808AD0BF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2213" y="3822720"/>
              <a:ext cx="2166322" cy="23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/>
              <a:r>
                <a:rPr lang="ja-JP" altLang="ja-JP" sz="1100" b="1" u="sng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トール</a:t>
              </a:r>
              <a:r>
                <a:rPr lang="ja-JP" altLang="ja-JP" sz="1050" b="1" u="sng" dirty="0">
                  <a:solidFill>
                    <a:schemeClr val="bg2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  <a:cs typeface="ShinGoPro-Regular"/>
                </a:rPr>
                <a:t>キャビネット</a:t>
              </a:r>
              <a:endParaRPr lang="ja-JP" altLang="ja-JP" sz="1200" b="1" u="sng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endParaRPr>
            </a:p>
          </p:txBody>
        </p:sp>
      </p:grpSp>
      <p:sp>
        <p:nvSpPr>
          <p:cNvPr id="116" name="object 104">
            <a:extLst>
              <a:ext uri="{FF2B5EF4-FFF2-40B4-BE49-F238E27FC236}">
                <a16:creationId xmlns:a16="http://schemas.microsoft.com/office/drawing/2014/main" id="{AC7E88DA-5E31-400D-9661-9210F22CBAEE}"/>
              </a:ext>
            </a:extLst>
          </p:cNvPr>
          <p:cNvSpPr/>
          <p:nvPr/>
        </p:nvSpPr>
        <p:spPr>
          <a:xfrm>
            <a:off x="9354145" y="4040264"/>
            <a:ext cx="512237" cy="287012"/>
          </a:xfrm>
          <a:prstGeom prst="rect">
            <a:avLst/>
          </a:prstGeom>
          <a:blipFill>
            <a:blip r:embed="rId3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119" name="object 46">
            <a:extLst>
              <a:ext uri="{FF2B5EF4-FFF2-40B4-BE49-F238E27FC236}">
                <a16:creationId xmlns:a16="http://schemas.microsoft.com/office/drawing/2014/main" id="{43811CAF-DB3D-4117-90C3-EBC23CD51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8638" y="5096733"/>
            <a:ext cx="914400" cy="158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ローボードやフロート</a:t>
            </a:r>
            <a:endParaRPr lang="en-US" altLang="ja-JP" sz="5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使いに</a:t>
            </a:r>
          </a:p>
        </p:txBody>
      </p:sp>
      <p:sp>
        <p:nvSpPr>
          <p:cNvPr id="120" name="object 60">
            <a:extLst>
              <a:ext uri="{FF2B5EF4-FFF2-40B4-BE49-F238E27FC236}">
                <a16:creationId xmlns:a16="http://schemas.microsoft.com/office/drawing/2014/main" id="{7840F9E5-DFC1-4052-A1CE-74620456E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9050" y="5101495"/>
            <a:ext cx="912813" cy="158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キッチンなどの</a:t>
            </a:r>
            <a:endParaRPr lang="en-US" altLang="ja-JP" sz="5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カウンターに</a:t>
            </a:r>
          </a:p>
        </p:txBody>
      </p:sp>
      <p:grpSp>
        <p:nvGrpSpPr>
          <p:cNvPr id="125" name="グループ化 180">
            <a:extLst>
              <a:ext uri="{FF2B5EF4-FFF2-40B4-BE49-F238E27FC236}">
                <a16:creationId xmlns:a16="http://schemas.microsoft.com/office/drawing/2014/main" id="{44808A6C-4A15-4C1A-A855-F9A6219F85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65638" y="5023708"/>
            <a:ext cx="15875" cy="49212"/>
            <a:chOff x="4084639" y="5087939"/>
            <a:chExt cx="22225" cy="73024"/>
          </a:xfrm>
        </p:grpSpPr>
        <p:sp>
          <p:nvSpPr>
            <p:cNvPr id="126" name="object 57">
              <a:extLst>
                <a:ext uri="{FF2B5EF4-FFF2-40B4-BE49-F238E27FC236}">
                  <a16:creationId xmlns:a16="http://schemas.microsoft.com/office/drawing/2014/main" id="{322B345E-E2A9-476E-8357-8B414CF19398}"/>
                </a:ext>
              </a:extLst>
            </p:cNvPr>
            <p:cNvSpPr/>
            <p:nvPr/>
          </p:nvSpPr>
          <p:spPr>
            <a:xfrm>
              <a:off x="4095751" y="5097362"/>
              <a:ext cx="0" cy="63601"/>
            </a:xfrm>
            <a:custGeom>
              <a:avLst/>
              <a:gdLst/>
              <a:ahLst/>
              <a:cxnLst/>
              <a:rect l="l" t="t" r="r" b="b"/>
              <a:pathLst>
                <a:path h="63500">
                  <a:moveTo>
                    <a:pt x="0" y="0"/>
                  </a:moveTo>
                  <a:lnTo>
                    <a:pt x="0" y="63093"/>
                  </a:lnTo>
                </a:path>
              </a:pathLst>
            </a:custGeom>
            <a:ln w="5435">
              <a:solidFill>
                <a:srgbClr val="535353"/>
              </a:solidFill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ea"/>
                <a:ea typeface="+mn-ea"/>
              </a:endParaRPr>
            </a:p>
          </p:txBody>
        </p:sp>
        <p:sp>
          <p:nvSpPr>
            <p:cNvPr id="127" name="object 58">
              <a:extLst>
                <a:ext uri="{FF2B5EF4-FFF2-40B4-BE49-F238E27FC236}">
                  <a16:creationId xmlns:a16="http://schemas.microsoft.com/office/drawing/2014/main" id="{5D01EB25-1752-40DC-8137-54BB7C79C2B8}"/>
                </a:ext>
              </a:extLst>
            </p:cNvPr>
            <p:cNvSpPr/>
            <p:nvPr/>
          </p:nvSpPr>
          <p:spPr>
            <a:xfrm>
              <a:off x="4084639" y="5087939"/>
              <a:ext cx="22225" cy="21200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6878" y="0"/>
                  </a:moveTo>
                  <a:lnTo>
                    <a:pt x="4876" y="0"/>
                  </a:lnTo>
                  <a:lnTo>
                    <a:pt x="0" y="4889"/>
                  </a:lnTo>
                  <a:lnTo>
                    <a:pt x="0" y="16878"/>
                  </a:lnTo>
                  <a:lnTo>
                    <a:pt x="4876" y="21755"/>
                  </a:lnTo>
                  <a:lnTo>
                    <a:pt x="16878" y="21755"/>
                  </a:lnTo>
                  <a:lnTo>
                    <a:pt x="21755" y="16878"/>
                  </a:lnTo>
                  <a:lnTo>
                    <a:pt x="21755" y="4889"/>
                  </a:lnTo>
                  <a:lnTo>
                    <a:pt x="16878" y="0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ea"/>
                <a:ea typeface="+mn-ea"/>
              </a:endParaRPr>
            </a:p>
          </p:txBody>
        </p:sp>
      </p:grpSp>
      <p:grpSp>
        <p:nvGrpSpPr>
          <p:cNvPr id="128" name="グループ化 183">
            <a:extLst>
              <a:ext uri="{FF2B5EF4-FFF2-40B4-BE49-F238E27FC236}">
                <a16:creationId xmlns:a16="http://schemas.microsoft.com/office/drawing/2014/main" id="{B1811854-2E1D-43D4-B85B-903317EFCFC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38750" y="5026883"/>
            <a:ext cx="14288" cy="49212"/>
            <a:chOff x="4084639" y="5087939"/>
            <a:chExt cx="22225" cy="73024"/>
          </a:xfrm>
        </p:grpSpPr>
        <p:sp>
          <p:nvSpPr>
            <p:cNvPr id="129" name="object 57">
              <a:extLst>
                <a:ext uri="{FF2B5EF4-FFF2-40B4-BE49-F238E27FC236}">
                  <a16:creationId xmlns:a16="http://schemas.microsoft.com/office/drawing/2014/main" id="{EB297E7B-C981-4E2A-A1EE-727A07051CA2}"/>
                </a:ext>
              </a:extLst>
            </p:cNvPr>
            <p:cNvSpPr/>
            <p:nvPr/>
          </p:nvSpPr>
          <p:spPr>
            <a:xfrm>
              <a:off x="4094516" y="5097362"/>
              <a:ext cx="0" cy="63601"/>
            </a:xfrm>
            <a:custGeom>
              <a:avLst/>
              <a:gdLst/>
              <a:ahLst/>
              <a:cxnLst/>
              <a:rect l="l" t="t" r="r" b="b"/>
              <a:pathLst>
                <a:path h="63500">
                  <a:moveTo>
                    <a:pt x="0" y="0"/>
                  </a:moveTo>
                  <a:lnTo>
                    <a:pt x="0" y="63093"/>
                  </a:lnTo>
                </a:path>
              </a:pathLst>
            </a:custGeom>
            <a:ln w="5435">
              <a:solidFill>
                <a:srgbClr val="535353"/>
              </a:solidFill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ea"/>
                <a:ea typeface="+mn-ea"/>
              </a:endParaRPr>
            </a:p>
          </p:txBody>
        </p:sp>
        <p:sp>
          <p:nvSpPr>
            <p:cNvPr id="130" name="object 58">
              <a:extLst>
                <a:ext uri="{FF2B5EF4-FFF2-40B4-BE49-F238E27FC236}">
                  <a16:creationId xmlns:a16="http://schemas.microsoft.com/office/drawing/2014/main" id="{6618BC1B-4BF0-4AA3-8344-287FDAEBB4B9}"/>
                </a:ext>
              </a:extLst>
            </p:cNvPr>
            <p:cNvSpPr/>
            <p:nvPr/>
          </p:nvSpPr>
          <p:spPr>
            <a:xfrm>
              <a:off x="4084639" y="5087939"/>
              <a:ext cx="22225" cy="21200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6878" y="0"/>
                  </a:moveTo>
                  <a:lnTo>
                    <a:pt x="4876" y="0"/>
                  </a:lnTo>
                  <a:lnTo>
                    <a:pt x="0" y="4889"/>
                  </a:lnTo>
                  <a:lnTo>
                    <a:pt x="0" y="16878"/>
                  </a:lnTo>
                  <a:lnTo>
                    <a:pt x="4876" y="21755"/>
                  </a:lnTo>
                  <a:lnTo>
                    <a:pt x="16878" y="21755"/>
                  </a:lnTo>
                  <a:lnTo>
                    <a:pt x="21755" y="16878"/>
                  </a:lnTo>
                  <a:lnTo>
                    <a:pt x="21755" y="4889"/>
                  </a:lnTo>
                  <a:lnTo>
                    <a:pt x="16878" y="0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ea"/>
                <a:ea typeface="+mn-ea"/>
              </a:endParaRPr>
            </a:p>
          </p:txBody>
        </p:sp>
      </p:grpSp>
      <p:grpSp>
        <p:nvGrpSpPr>
          <p:cNvPr id="131" name="グループ化 186">
            <a:extLst>
              <a:ext uri="{FF2B5EF4-FFF2-40B4-BE49-F238E27FC236}">
                <a16:creationId xmlns:a16="http://schemas.microsoft.com/office/drawing/2014/main" id="{E62BEAAA-5419-4B49-A27E-B0DD6EAA1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726113" y="4233055"/>
            <a:ext cx="14287" cy="95250"/>
            <a:chOff x="6424614" y="3668713"/>
            <a:chExt cx="22225" cy="136526"/>
          </a:xfrm>
        </p:grpSpPr>
        <p:sp>
          <p:nvSpPr>
            <p:cNvPr id="132" name="object 53">
              <a:extLst>
                <a:ext uri="{FF2B5EF4-FFF2-40B4-BE49-F238E27FC236}">
                  <a16:creationId xmlns:a16="http://schemas.microsoft.com/office/drawing/2014/main" id="{F1C73E45-7603-47D4-BFB8-DAF90774FA8D}"/>
                </a:ext>
              </a:extLst>
            </p:cNvPr>
            <p:cNvSpPr/>
            <p:nvPr/>
          </p:nvSpPr>
          <p:spPr>
            <a:xfrm>
              <a:off x="6434492" y="3668713"/>
              <a:ext cx="0" cy="125148"/>
            </a:xfrm>
            <a:custGeom>
              <a:avLst/>
              <a:gdLst/>
              <a:ahLst/>
              <a:cxnLst/>
              <a:rect l="l" t="t" r="r" b="b"/>
              <a:pathLst>
                <a:path h="125095">
                  <a:moveTo>
                    <a:pt x="0" y="124980"/>
                  </a:moveTo>
                  <a:lnTo>
                    <a:pt x="0" y="0"/>
                  </a:lnTo>
                </a:path>
              </a:pathLst>
            </a:custGeom>
            <a:ln w="5435">
              <a:solidFill>
                <a:srgbClr val="535353"/>
              </a:solidFill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ea"/>
                <a:ea typeface="+mn-ea"/>
              </a:endParaRPr>
            </a:p>
          </p:txBody>
        </p:sp>
        <p:sp>
          <p:nvSpPr>
            <p:cNvPr id="133" name="object 54">
              <a:extLst>
                <a:ext uri="{FF2B5EF4-FFF2-40B4-BE49-F238E27FC236}">
                  <a16:creationId xmlns:a16="http://schemas.microsoft.com/office/drawing/2014/main" id="{33208B57-C1DB-4B7A-9A22-1762A114B2B1}"/>
                </a:ext>
              </a:extLst>
            </p:cNvPr>
            <p:cNvSpPr/>
            <p:nvPr/>
          </p:nvSpPr>
          <p:spPr>
            <a:xfrm>
              <a:off x="6424614" y="3782485"/>
              <a:ext cx="22225" cy="22754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6865" y="0"/>
                  </a:moveTo>
                  <a:lnTo>
                    <a:pt x="4851" y="0"/>
                  </a:lnTo>
                  <a:lnTo>
                    <a:pt x="0" y="4876"/>
                  </a:lnTo>
                  <a:lnTo>
                    <a:pt x="0" y="16891"/>
                  </a:lnTo>
                  <a:lnTo>
                    <a:pt x="4851" y="21755"/>
                  </a:lnTo>
                  <a:lnTo>
                    <a:pt x="16865" y="21755"/>
                  </a:lnTo>
                  <a:lnTo>
                    <a:pt x="21717" y="16891"/>
                  </a:lnTo>
                  <a:lnTo>
                    <a:pt x="21717" y="4876"/>
                  </a:lnTo>
                  <a:lnTo>
                    <a:pt x="16865" y="0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ea"/>
                <a:ea typeface="+mn-ea"/>
              </a:endParaRPr>
            </a:p>
          </p:txBody>
        </p:sp>
      </p:grpSp>
      <p:sp>
        <p:nvSpPr>
          <p:cNvPr id="134" name="object 61">
            <a:extLst>
              <a:ext uri="{FF2B5EF4-FFF2-40B4-BE49-F238E27FC236}">
                <a16:creationId xmlns:a16="http://schemas.microsoft.com/office/drawing/2014/main" id="{23D58F90-9E9F-4F4C-9EFA-E144B8F11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1338" y="4598182"/>
            <a:ext cx="406400" cy="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H04</a:t>
            </a:r>
          </a:p>
        </p:txBody>
      </p:sp>
      <p:sp>
        <p:nvSpPr>
          <p:cNvPr id="135" name="object 62">
            <a:extLst>
              <a:ext uri="{FF2B5EF4-FFF2-40B4-BE49-F238E27FC236}">
                <a16:creationId xmlns:a16="http://schemas.microsoft.com/office/drawing/2014/main" id="{37E21D7E-B35F-4D8D-AE10-93F37CDD9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750" y="4450545"/>
            <a:ext cx="168760" cy="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H07</a:t>
            </a:r>
          </a:p>
        </p:txBody>
      </p:sp>
      <p:sp>
        <p:nvSpPr>
          <p:cNvPr id="136" name="object 63">
            <a:extLst>
              <a:ext uri="{FF2B5EF4-FFF2-40B4-BE49-F238E27FC236}">
                <a16:creationId xmlns:a16="http://schemas.microsoft.com/office/drawing/2014/main" id="{EE7B3497-6707-4EE8-98AE-1E32393BD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6513" y="4366406"/>
            <a:ext cx="406400" cy="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H08</a:t>
            </a:r>
          </a:p>
        </p:txBody>
      </p:sp>
      <p:sp>
        <p:nvSpPr>
          <p:cNvPr id="137" name="object 45">
            <a:extLst>
              <a:ext uri="{FF2B5EF4-FFF2-40B4-BE49-F238E27FC236}">
                <a16:creationId xmlns:a16="http://schemas.microsoft.com/office/drawing/2014/main" id="{A8BA3B6D-68B8-4661-91C4-9E85892B7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7017" y="4359579"/>
            <a:ext cx="297421" cy="78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ja-JP" sz="5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デスクに</a:t>
            </a:r>
          </a:p>
        </p:txBody>
      </p:sp>
      <p:grpSp>
        <p:nvGrpSpPr>
          <p:cNvPr id="138" name="グループ化 197">
            <a:extLst>
              <a:ext uri="{FF2B5EF4-FFF2-40B4-BE49-F238E27FC236}">
                <a16:creationId xmlns:a16="http://schemas.microsoft.com/office/drawing/2014/main" id="{F8C87D61-0BB8-4EBE-90DF-CDE117F1C2E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937125" y="4444195"/>
            <a:ext cx="15875" cy="96837"/>
            <a:chOff x="6424614" y="3668713"/>
            <a:chExt cx="22225" cy="136526"/>
          </a:xfrm>
        </p:grpSpPr>
        <p:sp>
          <p:nvSpPr>
            <p:cNvPr id="139" name="object 53">
              <a:extLst>
                <a:ext uri="{FF2B5EF4-FFF2-40B4-BE49-F238E27FC236}">
                  <a16:creationId xmlns:a16="http://schemas.microsoft.com/office/drawing/2014/main" id="{5A7C147B-A2F4-464E-B4D1-DC1DB6083F52}"/>
                </a:ext>
              </a:extLst>
            </p:cNvPr>
            <p:cNvSpPr/>
            <p:nvPr/>
          </p:nvSpPr>
          <p:spPr>
            <a:xfrm>
              <a:off x="6435727" y="3668713"/>
              <a:ext cx="0" cy="125336"/>
            </a:xfrm>
            <a:custGeom>
              <a:avLst/>
              <a:gdLst/>
              <a:ahLst/>
              <a:cxnLst/>
              <a:rect l="l" t="t" r="r" b="b"/>
              <a:pathLst>
                <a:path h="125095">
                  <a:moveTo>
                    <a:pt x="0" y="124980"/>
                  </a:moveTo>
                  <a:lnTo>
                    <a:pt x="0" y="0"/>
                  </a:lnTo>
                </a:path>
              </a:pathLst>
            </a:custGeom>
            <a:ln w="5435">
              <a:solidFill>
                <a:srgbClr val="535353"/>
              </a:solidFill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ea"/>
                <a:ea typeface="+mn-ea"/>
              </a:endParaRPr>
            </a:p>
          </p:txBody>
        </p:sp>
        <p:sp>
          <p:nvSpPr>
            <p:cNvPr id="140" name="object 54">
              <a:extLst>
                <a:ext uri="{FF2B5EF4-FFF2-40B4-BE49-F238E27FC236}">
                  <a16:creationId xmlns:a16="http://schemas.microsoft.com/office/drawing/2014/main" id="{11CC2489-B35E-47F4-ADEA-7D219716B4CB}"/>
                </a:ext>
              </a:extLst>
            </p:cNvPr>
            <p:cNvSpPr/>
            <p:nvPr/>
          </p:nvSpPr>
          <p:spPr>
            <a:xfrm>
              <a:off x="6424614" y="3782858"/>
              <a:ext cx="22225" cy="22381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6865" y="0"/>
                  </a:moveTo>
                  <a:lnTo>
                    <a:pt x="4851" y="0"/>
                  </a:lnTo>
                  <a:lnTo>
                    <a:pt x="0" y="4876"/>
                  </a:lnTo>
                  <a:lnTo>
                    <a:pt x="0" y="16891"/>
                  </a:lnTo>
                  <a:lnTo>
                    <a:pt x="4851" y="21755"/>
                  </a:lnTo>
                  <a:lnTo>
                    <a:pt x="16865" y="21755"/>
                  </a:lnTo>
                  <a:lnTo>
                    <a:pt x="21717" y="16891"/>
                  </a:lnTo>
                  <a:lnTo>
                    <a:pt x="21717" y="4876"/>
                  </a:lnTo>
                  <a:lnTo>
                    <a:pt x="16865" y="0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ea"/>
                <a:ea typeface="+mn-ea"/>
              </a:endParaRPr>
            </a:p>
          </p:txBody>
        </p:sp>
      </p:grp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3CA100E1-E45E-4B4D-B4BD-7A9D84505EDD}"/>
              </a:ext>
            </a:extLst>
          </p:cNvPr>
          <p:cNvSpPr txBox="1"/>
          <p:nvPr/>
        </p:nvSpPr>
        <p:spPr>
          <a:xfrm>
            <a:off x="211134" y="4620478"/>
            <a:ext cx="457424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キャビネット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C604BFE3-79E8-4B8E-BAAE-5FB3A7628331}"/>
              </a:ext>
            </a:extLst>
          </p:cNvPr>
          <p:cNvSpPr txBox="1"/>
          <p:nvPr/>
        </p:nvSpPr>
        <p:spPr>
          <a:xfrm>
            <a:off x="717298" y="4620478"/>
            <a:ext cx="224989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扉  </a:t>
            </a:r>
            <a:endParaRPr kumimoji="1" lang="en-US" altLang="ja-JP" sz="5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AB7E2AA6-91AC-4519-980C-178FB2AEC17C}"/>
              </a:ext>
            </a:extLst>
          </p:cNvPr>
          <p:cNvSpPr txBox="1"/>
          <p:nvPr/>
        </p:nvSpPr>
        <p:spPr>
          <a:xfrm>
            <a:off x="991027" y="4620478"/>
            <a:ext cx="265063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引出し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9B31A301-9FC4-4F9D-B818-EAB35C9EF79D}"/>
              </a:ext>
            </a:extLst>
          </p:cNvPr>
          <p:cNvSpPr txBox="1"/>
          <p:nvPr/>
        </p:nvSpPr>
        <p:spPr>
          <a:xfrm>
            <a:off x="1873573" y="5395786"/>
            <a:ext cx="265063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一枚棚</a:t>
            </a: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E942E28-A75D-47F9-9EBB-3E87D5D9E19C}"/>
              </a:ext>
            </a:extLst>
          </p:cNvPr>
          <p:cNvSpPr txBox="1"/>
          <p:nvPr/>
        </p:nvSpPr>
        <p:spPr>
          <a:xfrm>
            <a:off x="1623353" y="4620478"/>
            <a:ext cx="393304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カウンター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AEBE0D03-BDDF-48CF-ACCB-E2FB4D0128E4}"/>
              </a:ext>
            </a:extLst>
          </p:cNvPr>
          <p:cNvSpPr txBox="1"/>
          <p:nvPr/>
        </p:nvSpPr>
        <p:spPr>
          <a:xfrm>
            <a:off x="2065395" y="4620478"/>
            <a:ext cx="393304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納まり部材</a:t>
            </a: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BE810AD7-7A26-4618-9657-2E9C9C113559}"/>
              </a:ext>
            </a:extLst>
          </p:cNvPr>
          <p:cNvSpPr txBox="1"/>
          <p:nvPr/>
        </p:nvSpPr>
        <p:spPr>
          <a:xfrm>
            <a:off x="205552" y="5395786"/>
            <a:ext cx="224989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扉  </a:t>
            </a:r>
            <a:endParaRPr kumimoji="1" lang="en-US" altLang="ja-JP" sz="5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AB9A6131-7D7B-4D55-B9FF-572F3DAF9BBB}"/>
              </a:ext>
            </a:extLst>
          </p:cNvPr>
          <p:cNvSpPr txBox="1"/>
          <p:nvPr/>
        </p:nvSpPr>
        <p:spPr>
          <a:xfrm>
            <a:off x="9799855" y="5469845"/>
            <a:ext cx="265063" cy="149647"/>
          </a:xfrm>
          <a:prstGeom prst="rect">
            <a:avLst/>
          </a:prstGeom>
          <a:solidFill>
            <a:schemeClr val="bg2"/>
          </a:solidFill>
        </p:spPr>
        <p:txBody>
          <a:bodyPr wrap="squar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扉  </a:t>
            </a:r>
            <a:endParaRPr kumimoji="1" lang="en-US" altLang="ja-JP" sz="5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D4D928DD-45AB-4D9B-AF38-E281F35CF64F}"/>
              </a:ext>
            </a:extLst>
          </p:cNvPr>
          <p:cNvSpPr txBox="1"/>
          <p:nvPr/>
        </p:nvSpPr>
        <p:spPr>
          <a:xfrm>
            <a:off x="10078960" y="5468321"/>
            <a:ext cx="265063" cy="149647"/>
          </a:xfrm>
          <a:prstGeom prst="rect">
            <a:avLst/>
          </a:prstGeom>
          <a:solidFill>
            <a:schemeClr val="bg2"/>
          </a:solidFill>
        </p:spPr>
        <p:txBody>
          <a:bodyPr wrap="squar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引出し</a:t>
            </a:r>
          </a:p>
        </p:txBody>
      </p:sp>
      <p:sp>
        <p:nvSpPr>
          <p:cNvPr id="150" name="object 116">
            <a:extLst>
              <a:ext uri="{FF2B5EF4-FFF2-40B4-BE49-F238E27FC236}">
                <a16:creationId xmlns:a16="http://schemas.microsoft.com/office/drawing/2014/main" id="{A8E4C0FD-D5DF-48C9-A569-49F5081F226D}"/>
              </a:ext>
            </a:extLst>
          </p:cNvPr>
          <p:cNvSpPr/>
          <p:nvPr/>
        </p:nvSpPr>
        <p:spPr>
          <a:xfrm>
            <a:off x="4348163" y="2374126"/>
            <a:ext cx="1252537" cy="503237"/>
          </a:xfrm>
          <a:prstGeom prst="rect">
            <a:avLst/>
          </a:prstGeom>
          <a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ea"/>
              <a:ea typeface="+mn-ea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3DE356F5-9ED2-469D-923D-422DD2FA92C9}"/>
              </a:ext>
            </a:extLst>
          </p:cNvPr>
          <p:cNvSpPr txBox="1"/>
          <p:nvPr/>
        </p:nvSpPr>
        <p:spPr>
          <a:xfrm>
            <a:off x="10026575" y="1025870"/>
            <a:ext cx="265063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一枚棚</a:t>
            </a: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B2FE5225-EBB3-47BB-9464-98113ADF84CD}"/>
              </a:ext>
            </a:extLst>
          </p:cNvPr>
          <p:cNvSpPr txBox="1"/>
          <p:nvPr/>
        </p:nvSpPr>
        <p:spPr>
          <a:xfrm>
            <a:off x="9602130" y="3202870"/>
            <a:ext cx="457424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キャビネット</a:t>
            </a: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25D8322E-EF45-44F9-A624-F08EEC9897B7}"/>
              </a:ext>
            </a:extLst>
          </p:cNvPr>
          <p:cNvSpPr txBox="1"/>
          <p:nvPr/>
        </p:nvSpPr>
        <p:spPr>
          <a:xfrm>
            <a:off x="10078960" y="3202870"/>
            <a:ext cx="271475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棚板  </a:t>
            </a:r>
          </a:p>
        </p:txBody>
      </p:sp>
      <p:pic>
        <p:nvPicPr>
          <p:cNvPr id="15369" name="図 15368" descr="ベッド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FD41A4B-AE87-42D2-AC3A-FC99498EB4D5}"/>
              </a:ext>
            </a:extLst>
          </p:cNvPr>
          <p:cNvPicPr>
            <a:picLocks noChangeAspect="1"/>
          </p:cNvPicPr>
          <p:nvPr/>
        </p:nvPicPr>
        <p:blipFill rotWithShape="1"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6993" y="1483889"/>
            <a:ext cx="1311293" cy="390180"/>
          </a:xfrm>
          <a:prstGeom prst="rect">
            <a:avLst/>
          </a:prstGeom>
        </p:spPr>
      </p:pic>
      <p:pic>
        <p:nvPicPr>
          <p:cNvPr id="15376" name="図 15375">
            <a:extLst>
              <a:ext uri="{FF2B5EF4-FFF2-40B4-BE49-F238E27FC236}">
                <a16:creationId xmlns:a16="http://schemas.microsoft.com/office/drawing/2014/main" id="{F45F3B73-7D18-4509-9496-176FD8DCDBCF}"/>
              </a:ext>
            </a:extLst>
          </p:cNvPr>
          <p:cNvPicPr>
            <a:picLocks noChangeAspect="1"/>
          </p:cNvPicPr>
          <p:nvPr/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3985" y="5982704"/>
            <a:ext cx="1625006" cy="1020547"/>
          </a:xfrm>
          <a:prstGeom prst="rect">
            <a:avLst/>
          </a:prstGeom>
        </p:spPr>
      </p:pic>
      <p:pic>
        <p:nvPicPr>
          <p:cNvPr id="15378" name="図 15377">
            <a:extLst>
              <a:ext uri="{FF2B5EF4-FFF2-40B4-BE49-F238E27FC236}">
                <a16:creationId xmlns:a16="http://schemas.microsoft.com/office/drawing/2014/main" id="{2482F219-979C-4082-8892-556EA9C75E29}"/>
              </a:ext>
            </a:extLst>
          </p:cNvPr>
          <p:cNvPicPr>
            <a:picLocks noChangeAspect="1"/>
          </p:cNvPicPr>
          <p:nvPr/>
        </p:nvPicPr>
        <p:blipFill rotWithShape="1"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5912" y="6543499"/>
            <a:ext cx="1400313" cy="461441"/>
          </a:xfrm>
          <a:prstGeom prst="rect">
            <a:avLst/>
          </a:prstGeom>
        </p:spPr>
      </p:pic>
      <p:pic>
        <p:nvPicPr>
          <p:cNvPr id="15382" name="図 15381" descr="屋外, 水, 男, ウォーキング が含まれている画像&#10;&#10;自動的に生成された説明">
            <a:extLst>
              <a:ext uri="{FF2B5EF4-FFF2-40B4-BE49-F238E27FC236}">
                <a16:creationId xmlns:a16="http://schemas.microsoft.com/office/drawing/2014/main" id="{17A98D34-5BEE-4710-A96B-405D7C46E71C}"/>
              </a:ext>
            </a:extLst>
          </p:cNvPr>
          <p:cNvPicPr>
            <a:picLocks noChangeAspect="1"/>
          </p:cNvPicPr>
          <p:nvPr/>
        </p:nvPicPr>
        <p:blipFill rotWithShape="1"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4606" y="4815319"/>
            <a:ext cx="522776" cy="331240"/>
          </a:xfrm>
          <a:prstGeom prst="rect">
            <a:avLst/>
          </a:prstGeom>
        </p:spPr>
      </p:pic>
      <p:pic>
        <p:nvPicPr>
          <p:cNvPr id="15384" name="図 15383" descr="屋外, 水, 男, 砂浜 が含まれている画像&#10;&#10;自動的に生成された説明">
            <a:extLst>
              <a:ext uri="{FF2B5EF4-FFF2-40B4-BE49-F238E27FC236}">
                <a16:creationId xmlns:a16="http://schemas.microsoft.com/office/drawing/2014/main" id="{E2341A00-36AF-4F5A-95F4-83E6D89CBC01}"/>
              </a:ext>
            </a:extLst>
          </p:cNvPr>
          <p:cNvPicPr>
            <a:picLocks noChangeAspect="1"/>
          </p:cNvPicPr>
          <p:nvPr/>
        </p:nvPicPr>
        <p:blipFill rotWithShape="1"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1874835" y="4818020"/>
            <a:ext cx="521175" cy="325838"/>
          </a:xfrm>
          <a:prstGeom prst="rect">
            <a:avLst/>
          </a:prstGeom>
        </p:spPr>
      </p:pic>
      <p:pic>
        <p:nvPicPr>
          <p:cNvPr id="15388" name="図 15387" descr="背景パターン&#10;&#10;自動的に生成された説明">
            <a:extLst>
              <a:ext uri="{FF2B5EF4-FFF2-40B4-BE49-F238E27FC236}">
                <a16:creationId xmlns:a16="http://schemas.microsoft.com/office/drawing/2014/main" id="{2765ADBD-AFA9-421B-B4B1-7E322C96B0CF}"/>
              </a:ext>
            </a:extLst>
          </p:cNvPr>
          <p:cNvPicPr>
            <a:picLocks noChangeAspect="1"/>
          </p:cNvPicPr>
          <p:nvPr/>
        </p:nvPicPr>
        <p:blipFill rotWithShape="1"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61154" y="4710561"/>
            <a:ext cx="331241" cy="540757"/>
          </a:xfrm>
          <a:prstGeom prst="rect">
            <a:avLst/>
          </a:prstGeom>
        </p:spPr>
      </p:pic>
      <p:pic>
        <p:nvPicPr>
          <p:cNvPr id="62" name="図 61" descr="動物, 屋外, 鳥, 水 が含まれている画像&#10;&#10;自動的に生成された説明">
            <a:extLst>
              <a:ext uri="{FF2B5EF4-FFF2-40B4-BE49-F238E27FC236}">
                <a16:creationId xmlns:a16="http://schemas.microsoft.com/office/drawing/2014/main" id="{6A3690D3-4B55-0FBD-7F9C-3E9BEA589F51}"/>
              </a:ext>
            </a:extLst>
          </p:cNvPr>
          <p:cNvPicPr>
            <a:picLocks noChangeAspect="1"/>
          </p:cNvPicPr>
          <p:nvPr/>
        </p:nvPicPr>
        <p:blipFill rotWithShape="1"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3265" y="5585772"/>
            <a:ext cx="520025" cy="337867"/>
          </a:xfrm>
          <a:prstGeom prst="rect">
            <a:avLst/>
          </a:prstGeom>
        </p:spPr>
      </p:pic>
      <p:sp>
        <p:nvSpPr>
          <p:cNvPr id="72" name="object 41">
            <a:extLst>
              <a:ext uri="{FF2B5EF4-FFF2-40B4-BE49-F238E27FC236}">
                <a16:creationId xmlns:a16="http://schemas.microsoft.com/office/drawing/2014/main" id="{CA8E4ADD-3607-D6AB-8385-4E2BD49B8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7269" y="5944091"/>
            <a:ext cx="628557" cy="18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コージーライト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グレー</a:t>
            </a:r>
            <a:endParaRPr lang="ja-JP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BEDEABFE-6E15-E70C-AA6C-D48A0AD585B7}"/>
              </a:ext>
            </a:extLst>
          </p:cNvPr>
          <p:cNvSpPr txBox="1"/>
          <p:nvPr/>
        </p:nvSpPr>
        <p:spPr>
          <a:xfrm>
            <a:off x="1309550" y="4617739"/>
            <a:ext cx="265063" cy="149647"/>
          </a:xfrm>
          <a:prstGeom prst="rect">
            <a:avLst/>
          </a:prstGeom>
          <a:solidFill>
            <a:schemeClr val="bg2"/>
          </a:solidFill>
        </p:spPr>
        <p:txBody>
          <a:bodyPr wrap="none" lIns="36000" tIns="36000" rIns="36000" bIns="36000" rtlCol="0" anchor="ctr">
            <a:spAutoFit/>
          </a:bodyPr>
          <a:lstStyle/>
          <a:p>
            <a:r>
              <a:rPr kumimoji="1"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一枚棚</a:t>
            </a:r>
          </a:p>
        </p:txBody>
      </p:sp>
      <p:sp>
        <p:nvSpPr>
          <p:cNvPr id="83" name="object 41">
            <a:extLst>
              <a:ext uri="{FF2B5EF4-FFF2-40B4-BE49-F238E27FC236}">
                <a16:creationId xmlns:a16="http://schemas.microsoft.com/office/drawing/2014/main" id="{AFC1077E-09AE-CFE4-6890-FD6856258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3266" y="6636221"/>
            <a:ext cx="467114" cy="18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ホワイト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オーク</a:t>
            </a:r>
            <a:endParaRPr lang="ja-JP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sp>
        <p:nvSpPr>
          <p:cNvPr id="85" name="object 41">
            <a:extLst>
              <a:ext uri="{FF2B5EF4-FFF2-40B4-BE49-F238E27FC236}">
                <a16:creationId xmlns:a16="http://schemas.microsoft.com/office/drawing/2014/main" id="{0E2DEB8F-E937-BA91-6BFE-7E762469C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183" y="6634400"/>
            <a:ext cx="467114" cy="18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ナチュラル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オーク</a:t>
            </a:r>
            <a:endParaRPr lang="ja-JP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sp>
        <p:nvSpPr>
          <p:cNvPr id="87" name="object 41">
            <a:extLst>
              <a:ext uri="{FF2B5EF4-FFF2-40B4-BE49-F238E27FC236}">
                <a16:creationId xmlns:a16="http://schemas.microsoft.com/office/drawing/2014/main" id="{A673CC89-CA38-A86C-736B-47546C23C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8100" y="6634400"/>
            <a:ext cx="467114" cy="18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スモーク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オーク</a:t>
            </a:r>
            <a:endParaRPr lang="ja-JP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sp>
        <p:nvSpPr>
          <p:cNvPr id="117" name="object 41">
            <a:extLst>
              <a:ext uri="{FF2B5EF4-FFF2-40B4-BE49-F238E27FC236}">
                <a16:creationId xmlns:a16="http://schemas.microsoft.com/office/drawing/2014/main" id="{A239EB21-21C4-D4D0-6C5F-00ABE883B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8039" y="6634400"/>
            <a:ext cx="467114" cy="18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ブルー</a:t>
            </a:r>
            <a:endParaRPr lang="en-US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  <a:p>
            <a:pPr eaLnBrk="1" hangingPunct="1">
              <a:lnSpc>
                <a:spcPct val="104000"/>
              </a:lnSpc>
            </a:pPr>
            <a:r>
              <a:rPr lang="ja-JP" altLang="en-US" sz="600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Light"/>
              </a:rPr>
              <a:t>ペイント</a:t>
            </a:r>
            <a:endParaRPr lang="ja-JP" altLang="ja-JP" sz="600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Light"/>
            </a:endParaRPr>
          </a:p>
        </p:txBody>
      </p:sp>
      <p:pic>
        <p:nvPicPr>
          <p:cNvPr id="121" name="図 120" descr="背景パターン&#10;&#10;自動的に生成された説明">
            <a:extLst>
              <a:ext uri="{FF2B5EF4-FFF2-40B4-BE49-F238E27FC236}">
                <a16:creationId xmlns:a16="http://schemas.microsoft.com/office/drawing/2014/main" id="{4975362E-626F-5559-D618-74F1EE6814A3}"/>
              </a:ext>
            </a:extLst>
          </p:cNvPr>
          <p:cNvPicPr>
            <a:picLocks noChangeAspect="1"/>
          </p:cNvPicPr>
          <p:nvPr/>
        </p:nvPicPr>
        <p:blipFill rotWithShape="1"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 flipV="1">
            <a:off x="1969089" y="6190988"/>
            <a:ext cx="325839" cy="521176"/>
          </a:xfrm>
          <a:prstGeom prst="rect">
            <a:avLst/>
          </a:prstGeom>
        </p:spPr>
      </p:pic>
      <p:pic>
        <p:nvPicPr>
          <p:cNvPr id="123" name="図 122" descr="男, 雪, 乗る, 立つ が含まれている画像&#10;&#10;自動的に生成された説明">
            <a:extLst>
              <a:ext uri="{FF2B5EF4-FFF2-40B4-BE49-F238E27FC236}">
                <a16:creationId xmlns:a16="http://schemas.microsoft.com/office/drawing/2014/main" id="{A332F293-2D48-313A-B039-45BC1D4018F4}"/>
              </a:ext>
            </a:extLst>
          </p:cNvPr>
          <p:cNvPicPr>
            <a:picLocks noChangeAspect="1"/>
          </p:cNvPicPr>
          <p:nvPr/>
        </p:nvPicPr>
        <p:blipFill rotWithShape="1"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 flipV="1">
            <a:off x="3629453" y="6182612"/>
            <a:ext cx="321483" cy="525379"/>
          </a:xfrm>
          <a:prstGeom prst="rect">
            <a:avLst/>
          </a:prstGeom>
        </p:spPr>
      </p:pic>
      <p:pic>
        <p:nvPicPr>
          <p:cNvPr id="15361" name="図 15360" descr="シャワーカーテンが閉まっている&#10;&#10;自動的に生成された説明">
            <a:extLst>
              <a:ext uri="{FF2B5EF4-FFF2-40B4-BE49-F238E27FC236}">
                <a16:creationId xmlns:a16="http://schemas.microsoft.com/office/drawing/2014/main" id="{09CC3FEF-E786-927F-D737-F8CAB31860E2}"/>
              </a:ext>
            </a:extLst>
          </p:cNvPr>
          <p:cNvPicPr>
            <a:picLocks noChangeAspect="1"/>
          </p:cNvPicPr>
          <p:nvPr/>
        </p:nvPicPr>
        <p:blipFill rotWithShape="1"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 flipV="1">
            <a:off x="3074371" y="6187330"/>
            <a:ext cx="322727" cy="525379"/>
          </a:xfrm>
          <a:prstGeom prst="rect">
            <a:avLst/>
          </a:prstGeom>
        </p:spPr>
      </p:pic>
      <p:pic>
        <p:nvPicPr>
          <p:cNvPr id="15368" name="図 15367" descr="背景パターン&#10;&#10;自動的に生成された説明">
            <a:extLst>
              <a:ext uri="{FF2B5EF4-FFF2-40B4-BE49-F238E27FC236}">
                <a16:creationId xmlns:a16="http://schemas.microsoft.com/office/drawing/2014/main" id="{505EA807-6014-5A18-5AB1-65A1CF6448A8}"/>
              </a:ext>
            </a:extLst>
          </p:cNvPr>
          <p:cNvPicPr>
            <a:picLocks noChangeAspect="1"/>
          </p:cNvPicPr>
          <p:nvPr/>
        </p:nvPicPr>
        <p:blipFill rotWithShape="1"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 flipV="1">
            <a:off x="2522363" y="6189755"/>
            <a:ext cx="323374" cy="521176"/>
          </a:xfrm>
          <a:prstGeom prst="rect">
            <a:avLst/>
          </a:prstGeom>
        </p:spPr>
      </p:pic>
      <p:sp>
        <p:nvSpPr>
          <p:cNvPr id="15371" name="object 18">
            <a:extLst>
              <a:ext uri="{FF2B5EF4-FFF2-40B4-BE49-F238E27FC236}">
                <a16:creationId xmlns:a16="http://schemas.microsoft.com/office/drawing/2014/main" id="{A896B29B-789F-B624-3460-CEAFC0B0304C}"/>
              </a:ext>
            </a:extLst>
          </p:cNvPr>
          <p:cNvSpPr txBox="1"/>
          <p:nvPr/>
        </p:nvSpPr>
        <p:spPr bwMode="auto">
          <a:xfrm>
            <a:off x="1877504" y="6157237"/>
            <a:ext cx="538609" cy="104516"/>
          </a:xfrm>
          <a:prstGeom prst="rect">
            <a:avLst/>
          </a:prstGeom>
        </p:spPr>
        <p:txBody>
          <a:bodyPr wrap="none" lIns="0" tIns="12065" rIns="0" bIns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algn="just">
              <a:defRPr kumimoji="1" sz="600" b="1">
                <a:solidFill>
                  <a:schemeClr val="tx1"/>
                </a:solidFill>
                <a:latin typeface="+mn-ea"/>
                <a:ea typeface="+mn-ea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dirty="0">
                <a:solidFill>
                  <a:schemeClr val="bg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パレットカラー</a:t>
            </a:r>
            <a:endParaRPr lang="ja-JP" altLang="ja-JP" dirty="0">
              <a:solidFill>
                <a:schemeClr val="bg2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517</Words>
  <Application>Microsoft Office PowerPoint</Application>
  <PresentationFormat>ユーザー設定</PresentationFormat>
  <Paragraphs>128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Yu Gothic</vt:lpstr>
      <vt:lpstr>Yu Gothic</vt:lpstr>
      <vt:lpstr>Arial</vt:lpstr>
      <vt:lpstr>Calibri</vt:lpstr>
      <vt:lpstr>Times New Roman</vt:lpstr>
      <vt:lpstr>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24</cp:revision>
  <dcterms:created xsi:type="dcterms:W3CDTF">2010-09-29T12:55:25Z</dcterms:created>
  <dcterms:modified xsi:type="dcterms:W3CDTF">2025-08-25T10:21:31Z</dcterms:modified>
</cp:coreProperties>
</file>