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948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458" autoAdjust="0"/>
  </p:normalViewPr>
  <p:slideViewPr>
    <p:cSldViewPr snapToGrid="0" showGuides="1">
      <p:cViewPr>
        <p:scale>
          <a:sx n="100" d="100"/>
          <a:sy n="100" d="100"/>
        </p:scale>
        <p:origin x="1012" y="-2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8474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439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18" Type="http://schemas.openxmlformats.org/officeDocument/2006/relationships/image" Target="../media/image30.jpeg"/><Relationship Id="rId26" Type="http://schemas.openxmlformats.org/officeDocument/2006/relationships/image" Target="../media/image38.jpeg"/><Relationship Id="rId3" Type="http://schemas.openxmlformats.org/officeDocument/2006/relationships/image" Target="../media/image15.jpg"/><Relationship Id="rId21" Type="http://schemas.openxmlformats.org/officeDocument/2006/relationships/image" Target="../media/image33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5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jpeg"/><Relationship Id="rId28" Type="http://schemas.openxmlformats.org/officeDocument/2006/relationships/image" Target="../media/image40.pn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4" Type="http://schemas.openxmlformats.org/officeDocument/2006/relationships/image" Target="../media/image16.jpg"/><Relationship Id="rId9" Type="http://schemas.openxmlformats.org/officeDocument/2006/relationships/image" Target="../media/image21.jpeg"/><Relationship Id="rId14" Type="http://schemas.openxmlformats.org/officeDocument/2006/relationships/image" Target="../media/image26.png"/><Relationship Id="rId22" Type="http://schemas.openxmlformats.org/officeDocument/2006/relationships/image" Target="../media/image34.jpeg"/><Relationship Id="rId27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図 1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40558" r="62596" b="40825"/>
          <a:stretch/>
        </p:blipFill>
        <p:spPr>
          <a:xfrm>
            <a:off x="8745128" y="2184988"/>
            <a:ext cx="538901" cy="252000"/>
          </a:xfrm>
          <a:prstGeom prst="rect">
            <a:avLst/>
          </a:prstGeom>
        </p:spPr>
      </p:pic>
      <p:pic>
        <p:nvPicPr>
          <p:cNvPr id="110" name="図 10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4" t="40951" r="63779" b="41097"/>
          <a:stretch/>
        </p:blipFill>
        <p:spPr>
          <a:xfrm>
            <a:off x="8068004" y="2192364"/>
            <a:ext cx="532146" cy="252000"/>
          </a:xfrm>
          <a:prstGeom prst="rect">
            <a:avLst/>
          </a:prstGeom>
        </p:spPr>
      </p:pic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  <a:endParaRPr lang="en-US" altLang="ja-JP" sz="14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39305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 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フロアアース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16" name="Picture 191">
            <a:extLst>
              <a:ext uri="{FF2B5EF4-FFF2-40B4-BE49-F238E27FC236}">
                <a16:creationId xmlns:a16="http://schemas.microsoft.com/office/drawing/2014/main" id="{5E9C1269-AF41-F8DD-3870-3B9CBAA3B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3"/>
          <a:stretch>
            <a:fillRect/>
          </a:stretch>
        </p:blipFill>
        <p:spPr bwMode="auto">
          <a:xfrm>
            <a:off x="77155" y="877888"/>
            <a:ext cx="41402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9D0B851C-7AD6-499F-F48A-61BBFF359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8" y="4338390"/>
            <a:ext cx="4492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00" b="1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■仕様</a:t>
            </a:r>
          </a:p>
        </p:txBody>
      </p:sp>
      <p:sp>
        <p:nvSpPr>
          <p:cNvPr id="20" name="object 105">
            <a:extLst>
              <a:ext uri="{FF2B5EF4-FFF2-40B4-BE49-F238E27FC236}">
                <a16:creationId xmlns:a16="http://schemas.microsoft.com/office/drawing/2014/main" id="{C6F3E603-40BA-88DC-C80B-34679E2CE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8" y="6079122"/>
            <a:ext cx="12573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WW/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  <a:r>
              <a:rPr lang="en-US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</a:p>
          <a:p>
            <a:pPr eaLnBrk="1" hangingPunct="1"/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クリエホワイトF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（ほんのり Foot feel）</a:t>
            </a:r>
          </a:p>
        </p:txBody>
      </p:sp>
      <p:sp>
        <p:nvSpPr>
          <p:cNvPr id="21" name="object 109">
            <a:extLst>
              <a:ext uri="{FF2B5EF4-FFF2-40B4-BE49-F238E27FC236}">
                <a16:creationId xmlns:a16="http://schemas.microsoft.com/office/drawing/2014/main" id="{F3252DBE-F3FC-D3A2-29DF-83E9DAE2A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8" y="6857139"/>
            <a:ext cx="11144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MM/クリエモカF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（ほんのり Foot feel）</a:t>
            </a:r>
          </a:p>
        </p:txBody>
      </p:sp>
      <p:sp>
        <p:nvSpPr>
          <p:cNvPr id="25" name="object 110">
            <a:extLst>
              <a:ext uri="{FF2B5EF4-FFF2-40B4-BE49-F238E27FC236}">
                <a16:creationId xmlns:a16="http://schemas.microsoft.com/office/drawing/2014/main" id="{2116AD6C-2C39-24D7-75CC-495FCA826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4155" y="6079122"/>
            <a:ext cx="11525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AC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/クリエ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オーク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 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ほんのり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Foot feel）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object 111">
            <a:extLst>
              <a:ext uri="{FF2B5EF4-FFF2-40B4-BE49-F238E27FC236}">
                <a16:creationId xmlns:a16="http://schemas.microsoft.com/office/drawing/2014/main" id="{969BF7B7-2B74-50CF-553F-7FF248B75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8443" y="6079122"/>
            <a:ext cx="11620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AD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/クリエ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チェリー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ほんのり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Foot feel）</a:t>
            </a:r>
          </a:p>
        </p:txBody>
      </p:sp>
      <p:sp>
        <p:nvSpPr>
          <p:cNvPr id="27" name="object 109">
            <a:extLst>
              <a:ext uri="{FF2B5EF4-FFF2-40B4-BE49-F238E27FC236}">
                <a16:creationId xmlns:a16="http://schemas.microsoft.com/office/drawing/2014/main" id="{9C292F4E-49A6-7787-3F38-EA31610D9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2405" y="6857139"/>
            <a:ext cx="1233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ＤＤ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/クリエ</a:t>
            </a:r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ダーク</a:t>
            </a:r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/>
            <a:r>
              <a:rPr lang="ja-JP" altLang="ja-JP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（ほんのり Foot feel）</a:t>
            </a:r>
          </a:p>
        </p:txBody>
      </p:sp>
      <p:sp>
        <p:nvSpPr>
          <p:cNvPr id="28" name="object 83">
            <a:extLst>
              <a:ext uri="{FF2B5EF4-FFF2-40B4-BE49-F238E27FC236}">
                <a16:creationId xmlns:a16="http://schemas.microsoft.com/office/drawing/2014/main" id="{C9F65A98-A301-7458-12E8-FD7568122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18" y="5435016"/>
            <a:ext cx="1581150" cy="12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900"/>
              </a:lnSpc>
            </a:pPr>
            <a:r>
              <a:rPr lang="ja-JP" altLang="en-US" sz="1000" b="1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木目タイプ</a:t>
            </a:r>
            <a:r>
              <a:rPr lang="en-US" altLang="ja-JP" sz="1000" b="1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[151] FE-2B</a:t>
            </a:r>
            <a:endParaRPr lang="en-US" altLang="ja-JP" sz="800" b="1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F65856D1-2D17-1325-1527-157041322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890291"/>
              </p:ext>
            </p:extLst>
          </p:nvPr>
        </p:nvGraphicFramePr>
        <p:xfrm>
          <a:off x="145418" y="4482918"/>
          <a:ext cx="2360611" cy="844560"/>
        </p:xfrm>
        <a:graphic>
          <a:graphicData uri="http://schemas.openxmlformats.org/drawingml/2006/table">
            <a:tbl>
              <a:tblPr/>
              <a:tblGrid>
                <a:gridCol w="875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42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寸法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㎜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)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20512" marR="20512" marT="20448" marB="20448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厚み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12×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幅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303×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長さ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1,818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20512" marR="20512" marT="20448" marB="2044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42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基　材</a:t>
                      </a:r>
                    </a:p>
                  </a:txBody>
                  <a:tcPr marL="20512" marR="20512" marT="20448" marB="20448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アースボード</a:t>
                      </a:r>
                    </a:p>
                  </a:txBody>
                  <a:tcPr marL="20512" marR="20512" marT="20448" marB="2044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4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表面材</a:t>
                      </a:r>
                    </a:p>
                  </a:txBody>
                  <a:tcPr marL="20512" marR="20512" marT="20448" marB="20448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ハイパーフィルム（フットフィール仕上げ）</a:t>
                      </a:r>
                    </a:p>
                  </a:txBody>
                  <a:tcPr marL="20512" marR="20512" marT="20448" marB="2044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42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ホルムアルデヒド対策</a:t>
                      </a:r>
                    </a:p>
                  </a:txBody>
                  <a:tcPr marL="20512" marR="20512" marT="20448" marB="20448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F☆☆☆☆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20512" marR="20512" marT="20448" marB="2044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42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工　法</a:t>
                      </a:r>
                    </a:p>
                  </a:txBody>
                  <a:tcPr marL="20512" marR="20512" marT="20448" marB="20448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木造戸建住宅捨て張り</a:t>
                      </a:r>
                    </a:p>
                  </a:txBody>
                  <a:tcPr marL="20512" marR="20512" marT="20448" marB="2044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1" name="Picture 180" descr="http://www2.tostem.co.jp/rp/dfw/exocc0/photods/photo/03000/A/1512_LV_2045A.JPG">
            <a:extLst>
              <a:ext uri="{FF2B5EF4-FFF2-40B4-BE49-F238E27FC236}">
                <a16:creationId xmlns:a16="http://schemas.microsoft.com/office/drawing/2014/main" id="{FA86DA7E-51FD-B191-9D8F-B9EC53EFA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27"/>
          <a:stretch>
            <a:fillRect/>
          </a:stretch>
        </p:blipFill>
        <p:spPr bwMode="auto">
          <a:xfrm>
            <a:off x="132718" y="5612397"/>
            <a:ext cx="1162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86" descr="http://www2.tostem.co.jp/rp/dfw/exocc0/photods/photo/03000/A/1512_LV_2048A.JPG">
            <a:extLst>
              <a:ext uri="{FF2B5EF4-FFF2-40B4-BE49-F238E27FC236}">
                <a16:creationId xmlns:a16="http://schemas.microsoft.com/office/drawing/2014/main" id="{F7812777-9999-DF4E-D556-A60F60EF3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27"/>
          <a:stretch>
            <a:fillRect/>
          </a:stretch>
        </p:blipFill>
        <p:spPr bwMode="auto">
          <a:xfrm>
            <a:off x="105730" y="6403114"/>
            <a:ext cx="11620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88" descr="http://www2.tostem.co.jp/rp/dfw/exocc0/photods/photo/03000/A/1512_LV_2049A.JPG">
            <a:extLst>
              <a:ext uri="{FF2B5EF4-FFF2-40B4-BE49-F238E27FC236}">
                <a16:creationId xmlns:a16="http://schemas.microsoft.com/office/drawing/2014/main" id="{66A8934A-F874-4032-6617-D8B207210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30527"/>
          <a:stretch>
            <a:fillRect/>
          </a:stretch>
        </p:blipFill>
        <p:spPr bwMode="auto">
          <a:xfrm>
            <a:off x="1442405" y="6403114"/>
            <a:ext cx="11620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グループ化 5">
            <a:extLst>
              <a:ext uri="{FF2B5EF4-FFF2-40B4-BE49-F238E27FC236}">
                <a16:creationId xmlns:a16="http://schemas.microsoft.com/office/drawing/2014/main" id="{DB6AC477-F112-1C65-7119-4E00C29F1A96}"/>
              </a:ext>
            </a:extLst>
          </p:cNvPr>
          <p:cNvGrpSpPr>
            <a:grpSpLocks/>
          </p:cNvGrpSpPr>
          <p:nvPr/>
        </p:nvGrpSpPr>
        <p:grpSpPr bwMode="auto">
          <a:xfrm>
            <a:off x="3036255" y="2825750"/>
            <a:ext cx="1116013" cy="503238"/>
            <a:chOff x="2959117" y="2698748"/>
            <a:chExt cx="1116000" cy="504000"/>
          </a:xfrm>
        </p:grpSpPr>
        <p:sp>
          <p:nvSpPr>
            <p:cNvPr id="38" name="object 67">
              <a:extLst>
                <a:ext uri="{FF2B5EF4-FFF2-40B4-BE49-F238E27FC236}">
                  <a16:creationId xmlns:a16="http://schemas.microsoft.com/office/drawing/2014/main" id="{3F1FC547-215C-8711-E031-A40DE378E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17" y="2698748"/>
              <a:ext cx="1116000" cy="504000"/>
            </a:xfrm>
            <a:custGeom>
              <a:avLst/>
              <a:gdLst>
                <a:gd name="T0" fmla="*/ 1422744640 w 504189"/>
                <a:gd name="T1" fmla="*/ 32837 h 682625"/>
                <a:gd name="T2" fmla="*/ 0 w 504189"/>
                <a:gd name="T3" fmla="*/ 32837 h 682625"/>
                <a:gd name="T4" fmla="*/ 0 w 504189"/>
                <a:gd name="T5" fmla="*/ 0 h 682625"/>
                <a:gd name="T6" fmla="*/ 1422744640 w 504189"/>
                <a:gd name="T7" fmla="*/ 0 h 682625"/>
                <a:gd name="T8" fmla="*/ 1422744640 w 504189"/>
                <a:gd name="T9" fmla="*/ 32837 h 682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4189" h="682625">
                  <a:moveTo>
                    <a:pt x="503986" y="682142"/>
                  </a:moveTo>
                  <a:lnTo>
                    <a:pt x="0" y="682142"/>
                  </a:lnTo>
                  <a:lnTo>
                    <a:pt x="0" y="0"/>
                  </a:lnTo>
                  <a:lnTo>
                    <a:pt x="503986" y="0"/>
                  </a:lnTo>
                  <a:lnTo>
                    <a:pt x="503986" y="682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39" name="object 40">
              <a:extLst>
                <a:ext uri="{FF2B5EF4-FFF2-40B4-BE49-F238E27FC236}">
                  <a16:creationId xmlns:a16="http://schemas.microsoft.com/office/drawing/2014/main" id="{75B927E2-4357-A2FB-A89B-EB59C8ACD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3185" y="2977356"/>
              <a:ext cx="325437" cy="173037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40" name="object 41">
              <a:extLst>
                <a:ext uri="{FF2B5EF4-FFF2-40B4-BE49-F238E27FC236}">
                  <a16:creationId xmlns:a16="http://schemas.microsoft.com/office/drawing/2014/main" id="{4C74F5DA-FA6B-F188-409B-67BF0F0D1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7675" y="2720975"/>
              <a:ext cx="282575" cy="276225"/>
            </a:xfrm>
            <a:prstGeom prst="rect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42" name="object 42">
              <a:extLst>
                <a:ext uri="{FF2B5EF4-FFF2-40B4-BE49-F238E27FC236}">
                  <a16:creationId xmlns:a16="http://schemas.microsoft.com/office/drawing/2014/main" id="{48BEF7F5-33BE-D46C-4F5C-2F3882F54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2720975"/>
              <a:ext cx="282575" cy="276225"/>
            </a:xfrm>
            <a:custGeom>
              <a:avLst/>
              <a:gdLst>
                <a:gd name="T0" fmla="*/ 0 w 432435"/>
                <a:gd name="T1" fmla="*/ 4886 h 432434"/>
                <a:gd name="T2" fmla="*/ 6133 w 432435"/>
                <a:gd name="T3" fmla="*/ 4886 h 432434"/>
                <a:gd name="T4" fmla="*/ 6133 w 432435"/>
                <a:gd name="T5" fmla="*/ 0 h 432434"/>
                <a:gd name="T6" fmla="*/ 0 w 432435"/>
                <a:gd name="T7" fmla="*/ 0 h 432434"/>
                <a:gd name="T8" fmla="*/ 0 w 432435"/>
                <a:gd name="T9" fmla="*/ 4886 h 432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435" h="432434">
                  <a:moveTo>
                    <a:pt x="0" y="432015"/>
                  </a:moveTo>
                  <a:lnTo>
                    <a:pt x="432003" y="432015"/>
                  </a:lnTo>
                  <a:lnTo>
                    <a:pt x="432003" y="0"/>
                  </a:lnTo>
                  <a:lnTo>
                    <a:pt x="0" y="0"/>
                  </a:lnTo>
                  <a:lnTo>
                    <a:pt x="0" y="432015"/>
                  </a:lnTo>
                  <a:close/>
                </a:path>
              </a:pathLst>
            </a:custGeom>
            <a:noFill/>
            <a:ln w="3594">
              <a:solidFill>
                <a:srgbClr val="1710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3" name="object 43">
              <a:extLst>
                <a:ext uri="{FF2B5EF4-FFF2-40B4-BE49-F238E27FC236}">
                  <a16:creationId xmlns:a16="http://schemas.microsoft.com/office/drawing/2014/main" id="{CA3BC784-41CF-C0FC-259F-E278702C60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800" y="3014663"/>
              <a:ext cx="3143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 indent="158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ja-JP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アースボード基材</a:t>
              </a:r>
              <a:endParaRPr lang="en-US" altLang="ja-JP" sz="300" dirty="0">
                <a:solidFill>
                  <a:srgbClr val="171001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algn="ctr" eaLnBrk="1" hangingPunct="1"/>
              <a:r>
                <a:rPr lang="ja-JP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 施工説明ムービー</a:t>
              </a:r>
              <a:endParaRPr lang="en-US" altLang="ja-JP" sz="300" dirty="0">
                <a:solidFill>
                  <a:srgbClr val="171001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algn="ctr" eaLnBrk="1" hangingPunct="1"/>
              <a:r>
                <a:rPr lang="ja-JP" altLang="en-US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（</a:t>
              </a:r>
              <a:r>
                <a:rPr lang="en-US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2</a:t>
              </a:r>
              <a:r>
                <a:rPr lang="ja-JP" altLang="en-US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分</a:t>
              </a:r>
              <a:r>
                <a:rPr lang="en-US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50</a:t>
              </a:r>
              <a:r>
                <a:rPr lang="ja-JP" altLang="en-US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秒）</a:t>
              </a:r>
              <a:endParaRPr lang="ja-JP" altLang="ja-JP" sz="300" dirty="0"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  <p:sp>
          <p:nvSpPr>
            <p:cNvPr id="44" name="object 44">
              <a:extLst>
                <a:ext uri="{FF2B5EF4-FFF2-40B4-BE49-F238E27FC236}">
                  <a16:creationId xmlns:a16="http://schemas.microsoft.com/office/drawing/2014/main" id="{4DEBF183-4EB5-5DCE-0774-156C49F11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687" y="2720975"/>
              <a:ext cx="282575" cy="276225"/>
            </a:xfrm>
            <a:prstGeom prst="rect">
              <a:avLst/>
            </a:prstGeom>
            <a:blipFill dpi="0" rotWithShape="1">
              <a:blip r:embed="rId1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45" name="object 45">
              <a:extLst>
                <a:ext uri="{FF2B5EF4-FFF2-40B4-BE49-F238E27FC236}">
                  <a16:creationId xmlns:a16="http://schemas.microsoft.com/office/drawing/2014/main" id="{38D1D9A8-CB7E-DF9B-5731-FA0F0AE7B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687" y="2720975"/>
              <a:ext cx="282575" cy="276225"/>
            </a:xfrm>
            <a:custGeom>
              <a:avLst/>
              <a:gdLst>
                <a:gd name="T0" fmla="*/ 0 w 432435"/>
                <a:gd name="T1" fmla="*/ 4886 h 432434"/>
                <a:gd name="T2" fmla="*/ 6133 w 432435"/>
                <a:gd name="T3" fmla="*/ 4886 h 432434"/>
                <a:gd name="T4" fmla="*/ 6133 w 432435"/>
                <a:gd name="T5" fmla="*/ 0 h 432434"/>
                <a:gd name="T6" fmla="*/ 0 w 432435"/>
                <a:gd name="T7" fmla="*/ 0 h 432434"/>
                <a:gd name="T8" fmla="*/ 0 w 432435"/>
                <a:gd name="T9" fmla="*/ 4886 h 432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435" h="432434">
                  <a:moveTo>
                    <a:pt x="0" y="432015"/>
                  </a:moveTo>
                  <a:lnTo>
                    <a:pt x="432003" y="432015"/>
                  </a:lnTo>
                  <a:lnTo>
                    <a:pt x="432003" y="0"/>
                  </a:lnTo>
                  <a:lnTo>
                    <a:pt x="0" y="0"/>
                  </a:lnTo>
                  <a:lnTo>
                    <a:pt x="0" y="432015"/>
                  </a:lnTo>
                  <a:close/>
                </a:path>
              </a:pathLst>
            </a:custGeom>
            <a:noFill/>
            <a:ln w="3594">
              <a:solidFill>
                <a:srgbClr val="1710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sp>
          <p:nvSpPr>
            <p:cNvPr id="46" name="object 50">
              <a:extLst>
                <a:ext uri="{FF2B5EF4-FFF2-40B4-BE49-F238E27FC236}">
                  <a16:creationId xmlns:a16="http://schemas.microsoft.com/office/drawing/2014/main" id="{D10465DA-E4C0-522F-DABD-035B7D9E5A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6762" y="3014663"/>
              <a:ext cx="350838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46038" indent="-381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ja-JP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アースボード基材</a:t>
              </a:r>
              <a:endParaRPr lang="en-US" altLang="ja-JP" sz="300" dirty="0">
                <a:solidFill>
                  <a:srgbClr val="171001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algn="ctr" eaLnBrk="1" hangingPunct="1"/>
              <a:r>
                <a:rPr lang="ja-JP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施工ポイント</a:t>
              </a:r>
              <a:endParaRPr lang="en-US" altLang="ja-JP" sz="300" dirty="0">
                <a:solidFill>
                  <a:srgbClr val="171001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algn="ctr" eaLnBrk="1" hangingPunct="1"/>
              <a:r>
                <a:rPr lang="ja-JP" altLang="en-US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（歌詞付き／</a:t>
              </a:r>
              <a:r>
                <a:rPr lang="en-US" altLang="ja-JP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50</a:t>
              </a:r>
              <a:r>
                <a:rPr lang="ja-JP" altLang="en-US" sz="300" dirty="0">
                  <a:solidFill>
                    <a:srgbClr val="171001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秒）</a:t>
              </a:r>
              <a:endParaRPr lang="ja-JP" altLang="en-US" sz="300" dirty="0"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  <a:p>
              <a:pPr algn="ctr" eaLnBrk="1" hangingPunct="1"/>
              <a:endParaRPr lang="ja-JP" altLang="ja-JP" sz="300" dirty="0"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</p:grpSp>
      <p:pic>
        <p:nvPicPr>
          <p:cNvPr id="47" name="Picture 190">
            <a:extLst>
              <a:ext uri="{FF2B5EF4-FFF2-40B4-BE49-F238E27FC236}">
                <a16:creationId xmlns:a16="http://schemas.microsoft.com/office/drawing/2014/main" id="{F1EF1FD6-E870-B3EB-DBCB-FA43E4D9A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604" y="4404107"/>
            <a:ext cx="1666875" cy="90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 Box 43">
            <a:extLst>
              <a:ext uri="{FF2B5EF4-FFF2-40B4-BE49-F238E27FC236}">
                <a16:creationId xmlns:a16="http://schemas.microsoft.com/office/drawing/2014/main" id="{76B41A0E-3988-D816-535D-2F3955A23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768" y="3987800"/>
            <a:ext cx="635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>
              <a:lnSpc>
                <a:spcPct val="120000"/>
              </a:lnSpc>
            </a:pPr>
            <a:r>
              <a:rPr kumimoji="0" lang="en-US" altLang="ja-JP" sz="500">
                <a:solidFill>
                  <a:srgbClr val="FF0000"/>
                </a:solidFill>
                <a:latin typeface="Times New Roman" panose="02020603050405020304" pitchFamily="18" charset="0"/>
                <a:ea typeface="HGPｺﾞｼｯｸE" panose="020B0900000000000000" pitchFamily="50" charset="-128"/>
              </a:rPr>
              <a:t>※</a:t>
            </a:r>
          </a:p>
        </p:txBody>
      </p:sp>
      <p:pic>
        <p:nvPicPr>
          <p:cNvPr id="49" name="図 1">
            <a:extLst>
              <a:ext uri="{FF2B5EF4-FFF2-40B4-BE49-F238E27FC236}">
                <a16:creationId xmlns:a16="http://schemas.microsoft.com/office/drawing/2014/main" id="{4905B249-1077-84C1-5963-5D8950DCF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5" y="3444874"/>
            <a:ext cx="4202854" cy="69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469D933-6A57-FA5F-FF46-73E5B21CC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7" y="4163249"/>
            <a:ext cx="4140941" cy="9233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6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6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床暖房システムの種類によって対応できないものもあります。</a:t>
            </a:r>
          </a:p>
        </p:txBody>
      </p:sp>
      <p:cxnSp>
        <p:nvCxnSpPr>
          <p:cNvPr id="53" name="直線コネクタ 52"/>
          <p:cNvCxnSpPr/>
          <p:nvPr/>
        </p:nvCxnSpPr>
        <p:spPr>
          <a:xfrm>
            <a:off x="1320577" y="5405286"/>
            <a:ext cx="0" cy="23049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2465086" y="5405286"/>
            <a:ext cx="0" cy="23049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196" descr="http://www2.tostem.co.jp/rp/dfw/exocc0/photods/photo/03000/A/1510_LV_0006A.JPG">
            <a:extLst>
              <a:ext uri="{FF2B5EF4-FFF2-40B4-BE49-F238E27FC236}">
                <a16:creationId xmlns:a16="http://schemas.microsoft.com/office/drawing/2014/main" id="{9518685B-2954-4F60-B60C-E159228C1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48" b="12576"/>
          <a:stretch>
            <a:fillRect/>
          </a:stretch>
        </p:blipFill>
        <p:spPr bwMode="auto">
          <a:xfrm>
            <a:off x="4265219" y="2254896"/>
            <a:ext cx="1361469" cy="69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98" descr="http://www2.tostem.co.jp/rp/dfw/exocc0/photods/photo/03000/A/1510_LV_0005A.JPG">
            <a:extLst>
              <a:ext uri="{FF2B5EF4-FFF2-40B4-BE49-F238E27FC236}">
                <a16:creationId xmlns:a16="http://schemas.microsoft.com/office/drawing/2014/main" id="{3B8E49AC-FC18-554B-66A3-E9C9AF8D1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4" b="11250"/>
          <a:stretch>
            <a:fillRect/>
          </a:stretch>
        </p:blipFill>
        <p:spPr bwMode="auto">
          <a:xfrm>
            <a:off x="5740315" y="1523867"/>
            <a:ext cx="2184485" cy="111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94" descr="http://www2.tostem.co.jp/rp/dfw/exocc0/photods/photo/03000/A/1510_LV_0004A.JPG">
            <a:extLst>
              <a:ext uri="{FF2B5EF4-FFF2-40B4-BE49-F238E27FC236}">
                <a16:creationId xmlns:a16="http://schemas.microsoft.com/office/drawing/2014/main" id="{A33B17D1-D467-5FA8-B54F-6E586BE47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14" b="13010"/>
          <a:stretch>
            <a:fillRect/>
          </a:stretch>
        </p:blipFill>
        <p:spPr bwMode="auto">
          <a:xfrm>
            <a:off x="4265219" y="1523867"/>
            <a:ext cx="1356123" cy="69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object 79">
            <a:extLst>
              <a:ext uri="{FF2B5EF4-FFF2-40B4-BE49-F238E27FC236}">
                <a16:creationId xmlns:a16="http://schemas.microsoft.com/office/drawing/2014/main" id="{B5E7619F-00D9-697E-49E3-0A03129EC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6725" y="812382"/>
            <a:ext cx="56292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</a:t>
            </a:r>
            <a:r>
              <a:rPr lang="ja-JP" altLang="en-US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ja-JP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自然の味わいを大切にしたフットフィール仕上げ</a:t>
            </a:r>
          </a:p>
        </p:txBody>
      </p:sp>
      <p:sp>
        <p:nvSpPr>
          <p:cNvPr id="59" name="object 56">
            <a:extLst>
              <a:ext uri="{FF2B5EF4-FFF2-40B4-BE49-F238E27FC236}">
                <a16:creationId xmlns:a16="http://schemas.microsoft.com/office/drawing/2014/main" id="{10351DA9-3F8B-2B8B-1A5B-398AE6958331}"/>
              </a:ext>
            </a:extLst>
          </p:cNvPr>
          <p:cNvSpPr>
            <a:spLocks/>
          </p:cNvSpPr>
          <p:nvPr/>
        </p:nvSpPr>
        <p:spPr bwMode="auto">
          <a:xfrm>
            <a:off x="4273550" y="5886482"/>
            <a:ext cx="6198736" cy="45719"/>
          </a:xfrm>
          <a:custGeom>
            <a:avLst/>
            <a:gdLst>
              <a:gd name="T0" fmla="*/ 0 w 8280400"/>
              <a:gd name="T1" fmla="*/ 120180 w 828040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00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object 57">
            <a:extLst>
              <a:ext uri="{FF2B5EF4-FFF2-40B4-BE49-F238E27FC236}">
                <a16:creationId xmlns:a16="http://schemas.microsoft.com/office/drawing/2014/main" id="{BE06A06B-0F2A-9E01-0423-2FDD52C0F299}"/>
              </a:ext>
            </a:extLst>
          </p:cNvPr>
          <p:cNvSpPr>
            <a:spLocks/>
          </p:cNvSpPr>
          <p:nvPr/>
        </p:nvSpPr>
        <p:spPr bwMode="auto">
          <a:xfrm flipV="1">
            <a:off x="4264024" y="3358701"/>
            <a:ext cx="6214611" cy="45719"/>
          </a:xfrm>
          <a:custGeom>
            <a:avLst/>
            <a:gdLst>
              <a:gd name="T0" fmla="*/ 0 w 8280400"/>
              <a:gd name="T1" fmla="*/ 120180 w 828040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object 73">
            <a:extLst>
              <a:ext uri="{FF2B5EF4-FFF2-40B4-BE49-F238E27FC236}">
                <a16:creationId xmlns:a16="http://schemas.microsoft.com/office/drawing/2014/main" id="{06890DE9-7646-429E-502D-58DF35A8C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75" y="1308394"/>
            <a:ext cx="6198736" cy="14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57150" indent="-49213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100"/>
              </a:lnSpc>
            </a:pPr>
            <a:r>
              <a:rPr lang="ja-JP" altLang="ja-JP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天然木の無垢材が持つ質感を特殊技法でありのままに表現。樹種に最適な、木肌感を3つ表現しました。</a:t>
            </a:r>
          </a:p>
        </p:txBody>
      </p:sp>
      <p:sp>
        <p:nvSpPr>
          <p:cNvPr id="62" name="object 75">
            <a:extLst>
              <a:ext uri="{FF2B5EF4-FFF2-40B4-BE49-F238E27FC236}">
                <a16:creationId xmlns:a16="http://schemas.microsoft.com/office/drawing/2014/main" id="{70497D34-23EA-7343-2840-0F55AA68A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6725" y="5962653"/>
            <a:ext cx="1335087" cy="16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ja-JP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耐キャスター仕様</a:t>
            </a:r>
          </a:p>
        </p:txBody>
      </p:sp>
      <p:sp>
        <p:nvSpPr>
          <p:cNvPr id="63" name="object 76">
            <a:extLst>
              <a:ext uri="{FF2B5EF4-FFF2-40B4-BE49-F238E27FC236}">
                <a16:creationId xmlns:a16="http://schemas.microsoft.com/office/drawing/2014/main" id="{91D65701-37A1-ECD6-5DF0-CA80B9029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6175" y="5972399"/>
            <a:ext cx="1335087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 indent="4763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ja-JP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ワックス不要</a:t>
            </a:r>
          </a:p>
        </p:txBody>
      </p:sp>
      <p:sp>
        <p:nvSpPr>
          <p:cNvPr id="64" name="object 77">
            <a:extLst>
              <a:ext uri="{FF2B5EF4-FFF2-40B4-BE49-F238E27FC236}">
                <a16:creationId xmlns:a16="http://schemas.microsoft.com/office/drawing/2014/main" id="{FB844E06-7343-1A27-19BB-B24B68AB2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5103" y="5972399"/>
            <a:ext cx="1171575" cy="16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ja-JP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床暖房</a:t>
            </a:r>
            <a:r>
              <a:rPr lang="ja-JP" altLang="en-US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使用可能</a:t>
            </a:r>
            <a:endParaRPr lang="ja-JP" altLang="ja-JP" sz="10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sp>
        <p:nvSpPr>
          <p:cNvPr id="65" name="object 112">
            <a:extLst>
              <a:ext uri="{FF2B5EF4-FFF2-40B4-BE49-F238E27FC236}">
                <a16:creationId xmlns:a16="http://schemas.microsoft.com/office/drawing/2014/main" id="{E4E476DA-25D9-2224-4293-68A090DE7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648" y="1926143"/>
            <a:ext cx="7139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  <a:r>
              <a:rPr lang="en-US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</a:p>
          <a:p>
            <a:pPr eaLnBrk="1" hangingPunct="1"/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クリエホワイトF</a:t>
            </a:r>
          </a:p>
        </p:txBody>
      </p:sp>
      <p:sp>
        <p:nvSpPr>
          <p:cNvPr id="66" name="object 113">
            <a:extLst>
              <a:ext uri="{FF2B5EF4-FFF2-40B4-BE49-F238E27FC236}">
                <a16:creationId xmlns:a16="http://schemas.microsoft.com/office/drawing/2014/main" id="{65464482-09EF-009C-6CDD-815DC6BA7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3244" y="1862014"/>
            <a:ext cx="5683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クリエダークF</a:t>
            </a:r>
          </a:p>
        </p:txBody>
      </p:sp>
      <p:sp>
        <p:nvSpPr>
          <p:cNvPr id="67" name="object 116">
            <a:extLst>
              <a:ext uri="{FF2B5EF4-FFF2-40B4-BE49-F238E27FC236}">
                <a16:creationId xmlns:a16="http://schemas.microsoft.com/office/drawing/2014/main" id="{29EC59A3-2342-DCB3-F1B2-957DF93D0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4354" y="2473269"/>
            <a:ext cx="60007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r>
              <a:rPr lang="ja-JP" altLang="en-US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オーク</a:t>
            </a:r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</a:p>
        </p:txBody>
      </p:sp>
      <p:sp>
        <p:nvSpPr>
          <p:cNvPr id="68" name="object 118">
            <a:extLst>
              <a:ext uri="{FF2B5EF4-FFF2-40B4-BE49-F238E27FC236}">
                <a16:creationId xmlns:a16="http://schemas.microsoft.com/office/drawing/2014/main" id="{3F211D37-58B8-6E09-105F-9BFF5F245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9997" y="2779634"/>
            <a:ext cx="47307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65088" indent="-571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ja-JP" sz="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en-US" altLang="ja-JP" sz="800" dirty="0" err="1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Footfeel</a:t>
            </a:r>
            <a:r>
              <a:rPr lang="ja-JP" altLang="en-US" sz="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のタイプは天然木の木肌を表現しているため、色により仕様タイプが限定されます。</a:t>
            </a:r>
            <a:endParaRPr lang="ja-JP" altLang="ja-JP" sz="8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object 132">
            <a:extLst>
              <a:ext uri="{FF2B5EF4-FFF2-40B4-BE49-F238E27FC236}">
                <a16:creationId xmlns:a16="http://schemas.microsoft.com/office/drawing/2014/main" id="{0B3487F9-503D-8CA5-5FF8-11A653636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8567" y="6156710"/>
            <a:ext cx="1453272" cy="906460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object 133">
            <a:extLst>
              <a:ext uri="{FF2B5EF4-FFF2-40B4-BE49-F238E27FC236}">
                <a16:creationId xmlns:a16="http://schemas.microsoft.com/office/drawing/2014/main" id="{CF8E3CC2-D3A7-A65F-2B45-1E82272E8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0409" y="6156710"/>
            <a:ext cx="1453272" cy="90646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1" name="object 134">
            <a:extLst>
              <a:ext uri="{FF2B5EF4-FFF2-40B4-BE49-F238E27FC236}">
                <a16:creationId xmlns:a16="http://schemas.microsoft.com/office/drawing/2014/main" id="{24C2F786-4D4C-DDD9-6388-8B4ACBB6C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2250" y="6156710"/>
            <a:ext cx="1453272" cy="90646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object 135">
            <a:extLst>
              <a:ext uri="{FF2B5EF4-FFF2-40B4-BE49-F238E27FC236}">
                <a16:creationId xmlns:a16="http://schemas.microsoft.com/office/drawing/2014/main" id="{FA56EECE-1F3D-559B-AED2-4BE1414F7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6156710"/>
            <a:ext cx="1453272" cy="906460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object 73">
            <a:extLst>
              <a:ext uri="{FF2B5EF4-FFF2-40B4-BE49-F238E27FC236}">
                <a16:creationId xmlns:a16="http://schemas.microsoft.com/office/drawing/2014/main" id="{5D6AD24D-7B1E-4B41-9774-9E1F25EBC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219" y="1576255"/>
            <a:ext cx="11176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さらっと </a:t>
            </a:r>
            <a:r>
              <a:rPr lang="en-US" altLang="ja-JP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Foot feel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  <a:cs typeface="UDShinGoPro-Regular"/>
            </a:endParaRPr>
          </a:p>
        </p:txBody>
      </p:sp>
      <p:sp>
        <p:nvSpPr>
          <p:cNvPr id="74" name="object 73">
            <a:extLst>
              <a:ext uri="{FF2B5EF4-FFF2-40B4-BE49-F238E27FC236}">
                <a16:creationId xmlns:a16="http://schemas.microsoft.com/office/drawing/2014/main" id="{6B06A0E3-50D3-E7F2-D39C-7AE0D4223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4787" y="1576255"/>
            <a:ext cx="11176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ほんのり </a:t>
            </a:r>
            <a:r>
              <a:rPr lang="en-US" altLang="ja-JP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Foot feel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  <a:cs typeface="UDShinGoPro-Regular"/>
            </a:endParaRPr>
          </a:p>
        </p:txBody>
      </p:sp>
      <p:sp>
        <p:nvSpPr>
          <p:cNvPr id="75" name="object 73">
            <a:extLst>
              <a:ext uri="{FF2B5EF4-FFF2-40B4-BE49-F238E27FC236}">
                <a16:creationId xmlns:a16="http://schemas.microsoft.com/office/drawing/2014/main" id="{8C2D6595-0D61-10C3-00D1-53D8461C1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219" y="2288424"/>
            <a:ext cx="11176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966913" algn="l"/>
                <a:tab pos="3806825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しっかり </a:t>
            </a:r>
            <a:r>
              <a:rPr lang="en-US" altLang="ja-JP" sz="9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Foot feel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  <a:cs typeface="UDShinGoPro-Regular"/>
            </a:endParaRPr>
          </a:p>
        </p:txBody>
      </p:sp>
      <p:sp>
        <p:nvSpPr>
          <p:cNvPr id="76" name="object 79">
            <a:extLst>
              <a:ext uri="{FF2B5EF4-FFF2-40B4-BE49-F238E27FC236}">
                <a16:creationId xmlns:a16="http://schemas.microsoft.com/office/drawing/2014/main" id="{B17FA65C-DA19-F9C8-5517-B5B00BBCB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197" y="2938382"/>
            <a:ext cx="56292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02</a:t>
            </a:r>
            <a:r>
              <a:rPr lang="ja-JP" altLang="en-US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美しさ、強さに地球への思いやりもプラス</a:t>
            </a:r>
          </a:p>
        </p:txBody>
      </p:sp>
      <p:sp>
        <p:nvSpPr>
          <p:cNvPr id="77" name="object 116">
            <a:extLst>
              <a:ext uri="{FF2B5EF4-FFF2-40B4-BE49-F238E27FC236}">
                <a16:creationId xmlns:a16="http://schemas.microsoft.com/office/drawing/2014/main" id="{D57FB19D-E37D-E7D2-050D-3D1B9828D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1138" y="2469527"/>
            <a:ext cx="79951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r>
              <a:rPr lang="ja-JP" altLang="en-US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チェリー</a:t>
            </a:r>
            <a:r>
              <a:rPr lang="ja-JP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</a:p>
        </p:txBody>
      </p:sp>
      <p:sp>
        <p:nvSpPr>
          <p:cNvPr id="78" name="object 112">
            <a:extLst>
              <a:ext uri="{FF2B5EF4-FFF2-40B4-BE49-F238E27FC236}">
                <a16:creationId xmlns:a16="http://schemas.microsoft.com/office/drawing/2014/main" id="{3F22F865-8069-D8C3-89F5-36CB430B1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0038" y="1850102"/>
            <a:ext cx="59848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5921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クリエモカ</a:t>
            </a:r>
            <a:r>
              <a:rPr lang="en-US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</a:t>
            </a:r>
          </a:p>
        </p:txBody>
      </p:sp>
      <p:sp>
        <p:nvSpPr>
          <p:cNvPr id="79" name="object 79">
            <a:extLst>
              <a:ext uri="{FF2B5EF4-FFF2-40B4-BE49-F238E27FC236}">
                <a16:creationId xmlns:a16="http://schemas.microsoft.com/office/drawing/2014/main" id="{B57ACB4A-C100-C944-E999-1C0A5D4C3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75" y="5446746"/>
            <a:ext cx="56292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03</a:t>
            </a:r>
            <a:r>
              <a:rPr lang="ja-JP" altLang="en-US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快適に暮らすための高い性能</a:t>
            </a:r>
          </a:p>
        </p:txBody>
      </p:sp>
      <p:sp>
        <p:nvSpPr>
          <p:cNvPr id="80" name="object 136">
            <a:extLst>
              <a:ext uri="{FF2B5EF4-FFF2-40B4-BE49-F238E27FC236}">
                <a16:creationId xmlns:a16="http://schemas.microsoft.com/office/drawing/2014/main" id="{14D94E4A-46BC-BF84-CD5F-70B217B4F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9104" y="3706585"/>
            <a:ext cx="11334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地球環境の保全に</a:t>
            </a:r>
            <a:endParaRPr lang="en-US" altLang="ja-JP" sz="7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GothicMB101Pro-Regular"/>
            </a:endParaRPr>
          </a:p>
          <a:p>
            <a:pPr algn="ctr" eaLnBrk="1" hangingPunct="1"/>
            <a:r>
              <a:rPr lang="ja-JP" altLang="en-US" sz="7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貢献するリサイクル材</a:t>
            </a:r>
          </a:p>
        </p:txBody>
      </p:sp>
      <p:sp>
        <p:nvSpPr>
          <p:cNvPr id="81" name="object 75">
            <a:extLst>
              <a:ext uri="{FF2B5EF4-FFF2-40B4-BE49-F238E27FC236}">
                <a16:creationId xmlns:a16="http://schemas.microsoft.com/office/drawing/2014/main" id="{24376EB2-2B07-39B2-0D67-3AF27601D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25" y="5962653"/>
            <a:ext cx="1198562" cy="17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tabLst>
                <a:tab pos="1379538" algn="l"/>
              </a:tabLs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ja-JP" sz="1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優れたお手入れ性</a:t>
            </a: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5AE0891-E361-C26D-E425-24A72DDEA2F8}"/>
              </a:ext>
            </a:extLst>
          </p:cNvPr>
          <p:cNvGrpSpPr/>
          <p:nvPr/>
        </p:nvGrpSpPr>
        <p:grpSpPr>
          <a:xfrm>
            <a:off x="7405688" y="3494486"/>
            <a:ext cx="3351725" cy="1652005"/>
            <a:chOff x="7405688" y="3748490"/>
            <a:chExt cx="3351725" cy="1652005"/>
          </a:xfrm>
        </p:grpSpPr>
        <p:sp>
          <p:nvSpPr>
            <p:cNvPr id="83" name="object 119">
              <a:extLst>
                <a:ext uri="{FF2B5EF4-FFF2-40B4-BE49-F238E27FC236}">
                  <a16:creationId xmlns:a16="http://schemas.microsoft.com/office/drawing/2014/main" id="{9EB6BBAA-E5DA-68CD-FBC1-A07F3FC89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2861" y="3782055"/>
              <a:ext cx="2355533" cy="1618440"/>
            </a:xfrm>
            <a:prstGeom prst="rect">
              <a:avLst/>
            </a:prstGeom>
            <a:blipFill dpi="0" rotWithShape="1">
              <a:blip r:embed="rId2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4" name="object 122">
              <a:extLst>
                <a:ext uri="{FF2B5EF4-FFF2-40B4-BE49-F238E27FC236}">
                  <a16:creationId xmlns:a16="http://schemas.microsoft.com/office/drawing/2014/main" id="{6585D0CD-3C3E-7050-236B-FDEB47526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2603" y="4071938"/>
              <a:ext cx="25400" cy="23812"/>
            </a:xfrm>
            <a:custGeom>
              <a:avLst/>
              <a:gdLst>
                <a:gd name="T0" fmla="*/ 435 w 37465"/>
                <a:gd name="T1" fmla="*/ 0 h 37464"/>
                <a:gd name="T2" fmla="*/ 143 w 37465"/>
                <a:gd name="T3" fmla="*/ 46 h 37464"/>
                <a:gd name="T4" fmla="*/ 5 w 37465"/>
                <a:gd name="T5" fmla="*/ 165 h 37464"/>
                <a:gd name="T6" fmla="*/ 0 w 37465"/>
                <a:gd name="T7" fmla="*/ 198 h 37464"/>
                <a:gd name="T8" fmla="*/ 105 w 37465"/>
                <a:gd name="T9" fmla="*/ 336 h 37464"/>
                <a:gd name="T10" fmla="*/ 360 w 37465"/>
                <a:gd name="T11" fmla="*/ 399 h 37464"/>
                <a:gd name="T12" fmla="*/ 635 w 37465"/>
                <a:gd name="T13" fmla="*/ 346 h 37464"/>
                <a:gd name="T14" fmla="*/ 761 w 37465"/>
                <a:gd name="T15" fmla="*/ 219 h 37464"/>
                <a:gd name="T16" fmla="*/ 668 w 37465"/>
                <a:gd name="T17" fmla="*/ 69 h 37464"/>
                <a:gd name="T18" fmla="*/ 435 w 37465"/>
                <a:gd name="T19" fmla="*/ 0 h 374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465" h="37464">
                  <a:moveTo>
                    <a:pt x="21179" y="0"/>
                  </a:moveTo>
                  <a:lnTo>
                    <a:pt x="6957" y="4303"/>
                  </a:lnTo>
                  <a:lnTo>
                    <a:pt x="260" y="15329"/>
                  </a:lnTo>
                  <a:lnTo>
                    <a:pt x="0" y="18439"/>
                  </a:lnTo>
                  <a:lnTo>
                    <a:pt x="5099" y="31240"/>
                  </a:lnTo>
                  <a:lnTo>
                    <a:pt x="17543" y="37015"/>
                  </a:lnTo>
                  <a:lnTo>
                    <a:pt x="30945" y="32207"/>
                  </a:lnTo>
                  <a:lnTo>
                    <a:pt x="37114" y="20342"/>
                  </a:lnTo>
                  <a:lnTo>
                    <a:pt x="32568" y="6465"/>
                  </a:lnTo>
                  <a:lnTo>
                    <a:pt x="21179" y="0"/>
                  </a:lnTo>
                  <a:close/>
                </a:path>
              </a:pathLst>
            </a:custGeom>
            <a:solidFill>
              <a:srgbClr val="1306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5" name="object 123">
              <a:extLst>
                <a:ext uri="{FF2B5EF4-FFF2-40B4-BE49-F238E27FC236}">
                  <a16:creationId xmlns:a16="http://schemas.microsoft.com/office/drawing/2014/main" id="{8BF847B2-461F-5CF5-1C35-9D729B6C5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00" y="4162610"/>
              <a:ext cx="25400" cy="23812"/>
            </a:xfrm>
            <a:custGeom>
              <a:avLst/>
              <a:gdLst>
                <a:gd name="T0" fmla="*/ 435 w 37465"/>
                <a:gd name="T1" fmla="*/ 0 h 37464"/>
                <a:gd name="T2" fmla="*/ 143 w 37465"/>
                <a:gd name="T3" fmla="*/ 46 h 37464"/>
                <a:gd name="T4" fmla="*/ 5 w 37465"/>
                <a:gd name="T5" fmla="*/ 165 h 37464"/>
                <a:gd name="T6" fmla="*/ 0 w 37465"/>
                <a:gd name="T7" fmla="*/ 198 h 37464"/>
                <a:gd name="T8" fmla="*/ 105 w 37465"/>
                <a:gd name="T9" fmla="*/ 336 h 37464"/>
                <a:gd name="T10" fmla="*/ 359 w 37465"/>
                <a:gd name="T11" fmla="*/ 399 h 37464"/>
                <a:gd name="T12" fmla="*/ 635 w 37465"/>
                <a:gd name="T13" fmla="*/ 346 h 37464"/>
                <a:gd name="T14" fmla="*/ 761 w 37465"/>
                <a:gd name="T15" fmla="*/ 219 h 37464"/>
                <a:gd name="T16" fmla="*/ 668 w 37465"/>
                <a:gd name="T17" fmla="*/ 69 h 37464"/>
                <a:gd name="T18" fmla="*/ 435 w 37465"/>
                <a:gd name="T19" fmla="*/ 0 h 374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465" h="37464">
                  <a:moveTo>
                    <a:pt x="21187" y="0"/>
                  </a:moveTo>
                  <a:lnTo>
                    <a:pt x="6958" y="4302"/>
                  </a:lnTo>
                  <a:lnTo>
                    <a:pt x="260" y="15320"/>
                  </a:lnTo>
                  <a:lnTo>
                    <a:pt x="0" y="18426"/>
                  </a:lnTo>
                  <a:lnTo>
                    <a:pt x="5096" y="31234"/>
                  </a:lnTo>
                  <a:lnTo>
                    <a:pt x="17532" y="37013"/>
                  </a:lnTo>
                  <a:lnTo>
                    <a:pt x="30942" y="32210"/>
                  </a:lnTo>
                  <a:lnTo>
                    <a:pt x="37112" y="20348"/>
                  </a:lnTo>
                  <a:lnTo>
                    <a:pt x="32574" y="6467"/>
                  </a:lnTo>
                  <a:lnTo>
                    <a:pt x="21187" y="0"/>
                  </a:lnTo>
                  <a:close/>
                </a:path>
              </a:pathLst>
            </a:custGeom>
            <a:solidFill>
              <a:srgbClr val="1306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6" name="object 124">
              <a:extLst>
                <a:ext uri="{FF2B5EF4-FFF2-40B4-BE49-F238E27FC236}">
                  <a16:creationId xmlns:a16="http://schemas.microsoft.com/office/drawing/2014/main" id="{BDEB41B7-AD13-1692-A030-B400C45A5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262" y="4067946"/>
              <a:ext cx="630237" cy="101600"/>
            </a:xfrm>
            <a:custGeom>
              <a:avLst/>
              <a:gdLst>
                <a:gd name="T0" fmla="*/ 14004 w 962025"/>
                <a:gd name="T1" fmla="*/ 2038 h 156845"/>
                <a:gd name="T2" fmla="*/ 8964 w 962025"/>
                <a:gd name="T3" fmla="*/ 0 h 156845"/>
                <a:gd name="T4" fmla="*/ 0 w 962025"/>
                <a:gd name="T5" fmla="*/ 0 h 1568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62025" h="156845">
                  <a:moveTo>
                    <a:pt x="961774" y="156654"/>
                  </a:moveTo>
                  <a:lnTo>
                    <a:pt x="615648" y="0"/>
                  </a:lnTo>
                  <a:lnTo>
                    <a:pt x="0" y="0"/>
                  </a:lnTo>
                </a:path>
              </a:pathLst>
            </a:custGeom>
            <a:noFill/>
            <a:ln w="3467">
              <a:solidFill>
                <a:srgbClr val="1306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87" name="object 125">
              <a:extLst>
                <a:ext uri="{FF2B5EF4-FFF2-40B4-BE49-F238E27FC236}">
                  <a16:creationId xmlns:a16="http://schemas.microsoft.com/office/drawing/2014/main" id="{14239A29-347D-CB1B-F760-4A37015255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3281" y="3959979"/>
              <a:ext cx="524913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ja-JP" altLang="ja-JP" sz="6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GothicMB101Pro-Medium"/>
                </a:rPr>
                <a:t>アースボード</a:t>
              </a:r>
            </a:p>
          </p:txBody>
        </p:sp>
        <p:sp>
          <p:nvSpPr>
            <p:cNvPr id="88" name="object 126">
              <a:extLst>
                <a:ext uri="{FF2B5EF4-FFF2-40B4-BE49-F238E27FC236}">
                  <a16:creationId xmlns:a16="http://schemas.microsoft.com/office/drawing/2014/main" id="{FBDEA6F2-400D-E4CF-457E-F399CC8EC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77926" y="3748490"/>
              <a:ext cx="979487" cy="18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2000"/>
                </a:lnSpc>
              </a:pPr>
              <a:r>
                <a:rPr lang="ja-JP" altLang="ja-JP" sz="6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GothicMB101Pro-Medium"/>
                </a:rPr>
                <a:t>フットフィール仕上げ</a:t>
              </a:r>
              <a:endParaRPr lang="en-US" altLang="ja-JP" sz="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Medium"/>
              </a:endParaRPr>
            </a:p>
            <a:p>
              <a:pPr eaLnBrk="1" hangingPunct="1">
                <a:lnSpc>
                  <a:spcPct val="102000"/>
                </a:lnSpc>
              </a:pPr>
              <a:r>
                <a:rPr lang="ja-JP" altLang="ja-JP" sz="6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GothicMB101Pro-Medium"/>
                </a:rPr>
                <a:t>ハイパーフィルム</a:t>
              </a:r>
            </a:p>
          </p:txBody>
        </p:sp>
        <p:sp>
          <p:nvSpPr>
            <p:cNvPr id="89" name="object 127">
              <a:extLst>
                <a:ext uri="{FF2B5EF4-FFF2-40B4-BE49-F238E27FC236}">
                  <a16:creationId xmlns:a16="http://schemas.microsoft.com/office/drawing/2014/main" id="{D4545EBB-7D78-99FA-5E09-C4B046784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0103" y="3944938"/>
              <a:ext cx="536575" cy="0"/>
            </a:xfrm>
            <a:custGeom>
              <a:avLst/>
              <a:gdLst>
                <a:gd name="T0" fmla="*/ 0 w 818515"/>
                <a:gd name="T1" fmla="*/ 11989 w 818515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818515">
                  <a:moveTo>
                    <a:pt x="0" y="0"/>
                  </a:moveTo>
                  <a:lnTo>
                    <a:pt x="818032" y="0"/>
                  </a:lnTo>
                </a:path>
              </a:pathLst>
            </a:custGeom>
            <a:noFill/>
            <a:ln w="3467">
              <a:solidFill>
                <a:srgbClr val="1306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0" name="object 128">
              <a:extLst>
                <a:ext uri="{FF2B5EF4-FFF2-40B4-BE49-F238E27FC236}">
                  <a16:creationId xmlns:a16="http://schemas.microsoft.com/office/drawing/2014/main" id="{B61B3955-A8FE-5688-0E40-6288E0B84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1853" y="4685799"/>
              <a:ext cx="23813" cy="23812"/>
            </a:xfrm>
            <a:custGeom>
              <a:avLst/>
              <a:gdLst>
                <a:gd name="T0" fmla="*/ 172 w 37465"/>
                <a:gd name="T1" fmla="*/ 0 h 37465"/>
                <a:gd name="T2" fmla="*/ 49 w 37465"/>
                <a:gd name="T3" fmla="*/ 69 h 37465"/>
                <a:gd name="T4" fmla="*/ 0 w 37465"/>
                <a:gd name="T5" fmla="*/ 219 h 37465"/>
                <a:gd name="T6" fmla="*/ 66 w 37465"/>
                <a:gd name="T7" fmla="*/ 346 h 37465"/>
                <a:gd name="T8" fmla="*/ 210 w 37465"/>
                <a:gd name="T9" fmla="*/ 399 h 37465"/>
                <a:gd name="T10" fmla="*/ 344 w 37465"/>
                <a:gd name="T11" fmla="*/ 336 h 37465"/>
                <a:gd name="T12" fmla="*/ 399 w 37465"/>
                <a:gd name="T13" fmla="*/ 198 h 37465"/>
                <a:gd name="T14" fmla="*/ 397 w 37465"/>
                <a:gd name="T15" fmla="*/ 165 h 37465"/>
                <a:gd name="T16" fmla="*/ 324 w 37465"/>
                <a:gd name="T17" fmla="*/ 46 h 37465"/>
                <a:gd name="T18" fmla="*/ 172 w 37465"/>
                <a:gd name="T19" fmla="*/ 0 h 374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465" h="37465">
                  <a:moveTo>
                    <a:pt x="15929" y="0"/>
                  </a:moveTo>
                  <a:lnTo>
                    <a:pt x="4536" y="6465"/>
                  </a:lnTo>
                  <a:lnTo>
                    <a:pt x="0" y="20343"/>
                  </a:lnTo>
                  <a:lnTo>
                    <a:pt x="6158" y="32211"/>
                  </a:lnTo>
                  <a:lnTo>
                    <a:pt x="19570" y="37015"/>
                  </a:lnTo>
                  <a:lnTo>
                    <a:pt x="32010" y="31245"/>
                  </a:lnTo>
                  <a:lnTo>
                    <a:pt x="37114" y="18439"/>
                  </a:lnTo>
                  <a:lnTo>
                    <a:pt x="36852" y="15325"/>
                  </a:lnTo>
                  <a:lnTo>
                    <a:pt x="30149" y="4302"/>
                  </a:lnTo>
                  <a:lnTo>
                    <a:pt x="15929" y="0"/>
                  </a:lnTo>
                  <a:close/>
                </a:path>
              </a:pathLst>
            </a:custGeom>
            <a:solidFill>
              <a:srgbClr val="1306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1" name="object 129">
              <a:extLst>
                <a:ext uri="{FF2B5EF4-FFF2-40B4-BE49-F238E27FC236}">
                  <a16:creationId xmlns:a16="http://schemas.microsoft.com/office/drawing/2014/main" id="{D6D4CE4C-60B9-971B-299D-D6B26D983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6141" y="4704849"/>
              <a:ext cx="220662" cy="160337"/>
            </a:xfrm>
            <a:custGeom>
              <a:avLst/>
              <a:gdLst>
                <a:gd name="T0" fmla="*/ 0 w 337184"/>
                <a:gd name="T1" fmla="*/ 0 h 249554"/>
                <a:gd name="T2" fmla="*/ 4854 w 337184"/>
                <a:gd name="T3" fmla="*/ 2984 h 24955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37184" h="249554">
                  <a:moveTo>
                    <a:pt x="0" y="0"/>
                  </a:moveTo>
                  <a:lnTo>
                    <a:pt x="336867" y="248996"/>
                  </a:lnTo>
                </a:path>
              </a:pathLst>
            </a:custGeom>
            <a:noFill/>
            <a:ln w="3467">
              <a:solidFill>
                <a:srgbClr val="1306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2" name="object 130">
              <a:extLst>
                <a:ext uri="{FF2B5EF4-FFF2-40B4-BE49-F238E27FC236}">
                  <a16:creationId xmlns:a16="http://schemas.microsoft.com/office/drawing/2014/main" id="{76B1E877-3E65-80FB-4C9A-564DA8627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6803" y="4865186"/>
              <a:ext cx="320675" cy="0"/>
            </a:xfrm>
            <a:custGeom>
              <a:avLst/>
              <a:gdLst>
                <a:gd name="T0" fmla="*/ 0 w 489584"/>
                <a:gd name="T1" fmla="*/ 7109 w 489584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489584">
                  <a:moveTo>
                    <a:pt x="0" y="0"/>
                  </a:moveTo>
                  <a:lnTo>
                    <a:pt x="489140" y="0"/>
                  </a:lnTo>
                </a:path>
              </a:pathLst>
            </a:custGeom>
            <a:noFill/>
            <a:ln w="3467">
              <a:solidFill>
                <a:srgbClr val="1306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3" name="object 131">
              <a:extLst>
                <a:ext uri="{FF2B5EF4-FFF2-40B4-BE49-F238E27FC236}">
                  <a16:creationId xmlns:a16="http://schemas.microsoft.com/office/drawing/2014/main" id="{8A4D5A69-CF77-04AC-D948-DB0671B53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76803" y="4738850"/>
              <a:ext cx="663892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ja-JP" sz="6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GothicMB101Pro-Medium"/>
                </a:rPr>
                <a:t>防湿フィルム</a:t>
              </a:r>
            </a:p>
          </p:txBody>
        </p:sp>
        <p:sp>
          <p:nvSpPr>
            <p:cNvPr id="94" name="object 138">
              <a:extLst>
                <a:ext uri="{FF2B5EF4-FFF2-40B4-BE49-F238E27FC236}">
                  <a16:creationId xmlns:a16="http://schemas.microsoft.com/office/drawing/2014/main" id="{605C4A20-07C5-7FE4-CB6C-F4AECAF36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688" y="4279132"/>
              <a:ext cx="623887" cy="611188"/>
            </a:xfrm>
            <a:custGeom>
              <a:avLst/>
              <a:gdLst>
                <a:gd name="T0" fmla="*/ 6878 w 953134"/>
                <a:gd name="T1" fmla="*/ 0 h 953134"/>
                <a:gd name="T2" fmla="*/ 6314 w 953134"/>
                <a:gd name="T3" fmla="*/ 19 h 953134"/>
                <a:gd name="T4" fmla="*/ 5762 w 953134"/>
                <a:gd name="T5" fmla="*/ 73 h 953134"/>
                <a:gd name="T6" fmla="*/ 4704 w 953134"/>
                <a:gd name="T7" fmla="*/ 285 h 953134"/>
                <a:gd name="T8" fmla="*/ 3717 w 953134"/>
                <a:gd name="T9" fmla="*/ 625 h 953134"/>
                <a:gd name="T10" fmla="*/ 2816 w 953134"/>
                <a:gd name="T11" fmla="*/ 1080 h 953134"/>
                <a:gd name="T12" fmla="*/ 2015 w 953134"/>
                <a:gd name="T13" fmla="*/ 1640 h 953134"/>
                <a:gd name="T14" fmla="*/ 1327 w 953134"/>
                <a:gd name="T15" fmla="*/ 2293 h 953134"/>
                <a:gd name="T16" fmla="*/ 768 w 953134"/>
                <a:gd name="T17" fmla="*/ 3027 h 953134"/>
                <a:gd name="T18" fmla="*/ 350 w 953134"/>
                <a:gd name="T19" fmla="*/ 3830 h 953134"/>
                <a:gd name="T20" fmla="*/ 90 w 953134"/>
                <a:gd name="T21" fmla="*/ 4692 h 953134"/>
                <a:gd name="T22" fmla="*/ 23 w 953134"/>
                <a:gd name="T23" fmla="*/ 5141 h 953134"/>
                <a:gd name="T24" fmla="*/ 0 w 953134"/>
                <a:gd name="T25" fmla="*/ 5599 h 953134"/>
                <a:gd name="T26" fmla="*/ 23 w 953134"/>
                <a:gd name="T27" fmla="*/ 6059 h 953134"/>
                <a:gd name="T28" fmla="*/ 90 w 953134"/>
                <a:gd name="T29" fmla="*/ 6509 h 953134"/>
                <a:gd name="T30" fmla="*/ 350 w 953134"/>
                <a:gd name="T31" fmla="*/ 7370 h 953134"/>
                <a:gd name="T32" fmla="*/ 768 w 953134"/>
                <a:gd name="T33" fmla="*/ 8173 h 953134"/>
                <a:gd name="T34" fmla="*/ 1327 w 953134"/>
                <a:gd name="T35" fmla="*/ 8907 h 953134"/>
                <a:gd name="T36" fmla="*/ 2015 w 953134"/>
                <a:gd name="T37" fmla="*/ 9560 h 953134"/>
                <a:gd name="T38" fmla="*/ 2816 w 953134"/>
                <a:gd name="T39" fmla="*/ 10119 h 953134"/>
                <a:gd name="T40" fmla="*/ 3717 w 953134"/>
                <a:gd name="T41" fmla="*/ 10574 h 953134"/>
                <a:gd name="T42" fmla="*/ 4704 w 953134"/>
                <a:gd name="T43" fmla="*/ 10914 h 953134"/>
                <a:gd name="T44" fmla="*/ 5762 w 953134"/>
                <a:gd name="T45" fmla="*/ 11126 h 953134"/>
                <a:gd name="T46" fmla="*/ 6314 w 953134"/>
                <a:gd name="T47" fmla="*/ 11181 h 953134"/>
                <a:gd name="T48" fmla="*/ 6878 w 953134"/>
                <a:gd name="T49" fmla="*/ 11199 h 953134"/>
                <a:gd name="T50" fmla="*/ 7442 w 953134"/>
                <a:gd name="T51" fmla="*/ 11181 h 953134"/>
                <a:gd name="T52" fmla="*/ 7994 w 953134"/>
                <a:gd name="T53" fmla="*/ 11126 h 953134"/>
                <a:gd name="T54" fmla="*/ 9052 w 953134"/>
                <a:gd name="T55" fmla="*/ 10914 h 953134"/>
                <a:gd name="T56" fmla="*/ 10039 w 953134"/>
                <a:gd name="T57" fmla="*/ 10574 h 953134"/>
                <a:gd name="T58" fmla="*/ 10940 w 953134"/>
                <a:gd name="T59" fmla="*/ 10119 h 953134"/>
                <a:gd name="T60" fmla="*/ 11742 w 953134"/>
                <a:gd name="T61" fmla="*/ 9560 h 953134"/>
                <a:gd name="T62" fmla="*/ 12430 w 953134"/>
                <a:gd name="T63" fmla="*/ 8907 h 953134"/>
                <a:gd name="T64" fmla="*/ 12989 w 953134"/>
                <a:gd name="T65" fmla="*/ 8173 h 953134"/>
                <a:gd name="T66" fmla="*/ 13405 w 953134"/>
                <a:gd name="T67" fmla="*/ 7370 h 953134"/>
                <a:gd name="T68" fmla="*/ 13667 w 953134"/>
                <a:gd name="T69" fmla="*/ 6509 h 953134"/>
                <a:gd name="T70" fmla="*/ 13733 w 953134"/>
                <a:gd name="T71" fmla="*/ 6059 h 953134"/>
                <a:gd name="T72" fmla="*/ 13756 w 953134"/>
                <a:gd name="T73" fmla="*/ 5599 h 953134"/>
                <a:gd name="T74" fmla="*/ 13733 w 953134"/>
                <a:gd name="T75" fmla="*/ 5141 h 953134"/>
                <a:gd name="T76" fmla="*/ 13667 w 953134"/>
                <a:gd name="T77" fmla="*/ 4692 h 953134"/>
                <a:gd name="T78" fmla="*/ 13405 w 953134"/>
                <a:gd name="T79" fmla="*/ 3830 h 953134"/>
                <a:gd name="T80" fmla="*/ 12989 w 953134"/>
                <a:gd name="T81" fmla="*/ 3027 h 953134"/>
                <a:gd name="T82" fmla="*/ 12430 w 953134"/>
                <a:gd name="T83" fmla="*/ 2293 h 953134"/>
                <a:gd name="T84" fmla="*/ 11742 w 953134"/>
                <a:gd name="T85" fmla="*/ 1640 h 953134"/>
                <a:gd name="T86" fmla="*/ 10940 w 953134"/>
                <a:gd name="T87" fmla="*/ 1080 h 953134"/>
                <a:gd name="T88" fmla="*/ 10039 w 953134"/>
                <a:gd name="T89" fmla="*/ 625 h 953134"/>
                <a:gd name="T90" fmla="*/ 9052 w 953134"/>
                <a:gd name="T91" fmla="*/ 285 h 953134"/>
                <a:gd name="T92" fmla="*/ 7994 w 953134"/>
                <a:gd name="T93" fmla="*/ 73 h 953134"/>
                <a:gd name="T94" fmla="*/ 7442 w 953134"/>
                <a:gd name="T95" fmla="*/ 19 h 953134"/>
                <a:gd name="T96" fmla="*/ 6878 w 953134"/>
                <a:gd name="T97" fmla="*/ 0 h 9531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53134" h="953134">
                  <a:moveTo>
                    <a:pt x="476376" y="0"/>
                  </a:moveTo>
                  <a:lnTo>
                    <a:pt x="437305" y="1579"/>
                  </a:lnTo>
                  <a:lnTo>
                    <a:pt x="399103" y="6235"/>
                  </a:lnTo>
                  <a:lnTo>
                    <a:pt x="325801" y="24286"/>
                  </a:lnTo>
                  <a:lnTo>
                    <a:pt x="257449" y="53173"/>
                  </a:lnTo>
                  <a:lnTo>
                    <a:pt x="195030" y="91914"/>
                  </a:lnTo>
                  <a:lnTo>
                    <a:pt x="139523" y="139530"/>
                  </a:lnTo>
                  <a:lnTo>
                    <a:pt x="91910" y="195038"/>
                  </a:lnTo>
                  <a:lnTo>
                    <a:pt x="53170" y="257459"/>
                  </a:lnTo>
                  <a:lnTo>
                    <a:pt x="24285" y="325812"/>
                  </a:lnTo>
                  <a:lnTo>
                    <a:pt x="6234" y="399116"/>
                  </a:lnTo>
                  <a:lnTo>
                    <a:pt x="1579" y="437317"/>
                  </a:lnTo>
                  <a:lnTo>
                    <a:pt x="0" y="476389"/>
                  </a:lnTo>
                  <a:lnTo>
                    <a:pt x="1579" y="515459"/>
                  </a:lnTo>
                  <a:lnTo>
                    <a:pt x="6234" y="553659"/>
                  </a:lnTo>
                  <a:lnTo>
                    <a:pt x="24285" y="626960"/>
                  </a:lnTo>
                  <a:lnTo>
                    <a:pt x="53170" y="695311"/>
                  </a:lnTo>
                  <a:lnTo>
                    <a:pt x="91910" y="757730"/>
                  </a:lnTo>
                  <a:lnTo>
                    <a:pt x="139523" y="813238"/>
                  </a:lnTo>
                  <a:lnTo>
                    <a:pt x="195030" y="860852"/>
                  </a:lnTo>
                  <a:lnTo>
                    <a:pt x="257449" y="899593"/>
                  </a:lnTo>
                  <a:lnTo>
                    <a:pt x="325801" y="928480"/>
                  </a:lnTo>
                  <a:lnTo>
                    <a:pt x="399103" y="946531"/>
                  </a:lnTo>
                  <a:lnTo>
                    <a:pt x="437305" y="951187"/>
                  </a:lnTo>
                  <a:lnTo>
                    <a:pt x="476376" y="952766"/>
                  </a:lnTo>
                  <a:lnTo>
                    <a:pt x="515446" y="951187"/>
                  </a:lnTo>
                  <a:lnTo>
                    <a:pt x="553647" y="946531"/>
                  </a:lnTo>
                  <a:lnTo>
                    <a:pt x="626947" y="928480"/>
                  </a:lnTo>
                  <a:lnTo>
                    <a:pt x="695298" y="899593"/>
                  </a:lnTo>
                  <a:lnTo>
                    <a:pt x="757717" y="860852"/>
                  </a:lnTo>
                  <a:lnTo>
                    <a:pt x="813225" y="813238"/>
                  </a:lnTo>
                  <a:lnTo>
                    <a:pt x="860840" y="757730"/>
                  </a:lnTo>
                  <a:lnTo>
                    <a:pt x="899581" y="695311"/>
                  </a:lnTo>
                  <a:lnTo>
                    <a:pt x="928467" y="626960"/>
                  </a:lnTo>
                  <a:lnTo>
                    <a:pt x="946518" y="553659"/>
                  </a:lnTo>
                  <a:lnTo>
                    <a:pt x="951174" y="515459"/>
                  </a:lnTo>
                  <a:lnTo>
                    <a:pt x="952753" y="476389"/>
                  </a:lnTo>
                  <a:lnTo>
                    <a:pt x="951174" y="437317"/>
                  </a:lnTo>
                  <a:lnTo>
                    <a:pt x="946518" y="399116"/>
                  </a:lnTo>
                  <a:lnTo>
                    <a:pt x="928467" y="325812"/>
                  </a:lnTo>
                  <a:lnTo>
                    <a:pt x="899581" y="257459"/>
                  </a:lnTo>
                  <a:lnTo>
                    <a:pt x="860840" y="195038"/>
                  </a:lnTo>
                  <a:lnTo>
                    <a:pt x="813225" y="139530"/>
                  </a:lnTo>
                  <a:lnTo>
                    <a:pt x="757717" y="91914"/>
                  </a:lnTo>
                  <a:lnTo>
                    <a:pt x="695298" y="53173"/>
                  </a:lnTo>
                  <a:lnTo>
                    <a:pt x="626947" y="24286"/>
                  </a:lnTo>
                  <a:lnTo>
                    <a:pt x="553647" y="6235"/>
                  </a:lnTo>
                  <a:lnTo>
                    <a:pt x="515446" y="1579"/>
                  </a:lnTo>
                  <a:lnTo>
                    <a:pt x="4763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5" name="object 139">
              <a:extLst>
                <a:ext uri="{FF2B5EF4-FFF2-40B4-BE49-F238E27FC236}">
                  <a16:creationId xmlns:a16="http://schemas.microsoft.com/office/drawing/2014/main" id="{7E42D923-E296-F837-AC4D-E6DC29A4F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4282307"/>
              <a:ext cx="623887" cy="611188"/>
            </a:xfrm>
            <a:prstGeom prst="rect">
              <a:avLst/>
            </a:prstGeom>
            <a:blipFill dpi="0" rotWithShape="1">
              <a:blip r:embed="rId2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6" name="object 140">
              <a:extLst>
                <a:ext uri="{FF2B5EF4-FFF2-40B4-BE49-F238E27FC236}">
                  <a16:creationId xmlns:a16="http://schemas.microsoft.com/office/drawing/2014/main" id="{E2340055-39F1-0EF3-4700-D98BB67B8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688" y="4279132"/>
              <a:ext cx="623887" cy="611188"/>
            </a:xfrm>
            <a:custGeom>
              <a:avLst/>
              <a:gdLst>
                <a:gd name="T0" fmla="*/ 6878 w 953134"/>
                <a:gd name="T1" fmla="*/ 11199 h 953134"/>
                <a:gd name="T2" fmla="*/ 7442 w 953134"/>
                <a:gd name="T3" fmla="*/ 11181 h 953134"/>
                <a:gd name="T4" fmla="*/ 7994 w 953134"/>
                <a:gd name="T5" fmla="*/ 11126 h 953134"/>
                <a:gd name="T6" fmla="*/ 9052 w 953134"/>
                <a:gd name="T7" fmla="*/ 10914 h 953134"/>
                <a:gd name="T8" fmla="*/ 10039 w 953134"/>
                <a:gd name="T9" fmla="*/ 10574 h 953134"/>
                <a:gd name="T10" fmla="*/ 10940 w 953134"/>
                <a:gd name="T11" fmla="*/ 10119 h 953134"/>
                <a:gd name="T12" fmla="*/ 11742 w 953134"/>
                <a:gd name="T13" fmla="*/ 9560 h 953134"/>
                <a:gd name="T14" fmla="*/ 12430 w 953134"/>
                <a:gd name="T15" fmla="*/ 8907 h 953134"/>
                <a:gd name="T16" fmla="*/ 12989 w 953134"/>
                <a:gd name="T17" fmla="*/ 8173 h 953134"/>
                <a:gd name="T18" fmla="*/ 13405 w 953134"/>
                <a:gd name="T19" fmla="*/ 7370 h 953134"/>
                <a:gd name="T20" fmla="*/ 13667 w 953134"/>
                <a:gd name="T21" fmla="*/ 6509 h 953134"/>
                <a:gd name="T22" fmla="*/ 13733 w 953134"/>
                <a:gd name="T23" fmla="*/ 6059 h 953134"/>
                <a:gd name="T24" fmla="*/ 13756 w 953134"/>
                <a:gd name="T25" fmla="*/ 5599 h 953134"/>
                <a:gd name="T26" fmla="*/ 13733 w 953134"/>
                <a:gd name="T27" fmla="*/ 5141 h 953134"/>
                <a:gd name="T28" fmla="*/ 13667 w 953134"/>
                <a:gd name="T29" fmla="*/ 4692 h 953134"/>
                <a:gd name="T30" fmla="*/ 13405 w 953134"/>
                <a:gd name="T31" fmla="*/ 3830 h 953134"/>
                <a:gd name="T32" fmla="*/ 12989 w 953134"/>
                <a:gd name="T33" fmla="*/ 3027 h 953134"/>
                <a:gd name="T34" fmla="*/ 12430 w 953134"/>
                <a:gd name="T35" fmla="*/ 2293 h 953134"/>
                <a:gd name="T36" fmla="*/ 11742 w 953134"/>
                <a:gd name="T37" fmla="*/ 1640 h 953134"/>
                <a:gd name="T38" fmla="*/ 10940 w 953134"/>
                <a:gd name="T39" fmla="*/ 1080 h 953134"/>
                <a:gd name="T40" fmla="*/ 10039 w 953134"/>
                <a:gd name="T41" fmla="*/ 625 h 953134"/>
                <a:gd name="T42" fmla="*/ 9052 w 953134"/>
                <a:gd name="T43" fmla="*/ 285 h 953134"/>
                <a:gd name="T44" fmla="*/ 7994 w 953134"/>
                <a:gd name="T45" fmla="*/ 73 h 953134"/>
                <a:gd name="T46" fmla="*/ 7442 w 953134"/>
                <a:gd name="T47" fmla="*/ 19 h 953134"/>
                <a:gd name="T48" fmla="*/ 6878 w 953134"/>
                <a:gd name="T49" fmla="*/ 0 h 953134"/>
                <a:gd name="T50" fmla="*/ 6314 w 953134"/>
                <a:gd name="T51" fmla="*/ 19 h 953134"/>
                <a:gd name="T52" fmla="*/ 5762 w 953134"/>
                <a:gd name="T53" fmla="*/ 73 h 953134"/>
                <a:gd name="T54" fmla="*/ 4704 w 953134"/>
                <a:gd name="T55" fmla="*/ 285 h 953134"/>
                <a:gd name="T56" fmla="*/ 3717 w 953134"/>
                <a:gd name="T57" fmla="*/ 625 h 953134"/>
                <a:gd name="T58" fmla="*/ 2816 w 953134"/>
                <a:gd name="T59" fmla="*/ 1080 h 953134"/>
                <a:gd name="T60" fmla="*/ 2015 w 953134"/>
                <a:gd name="T61" fmla="*/ 1640 h 953134"/>
                <a:gd name="T62" fmla="*/ 1327 w 953134"/>
                <a:gd name="T63" fmla="*/ 2293 h 953134"/>
                <a:gd name="T64" fmla="*/ 768 w 953134"/>
                <a:gd name="T65" fmla="*/ 3027 h 953134"/>
                <a:gd name="T66" fmla="*/ 350 w 953134"/>
                <a:gd name="T67" fmla="*/ 3830 h 953134"/>
                <a:gd name="T68" fmla="*/ 90 w 953134"/>
                <a:gd name="T69" fmla="*/ 4692 h 953134"/>
                <a:gd name="T70" fmla="*/ 23 w 953134"/>
                <a:gd name="T71" fmla="*/ 5141 h 953134"/>
                <a:gd name="T72" fmla="*/ 0 w 953134"/>
                <a:gd name="T73" fmla="*/ 5599 h 953134"/>
                <a:gd name="T74" fmla="*/ 23 w 953134"/>
                <a:gd name="T75" fmla="*/ 6059 h 953134"/>
                <a:gd name="T76" fmla="*/ 90 w 953134"/>
                <a:gd name="T77" fmla="*/ 6509 h 953134"/>
                <a:gd name="T78" fmla="*/ 350 w 953134"/>
                <a:gd name="T79" fmla="*/ 7370 h 953134"/>
                <a:gd name="T80" fmla="*/ 768 w 953134"/>
                <a:gd name="T81" fmla="*/ 8173 h 953134"/>
                <a:gd name="T82" fmla="*/ 1327 w 953134"/>
                <a:gd name="T83" fmla="*/ 8907 h 953134"/>
                <a:gd name="T84" fmla="*/ 2015 w 953134"/>
                <a:gd name="T85" fmla="*/ 9560 h 953134"/>
                <a:gd name="T86" fmla="*/ 2816 w 953134"/>
                <a:gd name="T87" fmla="*/ 10119 h 953134"/>
                <a:gd name="T88" fmla="*/ 3717 w 953134"/>
                <a:gd name="T89" fmla="*/ 10574 h 953134"/>
                <a:gd name="T90" fmla="*/ 4704 w 953134"/>
                <a:gd name="T91" fmla="*/ 10914 h 953134"/>
                <a:gd name="T92" fmla="*/ 5762 w 953134"/>
                <a:gd name="T93" fmla="*/ 11126 h 953134"/>
                <a:gd name="T94" fmla="*/ 6314 w 953134"/>
                <a:gd name="T95" fmla="*/ 11181 h 953134"/>
                <a:gd name="T96" fmla="*/ 6878 w 953134"/>
                <a:gd name="T97" fmla="*/ 11199 h 9531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53134" h="953134">
                  <a:moveTo>
                    <a:pt x="476376" y="952766"/>
                  </a:moveTo>
                  <a:lnTo>
                    <a:pt x="515446" y="951187"/>
                  </a:lnTo>
                  <a:lnTo>
                    <a:pt x="553647" y="946531"/>
                  </a:lnTo>
                  <a:lnTo>
                    <a:pt x="626947" y="928480"/>
                  </a:lnTo>
                  <a:lnTo>
                    <a:pt x="695298" y="899593"/>
                  </a:lnTo>
                  <a:lnTo>
                    <a:pt x="757717" y="860852"/>
                  </a:lnTo>
                  <a:lnTo>
                    <a:pt x="813225" y="813238"/>
                  </a:lnTo>
                  <a:lnTo>
                    <a:pt x="860840" y="757730"/>
                  </a:lnTo>
                  <a:lnTo>
                    <a:pt x="899581" y="695311"/>
                  </a:lnTo>
                  <a:lnTo>
                    <a:pt x="928467" y="626960"/>
                  </a:lnTo>
                  <a:lnTo>
                    <a:pt x="946518" y="553659"/>
                  </a:lnTo>
                  <a:lnTo>
                    <a:pt x="951174" y="515459"/>
                  </a:lnTo>
                  <a:lnTo>
                    <a:pt x="952753" y="476389"/>
                  </a:lnTo>
                  <a:lnTo>
                    <a:pt x="951174" y="437317"/>
                  </a:lnTo>
                  <a:lnTo>
                    <a:pt x="946518" y="399116"/>
                  </a:lnTo>
                  <a:lnTo>
                    <a:pt x="928467" y="325812"/>
                  </a:lnTo>
                  <a:lnTo>
                    <a:pt x="899581" y="257459"/>
                  </a:lnTo>
                  <a:lnTo>
                    <a:pt x="860840" y="195038"/>
                  </a:lnTo>
                  <a:lnTo>
                    <a:pt x="813225" y="139530"/>
                  </a:lnTo>
                  <a:lnTo>
                    <a:pt x="757717" y="91914"/>
                  </a:lnTo>
                  <a:lnTo>
                    <a:pt x="695298" y="53173"/>
                  </a:lnTo>
                  <a:lnTo>
                    <a:pt x="626947" y="24286"/>
                  </a:lnTo>
                  <a:lnTo>
                    <a:pt x="553647" y="6235"/>
                  </a:lnTo>
                  <a:lnTo>
                    <a:pt x="515446" y="1579"/>
                  </a:lnTo>
                  <a:lnTo>
                    <a:pt x="476376" y="0"/>
                  </a:lnTo>
                  <a:lnTo>
                    <a:pt x="437305" y="1579"/>
                  </a:lnTo>
                  <a:lnTo>
                    <a:pt x="399103" y="6235"/>
                  </a:lnTo>
                  <a:lnTo>
                    <a:pt x="325801" y="24286"/>
                  </a:lnTo>
                  <a:lnTo>
                    <a:pt x="257449" y="53173"/>
                  </a:lnTo>
                  <a:lnTo>
                    <a:pt x="195030" y="91914"/>
                  </a:lnTo>
                  <a:lnTo>
                    <a:pt x="139523" y="139530"/>
                  </a:lnTo>
                  <a:lnTo>
                    <a:pt x="91910" y="195038"/>
                  </a:lnTo>
                  <a:lnTo>
                    <a:pt x="53170" y="257459"/>
                  </a:lnTo>
                  <a:lnTo>
                    <a:pt x="24285" y="325812"/>
                  </a:lnTo>
                  <a:lnTo>
                    <a:pt x="6234" y="399116"/>
                  </a:lnTo>
                  <a:lnTo>
                    <a:pt x="1579" y="437317"/>
                  </a:lnTo>
                  <a:lnTo>
                    <a:pt x="0" y="476389"/>
                  </a:lnTo>
                  <a:lnTo>
                    <a:pt x="1579" y="515459"/>
                  </a:lnTo>
                  <a:lnTo>
                    <a:pt x="6234" y="553659"/>
                  </a:lnTo>
                  <a:lnTo>
                    <a:pt x="24285" y="626960"/>
                  </a:lnTo>
                  <a:lnTo>
                    <a:pt x="53170" y="695311"/>
                  </a:lnTo>
                  <a:lnTo>
                    <a:pt x="91910" y="757730"/>
                  </a:lnTo>
                  <a:lnTo>
                    <a:pt x="139523" y="813238"/>
                  </a:lnTo>
                  <a:lnTo>
                    <a:pt x="195030" y="860852"/>
                  </a:lnTo>
                  <a:lnTo>
                    <a:pt x="257449" y="899593"/>
                  </a:lnTo>
                  <a:lnTo>
                    <a:pt x="325801" y="928480"/>
                  </a:lnTo>
                  <a:lnTo>
                    <a:pt x="399103" y="946531"/>
                  </a:lnTo>
                  <a:lnTo>
                    <a:pt x="437305" y="951187"/>
                  </a:lnTo>
                  <a:lnTo>
                    <a:pt x="476376" y="952766"/>
                  </a:lnTo>
                  <a:close/>
                </a:path>
              </a:pathLst>
            </a:custGeom>
            <a:noFill/>
            <a:ln w="14224">
              <a:solidFill>
                <a:srgbClr val="624B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97" name="object 141">
              <a:extLst>
                <a:ext uri="{FF2B5EF4-FFF2-40B4-BE49-F238E27FC236}">
                  <a16:creationId xmlns:a16="http://schemas.microsoft.com/office/drawing/2014/main" id="{0CEE007D-3E1B-DCA8-B51F-5EF00A869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7125" y="4709345"/>
              <a:ext cx="4476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marL="157163" indent="-149225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ja-JP" altLang="ja-JP" sz="600" b="1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GothicBBBPro-Medium"/>
                </a:rPr>
                <a:t>断面</a:t>
              </a:r>
            </a:p>
          </p:txBody>
        </p:sp>
        <p:sp>
          <p:nvSpPr>
            <p:cNvPr id="98" name="object 120">
              <a:extLst>
                <a:ext uri="{FF2B5EF4-FFF2-40B4-BE49-F238E27FC236}">
                  <a16:creationId xmlns:a16="http://schemas.microsoft.com/office/drawing/2014/main" id="{CE1A7069-B322-4479-997B-5D983559C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3715" y="3944938"/>
              <a:ext cx="306388" cy="139700"/>
            </a:xfrm>
            <a:custGeom>
              <a:avLst/>
              <a:gdLst>
                <a:gd name="T0" fmla="*/ 0 w 467994"/>
                <a:gd name="T1" fmla="*/ 2567 h 217804"/>
                <a:gd name="T2" fmla="*/ 6767 w 467994"/>
                <a:gd name="T3" fmla="*/ 0 h 2178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67994" h="217804">
                  <a:moveTo>
                    <a:pt x="0" y="217792"/>
                  </a:moveTo>
                  <a:lnTo>
                    <a:pt x="467829" y="0"/>
                  </a:lnTo>
                </a:path>
              </a:pathLst>
            </a:custGeom>
            <a:noFill/>
            <a:ln w="3467">
              <a:solidFill>
                <a:srgbClr val="1306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99" name="object 14">
            <a:extLst>
              <a:ext uri="{FF2B5EF4-FFF2-40B4-BE49-F238E27FC236}">
                <a16:creationId xmlns:a16="http://schemas.microsoft.com/office/drawing/2014/main" id="{7F1B37EA-6687-48CE-6EB1-DD5323CAD0FB}"/>
              </a:ext>
            </a:extLst>
          </p:cNvPr>
          <p:cNvSpPr>
            <a:spLocks/>
          </p:cNvSpPr>
          <p:nvPr/>
        </p:nvSpPr>
        <p:spPr bwMode="auto">
          <a:xfrm>
            <a:off x="4279900" y="1223830"/>
            <a:ext cx="5434013" cy="65088"/>
          </a:xfrm>
          <a:custGeom>
            <a:avLst/>
            <a:gdLst>
              <a:gd name="T0" fmla="*/ 0 w 8280400"/>
              <a:gd name="T1" fmla="*/ 0 h 65378"/>
              <a:gd name="T2" fmla="*/ 501 w 8280400"/>
              <a:gd name="T3" fmla="*/ 0 h 65378"/>
              <a:gd name="T4" fmla="*/ 0 60000 65536"/>
              <a:gd name="T5" fmla="*/ 0 60000 65536"/>
              <a:gd name="T6" fmla="*/ 0 w 8280400"/>
              <a:gd name="T7" fmla="*/ 0 h 65378"/>
              <a:gd name="T8" fmla="*/ 8280400 w 8280400"/>
              <a:gd name="T9" fmla="*/ 0 h 653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5378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0" name="object 31">
            <a:extLst>
              <a:ext uri="{FF2B5EF4-FFF2-40B4-BE49-F238E27FC236}">
                <a16:creationId xmlns:a16="http://schemas.microsoft.com/office/drawing/2014/main" id="{561B34B2-AAC6-BF2E-F81A-20D3146E9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3066" y="5012399"/>
            <a:ext cx="3320484" cy="415498"/>
          </a:xfrm>
          <a:prstGeom prst="rect">
            <a:avLst/>
          </a:prstGeom>
          <a:noFill/>
          <a:ln w="31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アースボードは合板に比べて水分の影響を受けやすい材料です。トイレ・洗面・脱衣所などの水濡れ頻度の高いところでの使用はお避けください。</a:t>
            </a:r>
          </a:p>
        </p:txBody>
      </p:sp>
      <p:pic>
        <p:nvPicPr>
          <p:cNvPr id="101" name="Picture 180" descr="http://www2.tostem.co.jp/rp/dfw/exocc0/photods/photo/03000/A/1512_LV_2045A.JPG">
            <a:extLst>
              <a:ext uri="{FF2B5EF4-FFF2-40B4-BE49-F238E27FC236}">
                <a16:creationId xmlns:a16="http://schemas.microsoft.com/office/drawing/2014/main" id="{3D821B59-59EB-9196-5EE7-F85275C4C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44171"/>
          <a:stretch>
            <a:fillRect/>
          </a:stretch>
        </p:blipFill>
        <p:spPr bwMode="auto">
          <a:xfrm>
            <a:off x="8050572" y="1576255"/>
            <a:ext cx="5397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186" descr="http://www2.tostem.co.jp/rp/dfw/exocc0/photods/photo/03000/A/1512_LV_2048A.JPG">
            <a:extLst>
              <a:ext uri="{FF2B5EF4-FFF2-40B4-BE49-F238E27FC236}">
                <a16:creationId xmlns:a16="http://schemas.microsoft.com/office/drawing/2014/main" id="{CD0DE392-31CE-372E-352C-0D893D463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44171"/>
          <a:stretch>
            <a:fillRect/>
          </a:stretch>
        </p:blipFill>
        <p:spPr bwMode="auto">
          <a:xfrm>
            <a:off x="8742595" y="1576255"/>
            <a:ext cx="5397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188" descr="http://www2.tostem.co.jp/rp/dfw/exocc0/photods/photo/03000/A/1512_LV_2049A.JPG">
            <a:extLst>
              <a:ext uri="{FF2B5EF4-FFF2-40B4-BE49-F238E27FC236}">
                <a16:creationId xmlns:a16="http://schemas.microsoft.com/office/drawing/2014/main" id="{ED123406-AD8B-4025-77C4-6D493CE05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44171"/>
          <a:stretch>
            <a:fillRect/>
          </a:stretch>
        </p:blipFill>
        <p:spPr bwMode="auto">
          <a:xfrm>
            <a:off x="9434619" y="1576255"/>
            <a:ext cx="54133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192">
            <a:extLst>
              <a:ext uri="{FF2B5EF4-FFF2-40B4-BE49-F238E27FC236}">
                <a16:creationId xmlns:a16="http://schemas.microsoft.com/office/drawing/2014/main" id="{F9BEEFA0-5C04-0F66-1F77-BEDDADA1F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"/>
          <a:stretch>
            <a:fillRect/>
          </a:stretch>
        </p:blipFill>
        <p:spPr bwMode="auto">
          <a:xfrm>
            <a:off x="4260850" y="3459233"/>
            <a:ext cx="2230756" cy="128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object 136">
            <a:extLst>
              <a:ext uri="{FF2B5EF4-FFF2-40B4-BE49-F238E27FC236}">
                <a16:creationId xmlns:a16="http://schemas.microsoft.com/office/drawing/2014/main" id="{01A4E7FB-3956-9FDE-D68E-A4E388E4C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025" y="4756415"/>
            <a:ext cx="302418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建築廃材を再利用してつくられた「アースボード」を基材に使用しています。住宅・住設機器などを解体した際に</a:t>
            </a:r>
            <a:endParaRPr lang="en-US" altLang="ja-JP" sz="90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GothicMB101Pro-Regular"/>
            </a:endParaRPr>
          </a:p>
          <a:p>
            <a:pPr eaLnBrk="1" hangingPunct="1"/>
            <a:r>
              <a:rPr lang="ja-JP" altLang="en-US" sz="90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発生</a:t>
            </a:r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する建築廃材をチップ化し、選別したうえで、耐水性の高い接着剤で固めた  “木を循環させて使う”  基材です。</a:t>
            </a:r>
            <a:endParaRPr lang="en-US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GothicMB101Pro-Regular"/>
            </a:endParaRPr>
          </a:p>
          <a:p>
            <a:pPr eaLnBrk="1" hangingPunct="1"/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Regular"/>
              </a:rPr>
              <a:t>合板よりも硬くて強い基材を実現します。</a:t>
            </a:r>
          </a:p>
        </p:txBody>
      </p:sp>
      <p:sp>
        <p:nvSpPr>
          <p:cNvPr id="109" name="object 136">
            <a:extLst>
              <a:ext uri="{FF2B5EF4-FFF2-40B4-BE49-F238E27FC236}">
                <a16:creationId xmlns:a16="http://schemas.microsoft.com/office/drawing/2014/main" id="{3F3178F6-3A28-D1D3-6ED5-7A25D4CC0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880" y="3918770"/>
            <a:ext cx="1054100" cy="31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2000" b="1" baseline="-6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アースボード</a:t>
            </a:r>
            <a:r>
              <a:rPr lang="ja-JP" altLang="en-US" sz="2000" baseline="-60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UDShinGoPro-Regular"/>
              </a:rPr>
              <a:t> </a:t>
            </a:r>
            <a:endParaRPr lang="en-US" altLang="ja-JP" sz="2000" baseline="-60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UDShinGoPro-Regular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GothicMB101Pro-Medium"/>
              </a:rPr>
              <a:t>～ 硬 く て 強 い ～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4" t="40951" r="56131" b="41097"/>
          <a:stretch/>
        </p:blipFill>
        <p:spPr>
          <a:xfrm>
            <a:off x="1443105" y="5611347"/>
            <a:ext cx="1161350" cy="4392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40558" r="55170" b="40825"/>
          <a:stretch/>
        </p:blipFill>
        <p:spPr>
          <a:xfrm>
            <a:off x="2752793" y="5604147"/>
            <a:ext cx="1177182" cy="446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9973</TotalTime>
  <Words>410</Words>
  <Application>Microsoft Office PowerPoint</Application>
  <PresentationFormat>ユーザー設定</PresentationFormat>
  <Paragraphs>74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Yu Gothic UI</vt:lpstr>
      <vt:lpstr>Yu Gothic</vt:lpstr>
      <vt:lpstr>Yu Gothic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池永 文子(Ayako Ikenaga)</cp:lastModifiedBy>
  <cp:revision>545</cp:revision>
  <cp:lastPrinted>2021-12-20T06:25:45Z</cp:lastPrinted>
  <dcterms:created xsi:type="dcterms:W3CDTF">2010-09-29T12:55:25Z</dcterms:created>
  <dcterms:modified xsi:type="dcterms:W3CDTF">2025-08-25T02:24:15Z</dcterms:modified>
</cp:coreProperties>
</file>