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10691813" cy="7559675"/>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 roundtripDataSignature="AMtx7mgrH53d+zB2naGERbbD/Hg9igPkA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95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7625"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68350" y="746125"/>
            <a:ext cx="5270500" cy="3725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8050" y="4721225"/>
            <a:ext cx="4991100" cy="44719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1pPr>
            <a:lvl2pPr marL="914400" marR="0" lvl="1"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2pPr>
            <a:lvl3pPr marL="1371600" marR="0" lvl="2"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3pPr>
            <a:lvl4pPr marL="1828800" marR="0" lvl="3"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4pPr>
            <a:lvl5pPr marL="2286000" marR="0" lvl="4"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2450"/>
            <a:ext cx="2949575" cy="49688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7625" y="9442450"/>
            <a:ext cx="2949575" cy="49688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8:notes"/>
          <p:cNvSpPr txBox="1">
            <a:spLocks noGrp="1"/>
          </p:cNvSpPr>
          <p:nvPr>
            <p:ph type="body" idx="1"/>
          </p:nvPr>
        </p:nvSpPr>
        <p:spPr>
          <a:xfrm>
            <a:off x="908050" y="4721225"/>
            <a:ext cx="4991100" cy="4471988"/>
          </a:xfrm>
          <a:prstGeom prst="rect">
            <a:avLst/>
          </a:prstGeom>
        </p:spPr>
        <p:txBody>
          <a:bodyPr spcFirstLastPara="1" wrap="square" lIns="91425" tIns="45700" rIns="91425" bIns="45700" anchor="t" anchorCtr="0">
            <a:noAutofit/>
          </a:bodyPr>
          <a:lstStyle/>
          <a:p>
            <a:pPr marL="0" lvl="0" indent="0" algn="l" rtl="0">
              <a:spcBef>
                <a:spcPts val="390"/>
              </a:spcBef>
              <a:spcAft>
                <a:spcPts val="0"/>
              </a:spcAft>
              <a:buNone/>
            </a:pPr>
            <a:endParaRPr/>
          </a:p>
        </p:txBody>
      </p:sp>
      <p:sp>
        <p:nvSpPr>
          <p:cNvPr id="83" name="Google Shape;83;p8:notes"/>
          <p:cNvSpPr>
            <a:spLocks noGrp="1" noRot="1" noChangeAspect="1"/>
          </p:cNvSpPr>
          <p:nvPr>
            <p:ph type="sldImg" idx="2"/>
          </p:nvPr>
        </p:nvSpPr>
        <p:spPr>
          <a:xfrm>
            <a:off x="768350" y="746125"/>
            <a:ext cx="5270500" cy="37258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0"/>
        <p:cNvGrpSpPr/>
        <p:nvPr/>
      </p:nvGrpSpPr>
      <p:grpSpPr>
        <a:xfrm>
          <a:off x="0" y="0"/>
          <a:ext cx="0" cy="0"/>
          <a:chOff x="0" y="0"/>
          <a:chExt cx="0" cy="0"/>
        </a:xfrm>
      </p:grpSpPr>
      <p:pic>
        <p:nvPicPr>
          <p:cNvPr id="11" name="Google Shape;11;p14"/>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2" name="Google Shape;12;p1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3" name="Google Shape;13;p1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1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1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3:EXSIOR（帯なし）">
  <p:cSld name="C-3:EXSIOR（帯なし）">
    <p:spTree>
      <p:nvGrpSpPr>
        <p:cNvPr id="1" name="Shape 63"/>
        <p:cNvGrpSpPr/>
        <p:nvPr/>
      </p:nvGrpSpPr>
      <p:grpSpPr>
        <a:xfrm>
          <a:off x="0" y="0"/>
          <a:ext cx="0" cy="0"/>
          <a:chOff x="0" y="0"/>
          <a:chExt cx="0" cy="0"/>
        </a:xfrm>
      </p:grpSpPr>
      <p:pic>
        <p:nvPicPr>
          <p:cNvPr id="64" name="Google Shape;64;p23"/>
          <p:cNvPicPr preferRelativeResize="0"/>
          <p:nvPr/>
        </p:nvPicPr>
        <p:blipFill rotWithShape="1">
          <a:blip r:embed="rId2">
            <a:alphaModFix/>
          </a:blip>
          <a:srcRect/>
          <a:stretch/>
        </p:blipFill>
        <p:spPr>
          <a:xfrm>
            <a:off x="9983788" y="100013"/>
            <a:ext cx="533400" cy="173037"/>
          </a:xfrm>
          <a:prstGeom prst="rect">
            <a:avLst/>
          </a:prstGeom>
          <a:noFill/>
          <a:ln>
            <a:noFill/>
          </a:ln>
        </p:spPr>
      </p:pic>
      <p:cxnSp>
        <p:nvCxnSpPr>
          <p:cNvPr id="65" name="Google Shape;65;p23"/>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6" name="Google Shape;66;p23"/>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7" name="Google Shape;67;p23"/>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8" name="Google Shape;68;p23"/>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4:TOSTEM（帯なし）">
  <p:cSld name="C-4:TOSTEM（帯なし）">
    <p:spTree>
      <p:nvGrpSpPr>
        <p:cNvPr id="1" name="Shape 69"/>
        <p:cNvGrpSpPr/>
        <p:nvPr/>
      </p:nvGrpSpPr>
      <p:grpSpPr>
        <a:xfrm>
          <a:off x="0" y="0"/>
          <a:ext cx="0" cy="0"/>
          <a:chOff x="0" y="0"/>
          <a:chExt cx="0" cy="0"/>
        </a:xfrm>
      </p:grpSpPr>
      <p:pic>
        <p:nvPicPr>
          <p:cNvPr id="70" name="Google Shape;70;p24"/>
          <p:cNvPicPr preferRelativeResize="0"/>
          <p:nvPr/>
        </p:nvPicPr>
        <p:blipFill rotWithShape="1">
          <a:blip r:embed="rId2">
            <a:alphaModFix/>
          </a:blip>
          <a:srcRect/>
          <a:stretch/>
        </p:blipFill>
        <p:spPr>
          <a:xfrm>
            <a:off x="9915525" y="138113"/>
            <a:ext cx="601663" cy="125412"/>
          </a:xfrm>
          <a:prstGeom prst="rect">
            <a:avLst/>
          </a:prstGeom>
          <a:noFill/>
          <a:ln>
            <a:noFill/>
          </a:ln>
        </p:spPr>
      </p:pic>
      <p:cxnSp>
        <p:nvCxnSpPr>
          <p:cNvPr id="71" name="Google Shape;71;p2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2" name="Google Shape;72;p2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3" name="Google Shape;73;p2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74" name="Google Shape;74;p2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5:INTERIO（帯なし）">
  <p:cSld name="C-5:INTERIO（帯なし）">
    <p:spTree>
      <p:nvGrpSpPr>
        <p:cNvPr id="1" name="Shape 75"/>
        <p:cNvGrpSpPr/>
        <p:nvPr/>
      </p:nvGrpSpPr>
      <p:grpSpPr>
        <a:xfrm>
          <a:off x="0" y="0"/>
          <a:ext cx="0" cy="0"/>
          <a:chOff x="0" y="0"/>
          <a:chExt cx="0" cy="0"/>
        </a:xfrm>
      </p:grpSpPr>
      <p:pic>
        <p:nvPicPr>
          <p:cNvPr id="76" name="Google Shape;76;p25"/>
          <p:cNvPicPr preferRelativeResize="0"/>
          <p:nvPr/>
        </p:nvPicPr>
        <p:blipFill rotWithShape="1">
          <a:blip r:embed="rId2">
            <a:alphaModFix/>
          </a:blip>
          <a:srcRect/>
          <a:stretch/>
        </p:blipFill>
        <p:spPr>
          <a:xfrm>
            <a:off x="9942513" y="130175"/>
            <a:ext cx="574675" cy="138113"/>
          </a:xfrm>
          <a:prstGeom prst="rect">
            <a:avLst/>
          </a:prstGeom>
          <a:noFill/>
          <a:ln>
            <a:noFill/>
          </a:ln>
        </p:spPr>
      </p:pic>
      <p:cxnSp>
        <p:nvCxnSpPr>
          <p:cNvPr id="77" name="Google Shape;77;p2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8" name="Google Shape;78;p2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9" name="Google Shape;79;p2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80" name="Google Shape;80;p2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INAX">
  <p:cSld name="A-2:INAX">
    <p:spTree>
      <p:nvGrpSpPr>
        <p:cNvPr id="1" name="Shape 16"/>
        <p:cNvGrpSpPr/>
        <p:nvPr/>
      </p:nvGrpSpPr>
      <p:grpSpPr>
        <a:xfrm>
          <a:off x="0" y="0"/>
          <a:ext cx="0" cy="0"/>
          <a:chOff x="0" y="0"/>
          <a:chExt cx="0" cy="0"/>
        </a:xfrm>
      </p:grpSpPr>
      <p:pic>
        <p:nvPicPr>
          <p:cNvPr id="17" name="Google Shape;17;p15"/>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8" name="Google Shape;18;p1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9" name="Google Shape;19;p1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0" name="Google Shape;20;p1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1" name="Google Shape;21;p1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22"/>
        <p:cNvGrpSpPr/>
        <p:nvPr/>
      </p:nvGrpSpPr>
      <p:grpSpPr>
        <a:xfrm>
          <a:off x="0" y="0"/>
          <a:ext cx="0" cy="0"/>
          <a:chOff x="0" y="0"/>
          <a:chExt cx="0" cy="0"/>
        </a:xfrm>
      </p:grpSpPr>
      <p:pic>
        <p:nvPicPr>
          <p:cNvPr id="23" name="Google Shape;23;p16"/>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24" name="Google Shape;24;p16"/>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25" name="Google Shape;25;p16"/>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6" name="Google Shape;26;p16"/>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7" name="Google Shape;27;p16"/>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4:TOSTEM">
  <p:cSld name="A-4:TOSTEM">
    <p:spTree>
      <p:nvGrpSpPr>
        <p:cNvPr id="1" name="Shape 28"/>
        <p:cNvGrpSpPr/>
        <p:nvPr/>
      </p:nvGrpSpPr>
      <p:grpSpPr>
        <a:xfrm>
          <a:off x="0" y="0"/>
          <a:ext cx="0" cy="0"/>
          <a:chOff x="0" y="0"/>
          <a:chExt cx="0" cy="0"/>
        </a:xfrm>
      </p:grpSpPr>
      <p:pic>
        <p:nvPicPr>
          <p:cNvPr id="29" name="Google Shape;29;p1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0" name="Google Shape;30;p17"/>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1" name="Google Shape;31;p1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2" name="Google Shape;32;p1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3" name="Google Shape;33;p1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5:INTERIO">
  <p:cSld name="A-5:INTERIO">
    <p:spTree>
      <p:nvGrpSpPr>
        <p:cNvPr id="1" name="Shape 34"/>
        <p:cNvGrpSpPr/>
        <p:nvPr/>
      </p:nvGrpSpPr>
      <p:grpSpPr>
        <a:xfrm>
          <a:off x="0" y="0"/>
          <a:ext cx="0" cy="0"/>
          <a:chOff x="0" y="0"/>
          <a:chExt cx="0" cy="0"/>
        </a:xfrm>
      </p:grpSpPr>
      <p:pic>
        <p:nvPicPr>
          <p:cNvPr id="35" name="Google Shape;35;p18"/>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6" name="Google Shape;36;p18"/>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7" name="Google Shape;37;p18"/>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8" name="Google Shape;38;p18"/>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9" name="Google Shape;39;p18"/>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1:エコファーストなし">
  <p:cSld name="B-1:エコファーストなし">
    <p:spTree>
      <p:nvGrpSpPr>
        <p:cNvPr id="1" name="Shape 40"/>
        <p:cNvGrpSpPr/>
        <p:nvPr/>
      </p:nvGrpSpPr>
      <p:grpSpPr>
        <a:xfrm>
          <a:off x="0" y="0"/>
          <a:ext cx="0" cy="0"/>
          <a:chOff x="0" y="0"/>
          <a:chExt cx="0" cy="0"/>
        </a:xfrm>
      </p:grpSpPr>
      <p:cxnSp>
        <p:nvCxnSpPr>
          <p:cNvPr id="41" name="Google Shape;41;p19"/>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2" name="Google Shape;42;p19"/>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3" name="Google Shape;43;p19"/>
          <p:cNvPicPr preferRelativeResize="0"/>
          <p:nvPr/>
        </p:nvPicPr>
        <p:blipFill rotWithShape="1">
          <a:blip r:embed="rId2">
            <a:alphaModFix/>
          </a:blip>
          <a:srcRect/>
          <a:stretch/>
        </p:blipFill>
        <p:spPr>
          <a:xfrm>
            <a:off x="9258300" y="7275060"/>
            <a:ext cx="1260475" cy="15398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2:長期保証サービス有り">
  <p:cSld name="B-2:長期保証サービス有り">
    <p:spTree>
      <p:nvGrpSpPr>
        <p:cNvPr id="1" name="Shape 44"/>
        <p:cNvGrpSpPr/>
        <p:nvPr/>
      </p:nvGrpSpPr>
      <p:grpSpPr>
        <a:xfrm>
          <a:off x="0" y="0"/>
          <a:ext cx="0" cy="0"/>
          <a:chOff x="0" y="0"/>
          <a:chExt cx="0" cy="0"/>
        </a:xfrm>
      </p:grpSpPr>
      <p:sp>
        <p:nvSpPr>
          <p:cNvPr id="45" name="Google Shape;45;p20"/>
          <p:cNvSpPr/>
          <p:nvPr/>
        </p:nvSpPr>
        <p:spPr>
          <a:xfrm>
            <a:off x="1331913" y="7423150"/>
            <a:ext cx="923925" cy="7778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詳細はWEBをご確認ください</a:t>
            </a:r>
            <a:endParaRPr sz="500">
              <a:solidFill>
                <a:schemeClr val="dk2"/>
              </a:solidFill>
              <a:latin typeface="Arial"/>
              <a:ea typeface="Arial"/>
              <a:cs typeface="Arial"/>
              <a:sym typeface="Arial"/>
            </a:endParaRPr>
          </a:p>
        </p:txBody>
      </p:sp>
      <p:pic>
        <p:nvPicPr>
          <p:cNvPr id="46" name="Google Shape;46;p20"/>
          <p:cNvPicPr preferRelativeResize="0"/>
          <p:nvPr/>
        </p:nvPicPr>
        <p:blipFill rotWithShape="1">
          <a:blip r:embed="rId2">
            <a:alphaModFix/>
          </a:blip>
          <a:srcRect/>
          <a:stretch/>
        </p:blipFill>
        <p:spPr>
          <a:xfrm>
            <a:off x="1331913" y="7209972"/>
            <a:ext cx="923925" cy="206375"/>
          </a:xfrm>
          <a:prstGeom prst="rect">
            <a:avLst/>
          </a:prstGeom>
          <a:noFill/>
          <a:ln>
            <a:noFill/>
          </a:ln>
        </p:spPr>
      </p:pic>
      <p:cxnSp>
        <p:nvCxnSpPr>
          <p:cNvPr id="47" name="Google Shape;47;p20"/>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8" name="Google Shape;48;p20"/>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9" name="Google Shape;49;p20"/>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50" name="Google Shape;50;p20"/>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1:LIXIL（帯なし）">
  <p:cSld name="C-1:LIXIL（帯なし）">
    <p:spTree>
      <p:nvGrpSpPr>
        <p:cNvPr id="1" name="Shape 51"/>
        <p:cNvGrpSpPr/>
        <p:nvPr/>
      </p:nvGrpSpPr>
      <p:grpSpPr>
        <a:xfrm>
          <a:off x="0" y="0"/>
          <a:ext cx="0" cy="0"/>
          <a:chOff x="0" y="0"/>
          <a:chExt cx="0" cy="0"/>
        </a:xfrm>
      </p:grpSpPr>
      <p:pic>
        <p:nvPicPr>
          <p:cNvPr id="52" name="Google Shape;52;p21"/>
          <p:cNvPicPr preferRelativeResize="0"/>
          <p:nvPr/>
        </p:nvPicPr>
        <p:blipFill rotWithShape="1">
          <a:blip r:embed="rId2">
            <a:alphaModFix/>
          </a:blip>
          <a:srcRect/>
          <a:stretch/>
        </p:blipFill>
        <p:spPr>
          <a:xfrm>
            <a:off x="10045700" y="127000"/>
            <a:ext cx="471488" cy="160338"/>
          </a:xfrm>
          <a:prstGeom prst="rect">
            <a:avLst/>
          </a:prstGeom>
          <a:noFill/>
          <a:ln>
            <a:noFill/>
          </a:ln>
        </p:spPr>
      </p:pic>
      <p:cxnSp>
        <p:nvCxnSpPr>
          <p:cNvPr id="53" name="Google Shape;53;p21"/>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54" name="Google Shape;54;p21"/>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55" name="Google Shape;55;p21"/>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56" name="Google Shape;56;p21"/>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2:INAX（帯なし）">
  <p:cSld name="C-2:INAX（帯なし）">
    <p:spTree>
      <p:nvGrpSpPr>
        <p:cNvPr id="1" name="Shape 57"/>
        <p:cNvGrpSpPr/>
        <p:nvPr/>
      </p:nvGrpSpPr>
      <p:grpSpPr>
        <a:xfrm>
          <a:off x="0" y="0"/>
          <a:ext cx="0" cy="0"/>
          <a:chOff x="0" y="0"/>
          <a:chExt cx="0" cy="0"/>
        </a:xfrm>
      </p:grpSpPr>
      <p:pic>
        <p:nvPicPr>
          <p:cNvPr id="58" name="Google Shape;58;p22"/>
          <p:cNvPicPr preferRelativeResize="0"/>
          <p:nvPr/>
        </p:nvPicPr>
        <p:blipFill rotWithShape="1">
          <a:blip r:embed="rId2">
            <a:alphaModFix/>
          </a:blip>
          <a:srcRect/>
          <a:stretch/>
        </p:blipFill>
        <p:spPr>
          <a:xfrm>
            <a:off x="10101263" y="141288"/>
            <a:ext cx="417512" cy="125412"/>
          </a:xfrm>
          <a:prstGeom prst="rect">
            <a:avLst/>
          </a:prstGeom>
          <a:noFill/>
          <a:ln>
            <a:noFill/>
          </a:ln>
        </p:spPr>
      </p:pic>
      <p:cxnSp>
        <p:nvCxnSpPr>
          <p:cNvPr id="59" name="Google Shape;59;p22"/>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0" name="Google Shape;60;p22"/>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1" name="Google Shape;61;p22"/>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2" name="Google Shape;62;p22"/>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emf"/><Relationship Id="rId18" Type="http://schemas.openxmlformats.org/officeDocument/2006/relationships/image" Target="../media/image28.png"/><Relationship Id="rId3" Type="http://schemas.openxmlformats.org/officeDocument/2006/relationships/image" Target="../media/image14.emf"/><Relationship Id="rId21" Type="http://schemas.openxmlformats.org/officeDocument/2006/relationships/image" Target="../media/image31.emf"/><Relationship Id="rId7" Type="http://schemas.openxmlformats.org/officeDocument/2006/relationships/oleObject" Target="../embeddings/oleObject1.bin"/><Relationship Id="rId12" Type="http://schemas.openxmlformats.org/officeDocument/2006/relationships/image" Target="../media/image22.emf"/><Relationship Id="rId17" Type="http://schemas.openxmlformats.org/officeDocument/2006/relationships/image" Target="../media/image27.png"/><Relationship Id="rId2" Type="http://schemas.openxmlformats.org/officeDocument/2006/relationships/notesSlide" Target="../notesSlides/notesSlide1.xml"/><Relationship Id="rId16" Type="http://schemas.openxmlformats.org/officeDocument/2006/relationships/image" Target="../media/image26.png"/><Relationship Id="rId20" Type="http://schemas.openxmlformats.org/officeDocument/2006/relationships/image" Target="../media/image30.emf"/><Relationship Id="rId1" Type="http://schemas.openxmlformats.org/officeDocument/2006/relationships/slideLayout" Target="../slideLayouts/slideLayout8.xml"/><Relationship Id="rId6" Type="http://schemas.openxmlformats.org/officeDocument/2006/relationships/image" Target="../media/image17.emf"/><Relationship Id="rId11" Type="http://schemas.openxmlformats.org/officeDocument/2006/relationships/image" Target="../media/image21.emf"/><Relationship Id="rId5" Type="http://schemas.openxmlformats.org/officeDocument/2006/relationships/image" Target="../media/image16.emf"/><Relationship Id="rId15" Type="http://schemas.openxmlformats.org/officeDocument/2006/relationships/image" Target="../media/image25.png"/><Relationship Id="rId10" Type="http://schemas.openxmlformats.org/officeDocument/2006/relationships/image" Target="../media/image20.emf"/><Relationship Id="rId19" Type="http://schemas.openxmlformats.org/officeDocument/2006/relationships/image" Target="../media/image29.emf"/><Relationship Id="rId4" Type="http://schemas.openxmlformats.org/officeDocument/2006/relationships/image" Target="../media/image15.emf"/><Relationship Id="rId9" Type="http://schemas.openxmlformats.org/officeDocument/2006/relationships/image" Target="../media/image19.emf"/><Relationship Id="rId14" Type="http://schemas.openxmlformats.org/officeDocument/2006/relationships/image" Target="../media/image24.emf"/><Relationship Id="rId22" Type="http://schemas.openxmlformats.org/officeDocument/2006/relationships/image" Target="../media/image3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Google Shape;87;p8"/>
          <p:cNvSpPr/>
          <p:nvPr/>
        </p:nvSpPr>
        <p:spPr>
          <a:xfrm>
            <a:off x="-1828801" y="0"/>
            <a:ext cx="1623061" cy="227457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600" b="1">
                <a:solidFill>
                  <a:schemeClr val="dk1"/>
                </a:solidFill>
                <a:latin typeface="Arial"/>
                <a:ea typeface="Arial"/>
                <a:cs typeface="Arial"/>
                <a:sym typeface="Arial"/>
              </a:rPr>
              <a:t>C-1:LIXIL</a:t>
            </a:r>
            <a:endParaRPr/>
          </a:p>
          <a:p>
            <a:pPr marL="0" marR="0" lvl="0" indent="0" algn="ctr" rtl="0">
              <a:spcBef>
                <a:spcPts val="0"/>
              </a:spcBef>
              <a:spcAft>
                <a:spcPts val="0"/>
              </a:spcAft>
              <a:buNone/>
            </a:pPr>
            <a:r>
              <a:rPr lang="ja-JP" sz="1600" b="1">
                <a:solidFill>
                  <a:schemeClr val="dk1"/>
                </a:solidFill>
                <a:latin typeface="Arial"/>
                <a:ea typeface="Arial"/>
                <a:cs typeface="Arial"/>
                <a:sym typeface="Arial"/>
              </a:rPr>
              <a:t>（帯なし）</a:t>
            </a:r>
            <a:endParaRPr sz="1600" b="1">
              <a:solidFill>
                <a:schemeClr val="dk1"/>
              </a:solidFill>
              <a:latin typeface="Arial"/>
              <a:ea typeface="Arial"/>
              <a:cs typeface="Arial"/>
              <a:sym typeface="Arial"/>
            </a:endParaRPr>
          </a:p>
          <a:p>
            <a:pPr marL="0" marR="0" lvl="0" indent="0" algn="l" rtl="0">
              <a:spcBef>
                <a:spcPts val="0"/>
              </a:spcBef>
              <a:spcAft>
                <a:spcPts val="0"/>
              </a:spcAft>
              <a:buNone/>
            </a:pPr>
            <a:endParaRPr sz="1600" b="1">
              <a:solidFill>
                <a:schemeClr val="dk1"/>
              </a:solidFill>
              <a:latin typeface="Arial"/>
              <a:ea typeface="Arial"/>
              <a:cs typeface="Arial"/>
              <a:sym typeface="Arial"/>
            </a:endParaRPr>
          </a:p>
          <a:p>
            <a:pPr marL="0" marR="0" lvl="0" indent="0" algn="l" rtl="0">
              <a:spcBef>
                <a:spcPts val="0"/>
              </a:spcBef>
              <a:spcAft>
                <a:spcPts val="0"/>
              </a:spcAft>
              <a:buNone/>
            </a:pPr>
            <a:r>
              <a:rPr lang="ja-JP" sz="1100" b="1">
                <a:solidFill>
                  <a:schemeClr val="dk1"/>
                </a:solidFill>
                <a:latin typeface="Arial"/>
                <a:ea typeface="Arial"/>
                <a:cs typeface="Arial"/>
                <a:sym typeface="Arial"/>
              </a:rPr>
              <a:t>※2枚目以降、帯なしで作成する場合に使用する。</a:t>
            </a:r>
            <a:endParaRPr/>
          </a:p>
        </p:txBody>
      </p:sp>
      <p:sp>
        <p:nvSpPr>
          <p:cNvPr id="2" name="Text Box 1039">
            <a:extLst>
              <a:ext uri="{FF2B5EF4-FFF2-40B4-BE49-F238E27FC236}">
                <a16:creationId xmlns:a16="http://schemas.microsoft.com/office/drawing/2014/main" id="{9DD9B79E-5E91-D92E-E02E-09ADA69B85B5}"/>
              </a:ext>
            </a:extLst>
          </p:cNvPr>
          <p:cNvSpPr txBox="1">
            <a:spLocks noChangeArrowheads="1"/>
          </p:cNvSpPr>
          <p:nvPr/>
        </p:nvSpPr>
        <p:spPr bwMode="auto">
          <a:xfrm>
            <a:off x="263525" y="112995"/>
            <a:ext cx="141064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dirty="0">
                <a:latin typeface="Yu Gothic" panose="020B0400000000000000" pitchFamily="34" charset="-128"/>
                <a:ea typeface="Yu Gothic" panose="020B0400000000000000" pitchFamily="34" charset="-128"/>
              </a:rPr>
              <a:t>お客様名■■■■■様</a:t>
            </a:r>
          </a:p>
        </p:txBody>
      </p:sp>
      <p:sp>
        <p:nvSpPr>
          <p:cNvPr id="3" name="Text Box 1039">
            <a:extLst>
              <a:ext uri="{FF2B5EF4-FFF2-40B4-BE49-F238E27FC236}">
                <a16:creationId xmlns:a16="http://schemas.microsoft.com/office/drawing/2014/main" id="{F1155E2F-22D3-1AEF-2F9E-ED43340A07A1}"/>
              </a:ext>
            </a:extLst>
          </p:cNvPr>
          <p:cNvSpPr txBox="1">
            <a:spLocks noChangeArrowheads="1"/>
          </p:cNvSpPr>
          <p:nvPr/>
        </p:nvSpPr>
        <p:spPr bwMode="auto">
          <a:xfrm>
            <a:off x="174625" y="366900"/>
            <a:ext cx="19027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latin typeface="HGPｺﾞｼｯｸM" panose="020B0600000000000000" pitchFamily="50" charset="-128"/>
                <a:ea typeface="HGPｺﾞｼｯｸM" panose="020B0600000000000000" pitchFamily="50" charset="-128"/>
              </a:rPr>
              <a:t>インテリア建材  室内建具</a:t>
            </a:r>
          </a:p>
        </p:txBody>
      </p:sp>
      <p:sp>
        <p:nvSpPr>
          <p:cNvPr id="4" name="Text Box 1039">
            <a:extLst>
              <a:ext uri="{FF2B5EF4-FFF2-40B4-BE49-F238E27FC236}">
                <a16:creationId xmlns:a16="http://schemas.microsoft.com/office/drawing/2014/main" id="{B6AEBA09-A63C-BFE4-C787-560C4B0C458E}"/>
              </a:ext>
            </a:extLst>
          </p:cNvPr>
          <p:cNvSpPr txBox="1">
            <a:spLocks noChangeArrowheads="1"/>
          </p:cNvSpPr>
          <p:nvPr/>
        </p:nvSpPr>
        <p:spPr bwMode="auto">
          <a:xfrm>
            <a:off x="2313428" y="200530"/>
            <a:ext cx="145071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2800" b="1" dirty="0">
                <a:latin typeface="HGPｺﾞｼｯｸM" panose="020B0600000000000000" pitchFamily="50" charset="-128"/>
                <a:ea typeface="HGPｺﾞｼｯｸM" panose="020B0600000000000000" pitchFamily="50" charset="-128"/>
              </a:rPr>
              <a:t>ラシッサＳ</a:t>
            </a:r>
          </a:p>
        </p:txBody>
      </p:sp>
      <p:pic>
        <p:nvPicPr>
          <p:cNvPr id="5" name="図 6">
            <a:extLst>
              <a:ext uri="{FF2B5EF4-FFF2-40B4-BE49-F238E27FC236}">
                <a16:creationId xmlns:a16="http://schemas.microsoft.com/office/drawing/2014/main" id="{2014D104-74FC-06B1-F2E5-1C02D45CFC21}"/>
              </a:ext>
            </a:extLst>
          </p:cNvPr>
          <p:cNvPicPr>
            <a:picLocks noChangeAspect="1"/>
          </p:cNvPicPr>
          <p:nvPr/>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240633" y="754912"/>
            <a:ext cx="3708953" cy="632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グループ化 32">
            <a:extLst>
              <a:ext uri="{FF2B5EF4-FFF2-40B4-BE49-F238E27FC236}">
                <a16:creationId xmlns:a16="http://schemas.microsoft.com/office/drawing/2014/main" id="{91E27488-1B24-E9F4-69B3-4B66937CBBF7}"/>
              </a:ext>
            </a:extLst>
          </p:cNvPr>
          <p:cNvGrpSpPr>
            <a:grpSpLocks/>
          </p:cNvGrpSpPr>
          <p:nvPr/>
        </p:nvGrpSpPr>
        <p:grpSpPr bwMode="auto">
          <a:xfrm>
            <a:off x="7120064" y="4195257"/>
            <a:ext cx="2622550" cy="1390650"/>
            <a:chOff x="6162421" y="3877027"/>
            <a:chExt cx="2623034" cy="1391165"/>
          </a:xfrm>
        </p:grpSpPr>
        <p:pic>
          <p:nvPicPr>
            <p:cNvPr id="7" name="図 17">
              <a:extLst>
                <a:ext uri="{FF2B5EF4-FFF2-40B4-BE49-F238E27FC236}">
                  <a16:creationId xmlns:a16="http://schemas.microsoft.com/office/drawing/2014/main" id="{DBF744AB-8466-3C6C-6B0A-A097399BC8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62421" y="3877027"/>
              <a:ext cx="2623034" cy="136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正方形/長方形 31">
              <a:extLst>
                <a:ext uri="{FF2B5EF4-FFF2-40B4-BE49-F238E27FC236}">
                  <a16:creationId xmlns:a16="http://schemas.microsoft.com/office/drawing/2014/main" id="{767B74FB-93FD-E909-8750-8F3E6D7221C1}"/>
                </a:ext>
              </a:extLst>
            </p:cNvPr>
            <p:cNvSpPr>
              <a:spLocks noChangeArrowheads="1"/>
            </p:cNvSpPr>
            <p:nvPr/>
          </p:nvSpPr>
          <p:spPr bwMode="auto">
            <a:xfrm>
              <a:off x="6926032" y="4898860"/>
              <a:ext cx="1502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eaLnBrk="1" hangingPunct="1">
                <a:lnSpc>
                  <a:spcPct val="100000"/>
                </a:lnSpc>
                <a:spcBef>
                  <a:spcPct val="0"/>
                </a:spcBef>
                <a:buFontTx/>
                <a:buNone/>
              </a:pPr>
              <a:r>
                <a:rPr kumimoji="0" lang="en-US" altLang="ja-JP" sz="1800" dirty="0">
                  <a:solidFill>
                    <a:schemeClr val="bg1"/>
                  </a:solidFill>
                  <a:ea typeface="游ゴシック" panose="020B0400000000000000" pitchFamily="50" charset="-128"/>
                </a:rPr>
                <a:t>PLAIN STYLE 2</a:t>
              </a:r>
              <a:endParaRPr kumimoji="0" lang="ja-JP" altLang="en-US" sz="1800" dirty="0">
                <a:solidFill>
                  <a:schemeClr val="bg1"/>
                </a:solidFill>
                <a:ea typeface="游ゴシック" panose="020B0400000000000000" pitchFamily="50" charset="-128"/>
              </a:endParaRPr>
            </a:p>
          </p:txBody>
        </p:sp>
      </p:grpSp>
      <p:grpSp>
        <p:nvGrpSpPr>
          <p:cNvPr id="9" name="グループ化 38">
            <a:extLst>
              <a:ext uri="{FF2B5EF4-FFF2-40B4-BE49-F238E27FC236}">
                <a16:creationId xmlns:a16="http://schemas.microsoft.com/office/drawing/2014/main" id="{BD79F0E7-164C-4138-EDE8-75476F204AFC}"/>
              </a:ext>
            </a:extLst>
          </p:cNvPr>
          <p:cNvGrpSpPr>
            <a:grpSpLocks/>
          </p:cNvGrpSpPr>
          <p:nvPr/>
        </p:nvGrpSpPr>
        <p:grpSpPr bwMode="auto">
          <a:xfrm>
            <a:off x="920677" y="5685920"/>
            <a:ext cx="2622550" cy="1420812"/>
            <a:chOff x="1078089" y="5367513"/>
            <a:chExt cx="2623035" cy="1421941"/>
          </a:xfrm>
        </p:grpSpPr>
        <p:pic>
          <p:nvPicPr>
            <p:cNvPr id="10" name="図 18">
              <a:extLst>
                <a:ext uri="{FF2B5EF4-FFF2-40B4-BE49-F238E27FC236}">
                  <a16:creationId xmlns:a16="http://schemas.microsoft.com/office/drawing/2014/main" id="{8C7ABA17-A45A-E8A8-3116-53A50FAEC959}"/>
                </a:ext>
              </a:extLst>
            </p:cNvPr>
            <p:cNvPicPr>
              <a:picLocks noChangeAspect="1"/>
            </p:cNvPicPr>
            <p:nvPr/>
          </p:nvPicPr>
          <p:blipFill>
            <a:blip r:embed="rId5">
              <a:extLst>
                <a:ext uri="{28A0092B-C50C-407E-A947-70E740481C1C}">
                  <a14:useLocalDpi xmlns:a14="http://schemas.microsoft.com/office/drawing/2010/main" val="0"/>
                </a:ext>
              </a:extLst>
            </a:blip>
            <a:srcRect l="1266"/>
            <a:stretch>
              <a:fillRect/>
            </a:stretch>
          </p:blipFill>
          <p:spPr bwMode="auto">
            <a:xfrm>
              <a:off x="1111293" y="5367513"/>
              <a:ext cx="2589831" cy="138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正方形/長方形 35">
              <a:extLst>
                <a:ext uri="{FF2B5EF4-FFF2-40B4-BE49-F238E27FC236}">
                  <a16:creationId xmlns:a16="http://schemas.microsoft.com/office/drawing/2014/main" id="{025D4EB2-A56D-827F-86CE-B9BD754ECFE8}"/>
                </a:ext>
              </a:extLst>
            </p:cNvPr>
            <p:cNvSpPr>
              <a:spLocks noChangeArrowheads="1"/>
            </p:cNvSpPr>
            <p:nvPr/>
          </p:nvSpPr>
          <p:spPr bwMode="auto">
            <a:xfrm>
              <a:off x="1078089" y="6420122"/>
              <a:ext cx="16930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eaLnBrk="1" hangingPunct="1">
                <a:lnSpc>
                  <a:spcPct val="100000"/>
                </a:lnSpc>
                <a:spcBef>
                  <a:spcPct val="0"/>
                </a:spcBef>
                <a:buFontTx/>
                <a:buNone/>
              </a:pPr>
              <a:r>
                <a:rPr kumimoji="0" lang="ja-JP" altLang="en-US" sz="1800" dirty="0">
                  <a:solidFill>
                    <a:schemeClr val="bg1"/>
                  </a:solidFill>
                  <a:ea typeface="游ゴシック" panose="020B0400000000000000" pitchFamily="50" charset="-128"/>
                </a:rPr>
                <a:t>CLASSIC STYLE 2</a:t>
              </a:r>
            </a:p>
          </p:txBody>
        </p:sp>
      </p:grpSp>
      <p:grpSp>
        <p:nvGrpSpPr>
          <p:cNvPr id="12" name="グループ化 37">
            <a:extLst>
              <a:ext uri="{FF2B5EF4-FFF2-40B4-BE49-F238E27FC236}">
                <a16:creationId xmlns:a16="http://schemas.microsoft.com/office/drawing/2014/main" id="{D44C5DD1-C6C8-6271-C583-9B7F6B8BFFE4}"/>
              </a:ext>
            </a:extLst>
          </p:cNvPr>
          <p:cNvGrpSpPr>
            <a:grpSpLocks/>
          </p:cNvGrpSpPr>
          <p:nvPr/>
        </p:nvGrpSpPr>
        <p:grpSpPr bwMode="auto">
          <a:xfrm>
            <a:off x="4041933" y="5685920"/>
            <a:ext cx="2589213" cy="1420812"/>
            <a:chOff x="4016469" y="5367513"/>
            <a:chExt cx="2589830" cy="1421941"/>
          </a:xfrm>
        </p:grpSpPr>
        <p:pic>
          <p:nvPicPr>
            <p:cNvPr id="13" name="図 19">
              <a:extLst>
                <a:ext uri="{FF2B5EF4-FFF2-40B4-BE49-F238E27FC236}">
                  <a16:creationId xmlns:a16="http://schemas.microsoft.com/office/drawing/2014/main" id="{0F4B68B4-2B2C-A20E-E3F4-136E72DB4744}"/>
                </a:ext>
              </a:extLst>
            </p:cNvPr>
            <p:cNvPicPr>
              <a:picLocks noChangeAspect="1"/>
            </p:cNvPicPr>
            <p:nvPr/>
          </p:nvPicPr>
          <p:blipFill>
            <a:blip r:embed="rId6">
              <a:extLst>
                <a:ext uri="{28A0092B-C50C-407E-A947-70E740481C1C}">
                  <a14:useLocalDpi xmlns:a14="http://schemas.microsoft.com/office/drawing/2010/main" val="0"/>
                </a:ext>
              </a:extLst>
            </a:blip>
            <a:srcRect l="1266"/>
            <a:stretch>
              <a:fillRect/>
            </a:stretch>
          </p:blipFill>
          <p:spPr bwMode="auto">
            <a:xfrm>
              <a:off x="4016469" y="5367513"/>
              <a:ext cx="2589830" cy="138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正方形/長方形 36">
              <a:extLst>
                <a:ext uri="{FF2B5EF4-FFF2-40B4-BE49-F238E27FC236}">
                  <a16:creationId xmlns:a16="http://schemas.microsoft.com/office/drawing/2014/main" id="{635BA419-58CE-3E5A-061A-E6843B41E505}"/>
                </a:ext>
              </a:extLst>
            </p:cNvPr>
            <p:cNvSpPr>
              <a:spLocks noChangeArrowheads="1"/>
            </p:cNvSpPr>
            <p:nvPr/>
          </p:nvSpPr>
          <p:spPr bwMode="auto">
            <a:xfrm>
              <a:off x="4016469" y="6420122"/>
              <a:ext cx="16658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eaLnBrk="1" hangingPunct="1">
                <a:lnSpc>
                  <a:spcPct val="100000"/>
                </a:lnSpc>
                <a:spcBef>
                  <a:spcPct val="0"/>
                </a:spcBef>
                <a:buFontTx/>
                <a:buNone/>
              </a:pPr>
              <a:r>
                <a:rPr kumimoji="0" lang="ja-JP" altLang="en-US" sz="1800">
                  <a:solidFill>
                    <a:schemeClr val="bg1"/>
                  </a:solidFill>
                  <a:ea typeface="游ゴシック" panose="020B0400000000000000" pitchFamily="50" charset="-128"/>
                </a:rPr>
                <a:t>MINIMAL STYLE</a:t>
              </a:r>
            </a:p>
          </p:txBody>
        </p:sp>
      </p:grpSp>
      <p:sp>
        <p:nvSpPr>
          <p:cNvPr id="15" name="正方形/長方形 41">
            <a:extLst>
              <a:ext uri="{FF2B5EF4-FFF2-40B4-BE49-F238E27FC236}">
                <a16:creationId xmlns:a16="http://schemas.microsoft.com/office/drawing/2014/main" id="{2A60D0C0-B391-94B8-E710-B3828054D347}"/>
              </a:ext>
            </a:extLst>
          </p:cNvPr>
          <p:cNvSpPr>
            <a:spLocks noChangeArrowheads="1"/>
          </p:cNvSpPr>
          <p:nvPr/>
        </p:nvSpPr>
        <p:spPr bwMode="auto">
          <a:xfrm>
            <a:off x="5573232" y="3291446"/>
            <a:ext cx="1712776" cy="36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eaLnBrk="1" hangingPunct="1">
              <a:lnSpc>
                <a:spcPct val="100000"/>
              </a:lnSpc>
              <a:spcBef>
                <a:spcPct val="0"/>
              </a:spcBef>
              <a:buFontTx/>
              <a:buNone/>
            </a:pPr>
            <a:r>
              <a:rPr kumimoji="0" lang="ja-JP" altLang="en-US" sz="1800">
                <a:solidFill>
                  <a:schemeClr val="bg1"/>
                </a:solidFill>
                <a:ea typeface="游ゴシック" panose="020B0400000000000000" pitchFamily="50" charset="-128"/>
              </a:rPr>
              <a:t>CLASSIC STYLE 1</a:t>
            </a:r>
          </a:p>
        </p:txBody>
      </p:sp>
      <p:graphicFrame>
        <p:nvGraphicFramePr>
          <p:cNvPr id="16" name="オブジェクト 52">
            <a:extLst>
              <a:ext uri="{FF2B5EF4-FFF2-40B4-BE49-F238E27FC236}">
                <a16:creationId xmlns:a16="http://schemas.microsoft.com/office/drawing/2014/main" id="{6541CE6B-8B33-BE27-C79F-AA6DB626E302}"/>
              </a:ext>
            </a:extLst>
          </p:cNvPr>
          <p:cNvGraphicFramePr>
            <a:graphicFrameLocks noChangeAspect="1"/>
          </p:cNvGraphicFramePr>
          <p:nvPr>
            <p:extLst>
              <p:ext uri="{D42A27DB-BD31-4B8C-83A1-F6EECF244321}">
                <p14:modId xmlns:p14="http://schemas.microsoft.com/office/powerpoint/2010/main" val="1765727060"/>
              </p:ext>
            </p:extLst>
          </p:nvPr>
        </p:nvGraphicFramePr>
        <p:xfrm>
          <a:off x="7110401" y="909796"/>
          <a:ext cx="3148013" cy="2813030"/>
        </p:xfrm>
        <a:graphic>
          <a:graphicData uri="http://schemas.openxmlformats.org/presentationml/2006/ole">
            <mc:AlternateContent xmlns:mc="http://schemas.openxmlformats.org/markup-compatibility/2006">
              <mc:Choice xmlns:v="urn:schemas-microsoft-com:vml" Requires="v">
                <p:oleObj name="Image" r:id="rId7" imgW="3410719" imgH="2987046" progId="Photoshop.Image.13">
                  <p:embed/>
                </p:oleObj>
              </mc:Choice>
              <mc:Fallback>
                <p:oleObj name="Image" r:id="rId7" imgW="3410719" imgH="2987046" progId="Photoshop.Image.13">
                  <p:embed/>
                  <p:pic>
                    <p:nvPicPr>
                      <p:cNvPr id="34" name="オブジェクト 52">
                        <a:extLst>
                          <a:ext uri="{FF2B5EF4-FFF2-40B4-BE49-F238E27FC236}">
                            <a16:creationId xmlns:a16="http://schemas.microsoft.com/office/drawing/2014/main" id="{5C252A17-7ABC-465F-8F9C-82B214358A3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10401" y="909796"/>
                        <a:ext cx="3148013" cy="281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7" name="図 8">
            <a:extLst>
              <a:ext uri="{FF2B5EF4-FFF2-40B4-BE49-F238E27FC236}">
                <a16:creationId xmlns:a16="http://schemas.microsoft.com/office/drawing/2014/main" id="{83C2A286-04F4-F596-EC7C-B029360D947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7392665" y="1561514"/>
            <a:ext cx="755374" cy="75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図 9">
            <a:extLst>
              <a:ext uri="{FF2B5EF4-FFF2-40B4-BE49-F238E27FC236}">
                <a16:creationId xmlns:a16="http://schemas.microsoft.com/office/drawing/2014/main" id="{79873FA6-E9A2-AA10-19FA-443C1334D66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bwMode="auto">
          <a:xfrm>
            <a:off x="8327300" y="1564486"/>
            <a:ext cx="755374" cy="75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図 10">
            <a:extLst>
              <a:ext uri="{FF2B5EF4-FFF2-40B4-BE49-F238E27FC236}">
                <a16:creationId xmlns:a16="http://schemas.microsoft.com/office/drawing/2014/main" id="{3BAB292B-F004-92C9-33DE-DD1B66943E2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9253410" y="1547098"/>
            <a:ext cx="755374" cy="75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図 11">
            <a:extLst>
              <a:ext uri="{FF2B5EF4-FFF2-40B4-BE49-F238E27FC236}">
                <a16:creationId xmlns:a16="http://schemas.microsoft.com/office/drawing/2014/main" id="{9D649A2B-9C7A-4315-2354-590167E1553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auto">
          <a:xfrm>
            <a:off x="7394336" y="2721985"/>
            <a:ext cx="755374" cy="75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図 12">
            <a:extLst>
              <a:ext uri="{FF2B5EF4-FFF2-40B4-BE49-F238E27FC236}">
                <a16:creationId xmlns:a16="http://schemas.microsoft.com/office/drawing/2014/main" id="{67C2B6BD-CB44-FDC2-00E9-4A8B147FAF3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auto">
          <a:xfrm>
            <a:off x="8318776" y="2721986"/>
            <a:ext cx="755374" cy="75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図 13">
            <a:extLst>
              <a:ext uri="{FF2B5EF4-FFF2-40B4-BE49-F238E27FC236}">
                <a16:creationId xmlns:a16="http://schemas.microsoft.com/office/drawing/2014/main" id="{24D159A5-B3AE-58F5-CEB2-3AF12913165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bwMode="auto">
          <a:xfrm>
            <a:off x="9253410" y="2721985"/>
            <a:ext cx="755374" cy="75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正方形/長方形 46">
            <a:extLst>
              <a:ext uri="{FF2B5EF4-FFF2-40B4-BE49-F238E27FC236}">
                <a16:creationId xmlns:a16="http://schemas.microsoft.com/office/drawing/2014/main" id="{8ABB0155-794D-ADE4-972D-DDA8E1C0C20A}"/>
              </a:ext>
            </a:extLst>
          </p:cNvPr>
          <p:cNvSpPr>
            <a:spLocks noChangeArrowheads="1"/>
          </p:cNvSpPr>
          <p:nvPr/>
        </p:nvSpPr>
        <p:spPr bwMode="auto">
          <a:xfrm>
            <a:off x="7316429" y="1058460"/>
            <a:ext cx="1873068" cy="40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eaLnBrk="1" hangingPunct="1">
              <a:lnSpc>
                <a:spcPct val="100000"/>
              </a:lnSpc>
              <a:spcBef>
                <a:spcPct val="0"/>
              </a:spcBef>
              <a:buFontTx/>
              <a:buNone/>
            </a:pPr>
            <a:r>
              <a:rPr kumimoji="0" lang="en-US" altLang="ja-JP" sz="2000" dirty="0">
                <a:ea typeface="游ゴシック" panose="020B0400000000000000" pitchFamily="50" charset="-128"/>
              </a:rPr>
              <a:t>Color Variation</a:t>
            </a:r>
            <a:endParaRPr kumimoji="0" lang="ja-JP" altLang="en-US" sz="2000" dirty="0">
              <a:ea typeface="游ゴシック" panose="020B0400000000000000" pitchFamily="50" charset="-128"/>
            </a:endParaRPr>
          </a:p>
        </p:txBody>
      </p:sp>
      <p:sp>
        <p:nvSpPr>
          <p:cNvPr id="24" name="正方形/長方形 23">
            <a:extLst>
              <a:ext uri="{FF2B5EF4-FFF2-40B4-BE49-F238E27FC236}">
                <a16:creationId xmlns:a16="http://schemas.microsoft.com/office/drawing/2014/main" id="{B875964E-72AD-5183-C56A-E9F04755C90F}"/>
              </a:ext>
            </a:extLst>
          </p:cNvPr>
          <p:cNvSpPr/>
          <p:nvPr/>
        </p:nvSpPr>
        <p:spPr bwMode="auto">
          <a:xfrm>
            <a:off x="7300900" y="2276733"/>
            <a:ext cx="1066735" cy="184666"/>
          </a:xfrm>
          <a:prstGeom prst="rect">
            <a:avLst/>
          </a:prstGeom>
        </p:spPr>
        <p:txBody>
          <a:bodyPr wrap="square">
            <a:spAutoFit/>
          </a:bodyPr>
          <a:lstStyle/>
          <a:p>
            <a:pPr eaLnBrk="1" fontAlgn="auto" hangingPunct="1">
              <a:spcBef>
                <a:spcPts val="0"/>
              </a:spcBef>
              <a:spcAft>
                <a:spcPts val="0"/>
              </a:spcAft>
              <a:defRPr/>
            </a:pPr>
            <a:r>
              <a:rPr kumimoji="0" lang="en-US" altLang="ja-JP" sz="600" b="1" spc="-20" dirty="0">
                <a:latin typeface="游ゴシック" panose="020B0400000000000000" pitchFamily="50" charset="-128"/>
                <a:ea typeface="游ゴシック" panose="020B0400000000000000" pitchFamily="50" charset="-128"/>
              </a:rPr>
              <a:t>YY/</a:t>
            </a:r>
            <a:r>
              <a:rPr kumimoji="0" lang="ja-JP" altLang="en-US" sz="600" b="1" spc="-20" dirty="0">
                <a:latin typeface="游ゴシック" panose="020B0400000000000000" pitchFamily="50" charset="-128"/>
                <a:ea typeface="游ゴシック" panose="020B0400000000000000" pitchFamily="50" charset="-128"/>
              </a:rPr>
              <a:t>プレシャスホワイト</a:t>
            </a:r>
          </a:p>
        </p:txBody>
      </p:sp>
      <p:sp>
        <p:nvSpPr>
          <p:cNvPr id="25" name="正方形/長方形 24">
            <a:extLst>
              <a:ext uri="{FF2B5EF4-FFF2-40B4-BE49-F238E27FC236}">
                <a16:creationId xmlns:a16="http://schemas.microsoft.com/office/drawing/2014/main" id="{60BE04AC-456A-7126-FACD-7DF07994839F}"/>
              </a:ext>
            </a:extLst>
          </p:cNvPr>
          <p:cNvSpPr/>
          <p:nvPr/>
        </p:nvSpPr>
        <p:spPr bwMode="auto">
          <a:xfrm>
            <a:off x="8239114" y="2268641"/>
            <a:ext cx="1066733" cy="184666"/>
          </a:xfrm>
          <a:prstGeom prst="rect">
            <a:avLst/>
          </a:prstGeom>
        </p:spPr>
        <p:txBody>
          <a:bodyPr wrap="square">
            <a:spAutoFit/>
          </a:bodyPr>
          <a:lstStyle/>
          <a:p>
            <a:pPr eaLnBrk="1" fontAlgn="auto" hangingPunct="1">
              <a:spcBef>
                <a:spcPts val="0"/>
              </a:spcBef>
              <a:spcAft>
                <a:spcPts val="0"/>
              </a:spcAft>
              <a:defRPr/>
            </a:pPr>
            <a:r>
              <a:rPr kumimoji="0" lang="en-US" altLang="ja-JP" sz="600" b="1" spc="-20" dirty="0">
                <a:latin typeface="游ゴシック" panose="020B0400000000000000" pitchFamily="50" charset="-128"/>
                <a:ea typeface="游ゴシック" panose="020B0400000000000000" pitchFamily="50" charset="-128"/>
              </a:rPr>
              <a:t>WA/</a:t>
            </a:r>
            <a:r>
              <a:rPr kumimoji="0" lang="ja-JP" altLang="en-US" sz="600" b="1" spc="-20" dirty="0">
                <a:latin typeface="游ゴシック" panose="020B0400000000000000" pitchFamily="50" charset="-128"/>
                <a:ea typeface="游ゴシック" panose="020B0400000000000000" pitchFamily="50" charset="-128"/>
              </a:rPr>
              <a:t>クリエアイボリー</a:t>
            </a:r>
          </a:p>
        </p:txBody>
      </p:sp>
      <p:sp>
        <p:nvSpPr>
          <p:cNvPr id="26" name="正方形/長方形 25">
            <a:extLst>
              <a:ext uri="{FF2B5EF4-FFF2-40B4-BE49-F238E27FC236}">
                <a16:creationId xmlns:a16="http://schemas.microsoft.com/office/drawing/2014/main" id="{FA12EF88-3CAB-28A4-ED3B-CF6A08240870}"/>
              </a:ext>
            </a:extLst>
          </p:cNvPr>
          <p:cNvSpPr/>
          <p:nvPr/>
        </p:nvSpPr>
        <p:spPr bwMode="auto">
          <a:xfrm>
            <a:off x="9161451" y="2271877"/>
            <a:ext cx="945564" cy="184666"/>
          </a:xfrm>
          <a:prstGeom prst="rect">
            <a:avLst/>
          </a:prstGeom>
        </p:spPr>
        <p:txBody>
          <a:bodyPr wrap="square">
            <a:spAutoFit/>
          </a:bodyPr>
          <a:lstStyle/>
          <a:p>
            <a:pPr eaLnBrk="1" fontAlgn="auto" hangingPunct="1">
              <a:spcBef>
                <a:spcPts val="0"/>
              </a:spcBef>
              <a:spcAft>
                <a:spcPts val="0"/>
              </a:spcAft>
              <a:defRPr/>
            </a:pPr>
            <a:r>
              <a:rPr kumimoji="0" lang="en-US" altLang="ja-JP" sz="600" b="1" spc="-20" dirty="0">
                <a:latin typeface="游ゴシック" panose="020B0400000000000000" pitchFamily="50" charset="-128"/>
                <a:ea typeface="游ゴシック" panose="020B0400000000000000" pitchFamily="50" charset="-128"/>
              </a:rPr>
              <a:t>PP/</a:t>
            </a:r>
            <a:r>
              <a:rPr kumimoji="0" lang="ja-JP" altLang="en-US" sz="600" b="1" spc="-20" dirty="0">
                <a:latin typeface="游ゴシック" panose="020B0400000000000000" pitchFamily="50" charset="-128"/>
                <a:ea typeface="游ゴシック" panose="020B0400000000000000" pitchFamily="50" charset="-128"/>
              </a:rPr>
              <a:t>クリエペール</a:t>
            </a:r>
          </a:p>
        </p:txBody>
      </p:sp>
      <p:sp>
        <p:nvSpPr>
          <p:cNvPr id="27" name="正方形/長方形 26">
            <a:extLst>
              <a:ext uri="{FF2B5EF4-FFF2-40B4-BE49-F238E27FC236}">
                <a16:creationId xmlns:a16="http://schemas.microsoft.com/office/drawing/2014/main" id="{E3127C0A-1FB6-4C4E-2610-AE669BA3DA17}"/>
              </a:ext>
            </a:extLst>
          </p:cNvPr>
          <p:cNvSpPr/>
          <p:nvPr/>
        </p:nvSpPr>
        <p:spPr bwMode="auto">
          <a:xfrm>
            <a:off x="7294551" y="3447973"/>
            <a:ext cx="945564" cy="184666"/>
          </a:xfrm>
          <a:prstGeom prst="rect">
            <a:avLst/>
          </a:prstGeom>
        </p:spPr>
        <p:txBody>
          <a:bodyPr wrap="square">
            <a:spAutoFit/>
          </a:bodyPr>
          <a:lstStyle/>
          <a:p>
            <a:pPr eaLnBrk="1" fontAlgn="auto" hangingPunct="1">
              <a:spcBef>
                <a:spcPts val="0"/>
              </a:spcBef>
              <a:spcAft>
                <a:spcPts val="0"/>
              </a:spcAft>
              <a:defRPr/>
            </a:pPr>
            <a:r>
              <a:rPr kumimoji="0" lang="en-US" altLang="ja-JP" sz="600" b="1" dirty="0">
                <a:latin typeface="游ゴシック" panose="020B0400000000000000" pitchFamily="50" charset="-128"/>
                <a:ea typeface="游ゴシック" panose="020B0400000000000000" pitchFamily="50" charset="-128"/>
              </a:rPr>
              <a:t>LL/</a:t>
            </a:r>
            <a:r>
              <a:rPr kumimoji="0" lang="ja-JP" altLang="en-US" sz="600" b="1" spc="-20" dirty="0">
                <a:latin typeface="游ゴシック" panose="020B0400000000000000" pitchFamily="50" charset="-128"/>
                <a:ea typeface="游ゴシック" panose="020B0400000000000000" pitchFamily="50" charset="-128"/>
              </a:rPr>
              <a:t>クリエラスク</a:t>
            </a:r>
          </a:p>
        </p:txBody>
      </p:sp>
      <p:sp>
        <p:nvSpPr>
          <p:cNvPr id="28" name="正方形/長方形 27">
            <a:extLst>
              <a:ext uri="{FF2B5EF4-FFF2-40B4-BE49-F238E27FC236}">
                <a16:creationId xmlns:a16="http://schemas.microsoft.com/office/drawing/2014/main" id="{A5A29613-A328-4F5D-7999-3A15DD55930D}"/>
              </a:ext>
            </a:extLst>
          </p:cNvPr>
          <p:cNvSpPr/>
          <p:nvPr/>
        </p:nvSpPr>
        <p:spPr bwMode="auto">
          <a:xfrm>
            <a:off x="8226414" y="3446355"/>
            <a:ext cx="945563" cy="184666"/>
          </a:xfrm>
          <a:prstGeom prst="rect">
            <a:avLst/>
          </a:prstGeom>
        </p:spPr>
        <p:txBody>
          <a:bodyPr wrap="square">
            <a:spAutoFit/>
          </a:bodyPr>
          <a:lstStyle/>
          <a:p>
            <a:pPr eaLnBrk="1" fontAlgn="auto" hangingPunct="1">
              <a:spcBef>
                <a:spcPts val="0"/>
              </a:spcBef>
              <a:spcAft>
                <a:spcPts val="0"/>
              </a:spcAft>
              <a:defRPr/>
            </a:pPr>
            <a:r>
              <a:rPr kumimoji="0" lang="en-US" altLang="ja-JP" sz="600" b="1" spc="-20" dirty="0">
                <a:latin typeface="游ゴシック" panose="020B0400000000000000" pitchFamily="50" charset="-128"/>
                <a:ea typeface="游ゴシック" panose="020B0400000000000000" pitchFamily="50" charset="-128"/>
              </a:rPr>
              <a:t>MM/</a:t>
            </a:r>
            <a:r>
              <a:rPr kumimoji="0" lang="ja-JP" altLang="en-US" sz="600" b="1" spc="-20" dirty="0">
                <a:latin typeface="游ゴシック" panose="020B0400000000000000" pitchFamily="50" charset="-128"/>
                <a:ea typeface="游ゴシック" panose="020B0400000000000000" pitchFamily="50" charset="-128"/>
              </a:rPr>
              <a:t>クリエモカ</a:t>
            </a:r>
          </a:p>
        </p:txBody>
      </p:sp>
      <p:sp>
        <p:nvSpPr>
          <p:cNvPr id="29" name="正方形/長方形 28">
            <a:extLst>
              <a:ext uri="{FF2B5EF4-FFF2-40B4-BE49-F238E27FC236}">
                <a16:creationId xmlns:a16="http://schemas.microsoft.com/office/drawing/2014/main" id="{47AF45C8-93C5-4035-EEA6-2C7D40B63DDE}"/>
              </a:ext>
            </a:extLst>
          </p:cNvPr>
          <p:cNvSpPr/>
          <p:nvPr/>
        </p:nvSpPr>
        <p:spPr bwMode="auto">
          <a:xfrm>
            <a:off x="9164626" y="3441499"/>
            <a:ext cx="945564" cy="184666"/>
          </a:xfrm>
          <a:prstGeom prst="rect">
            <a:avLst/>
          </a:prstGeom>
        </p:spPr>
        <p:txBody>
          <a:bodyPr wrap="square">
            <a:spAutoFit/>
          </a:bodyPr>
          <a:lstStyle/>
          <a:p>
            <a:pPr eaLnBrk="1" fontAlgn="auto" hangingPunct="1">
              <a:spcBef>
                <a:spcPts val="0"/>
              </a:spcBef>
              <a:spcAft>
                <a:spcPts val="0"/>
              </a:spcAft>
              <a:defRPr/>
            </a:pPr>
            <a:r>
              <a:rPr kumimoji="0" lang="en-US" altLang="ja-JP" sz="600" b="1" spc="-20" dirty="0">
                <a:latin typeface="游ゴシック" panose="020B0400000000000000" pitchFamily="50" charset="-128"/>
                <a:ea typeface="游ゴシック" panose="020B0400000000000000" pitchFamily="50" charset="-128"/>
              </a:rPr>
              <a:t>DD/</a:t>
            </a:r>
            <a:r>
              <a:rPr kumimoji="0" lang="ja-JP" altLang="en-US" sz="600" b="1" spc="-20" dirty="0">
                <a:latin typeface="游ゴシック" panose="020B0400000000000000" pitchFamily="50" charset="-128"/>
                <a:ea typeface="游ゴシック" panose="020B0400000000000000" pitchFamily="50" charset="-128"/>
              </a:rPr>
              <a:t>クリエダーク</a:t>
            </a:r>
          </a:p>
        </p:txBody>
      </p:sp>
      <p:sp>
        <p:nvSpPr>
          <p:cNvPr id="30" name="正方形/長方形 29">
            <a:extLst>
              <a:ext uri="{FF2B5EF4-FFF2-40B4-BE49-F238E27FC236}">
                <a16:creationId xmlns:a16="http://schemas.microsoft.com/office/drawing/2014/main" id="{8C16E581-4BBC-FBC7-98C3-7785E0F70588}"/>
              </a:ext>
            </a:extLst>
          </p:cNvPr>
          <p:cNvSpPr/>
          <p:nvPr/>
        </p:nvSpPr>
        <p:spPr>
          <a:xfrm>
            <a:off x="240633" y="744973"/>
            <a:ext cx="4572002" cy="1371565"/>
          </a:xfrm>
          <a:prstGeom prst="rect">
            <a:avLst/>
          </a:prstGeom>
          <a:gradFill>
            <a:gsLst>
              <a:gs pos="88000">
                <a:srgbClr val="E6E6E6">
                  <a:alpha val="24000"/>
                </a:srgbClr>
              </a:gs>
              <a:gs pos="40000">
                <a:srgbClr val="C9B175">
                  <a:alpha val="57000"/>
                </a:srgb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31" name="正方形/長方形 30">
            <a:extLst>
              <a:ext uri="{FF2B5EF4-FFF2-40B4-BE49-F238E27FC236}">
                <a16:creationId xmlns:a16="http://schemas.microsoft.com/office/drawing/2014/main" id="{191B0BA5-834F-774D-9617-67270518AAFA}"/>
              </a:ext>
            </a:extLst>
          </p:cNvPr>
          <p:cNvSpPr/>
          <p:nvPr/>
        </p:nvSpPr>
        <p:spPr>
          <a:xfrm>
            <a:off x="240633" y="3373333"/>
            <a:ext cx="7306445" cy="900573"/>
          </a:xfrm>
          <a:prstGeom prst="rect">
            <a:avLst/>
          </a:prstGeom>
          <a:gradFill flip="none" rotWithShape="1">
            <a:gsLst>
              <a:gs pos="0">
                <a:srgbClr val="C9B175">
                  <a:alpha val="66000"/>
                </a:srgbClr>
              </a:gs>
              <a:gs pos="83000">
                <a:srgbClr val="C9B175">
                  <a:alpha val="23000"/>
                </a:srgbClr>
              </a:gs>
              <a:gs pos="100000">
                <a:schemeClr val="bg1">
                  <a:lumMod val="55000"/>
                  <a:lumOff val="4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64" name="正方形/長方形 63">
            <a:extLst>
              <a:ext uri="{FF2B5EF4-FFF2-40B4-BE49-F238E27FC236}">
                <a16:creationId xmlns:a16="http://schemas.microsoft.com/office/drawing/2014/main" id="{35599FBE-798A-A813-30DA-B827CA3D9A3E}"/>
              </a:ext>
            </a:extLst>
          </p:cNvPr>
          <p:cNvSpPr/>
          <p:nvPr/>
        </p:nvSpPr>
        <p:spPr>
          <a:xfrm>
            <a:off x="6244558" y="3692595"/>
            <a:ext cx="4239498" cy="505138"/>
          </a:xfrm>
          <a:prstGeom prst="rect">
            <a:avLst/>
          </a:prstGeom>
        </p:spPr>
        <p:txBody>
          <a:bodyPr wrap="square">
            <a:spAutoFit/>
          </a:bodyPr>
          <a:lstStyle/>
          <a:p>
            <a:pPr eaLnBrk="1" fontAlgn="auto" hangingPunct="1">
              <a:lnSpc>
                <a:spcPts val="1120"/>
              </a:lnSpc>
              <a:spcBef>
                <a:spcPts val="0"/>
              </a:spcBef>
              <a:spcAft>
                <a:spcPts val="0"/>
              </a:spcAft>
              <a:defRPr/>
            </a:pPr>
            <a:r>
              <a:rPr kumimoji="0" lang="ja-JP" altLang="en-US" sz="700" spc="40" dirty="0">
                <a:latin typeface="游ゴシック Medium" panose="020B0500000000000000" pitchFamily="50" charset="-128"/>
                <a:ea typeface="游ゴシック Medium" panose="020B0500000000000000" pitchFamily="50" charset="-128"/>
              </a:rPr>
              <a:t>人にやすらぎとあたたかみを感じさせる</a:t>
            </a:r>
          </a:p>
          <a:p>
            <a:pPr eaLnBrk="1" fontAlgn="auto" hangingPunct="1">
              <a:lnSpc>
                <a:spcPts val="1120"/>
              </a:lnSpc>
              <a:spcBef>
                <a:spcPts val="0"/>
              </a:spcBef>
              <a:spcAft>
                <a:spcPts val="0"/>
              </a:spcAft>
              <a:defRPr/>
            </a:pPr>
            <a:r>
              <a:rPr kumimoji="0" lang="ja-JP" altLang="en-US" sz="700" spc="40" dirty="0">
                <a:latin typeface="游ゴシック Medium" panose="020B0500000000000000" pitchFamily="50" charset="-128"/>
                <a:ea typeface="游ゴシック Medium" panose="020B0500000000000000" pitchFamily="50" charset="-128"/>
              </a:rPr>
              <a:t>木の持つナチュラルな魅力をそのままインテリアに活かしたスタイル。</a:t>
            </a:r>
          </a:p>
          <a:p>
            <a:pPr eaLnBrk="1" fontAlgn="auto" hangingPunct="1">
              <a:lnSpc>
                <a:spcPts val="1120"/>
              </a:lnSpc>
              <a:spcBef>
                <a:spcPts val="0"/>
              </a:spcBef>
              <a:spcAft>
                <a:spcPts val="0"/>
              </a:spcAft>
              <a:defRPr/>
            </a:pPr>
            <a:r>
              <a:rPr kumimoji="0" lang="ja-JP" altLang="en-US" sz="700" spc="40" dirty="0">
                <a:latin typeface="游ゴシック Medium" panose="020B0500000000000000" pitchFamily="50" charset="-128"/>
                <a:ea typeface="游ゴシック Medium" panose="020B0500000000000000" pitchFamily="50" charset="-128"/>
              </a:rPr>
              <a:t>時代を越えて愛される普遍的なデザインとカラーは、自然体な暮らしの魅力を高めます。</a:t>
            </a:r>
          </a:p>
        </p:txBody>
      </p:sp>
      <p:pic>
        <p:nvPicPr>
          <p:cNvPr id="65" name="図 78">
            <a:extLst>
              <a:ext uri="{FF2B5EF4-FFF2-40B4-BE49-F238E27FC236}">
                <a16:creationId xmlns:a16="http://schemas.microsoft.com/office/drawing/2014/main" id="{5A7957F5-D81A-28EB-A3AD-E5508D5DCB3F}"/>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239171" y="3673545"/>
            <a:ext cx="521335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図 65">
            <a:extLst>
              <a:ext uri="{FF2B5EF4-FFF2-40B4-BE49-F238E27FC236}">
                <a16:creationId xmlns:a16="http://schemas.microsoft.com/office/drawing/2014/main" id="{863D9967-C349-3968-E142-62D7523CDDFC}"/>
              </a:ext>
            </a:extLst>
          </p:cNvPr>
          <p:cNvPicPr>
            <a:picLocks noChangeAspect="1"/>
          </p:cNvPicPr>
          <p:nvPr/>
        </p:nvPicPr>
        <p:blipFill rotWithShape="1">
          <a:blip r:embed="rId16"/>
          <a:srcRect l="10453" t="23355" r="2042" b="14657"/>
          <a:stretch/>
        </p:blipFill>
        <p:spPr>
          <a:xfrm>
            <a:off x="953874" y="878662"/>
            <a:ext cx="5677271" cy="2838805"/>
          </a:xfrm>
          <a:prstGeom prst="rect">
            <a:avLst/>
          </a:prstGeom>
        </p:spPr>
      </p:pic>
      <p:pic>
        <p:nvPicPr>
          <p:cNvPr id="67" name="図 74">
            <a:extLst>
              <a:ext uri="{FF2B5EF4-FFF2-40B4-BE49-F238E27FC236}">
                <a16:creationId xmlns:a16="http://schemas.microsoft.com/office/drawing/2014/main" id="{D468A7B2-F377-5D21-65D8-DC6BAE56916D}"/>
              </a:ext>
            </a:extLst>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10496" y="779693"/>
            <a:ext cx="274002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 name="グループ化 67">
            <a:extLst>
              <a:ext uri="{FF2B5EF4-FFF2-40B4-BE49-F238E27FC236}">
                <a16:creationId xmlns:a16="http://schemas.microsoft.com/office/drawing/2014/main" id="{CB621D7B-21B1-617C-92B5-D07FFFE8DB04}"/>
              </a:ext>
            </a:extLst>
          </p:cNvPr>
          <p:cNvGrpSpPr/>
          <p:nvPr/>
        </p:nvGrpSpPr>
        <p:grpSpPr>
          <a:xfrm>
            <a:off x="920677" y="4195257"/>
            <a:ext cx="2619700" cy="1390650"/>
            <a:chOff x="680044" y="4262632"/>
            <a:chExt cx="2619700" cy="1390650"/>
          </a:xfrm>
        </p:grpSpPr>
        <p:pic>
          <p:nvPicPr>
            <p:cNvPr id="69" name="図 68">
              <a:extLst>
                <a:ext uri="{FF2B5EF4-FFF2-40B4-BE49-F238E27FC236}">
                  <a16:creationId xmlns:a16="http://schemas.microsoft.com/office/drawing/2014/main" id="{D4AEB549-CB82-A60C-6000-946A9C5AA0D1}"/>
                </a:ext>
              </a:extLst>
            </p:cNvPr>
            <p:cNvPicPr>
              <a:picLocks noChangeAspect="1"/>
            </p:cNvPicPr>
            <p:nvPr/>
          </p:nvPicPr>
          <p:blipFill rotWithShape="1">
            <a:blip r:embed="rId18"/>
            <a:srcRect t="1502" b="-1"/>
            <a:stretch/>
          </p:blipFill>
          <p:spPr>
            <a:xfrm>
              <a:off x="914120" y="4262632"/>
              <a:ext cx="2385624" cy="1365260"/>
            </a:xfrm>
            <a:prstGeom prst="rect">
              <a:avLst/>
            </a:prstGeom>
          </p:spPr>
        </p:pic>
        <p:sp>
          <p:nvSpPr>
            <p:cNvPr id="70" name="正方形/長方形 29">
              <a:extLst>
                <a:ext uri="{FF2B5EF4-FFF2-40B4-BE49-F238E27FC236}">
                  <a16:creationId xmlns:a16="http://schemas.microsoft.com/office/drawing/2014/main" id="{0F0B9206-4571-F298-F878-BD05007CA8F0}"/>
                </a:ext>
              </a:extLst>
            </p:cNvPr>
            <p:cNvSpPr>
              <a:spLocks noChangeArrowheads="1"/>
            </p:cNvSpPr>
            <p:nvPr/>
          </p:nvSpPr>
          <p:spPr bwMode="auto">
            <a:xfrm>
              <a:off x="680044" y="5284087"/>
              <a:ext cx="1502056" cy="3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eaLnBrk="1" hangingPunct="1">
                <a:lnSpc>
                  <a:spcPct val="100000"/>
                </a:lnSpc>
                <a:spcBef>
                  <a:spcPct val="0"/>
                </a:spcBef>
                <a:buFontTx/>
                <a:buNone/>
              </a:pPr>
              <a:r>
                <a:rPr kumimoji="0" lang="en-US" altLang="ja-JP" sz="1800" dirty="0">
                  <a:solidFill>
                    <a:schemeClr val="bg1"/>
                  </a:solidFill>
                  <a:ea typeface="游ゴシック" panose="020B0400000000000000" pitchFamily="50" charset="-128"/>
                </a:rPr>
                <a:t>PLAIN STYLE 1</a:t>
              </a:r>
              <a:endParaRPr kumimoji="0" lang="ja-JP" altLang="en-US" sz="1800" dirty="0">
                <a:solidFill>
                  <a:schemeClr val="bg1"/>
                </a:solidFill>
                <a:ea typeface="游ゴシック" panose="020B0400000000000000" pitchFamily="50" charset="-128"/>
              </a:endParaRPr>
            </a:p>
          </p:txBody>
        </p:sp>
      </p:grpSp>
      <p:grpSp>
        <p:nvGrpSpPr>
          <p:cNvPr id="71" name="グループ化 33">
            <a:extLst>
              <a:ext uri="{FF2B5EF4-FFF2-40B4-BE49-F238E27FC236}">
                <a16:creationId xmlns:a16="http://schemas.microsoft.com/office/drawing/2014/main" id="{0D13F65A-6D5B-40F3-5203-D286373D4DD0}"/>
              </a:ext>
            </a:extLst>
          </p:cNvPr>
          <p:cNvGrpSpPr>
            <a:grpSpLocks/>
          </p:cNvGrpSpPr>
          <p:nvPr/>
        </p:nvGrpSpPr>
        <p:grpSpPr bwMode="auto">
          <a:xfrm>
            <a:off x="4041933" y="4195257"/>
            <a:ext cx="2589213" cy="1390650"/>
            <a:chOff x="4016469" y="3877027"/>
            <a:chExt cx="2589830" cy="1391165"/>
          </a:xfrm>
        </p:grpSpPr>
        <p:sp>
          <p:nvSpPr>
            <p:cNvPr id="72" name="正方形/長方形 30">
              <a:extLst>
                <a:ext uri="{FF2B5EF4-FFF2-40B4-BE49-F238E27FC236}">
                  <a16:creationId xmlns:a16="http://schemas.microsoft.com/office/drawing/2014/main" id="{649FA91B-5BB8-90F7-DDFF-12B5971719E9}"/>
                </a:ext>
              </a:extLst>
            </p:cNvPr>
            <p:cNvSpPr>
              <a:spLocks noChangeArrowheads="1"/>
            </p:cNvSpPr>
            <p:nvPr/>
          </p:nvSpPr>
          <p:spPr bwMode="auto">
            <a:xfrm>
              <a:off x="4034294" y="4898860"/>
              <a:ext cx="14141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defRPr>
              </a:lvl9pPr>
            </a:lstStyle>
            <a:p>
              <a:pPr eaLnBrk="1" hangingPunct="1">
                <a:lnSpc>
                  <a:spcPct val="100000"/>
                </a:lnSpc>
                <a:spcBef>
                  <a:spcPct val="0"/>
                </a:spcBef>
                <a:buFontTx/>
                <a:buNone/>
              </a:pPr>
              <a:r>
                <a:rPr kumimoji="0" lang="en-US" altLang="ja-JP" sz="1800">
                  <a:solidFill>
                    <a:schemeClr val="bg1"/>
                  </a:solidFill>
                  <a:ea typeface="游ゴシック" panose="020B0400000000000000" pitchFamily="50" charset="-128"/>
                </a:rPr>
                <a:t>GRACE STYLE</a:t>
              </a:r>
              <a:endParaRPr kumimoji="0" lang="ja-JP" altLang="en-US" sz="1800">
                <a:solidFill>
                  <a:schemeClr val="bg1"/>
                </a:solidFill>
                <a:ea typeface="游ゴシック" panose="020B0400000000000000" pitchFamily="50" charset="-128"/>
              </a:endParaRPr>
            </a:p>
          </p:txBody>
        </p:sp>
        <p:pic>
          <p:nvPicPr>
            <p:cNvPr id="73" name="図 16">
              <a:extLst>
                <a:ext uri="{FF2B5EF4-FFF2-40B4-BE49-F238E27FC236}">
                  <a16:creationId xmlns:a16="http://schemas.microsoft.com/office/drawing/2014/main" id="{2D699ADB-10CD-AE9D-3962-311656EF9B1D}"/>
                </a:ext>
              </a:extLst>
            </p:cNvPr>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016469" y="3877027"/>
              <a:ext cx="2589830" cy="136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4" name="図 73">
            <a:extLst>
              <a:ext uri="{FF2B5EF4-FFF2-40B4-BE49-F238E27FC236}">
                <a16:creationId xmlns:a16="http://schemas.microsoft.com/office/drawing/2014/main" id="{9653DF08-E9CD-8658-C79C-A7CA6E65E0FC}"/>
              </a:ext>
            </a:extLst>
          </p:cNvPr>
          <p:cNvPicPr>
            <a:picLocks noChangeAspect="1"/>
          </p:cNvPicPr>
          <p:nvPr/>
        </p:nvPicPr>
        <p:blipFill>
          <a:blip r:embed="rId20"/>
          <a:stretch>
            <a:fillRect/>
          </a:stretch>
        </p:blipFill>
        <p:spPr>
          <a:xfrm>
            <a:off x="8176640" y="6139232"/>
            <a:ext cx="856937" cy="850902"/>
          </a:xfrm>
          <a:prstGeom prst="rect">
            <a:avLst/>
          </a:prstGeom>
        </p:spPr>
      </p:pic>
      <p:pic>
        <p:nvPicPr>
          <p:cNvPr id="75" name="図 74">
            <a:extLst>
              <a:ext uri="{FF2B5EF4-FFF2-40B4-BE49-F238E27FC236}">
                <a16:creationId xmlns:a16="http://schemas.microsoft.com/office/drawing/2014/main" id="{A2A9E06D-335E-4205-1409-266C28943559}"/>
              </a:ext>
            </a:extLst>
          </p:cNvPr>
          <p:cNvPicPr>
            <a:picLocks noChangeAspect="1"/>
          </p:cNvPicPr>
          <p:nvPr/>
        </p:nvPicPr>
        <p:blipFill>
          <a:blip r:embed="rId21"/>
          <a:stretch>
            <a:fillRect/>
          </a:stretch>
        </p:blipFill>
        <p:spPr>
          <a:xfrm>
            <a:off x="9488099" y="5718413"/>
            <a:ext cx="764303" cy="1300656"/>
          </a:xfrm>
          <a:prstGeom prst="rect">
            <a:avLst/>
          </a:prstGeom>
        </p:spPr>
      </p:pic>
      <p:pic>
        <p:nvPicPr>
          <p:cNvPr id="76" name="図 75">
            <a:extLst>
              <a:ext uri="{FF2B5EF4-FFF2-40B4-BE49-F238E27FC236}">
                <a16:creationId xmlns:a16="http://schemas.microsoft.com/office/drawing/2014/main" id="{BC7D42D5-05E5-A220-D5A5-1708EBE1DB84}"/>
              </a:ext>
            </a:extLst>
          </p:cNvPr>
          <p:cNvPicPr>
            <a:picLocks noChangeAspect="1"/>
          </p:cNvPicPr>
          <p:nvPr/>
        </p:nvPicPr>
        <p:blipFill>
          <a:blip r:embed="rId22"/>
          <a:stretch>
            <a:fillRect/>
          </a:stretch>
        </p:blipFill>
        <p:spPr>
          <a:xfrm>
            <a:off x="7081307" y="6318478"/>
            <a:ext cx="995429" cy="662054"/>
          </a:xfrm>
          <a:prstGeom prst="rect">
            <a:avLst/>
          </a:prstGeom>
        </p:spPr>
      </p:pic>
      <p:sp>
        <p:nvSpPr>
          <p:cNvPr id="78" name="Rectangle 9">
            <a:extLst>
              <a:ext uri="{FF2B5EF4-FFF2-40B4-BE49-F238E27FC236}">
                <a16:creationId xmlns:a16="http://schemas.microsoft.com/office/drawing/2014/main" id="{D80D45A4-292F-BF97-C0BF-83356A1A2DD7}"/>
              </a:ext>
            </a:extLst>
          </p:cNvPr>
          <p:cNvSpPr>
            <a:spLocks noChangeArrowheads="1"/>
          </p:cNvSpPr>
          <p:nvPr/>
        </p:nvSpPr>
        <p:spPr bwMode="auto">
          <a:xfrm>
            <a:off x="1352981" y="7308689"/>
            <a:ext cx="1260475" cy="184150"/>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en-US" altLang="ja-JP" sz="600" dirty="0">
                <a:solidFill>
                  <a:schemeClr val="tx1">
                    <a:lumMod val="75000"/>
                    <a:lumOff val="25000"/>
                  </a:schemeClr>
                </a:solidFill>
                <a:latin typeface="Yu Gothic" panose="020B0400000000000000" pitchFamily="34" charset="-128"/>
                <a:ea typeface="Yu Gothic" panose="020B0400000000000000" pitchFamily="34" charset="-128"/>
              </a:rPr>
              <a:t>SPD99999008108</a:t>
            </a:r>
          </a:p>
          <a:p>
            <a:pPr eaLnBrk="1" hangingPunct="1">
              <a:spcBef>
                <a:spcPct val="0"/>
              </a:spcBef>
              <a:buFontTx/>
              <a:buNone/>
              <a:defRPr/>
            </a:pPr>
            <a:r>
              <a:rPr lang="en-US" altLang="ja-JP" sz="600" dirty="0">
                <a:solidFill>
                  <a:schemeClr val="tx1">
                    <a:lumMod val="75000"/>
                    <a:lumOff val="25000"/>
                  </a:schemeClr>
                </a:solidFill>
                <a:latin typeface="Yu Gothic" panose="020B0400000000000000" pitchFamily="34" charset="-128"/>
                <a:ea typeface="Yu Gothic" panose="020B0400000000000000" pitchFamily="34" charset="-128"/>
              </a:rPr>
              <a:t>2022.04.01</a:t>
            </a:r>
            <a:r>
              <a:rPr lang="ja-JP" altLang="en-US" sz="600" dirty="0">
                <a:solidFill>
                  <a:schemeClr val="tx1">
                    <a:lumMod val="75000"/>
                    <a:lumOff val="25000"/>
                  </a:schemeClr>
                </a:solidFill>
                <a:latin typeface="Yu Gothic" panose="020B0400000000000000" pitchFamily="34" charset="-128"/>
                <a:ea typeface="Yu Gothic" panose="020B0400000000000000" pitchFamily="34" charset="-128"/>
              </a:rPr>
              <a:t>発行</a:t>
            </a:r>
          </a:p>
        </p:txBody>
      </p:sp>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117</Words>
  <Application>Microsoft Office PowerPoint</Application>
  <PresentationFormat>ユーザー設定</PresentationFormat>
  <Paragraphs>25</Paragraphs>
  <Slides>1</Slides>
  <Notes>1</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1</vt:i4>
      </vt:variant>
    </vt:vector>
  </HeadingPairs>
  <TitlesOfParts>
    <vt:vector size="10" baseType="lpstr">
      <vt:lpstr>HGPｺﾞｼｯｸM</vt:lpstr>
      <vt:lpstr>游ゴシック</vt:lpstr>
      <vt:lpstr>游ゴシック</vt:lpstr>
      <vt:lpstr>游ゴシック Medium</vt:lpstr>
      <vt:lpstr>Arial</vt:lpstr>
      <vt:lpstr>Calibri</vt:lpstr>
      <vt:lpstr>Times New Roman</vt:lpstr>
      <vt:lpstr>LIXILテーマ</vt:lpstr>
      <vt:lpstr>Image</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梅井 咲貴子(Sakiko Umei)</cp:lastModifiedBy>
  <cp:revision>2</cp:revision>
  <dcterms:created xsi:type="dcterms:W3CDTF">2010-09-29T12:55:25Z</dcterms:created>
  <dcterms:modified xsi:type="dcterms:W3CDTF">2024-03-21T01:17:48Z</dcterms:modified>
</cp:coreProperties>
</file>