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00" r:id="rId2"/>
  </p:sldIdLst>
  <p:sldSz cx="10691813" cy="7559675"/>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89" autoAdjust="0"/>
    <p:restoredTop sz="96190" autoAdjust="0"/>
  </p:normalViewPr>
  <p:slideViewPr>
    <p:cSldViewPr snapToGrid="0" showGuides="1">
      <p:cViewPr>
        <p:scale>
          <a:sx n="178" d="100"/>
          <a:sy n="178" d="100"/>
        </p:scale>
        <p:origin x="-996" y="-4668"/>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8/25/2025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68350" y="746125"/>
            <a:ext cx="5270500"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908050" y="4721225"/>
            <a:ext cx="4991100"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extLst>
      <p:ext uri="{BB962C8B-B14F-4D97-AF65-F5344CB8AC3E}">
        <p14:creationId xmlns:p14="http://schemas.microsoft.com/office/powerpoint/2010/main" val="284317708"/>
      </p:ext>
    </p:extLst>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6012" eaLnBrk="1" hangingPunct="1">
              <a:defRPr/>
            </a:pPr>
            <a:endParaRPr lang="ja-JP" altLang="en-US" sz="1306">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38173521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3:EXSIOR（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692E8FD0-F161-DE48-9E73-49EF130F1C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83788" y="100013"/>
            <a:ext cx="5334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41AB514-A4B6-374D-90CE-065073271169}"/>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EED6F73E-76C2-F348-A7B4-C351CB546CEC}"/>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061D5382-D263-2643-ABED-8BDB58723B8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13832B5D-64B8-684A-A6B5-833BE320A396}"/>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922520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B0956356-055A-9542-BD35-1580EA66C64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15525" y="138113"/>
            <a:ext cx="601663"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AD81878-65B1-AD4B-8C07-C338D50CB12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3F6CD256-1BE5-334E-8AC8-798FE57D94C3}"/>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FE1814F9-C12C-8940-AE04-EBAC3F277FE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A6C33804-7BD4-374A-9903-CA1F18768621}"/>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921568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57B48BC9-0E64-DD4C-B0F0-A42ED28BD7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42513" y="130175"/>
            <a:ext cx="5746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BE64055-36A3-D848-AC09-B89AD5AA80A2}"/>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AE37DE4B-14B4-8446-A646-2576E6B5E38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2AEB9C66-CC1A-5346-9A49-DA6B762C654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2D5D346-B240-3A4B-BEC8-6420E30FD09D}"/>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3509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2:INAX">
    <p:spTree>
      <p:nvGrpSpPr>
        <p:cNvPr id="1" name=""/>
        <p:cNvGrpSpPr/>
        <p:nvPr/>
      </p:nvGrpSpPr>
      <p:grpSpPr>
        <a:xfrm>
          <a:off x="0" y="0"/>
          <a:ext cx="0" cy="0"/>
          <a:chOff x="0" y="0"/>
          <a:chExt cx="0" cy="0"/>
        </a:xfrm>
      </p:grpSpPr>
      <p:pic>
        <p:nvPicPr>
          <p:cNvPr id="3" name="図 3">
            <a:extLst>
              <a:ext uri="{FF2B5EF4-FFF2-40B4-BE49-F238E27FC236}">
                <a16:creationId xmlns:a16="http://schemas.microsoft.com/office/drawing/2014/main" id="{A246273F-0316-124D-913B-065B51648B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288">
            <a:extLst>
              <a:ext uri="{FF2B5EF4-FFF2-40B4-BE49-F238E27FC236}">
                <a16:creationId xmlns:a16="http://schemas.microsoft.com/office/drawing/2014/main" id="{F052AE12-B60B-784C-B34A-CF54CD41157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D3FC005-CC27-3947-9F96-93095E78E53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CC842CC-005C-5641-8858-9C3B75F1CA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7D0E429B-C0A1-3545-B3F9-A15BC5D2E8B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9599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1C18BD7-6EFE-0B4D-A8EE-90E7B9FB960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7E6CDB7-F131-9E4F-8699-128E560B5A9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F43C4B3-C0F6-774B-AC90-133DA5B58D39}"/>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637CF95E-95B4-4F4B-B11C-46CB0538A9E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B36565EE-CE8E-1A44-8A9F-9ED8333C8F8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27750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5:INTERIO">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F3622A4-9F6A-DF4E-8124-C92CD62C28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6DCDCD0-3AC0-A048-A727-1E98792F2E9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C70CBA1-39BE-384D-86EF-5191A45C214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77467F87-BB1F-264E-BE9F-AF86BC9543D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E2BDD4B-6EC7-DA41-8303-F9AFDF1767F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114786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7" name="Line 288">
            <a:extLst>
              <a:ext uri="{FF2B5EF4-FFF2-40B4-BE49-F238E27FC236}">
                <a16:creationId xmlns:a16="http://schemas.microsoft.com/office/drawing/2014/main" id="{BB3CB7EA-4A85-974A-BDD0-942B2EDB54E8}"/>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8" name="Rectangle 9">
            <a:extLst>
              <a:ext uri="{FF2B5EF4-FFF2-40B4-BE49-F238E27FC236}">
                <a16:creationId xmlns:a16="http://schemas.microsoft.com/office/drawing/2014/main" id="{A8C502DD-0634-EA40-9446-CFAC8D1A65B2}"/>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9" name="図 70">
            <a:extLst>
              <a:ext uri="{FF2B5EF4-FFF2-40B4-BE49-F238E27FC236}">
                <a16:creationId xmlns:a16="http://schemas.microsoft.com/office/drawing/2014/main" id="{114905AE-A962-CC40-A230-3B5C998728B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31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412B11FA-436C-AA40-A830-3978CB7EC189}"/>
              </a:ext>
            </a:extLst>
          </p:cNvPr>
          <p:cNvSpPr>
            <a:spLocks noChangeArrowheads="1"/>
          </p:cNvSpPr>
          <p:nvPr userDrawn="1"/>
        </p:nvSpPr>
        <p:spPr bwMode="auto">
          <a:xfrm>
            <a:off x="1331913" y="7423150"/>
            <a:ext cx="923925" cy="77788"/>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hangingPunct="1">
              <a:spcBef>
                <a:spcPct val="0"/>
              </a:spcBef>
              <a:buFontTx/>
              <a:buNone/>
              <a:defRPr/>
            </a:pPr>
            <a:r>
              <a:rPr lang="ja-JP" altLang="en-US" sz="500">
                <a:solidFill>
                  <a:schemeClr val="tx2"/>
                </a:solidFill>
                <a:latin typeface="Yu Gothic" panose="020B0400000000000000" pitchFamily="34" charset="-128"/>
                <a:ea typeface="Yu Gothic" panose="020B0400000000000000" pitchFamily="34" charset="-128"/>
              </a:rPr>
              <a:t>詳細は</a:t>
            </a:r>
            <a:r>
              <a:rPr lang="en-US" altLang="ja-JP" sz="500">
                <a:solidFill>
                  <a:schemeClr val="tx2"/>
                </a:solidFill>
                <a:latin typeface="Yu Gothic" panose="020B0400000000000000" pitchFamily="34" charset="-128"/>
                <a:ea typeface="Yu Gothic" panose="020B0400000000000000" pitchFamily="34" charset="-128"/>
              </a:rPr>
              <a:t>WEB</a:t>
            </a:r>
            <a:r>
              <a:rPr lang="ja-JP" altLang="en-US" sz="500">
                <a:solidFill>
                  <a:schemeClr val="tx2"/>
                </a:solidFill>
                <a:latin typeface="Yu Gothic" panose="020B0400000000000000" pitchFamily="34" charset="-128"/>
                <a:ea typeface="Yu Gothic" panose="020B0400000000000000" pitchFamily="34" charset="-128"/>
              </a:rPr>
              <a:t>をご確認ください</a:t>
            </a:r>
            <a:endParaRPr lang="en-US" altLang="ja-JP" sz="500">
              <a:solidFill>
                <a:schemeClr val="tx2"/>
              </a:solidFill>
              <a:latin typeface="Yu Gothic" panose="020B0400000000000000" pitchFamily="34" charset="-128"/>
              <a:ea typeface="Yu Gothic" panose="020B0400000000000000" pitchFamily="34" charset="-128"/>
            </a:endParaRPr>
          </a:p>
        </p:txBody>
      </p:sp>
      <p:pic>
        <p:nvPicPr>
          <p:cNvPr id="7" name="図 13">
            <a:extLst>
              <a:ext uri="{FF2B5EF4-FFF2-40B4-BE49-F238E27FC236}">
                <a16:creationId xmlns:a16="http://schemas.microsoft.com/office/drawing/2014/main" id="{CA1A329A-8FE5-D648-A2B7-051098B3E2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31913" y="7209972"/>
            <a:ext cx="9239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A7427117-E3FF-0A42-A2ED-AD17EDE3954A}"/>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1" name="Rectangle 9">
            <a:extLst>
              <a:ext uri="{FF2B5EF4-FFF2-40B4-BE49-F238E27FC236}">
                <a16:creationId xmlns:a16="http://schemas.microsoft.com/office/drawing/2014/main" id="{4CB710C5-C0CA-9149-B8C9-FFF3B4B113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2" name="図 70">
            <a:extLst>
              <a:ext uri="{FF2B5EF4-FFF2-40B4-BE49-F238E27FC236}">
                <a16:creationId xmlns:a16="http://schemas.microsoft.com/office/drawing/2014/main" id="{C3A73AD5-44B0-F943-A983-F216C0742F5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AA986C43-6E5F-A74E-8AF7-B737CF1B2E7F}"/>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7634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C00DB1A8-0470-BB45-82B1-BE9EB02496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45700" y="127000"/>
            <a:ext cx="4714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1EAB20B-B7D8-5647-8F72-157D68B64981}"/>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9B3BF950-55B9-6544-927E-D3BC413A9108}"/>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5F100BFB-CF55-514A-AA6A-9672C86BF4F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0834531F-142A-844D-A0AE-52EED4C304C0}"/>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571419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2:INAX（帯なし）">
    <p:spTree>
      <p:nvGrpSpPr>
        <p:cNvPr id="1" name=""/>
        <p:cNvGrpSpPr/>
        <p:nvPr/>
      </p:nvGrpSpPr>
      <p:grpSpPr>
        <a:xfrm>
          <a:off x="0" y="0"/>
          <a:ext cx="0" cy="0"/>
          <a:chOff x="0" y="0"/>
          <a:chExt cx="0" cy="0"/>
        </a:xfrm>
      </p:grpSpPr>
      <p:pic>
        <p:nvPicPr>
          <p:cNvPr id="8" name="図 12">
            <a:extLst>
              <a:ext uri="{FF2B5EF4-FFF2-40B4-BE49-F238E27FC236}">
                <a16:creationId xmlns:a16="http://schemas.microsoft.com/office/drawing/2014/main" id="{7F852F87-CE63-0E4D-B626-010E3753695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01263" y="141288"/>
            <a:ext cx="417512"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D1D62C18-EED0-9A4E-B5AA-C2E8C502EB7C}"/>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27507436-CF18-CB4A-875D-E2D32D429F55}"/>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F39F8AC4-E7E8-B84A-8928-B2ED091478A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6CFA223D-9598-D141-A54A-60B26515067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470498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1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18" Type="http://schemas.openxmlformats.org/officeDocument/2006/relationships/image" Target="../media/image30.png"/><Relationship Id="rId26" Type="http://schemas.openxmlformats.org/officeDocument/2006/relationships/image" Target="../media/image38.png"/><Relationship Id="rId3" Type="http://schemas.openxmlformats.org/officeDocument/2006/relationships/image" Target="../media/image15.jpg"/><Relationship Id="rId21" Type="http://schemas.openxmlformats.org/officeDocument/2006/relationships/image" Target="../media/image33.png"/><Relationship Id="rId7" Type="http://schemas.openxmlformats.org/officeDocument/2006/relationships/image" Target="../media/image19.png"/><Relationship Id="rId12" Type="http://schemas.openxmlformats.org/officeDocument/2006/relationships/image" Target="../media/image24.jpeg"/><Relationship Id="rId17" Type="http://schemas.openxmlformats.org/officeDocument/2006/relationships/image" Target="../media/image29.png"/><Relationship Id="rId25" Type="http://schemas.openxmlformats.org/officeDocument/2006/relationships/image" Target="../media/image37.png"/><Relationship Id="rId2" Type="http://schemas.openxmlformats.org/officeDocument/2006/relationships/notesSlide" Target="../notesSlides/notesSlide1.xml"/><Relationship Id="rId16" Type="http://schemas.openxmlformats.org/officeDocument/2006/relationships/image" Target="../media/image28.png"/><Relationship Id="rId20" Type="http://schemas.openxmlformats.org/officeDocument/2006/relationships/image" Target="../media/image32.png"/><Relationship Id="rId29" Type="http://schemas.openxmlformats.org/officeDocument/2006/relationships/image" Target="../media/image41.png"/><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23.png"/><Relationship Id="rId24" Type="http://schemas.openxmlformats.org/officeDocument/2006/relationships/image" Target="../media/image36.png"/><Relationship Id="rId32" Type="http://schemas.openxmlformats.org/officeDocument/2006/relationships/image" Target="../media/image44.jpg"/><Relationship Id="rId5" Type="http://schemas.openxmlformats.org/officeDocument/2006/relationships/image" Target="../media/image17.png"/><Relationship Id="rId15" Type="http://schemas.openxmlformats.org/officeDocument/2006/relationships/image" Target="../media/image27.png"/><Relationship Id="rId23" Type="http://schemas.openxmlformats.org/officeDocument/2006/relationships/image" Target="../media/image35.png"/><Relationship Id="rId28" Type="http://schemas.openxmlformats.org/officeDocument/2006/relationships/image" Target="../media/image40.png"/><Relationship Id="rId10" Type="http://schemas.openxmlformats.org/officeDocument/2006/relationships/image" Target="../media/image22.jpeg"/><Relationship Id="rId19" Type="http://schemas.openxmlformats.org/officeDocument/2006/relationships/image" Target="../media/image31.png"/><Relationship Id="rId31" Type="http://schemas.openxmlformats.org/officeDocument/2006/relationships/image" Target="../media/image43.png"/><Relationship Id="rId4" Type="http://schemas.openxmlformats.org/officeDocument/2006/relationships/image" Target="../media/image16.jpg"/><Relationship Id="rId9" Type="http://schemas.openxmlformats.org/officeDocument/2006/relationships/image" Target="../media/image21.jpeg"/><Relationship Id="rId14" Type="http://schemas.openxmlformats.org/officeDocument/2006/relationships/image" Target="../media/image26.png"/><Relationship Id="rId22" Type="http://schemas.openxmlformats.org/officeDocument/2006/relationships/image" Target="../media/image34.png"/><Relationship Id="rId27" Type="http://schemas.openxmlformats.org/officeDocument/2006/relationships/image" Target="../media/image39.png"/><Relationship Id="rId30"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extLst>
              <a:ext uri="{28A0092B-C50C-407E-A947-70E740481C1C}">
                <a14:useLocalDpi xmlns:a14="http://schemas.microsoft.com/office/drawing/2010/main" val="0"/>
              </a:ext>
            </a:extLst>
          </a:blip>
          <a:srcRect l="30509" t="23106" r="31793" b="28378"/>
          <a:stretch/>
        </p:blipFill>
        <p:spPr>
          <a:xfrm>
            <a:off x="2402010" y="3439660"/>
            <a:ext cx="400346" cy="412192"/>
          </a:xfrm>
          <a:prstGeom prst="rect">
            <a:avLst/>
          </a:prstGeom>
        </p:spPr>
      </p:pic>
      <p:pic>
        <p:nvPicPr>
          <p:cNvPr id="3" name="図 2"/>
          <p:cNvPicPr>
            <a:picLocks noChangeAspect="1"/>
          </p:cNvPicPr>
          <p:nvPr/>
        </p:nvPicPr>
        <p:blipFill rotWithShape="1">
          <a:blip r:embed="rId4">
            <a:extLst>
              <a:ext uri="{28A0092B-C50C-407E-A947-70E740481C1C}">
                <a14:useLocalDpi xmlns:a14="http://schemas.microsoft.com/office/drawing/2010/main" val="0"/>
              </a:ext>
            </a:extLst>
          </a:blip>
          <a:srcRect l="30241" t="21632" r="30947" b="30968"/>
          <a:stretch/>
        </p:blipFill>
        <p:spPr>
          <a:xfrm>
            <a:off x="1815250" y="3442029"/>
            <a:ext cx="412191" cy="402715"/>
          </a:xfrm>
          <a:prstGeom prst="rect">
            <a:avLst/>
          </a:prstGeom>
        </p:spPr>
      </p:pic>
      <p:sp>
        <p:nvSpPr>
          <p:cNvPr id="41" name="正方形/長方形 40">
            <a:extLst>
              <a:ext uri="{FF2B5EF4-FFF2-40B4-BE49-F238E27FC236}">
                <a16:creationId xmlns:a16="http://schemas.microsoft.com/office/drawing/2014/main" id="{C718F8AF-0BDF-8A48-84BE-06F36289C052}"/>
              </a:ext>
            </a:extLst>
          </p:cNvPr>
          <p:cNvSpPr/>
          <p:nvPr/>
        </p:nvSpPr>
        <p:spPr>
          <a:xfrm rot="10800000" flipH="1" flipV="1">
            <a:off x="15511463" y="2589213"/>
            <a:ext cx="231775" cy="819150"/>
          </a:xfrm>
          <a:prstGeom prst="rect">
            <a:avLst/>
          </a:prstGeom>
          <a:solidFill>
            <a:srgbClr val="E15B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sz="1175"/>
          </a:p>
        </p:txBody>
      </p:sp>
      <p:sp>
        <p:nvSpPr>
          <p:cNvPr id="15365" name="Text Box 1039">
            <a:extLst>
              <a:ext uri="{FF2B5EF4-FFF2-40B4-BE49-F238E27FC236}">
                <a16:creationId xmlns:a16="http://schemas.microsoft.com/office/drawing/2014/main" id="{5305156E-DA42-0A4C-A104-833CCADA6DEE}"/>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174625" y="501650"/>
            <a:ext cx="111569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1400" dirty="0">
                <a:solidFill>
                  <a:schemeClr val="bg1"/>
                </a:solidFill>
                <a:latin typeface="HGPｺﾞｼｯｸE" panose="020B0900000000000000" pitchFamily="50" charset="-128"/>
                <a:ea typeface="HGPｺﾞｼｯｸE" panose="020B0900000000000000" pitchFamily="50" charset="-128"/>
              </a:rPr>
              <a:t>インテリア建材</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2204099" y="335280"/>
            <a:ext cx="31499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2800">
                <a:solidFill>
                  <a:schemeClr val="bg1"/>
                </a:solidFill>
                <a:latin typeface="HGPｺﾞｼｯｸE" panose="020B0900000000000000" pitchFamily="50" charset="-128"/>
                <a:ea typeface="HGPｺﾞｼｯｸE" panose="020B0900000000000000" pitchFamily="50" charset="-128"/>
              </a:rPr>
              <a:t>手すりスクエアタイプ</a:t>
            </a:r>
            <a:endParaRPr lang="en-US" altLang="ja-JP" sz="2800" dirty="0">
              <a:solidFill>
                <a:schemeClr val="bg1"/>
              </a:solidFill>
              <a:latin typeface="HGPｺﾞｼｯｸE" panose="020B0900000000000000" pitchFamily="50" charset="-128"/>
              <a:ea typeface="HGPｺﾞｼｯｸE" panose="020B0900000000000000" pitchFamily="50" charset="-128"/>
            </a:endParaRPr>
          </a:p>
        </p:txBody>
      </p:sp>
      <p:sp>
        <p:nvSpPr>
          <p:cNvPr id="34" name="Rectangle 9">
            <a:extLst>
              <a:ext uri="{FF2B5EF4-FFF2-40B4-BE49-F238E27FC236}">
                <a16:creationId xmlns:a16="http://schemas.microsoft.com/office/drawing/2014/main" id="{8AD23CE5-CF64-824E-9BF2-1F6917C0A381}"/>
              </a:ext>
            </a:extLst>
          </p:cNvPr>
          <p:cNvSpPr>
            <a:spLocks noChangeArrowheads="1"/>
          </p:cNvSpPr>
          <p:nvPr/>
        </p:nvSpPr>
        <p:spPr bwMode="auto">
          <a:xfrm>
            <a:off x="1433513" y="7310438"/>
            <a:ext cx="1260475" cy="184666"/>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en-US" altLang="ja-JP" sz="600" dirty="0">
                <a:solidFill>
                  <a:schemeClr val="tx2"/>
                </a:solidFill>
                <a:latin typeface="游ゴシック" panose="020B0400000000000000" pitchFamily="50" charset="-128"/>
                <a:ea typeface="游ゴシック" panose="020B0400000000000000" pitchFamily="50" charset="-128"/>
              </a:rPr>
              <a:t>SPD99999008145</a:t>
            </a:r>
          </a:p>
          <a:p>
            <a:pPr>
              <a:spcBef>
                <a:spcPct val="0"/>
              </a:spcBef>
              <a:buNone/>
              <a:defRPr/>
            </a:pPr>
            <a:r>
              <a:rPr lang="en-US" altLang="ja-JP" sz="600" dirty="0">
                <a:solidFill>
                  <a:schemeClr val="tx2"/>
                </a:solidFill>
                <a:latin typeface="游ゴシック" panose="020B0400000000000000" pitchFamily="50" charset="-128"/>
                <a:ea typeface="游ゴシック" panose="020B0400000000000000" pitchFamily="50" charset="-128"/>
              </a:rPr>
              <a:t>2025.09.01</a:t>
            </a:r>
            <a:r>
              <a:rPr lang="ja-JP" altLang="en-US" sz="600" dirty="0">
                <a:solidFill>
                  <a:schemeClr val="tx2"/>
                </a:solidFill>
                <a:latin typeface="游ゴシック" panose="020B0400000000000000" pitchFamily="50" charset="-128"/>
                <a:ea typeface="游ゴシック" panose="020B0400000000000000" pitchFamily="50" charset="-128"/>
              </a:rPr>
              <a:t>発行</a:t>
            </a:r>
          </a:p>
        </p:txBody>
      </p:sp>
      <p:sp>
        <p:nvSpPr>
          <p:cNvPr id="13" name="正方形/長方形 12">
            <a:extLst>
              <a:ext uri="{FF2B5EF4-FFF2-40B4-BE49-F238E27FC236}">
                <a16:creationId xmlns:a16="http://schemas.microsoft.com/office/drawing/2014/main" id="{7A8974C9-868E-A945-8CEF-985817BF30F7}"/>
              </a:ext>
            </a:extLst>
          </p:cNvPr>
          <p:cNvSpPr/>
          <p:nvPr/>
        </p:nvSpPr>
        <p:spPr>
          <a:xfrm>
            <a:off x="-1788169" y="-292894"/>
            <a:ext cx="1331277" cy="78581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ja-JP" sz="1600" b="1">
                <a:solidFill>
                  <a:schemeClr val="tx1"/>
                </a:solidFill>
                <a:latin typeface="Yu Gothic" panose="020B0400000000000000" pitchFamily="34" charset="-128"/>
                <a:ea typeface="Yu Gothic" panose="020B0400000000000000" pitchFamily="34" charset="-128"/>
              </a:rPr>
              <a:t>A-1:LIXIL</a:t>
            </a:r>
            <a:endParaRPr lang="ja-JP" altLang="en-US" sz="1600" b="1">
              <a:solidFill>
                <a:schemeClr val="tx1"/>
              </a:solidFill>
              <a:latin typeface="Yu Gothic" panose="020B0400000000000000" pitchFamily="34" charset="-128"/>
              <a:ea typeface="Yu Gothic" panose="020B0400000000000000" pitchFamily="34" charset="-128"/>
            </a:endParaRPr>
          </a:p>
        </p:txBody>
      </p:sp>
      <p:sp>
        <p:nvSpPr>
          <p:cNvPr id="24" name="Text Box 1039">
            <a:extLst>
              <a:ext uri="{FF2B5EF4-FFF2-40B4-BE49-F238E27FC236}">
                <a16:creationId xmlns:a16="http://schemas.microsoft.com/office/drawing/2014/main" id="{53152343-5209-5247-9115-DAF3839F1496}"/>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a:solidFill>
                  <a:schemeClr val="bg1"/>
                </a:solidFill>
                <a:latin typeface="Yu Gothic" panose="020B0400000000000000" pitchFamily="34" charset="-128"/>
                <a:ea typeface="Yu Gothic" panose="020B0400000000000000" pitchFamily="34" charset="-128"/>
              </a:rPr>
              <a:t>□□□□□■■■■■</a:t>
            </a:r>
          </a:p>
        </p:txBody>
      </p:sp>
      <p:sp>
        <p:nvSpPr>
          <p:cNvPr id="7" name="正方形/長方形 6">
            <a:extLst>
              <a:ext uri="{FF2B5EF4-FFF2-40B4-BE49-F238E27FC236}">
                <a16:creationId xmlns:a16="http://schemas.microsoft.com/office/drawing/2014/main" id="{F7C09E09-4923-6849-9DC0-C805F44E22FE}"/>
              </a:ext>
            </a:extLst>
          </p:cNvPr>
          <p:cNvSpPr/>
          <p:nvPr/>
        </p:nvSpPr>
        <p:spPr>
          <a:xfrm>
            <a:off x="0" y="-1537322"/>
            <a:ext cx="6743700" cy="131437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C1C3A836-0976-A64C-B16F-45305A7EBD1F}"/>
              </a:ext>
            </a:extLst>
          </p:cNvPr>
          <p:cNvSpPr txBox="1"/>
          <p:nvPr/>
        </p:nvSpPr>
        <p:spPr>
          <a:xfrm>
            <a:off x="4217355" y="-1316229"/>
            <a:ext cx="2430683" cy="954107"/>
          </a:xfrm>
          <a:prstGeom prst="rect">
            <a:avLst/>
          </a:prstGeom>
          <a:noFill/>
        </p:spPr>
        <p:txBody>
          <a:bodyPr wrap="square" rtlCol="0">
            <a:spAutoFit/>
          </a:bodyPr>
          <a:lstStyle/>
          <a:p>
            <a:r>
              <a:rPr kumimoji="1" lang="ja-JP" altLang="en-US" sz="1400">
                <a:latin typeface="Yu Gothic" panose="020B0400000000000000" pitchFamily="34" charset="-128"/>
                <a:ea typeface="Yu Gothic" panose="020B0400000000000000" pitchFamily="34" charset="-128"/>
              </a:rPr>
              <a:t>←</a:t>
            </a:r>
            <a:endParaRPr kumimoji="1" lang="en-US" altLang="ja-JP" sz="1400">
              <a:latin typeface="Yu Gothic" panose="020B0400000000000000" pitchFamily="34" charset="-128"/>
              <a:ea typeface="Yu Gothic" panose="020B0400000000000000" pitchFamily="34" charset="-128"/>
            </a:endParaRPr>
          </a:p>
          <a:p>
            <a:r>
              <a:rPr kumimoji="1" lang="en-US" altLang="ja-JP" sz="1400">
                <a:latin typeface="Yu Gothic" panose="020B0400000000000000" pitchFamily="34" charset="-128"/>
                <a:ea typeface="Yu Gothic" panose="020B0400000000000000" pitchFamily="34" charset="-128"/>
              </a:rPr>
              <a:t>RICHELLE</a:t>
            </a:r>
            <a:r>
              <a:rPr kumimoji="1" lang="ja-JP" altLang="en-US" sz="1400">
                <a:latin typeface="Yu Gothic" panose="020B0400000000000000" pitchFamily="34" charset="-128"/>
                <a:ea typeface="Yu Gothic" panose="020B0400000000000000" pitchFamily="34" charset="-128"/>
              </a:rPr>
              <a:t>、</a:t>
            </a:r>
            <a:r>
              <a:rPr kumimoji="1" lang="en-US" altLang="ja-JP" sz="1400">
                <a:latin typeface="Yu Gothic" panose="020B0400000000000000" pitchFamily="34" charset="-128"/>
                <a:ea typeface="Yu Gothic" panose="020B0400000000000000" pitchFamily="34" charset="-128"/>
              </a:rPr>
              <a:t>SPAGE</a:t>
            </a:r>
            <a:r>
              <a:rPr kumimoji="1" lang="ja-JP" altLang="en-US" sz="1400">
                <a:latin typeface="Yu Gothic" panose="020B0400000000000000" pitchFamily="34" charset="-128"/>
                <a:ea typeface="Yu Gothic" panose="020B0400000000000000" pitchFamily="34" charset="-128"/>
              </a:rPr>
              <a:t>に限り、商品名にロゴ使用可。</a:t>
            </a:r>
            <a:endParaRPr kumimoji="1" lang="en-US" altLang="ja-JP" sz="1400">
              <a:latin typeface="Yu Gothic" panose="020B0400000000000000" pitchFamily="34" charset="-128"/>
              <a:ea typeface="Yu Gothic" panose="020B0400000000000000" pitchFamily="34" charset="-128"/>
            </a:endParaRPr>
          </a:p>
          <a:p>
            <a:r>
              <a:rPr kumimoji="1" lang="en-US" altLang="ja-JP" sz="1400">
                <a:solidFill>
                  <a:srgbClr val="D95000"/>
                </a:solidFill>
                <a:latin typeface="Yu Gothic" panose="020B0400000000000000" pitchFamily="34" charset="-128"/>
                <a:ea typeface="Yu Gothic" panose="020B0400000000000000" pitchFamily="34" charset="-128"/>
              </a:rPr>
              <a:t>※</a:t>
            </a:r>
            <a:r>
              <a:rPr kumimoji="1" lang="ja-JP" altLang="en-US" sz="1400">
                <a:solidFill>
                  <a:srgbClr val="D95000"/>
                </a:solidFill>
                <a:latin typeface="Yu Gothic" panose="020B0400000000000000" pitchFamily="34" charset="-128"/>
                <a:ea typeface="Yu Gothic" panose="020B0400000000000000" pitchFamily="34" charset="-128"/>
              </a:rPr>
              <a:t>サイズ変更不可</a:t>
            </a:r>
            <a:endParaRPr kumimoji="1" lang="en-US" altLang="ja-JP" sz="1400">
              <a:solidFill>
                <a:srgbClr val="D95000"/>
              </a:solidFill>
              <a:latin typeface="Yu Gothic" panose="020B0400000000000000" pitchFamily="34" charset="-128"/>
              <a:ea typeface="Yu Gothic" panose="020B0400000000000000" pitchFamily="34" charset="-128"/>
            </a:endParaRPr>
          </a:p>
        </p:txBody>
      </p:sp>
      <p:pic>
        <p:nvPicPr>
          <p:cNvPr id="18" name="図 17">
            <a:extLst>
              <a:ext uri="{FF2B5EF4-FFF2-40B4-BE49-F238E27FC236}">
                <a16:creationId xmlns:a16="http://schemas.microsoft.com/office/drawing/2014/main" id="{CEA7FDF2-509E-D640-BA9C-AAFBDC6D8184}"/>
              </a:ext>
            </a:extLst>
          </p:cNvPr>
          <p:cNvPicPr>
            <a:picLocks noChangeAspect="1"/>
          </p:cNvPicPr>
          <p:nvPr/>
        </p:nvPicPr>
        <p:blipFill>
          <a:blip r:embed="rId5"/>
          <a:stretch>
            <a:fillRect/>
          </a:stretch>
        </p:blipFill>
        <p:spPr>
          <a:xfrm>
            <a:off x="1813789" y="-978818"/>
            <a:ext cx="1827954" cy="720000"/>
          </a:xfrm>
          <a:prstGeom prst="rect">
            <a:avLst/>
          </a:prstGeom>
        </p:spPr>
      </p:pic>
      <p:sp>
        <p:nvSpPr>
          <p:cNvPr id="19" name="Text Box 1039">
            <a:extLst>
              <a:ext uri="{FF2B5EF4-FFF2-40B4-BE49-F238E27FC236}">
                <a16:creationId xmlns:a16="http://schemas.microsoft.com/office/drawing/2014/main" id="{672CEE98-B33C-5A4E-BEC5-A58DCFAF748E}"/>
              </a:ext>
            </a:extLst>
          </p:cNvPr>
          <p:cNvSpPr txBox="1">
            <a:spLocks noChangeArrowheads="1"/>
          </p:cNvSpPr>
          <p:nvPr/>
        </p:nvSpPr>
        <p:spPr bwMode="auto">
          <a:xfrm>
            <a:off x="174625" y="-645730"/>
            <a:ext cx="166712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a:solidFill>
                  <a:schemeClr val="bg1"/>
                </a:solidFill>
                <a:latin typeface="Yu Gothic" panose="020B0400000000000000" pitchFamily="34" charset="-128"/>
                <a:ea typeface="Yu Gothic" panose="020B0400000000000000" pitchFamily="34" charset="-128"/>
              </a:rPr>
              <a:t>システムバスルーム </a:t>
            </a:r>
          </a:p>
        </p:txBody>
      </p:sp>
      <p:pic>
        <p:nvPicPr>
          <p:cNvPr id="22" name="図 21">
            <a:extLst>
              <a:ext uri="{FF2B5EF4-FFF2-40B4-BE49-F238E27FC236}">
                <a16:creationId xmlns:a16="http://schemas.microsoft.com/office/drawing/2014/main" id="{626324B6-8641-EF47-A1C4-D59A733D816E}"/>
              </a:ext>
            </a:extLst>
          </p:cNvPr>
          <p:cNvPicPr>
            <a:picLocks noChangeAspect="1"/>
          </p:cNvPicPr>
          <p:nvPr/>
        </p:nvPicPr>
        <p:blipFill>
          <a:blip r:embed="rId6"/>
          <a:stretch>
            <a:fillRect/>
          </a:stretch>
        </p:blipFill>
        <p:spPr>
          <a:xfrm>
            <a:off x="1865345" y="-1319626"/>
            <a:ext cx="2148007" cy="288000"/>
          </a:xfrm>
          <a:prstGeom prst="rect">
            <a:avLst/>
          </a:prstGeom>
        </p:spPr>
      </p:pic>
      <p:sp>
        <p:nvSpPr>
          <p:cNvPr id="23" name="Text Box 1039">
            <a:extLst>
              <a:ext uri="{FF2B5EF4-FFF2-40B4-BE49-F238E27FC236}">
                <a16:creationId xmlns:a16="http://schemas.microsoft.com/office/drawing/2014/main" id="{E6732C8D-6A54-AB47-8FDA-70981FEAB5BC}"/>
              </a:ext>
            </a:extLst>
          </p:cNvPr>
          <p:cNvSpPr txBox="1">
            <a:spLocks noChangeArrowheads="1"/>
          </p:cNvSpPr>
          <p:nvPr/>
        </p:nvSpPr>
        <p:spPr bwMode="auto">
          <a:xfrm>
            <a:off x="174625" y="-1207070"/>
            <a:ext cx="143629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a:solidFill>
                  <a:schemeClr val="bg1"/>
                </a:solidFill>
                <a:latin typeface="Yu Gothic" panose="020B0400000000000000" pitchFamily="34" charset="-128"/>
                <a:ea typeface="Yu Gothic" panose="020B0400000000000000" pitchFamily="34" charset="-128"/>
              </a:rPr>
              <a:t>システムキッチン</a:t>
            </a:r>
          </a:p>
        </p:txBody>
      </p:sp>
      <p:pic>
        <p:nvPicPr>
          <p:cNvPr id="16"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14791" y="6104304"/>
            <a:ext cx="1442003" cy="980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object 85"/>
          <p:cNvSpPr>
            <a:spLocks/>
          </p:cNvSpPr>
          <p:nvPr/>
        </p:nvSpPr>
        <p:spPr bwMode="auto">
          <a:xfrm>
            <a:off x="1171535" y="5575300"/>
            <a:ext cx="115888" cy="28575"/>
          </a:xfrm>
          <a:custGeom>
            <a:avLst/>
            <a:gdLst>
              <a:gd name="T0" fmla="*/ 0 w 114300"/>
              <a:gd name="T1" fmla="*/ 0 h 29321"/>
              <a:gd name="T2" fmla="*/ 115669 w 114300"/>
              <a:gd name="T3" fmla="*/ 0 h 29321"/>
              <a:gd name="T4" fmla="*/ 0 60000 65536"/>
              <a:gd name="T5" fmla="*/ 0 60000 65536"/>
            </a:gdLst>
            <a:ahLst/>
            <a:cxnLst>
              <a:cxn ang="T4">
                <a:pos x="T0" y="T1"/>
              </a:cxn>
              <a:cxn ang="T5">
                <a:pos x="T2" y="T3"/>
              </a:cxn>
            </a:cxnLst>
            <a:rect l="0" t="0" r="r" b="b"/>
            <a:pathLst>
              <a:path w="114300" h="29321">
                <a:moveTo>
                  <a:pt x="0" y="0"/>
                </a:moveTo>
                <a:lnTo>
                  <a:pt x="114084" y="0"/>
                </a:lnTo>
              </a:path>
            </a:pathLst>
          </a:custGeom>
          <a:noFill/>
          <a:ln w="48831">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sp>
        <p:nvSpPr>
          <p:cNvPr id="21" name="object 42"/>
          <p:cNvSpPr>
            <a:spLocks/>
          </p:cNvSpPr>
          <p:nvPr/>
        </p:nvSpPr>
        <p:spPr bwMode="auto">
          <a:xfrm>
            <a:off x="2417723" y="5534025"/>
            <a:ext cx="9525" cy="30162"/>
          </a:xfrm>
          <a:custGeom>
            <a:avLst/>
            <a:gdLst>
              <a:gd name="T0" fmla="*/ 5875 w 15875"/>
              <a:gd name="T1" fmla="*/ 29779 h 46990"/>
              <a:gd name="T2" fmla="*/ 5875 w 15875"/>
              <a:gd name="T3" fmla="*/ 7988 h 46990"/>
              <a:gd name="T4" fmla="*/ 0 w 15875"/>
              <a:gd name="T5" fmla="*/ 7988 h 46990"/>
              <a:gd name="T6" fmla="*/ 0 w 15875"/>
              <a:gd name="T7" fmla="*/ 5339 h 46990"/>
              <a:gd name="T8" fmla="*/ 2484 w 15875"/>
              <a:gd name="T9" fmla="*/ 5176 h 46990"/>
              <a:gd name="T10" fmla="*/ 5570 w 15875"/>
              <a:gd name="T11" fmla="*/ 4972 h 46990"/>
              <a:gd name="T12" fmla="*/ 6751 w 15875"/>
              <a:gd name="T13" fmla="*/ 0 h 46990"/>
              <a:gd name="T14" fmla="*/ 9380 w 15875"/>
              <a:gd name="T15" fmla="*/ 0 h 46990"/>
              <a:gd name="T16" fmla="*/ 9380 w 15875"/>
              <a:gd name="T17" fmla="*/ 29779 h 46990"/>
              <a:gd name="T18" fmla="*/ 5875 w 15875"/>
              <a:gd name="T19" fmla="*/ 29779 h 469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875" h="46990">
                <a:moveTo>
                  <a:pt x="9791" y="46393"/>
                </a:moveTo>
                <a:lnTo>
                  <a:pt x="9791" y="12445"/>
                </a:lnTo>
                <a:lnTo>
                  <a:pt x="0" y="12445"/>
                </a:lnTo>
                <a:lnTo>
                  <a:pt x="0" y="8318"/>
                </a:lnTo>
                <a:lnTo>
                  <a:pt x="4140" y="8064"/>
                </a:lnTo>
                <a:lnTo>
                  <a:pt x="9283" y="7746"/>
                </a:lnTo>
                <a:lnTo>
                  <a:pt x="11252" y="0"/>
                </a:lnTo>
                <a:lnTo>
                  <a:pt x="15633" y="0"/>
                </a:lnTo>
                <a:lnTo>
                  <a:pt x="15633" y="46393"/>
                </a:lnTo>
                <a:lnTo>
                  <a:pt x="9791" y="46393"/>
                </a:lnTo>
                <a:close/>
              </a:path>
            </a:pathLst>
          </a:custGeom>
          <a:noFill/>
          <a:ln w="25399">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sp>
        <p:nvSpPr>
          <p:cNvPr id="25" name="object 43"/>
          <p:cNvSpPr>
            <a:spLocks/>
          </p:cNvSpPr>
          <p:nvPr/>
        </p:nvSpPr>
        <p:spPr bwMode="auto">
          <a:xfrm>
            <a:off x="2454235" y="5537200"/>
            <a:ext cx="11113" cy="9525"/>
          </a:xfrm>
          <a:custGeom>
            <a:avLst/>
            <a:gdLst>
              <a:gd name="T0" fmla="*/ 5492 w 19685"/>
              <a:gd name="T1" fmla="*/ 0 h 16509"/>
              <a:gd name="T2" fmla="*/ 2946 w 19685"/>
              <a:gd name="T3" fmla="*/ 0 h 16509"/>
              <a:gd name="T4" fmla="*/ 0 w 19685"/>
              <a:gd name="T5" fmla="*/ 952 h 16509"/>
              <a:gd name="T6" fmla="*/ 0 w 19685"/>
              <a:gd name="T7" fmla="*/ 4660 h 16509"/>
              <a:gd name="T8" fmla="*/ 0 w 19685"/>
              <a:gd name="T9" fmla="*/ 8360 h 16509"/>
              <a:gd name="T10" fmla="*/ 2975 w 19685"/>
              <a:gd name="T11" fmla="*/ 9313 h 16509"/>
              <a:gd name="T12" fmla="*/ 5492 w 19685"/>
              <a:gd name="T13" fmla="*/ 9313 h 16509"/>
              <a:gd name="T14" fmla="*/ 7893 w 19685"/>
              <a:gd name="T15" fmla="*/ 9313 h 16509"/>
              <a:gd name="T16" fmla="*/ 10948 w 19685"/>
              <a:gd name="T17" fmla="*/ 8426 h 16509"/>
              <a:gd name="T18" fmla="*/ 10948 w 19685"/>
              <a:gd name="T19" fmla="*/ 4660 h 16509"/>
              <a:gd name="T20" fmla="*/ 10948 w 19685"/>
              <a:gd name="T21" fmla="*/ 952 h 16509"/>
              <a:gd name="T22" fmla="*/ 8001 w 19685"/>
              <a:gd name="T23" fmla="*/ 0 h 16509"/>
              <a:gd name="T24" fmla="*/ 5492 w 19685"/>
              <a:gd name="T25" fmla="*/ 0 h 165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685" h="16509">
                <a:moveTo>
                  <a:pt x="9728" y="0"/>
                </a:moveTo>
                <a:lnTo>
                  <a:pt x="5219" y="0"/>
                </a:lnTo>
                <a:lnTo>
                  <a:pt x="0" y="1650"/>
                </a:lnTo>
                <a:lnTo>
                  <a:pt x="0" y="8077"/>
                </a:lnTo>
                <a:lnTo>
                  <a:pt x="0" y="14490"/>
                </a:lnTo>
                <a:lnTo>
                  <a:pt x="5270" y="16141"/>
                </a:lnTo>
                <a:lnTo>
                  <a:pt x="9728" y="16141"/>
                </a:lnTo>
                <a:lnTo>
                  <a:pt x="13982" y="16141"/>
                </a:lnTo>
                <a:lnTo>
                  <a:pt x="19392" y="14604"/>
                </a:lnTo>
                <a:lnTo>
                  <a:pt x="19392" y="8077"/>
                </a:lnTo>
                <a:lnTo>
                  <a:pt x="19392" y="1650"/>
                </a:lnTo>
                <a:lnTo>
                  <a:pt x="14173" y="0"/>
                </a:lnTo>
                <a:lnTo>
                  <a:pt x="9728" y="0"/>
                </a:lnTo>
                <a:close/>
              </a:path>
            </a:pathLst>
          </a:custGeom>
          <a:noFill/>
          <a:ln w="25400">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sp>
        <p:nvSpPr>
          <p:cNvPr id="26" name="object 73"/>
          <p:cNvSpPr txBox="1">
            <a:spLocks noChangeArrowheads="1"/>
          </p:cNvSpPr>
          <p:nvPr/>
        </p:nvSpPr>
        <p:spPr bwMode="auto">
          <a:xfrm>
            <a:off x="6986588" y="1628775"/>
            <a:ext cx="67627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82550">
              <a:spcBef>
                <a:spcPct val="20000"/>
              </a:spcBef>
              <a:buFont typeface="Arial" panose="020B0604020202020204" pitchFamily="34" charset="0"/>
              <a:buChar char="•"/>
              <a:tabLst>
                <a:tab pos="1276350" algn="l"/>
                <a:tab pos="247015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276350" algn="l"/>
                <a:tab pos="247015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276350" algn="l"/>
                <a:tab pos="247015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600">
                <a:solidFill>
                  <a:srgbClr val="FFFFFF"/>
                </a:solidFill>
                <a:latin typeface="游ゴシック" panose="020B0400000000000000" pitchFamily="50" charset="-128"/>
                <a:ea typeface="游ゴシック" panose="020B0400000000000000" pitchFamily="50" charset="-128"/>
                <a:cs typeface="UDShinGoPro-Regular"/>
              </a:rPr>
              <a:t>ほんのり </a:t>
            </a:r>
            <a:r>
              <a:rPr lang="en-US" altLang="ja-JP" sz="600">
                <a:solidFill>
                  <a:srgbClr val="FFFFFF"/>
                </a:solidFill>
                <a:latin typeface="游ゴシック" panose="020B0400000000000000" pitchFamily="50" charset="-128"/>
                <a:ea typeface="游ゴシック" panose="020B0400000000000000" pitchFamily="50" charset="-128"/>
                <a:cs typeface="UDShinGoPro-Regular"/>
              </a:rPr>
              <a:t>Foot feel</a:t>
            </a:r>
            <a:endParaRPr lang="en-US" altLang="ja-JP" sz="600">
              <a:latin typeface="游ゴシック" panose="020B0400000000000000" pitchFamily="50" charset="-128"/>
              <a:ea typeface="游ゴシック" panose="020B0400000000000000" pitchFamily="50" charset="-128"/>
              <a:cs typeface="UDShinGoPro-Regular"/>
            </a:endParaRPr>
          </a:p>
        </p:txBody>
      </p:sp>
      <p:sp>
        <p:nvSpPr>
          <p:cNvPr id="27" name="object 141"/>
          <p:cNvSpPr txBox="1"/>
          <p:nvPr/>
        </p:nvSpPr>
        <p:spPr>
          <a:xfrm>
            <a:off x="425409" y="888844"/>
            <a:ext cx="4591823" cy="461963"/>
          </a:xfrm>
          <a:prstGeom prst="rect">
            <a:avLst/>
          </a:prstGeom>
        </p:spPr>
        <p:txBody>
          <a:bodyPr wrap="square" lIns="0" tIns="0" rIns="0" bIns="0">
            <a:spAutoFit/>
          </a:bodyPr>
          <a:lstStyle/>
          <a:p>
            <a:pPr algn="just" eaLnBrk="1" fontAlgn="auto" hangingPunct="1">
              <a:spcBef>
                <a:spcPts val="0"/>
              </a:spcBef>
              <a:spcAft>
                <a:spcPts val="0"/>
              </a:spcAft>
              <a:defRPr/>
            </a:pPr>
            <a:r>
              <a:rPr lang="ja-JP" altLang="en-US" sz="1500" dirty="0">
                <a:solidFill>
                  <a:schemeClr val="tx1">
                    <a:lumMod val="50000"/>
                    <a:lumOff val="50000"/>
                  </a:schemeClr>
                </a:solidFill>
                <a:latin typeface="游ゴシック" panose="020B0400000000000000" pitchFamily="50" charset="-128"/>
                <a:ea typeface="游ゴシック" panose="020B0400000000000000" pitchFamily="50" charset="-128"/>
              </a:rPr>
              <a:t>ノイズレスにこだわり、ミニマルな美しさを追求。　　</a:t>
            </a:r>
            <a:endParaRPr lang="en-US" altLang="ja-JP" sz="1500" dirty="0">
              <a:solidFill>
                <a:schemeClr val="tx1">
                  <a:lumMod val="50000"/>
                  <a:lumOff val="50000"/>
                </a:schemeClr>
              </a:solidFill>
              <a:latin typeface="游ゴシック" panose="020B0400000000000000" pitchFamily="50" charset="-128"/>
              <a:ea typeface="游ゴシック" panose="020B0400000000000000" pitchFamily="50" charset="-128"/>
            </a:endParaRPr>
          </a:p>
          <a:p>
            <a:pPr algn="just" eaLnBrk="1" fontAlgn="auto" hangingPunct="1">
              <a:spcBef>
                <a:spcPts val="0"/>
              </a:spcBef>
              <a:spcAft>
                <a:spcPts val="0"/>
              </a:spcAft>
              <a:defRPr/>
            </a:pPr>
            <a:r>
              <a:rPr lang="ja-JP" altLang="en-US" sz="1500" dirty="0">
                <a:solidFill>
                  <a:schemeClr val="tx1">
                    <a:lumMod val="50000"/>
                    <a:lumOff val="50000"/>
                  </a:schemeClr>
                </a:solidFill>
                <a:latin typeface="游ゴシック" panose="020B0400000000000000" pitchFamily="50" charset="-128"/>
                <a:ea typeface="游ゴシック" panose="020B0400000000000000" pitchFamily="50" charset="-128"/>
              </a:rPr>
              <a:t>空間をスタイリッシュに演出する「スクエアタイプ」</a:t>
            </a:r>
            <a:endParaRPr sz="1500" dirty="0">
              <a:solidFill>
                <a:schemeClr val="tx1">
                  <a:lumMod val="50000"/>
                  <a:lumOff val="50000"/>
                </a:schemeClr>
              </a:solidFill>
              <a:latin typeface="游ゴシック" panose="020B0400000000000000" pitchFamily="50" charset="-128"/>
              <a:ea typeface="游ゴシック" panose="020B0400000000000000" pitchFamily="50" charset="-128"/>
              <a:cs typeface="KozMinPro-Bold"/>
            </a:endParaRPr>
          </a:p>
        </p:txBody>
      </p:sp>
      <p:sp>
        <p:nvSpPr>
          <p:cNvPr id="28" name="object 129"/>
          <p:cNvSpPr txBox="1">
            <a:spLocks noChangeArrowheads="1"/>
          </p:cNvSpPr>
          <p:nvPr/>
        </p:nvSpPr>
        <p:spPr bwMode="auto">
          <a:xfrm>
            <a:off x="5834063" y="5852318"/>
            <a:ext cx="38576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57150" indent="-4921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15000"/>
              </a:lnSpc>
              <a:spcBef>
                <a:spcPct val="0"/>
              </a:spcBef>
              <a:buFontTx/>
              <a:buNone/>
            </a:pPr>
            <a:r>
              <a:rPr lang="ja-JP" altLang="en-US" sz="1200" dirty="0">
                <a:solidFill>
                  <a:srgbClr val="595959"/>
                </a:solidFill>
                <a:latin typeface="游ゴシック" panose="020B0400000000000000" pitchFamily="50" charset="-128"/>
                <a:ea typeface="游ゴシック" panose="020B0400000000000000" pitchFamily="50" charset="-128"/>
              </a:rPr>
              <a:t>■アルミダイキャスト採用で品質向上</a:t>
            </a:r>
            <a:r>
              <a:rPr lang="en-US" altLang="ja-JP" sz="1200" dirty="0">
                <a:solidFill>
                  <a:srgbClr val="595959"/>
                </a:solidFill>
                <a:latin typeface="游ゴシック" panose="020B0400000000000000" pitchFamily="50" charset="-128"/>
                <a:ea typeface="游ゴシック" panose="020B0400000000000000" pitchFamily="50" charset="-128"/>
              </a:rPr>
              <a:t>&amp;</a:t>
            </a:r>
            <a:r>
              <a:rPr lang="ja-JP" altLang="en-US" sz="1200" dirty="0">
                <a:solidFill>
                  <a:srgbClr val="595959"/>
                </a:solidFill>
                <a:latin typeface="游ゴシック" panose="020B0400000000000000" pitchFamily="50" charset="-128"/>
                <a:ea typeface="游ゴシック" panose="020B0400000000000000" pitchFamily="50" charset="-128"/>
              </a:rPr>
              <a:t>軽量化</a:t>
            </a:r>
            <a:endParaRPr lang="en-US" altLang="ja-JP" sz="1200" dirty="0">
              <a:solidFill>
                <a:srgbClr val="595959"/>
              </a:solidFill>
              <a:latin typeface="游ゴシック" panose="020B0400000000000000" pitchFamily="50" charset="-128"/>
              <a:ea typeface="游ゴシック" panose="020B0400000000000000" pitchFamily="50" charset="-128"/>
              <a:cs typeface="ShinGoPro-Regular"/>
            </a:endParaRPr>
          </a:p>
        </p:txBody>
      </p:sp>
      <p:sp>
        <p:nvSpPr>
          <p:cNvPr id="29" name="テキスト ボックス 3"/>
          <p:cNvSpPr txBox="1">
            <a:spLocks noChangeArrowheads="1"/>
          </p:cNvSpPr>
          <p:nvPr/>
        </p:nvSpPr>
        <p:spPr bwMode="auto">
          <a:xfrm>
            <a:off x="379373" y="4686300"/>
            <a:ext cx="7842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dirty="0">
                <a:latin typeface="游ゴシック" panose="020B0400000000000000" pitchFamily="50" charset="-128"/>
                <a:ea typeface="游ゴシック" panose="020B0400000000000000" pitchFamily="50" charset="-128"/>
              </a:rPr>
              <a:t>特長 </a:t>
            </a:r>
          </a:p>
        </p:txBody>
      </p:sp>
      <p:sp>
        <p:nvSpPr>
          <p:cNvPr id="30" name="正方形/長方形 54"/>
          <p:cNvSpPr>
            <a:spLocks noChangeArrowheads="1"/>
          </p:cNvSpPr>
          <p:nvPr/>
        </p:nvSpPr>
        <p:spPr bwMode="auto">
          <a:xfrm>
            <a:off x="353973" y="3127375"/>
            <a:ext cx="1569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1200" dirty="0">
                <a:latin typeface="游ゴシック" panose="020B0400000000000000" pitchFamily="50" charset="-128"/>
                <a:ea typeface="游ゴシック" panose="020B0400000000000000" pitchFamily="50" charset="-128"/>
                <a:cs typeface="ShinGoPro-Regular"/>
              </a:rPr>
              <a:t>カラー</a:t>
            </a:r>
            <a:r>
              <a:rPr lang="ja-JP" altLang="en-US" sz="1200" dirty="0">
                <a:latin typeface="游ゴシック" panose="020B0400000000000000" pitchFamily="50" charset="-128"/>
                <a:ea typeface="游ゴシック" panose="020B0400000000000000" pitchFamily="50" charset="-128"/>
                <a:cs typeface="ShinGoPro-Regular"/>
              </a:rPr>
              <a:t>ラインアップ</a:t>
            </a:r>
            <a:endParaRPr lang="ja-JP" altLang="ja-JP" sz="1200" dirty="0">
              <a:latin typeface="游ゴシック" panose="020B0400000000000000" pitchFamily="50" charset="-128"/>
              <a:ea typeface="游ゴシック" panose="020B0400000000000000" pitchFamily="50" charset="-128"/>
              <a:cs typeface="ShinGoPro-Regular"/>
            </a:endParaRPr>
          </a:p>
        </p:txBody>
      </p:sp>
      <p:sp>
        <p:nvSpPr>
          <p:cNvPr id="31" name="object 42"/>
          <p:cNvSpPr txBox="1">
            <a:spLocks noChangeArrowheads="1"/>
          </p:cNvSpPr>
          <p:nvPr/>
        </p:nvSpPr>
        <p:spPr bwMode="auto">
          <a:xfrm>
            <a:off x="970230" y="3871820"/>
            <a:ext cx="8001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a:latin typeface="游ゴシック" panose="020B0400000000000000" pitchFamily="50" charset="-128"/>
                <a:ea typeface="游ゴシック" panose="020B0400000000000000" pitchFamily="50" charset="-128"/>
                <a:cs typeface="ShinGoPro-Light"/>
              </a:rPr>
              <a:t>YY/</a:t>
            </a:r>
            <a:r>
              <a:rPr lang="ja-JP" altLang="ja-JP" sz="500">
                <a:latin typeface="游ゴシック" panose="020B0400000000000000" pitchFamily="50" charset="-128"/>
                <a:ea typeface="游ゴシック" panose="020B0400000000000000" pitchFamily="50" charset="-128"/>
                <a:cs typeface="ShinGoPro-Light"/>
              </a:rPr>
              <a:t>プレシャスホワイト</a:t>
            </a:r>
            <a:br>
              <a:rPr lang="en-US" altLang="ja-JP" sz="500" dirty="0">
                <a:latin typeface="游ゴシック" panose="020B0400000000000000" pitchFamily="50" charset="-128"/>
                <a:ea typeface="游ゴシック" panose="020B0400000000000000" pitchFamily="50" charset="-128"/>
                <a:cs typeface="ShinGoPro-Light"/>
              </a:rPr>
            </a:br>
            <a:r>
              <a:rPr lang="ja-JP" altLang="en-US" sz="500" dirty="0">
                <a:latin typeface="游ゴシック" panose="020B0400000000000000" pitchFamily="50" charset="-128"/>
                <a:ea typeface="游ゴシック" panose="020B0400000000000000" pitchFamily="50" charset="-128"/>
                <a:cs typeface="ShinGoPro-Light"/>
              </a:rPr>
              <a:t>　　</a:t>
            </a:r>
            <a:r>
              <a:rPr lang="en-US" altLang="ja-JP" sz="500" dirty="0">
                <a:latin typeface="游ゴシック" panose="020B0400000000000000" pitchFamily="50" charset="-128"/>
                <a:ea typeface="游ゴシック" panose="020B0400000000000000" pitchFamily="50" charset="-128"/>
                <a:cs typeface="ShinGoPro-Light"/>
              </a:rPr>
              <a:t>/</a:t>
            </a:r>
            <a:r>
              <a:rPr lang="ja-JP" altLang="en-US" sz="500" dirty="0">
                <a:latin typeface="游ゴシック" panose="020B0400000000000000" pitchFamily="50" charset="-128"/>
                <a:ea typeface="游ゴシック" panose="020B0400000000000000" pitchFamily="50" charset="-128"/>
                <a:cs typeface="ShinGoPro-Light"/>
              </a:rPr>
              <a:t>クリエアイボリー</a:t>
            </a:r>
            <a:br>
              <a:rPr lang="en-US" altLang="ja-JP" sz="500" dirty="0">
                <a:latin typeface="游ゴシック" panose="020B0400000000000000" pitchFamily="50" charset="-128"/>
                <a:ea typeface="游ゴシック" panose="020B0400000000000000" pitchFamily="50" charset="-128"/>
                <a:cs typeface="ShinGoPro-Light"/>
              </a:rPr>
            </a:br>
            <a:r>
              <a:rPr lang="ja-JP" altLang="en-US" sz="500" dirty="0">
                <a:latin typeface="游ゴシック" panose="020B0400000000000000" pitchFamily="50" charset="-128"/>
                <a:ea typeface="游ゴシック" panose="020B0400000000000000" pitchFamily="50" charset="-128"/>
                <a:cs typeface="ShinGoPro-Light"/>
              </a:rPr>
              <a:t>　　</a:t>
            </a:r>
            <a:r>
              <a:rPr lang="en-US" altLang="ja-JP" sz="500" dirty="0">
                <a:latin typeface="游ゴシック" panose="020B0400000000000000" pitchFamily="50" charset="-128"/>
                <a:ea typeface="游ゴシック" panose="020B0400000000000000" pitchFamily="50" charset="-128"/>
                <a:cs typeface="ShinGoPro-Light"/>
              </a:rPr>
              <a:t>/</a:t>
            </a:r>
            <a:r>
              <a:rPr lang="ja-JP" altLang="en-US" sz="500" dirty="0">
                <a:latin typeface="游ゴシック" panose="020B0400000000000000" pitchFamily="50" charset="-128"/>
                <a:ea typeface="游ゴシック" panose="020B0400000000000000" pitchFamily="50" charset="-128"/>
                <a:cs typeface="ShinGoPro-Light"/>
              </a:rPr>
              <a:t>クリエホワイト</a:t>
            </a:r>
            <a:endParaRPr lang="ja-JP" altLang="ja-JP" sz="500" dirty="0">
              <a:latin typeface="游ゴシック" panose="020B0400000000000000" pitchFamily="50" charset="-128"/>
              <a:ea typeface="游ゴシック" panose="020B0400000000000000" pitchFamily="50" charset="-128"/>
              <a:cs typeface="ShinGoPro-Light"/>
            </a:endParaRPr>
          </a:p>
        </p:txBody>
      </p:sp>
      <p:sp>
        <p:nvSpPr>
          <p:cNvPr id="32" name="object 42"/>
          <p:cNvSpPr txBox="1">
            <a:spLocks noChangeArrowheads="1"/>
          </p:cNvSpPr>
          <p:nvPr/>
        </p:nvSpPr>
        <p:spPr bwMode="auto">
          <a:xfrm>
            <a:off x="1766009" y="3871820"/>
            <a:ext cx="6096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AC/</a:t>
            </a:r>
            <a:r>
              <a:rPr lang="ja-JP" altLang="en-US" sz="500" dirty="0">
                <a:latin typeface="游ゴシック" panose="020B0400000000000000" pitchFamily="50" charset="-128"/>
                <a:ea typeface="游ゴシック" panose="020B0400000000000000" pitchFamily="50" charset="-128"/>
                <a:cs typeface="ShinGoPro-Light"/>
              </a:rPr>
              <a:t>クリエオーク</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33" name="object 42"/>
          <p:cNvSpPr txBox="1">
            <a:spLocks noChangeArrowheads="1"/>
          </p:cNvSpPr>
          <p:nvPr/>
        </p:nvSpPr>
        <p:spPr bwMode="auto">
          <a:xfrm>
            <a:off x="2376156" y="3871820"/>
            <a:ext cx="598487"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AD/</a:t>
            </a:r>
            <a:r>
              <a:rPr lang="ja-JP" altLang="en-US" sz="500" dirty="0">
                <a:latin typeface="游ゴシック" panose="020B0400000000000000" pitchFamily="50" charset="-128"/>
                <a:ea typeface="游ゴシック" panose="020B0400000000000000" pitchFamily="50" charset="-128"/>
                <a:cs typeface="ShinGoPro-Light"/>
              </a:rPr>
              <a:t>クリエチェリー</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35" name="object 42"/>
          <p:cNvSpPr txBox="1">
            <a:spLocks noChangeArrowheads="1"/>
          </p:cNvSpPr>
          <p:nvPr/>
        </p:nvSpPr>
        <p:spPr bwMode="auto">
          <a:xfrm>
            <a:off x="2951748" y="3871820"/>
            <a:ext cx="6096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a:latin typeface="游ゴシック" panose="020B0400000000000000" pitchFamily="50" charset="-128"/>
                <a:ea typeface="游ゴシック" panose="020B0400000000000000" pitchFamily="50" charset="-128"/>
                <a:cs typeface="ShinGoPro-Light"/>
              </a:rPr>
              <a:t>MM/</a:t>
            </a:r>
            <a:r>
              <a:rPr lang="ja-JP" altLang="en-US" sz="500" dirty="0">
                <a:latin typeface="游ゴシック" panose="020B0400000000000000" pitchFamily="50" charset="-128"/>
                <a:ea typeface="游ゴシック" panose="020B0400000000000000" pitchFamily="50" charset="-128"/>
                <a:cs typeface="ShinGoPro-Light"/>
              </a:rPr>
              <a:t>クリエモカ</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36" name="object 42"/>
          <p:cNvSpPr txBox="1">
            <a:spLocks noChangeArrowheads="1"/>
          </p:cNvSpPr>
          <p:nvPr/>
        </p:nvSpPr>
        <p:spPr bwMode="auto">
          <a:xfrm>
            <a:off x="3543564" y="3871820"/>
            <a:ext cx="6096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a:latin typeface="游ゴシック" panose="020B0400000000000000" pitchFamily="50" charset="-128"/>
                <a:ea typeface="游ゴシック" panose="020B0400000000000000" pitchFamily="50" charset="-128"/>
                <a:cs typeface="ShinGoPro-Light"/>
              </a:rPr>
              <a:t>DD/</a:t>
            </a:r>
            <a:r>
              <a:rPr lang="ja-JP" altLang="en-US" sz="500">
                <a:latin typeface="游ゴシック" panose="020B0400000000000000" pitchFamily="50" charset="-128"/>
                <a:ea typeface="游ゴシック" panose="020B0400000000000000" pitchFamily="50" charset="-128"/>
                <a:cs typeface="ShinGoPro-Light"/>
              </a:rPr>
              <a:t>クリエダーク</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37" name="object 42"/>
          <p:cNvSpPr txBox="1">
            <a:spLocks noChangeArrowheads="1"/>
          </p:cNvSpPr>
          <p:nvPr/>
        </p:nvSpPr>
        <p:spPr bwMode="auto">
          <a:xfrm>
            <a:off x="4116992" y="3871820"/>
            <a:ext cx="611188"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AB/</a:t>
            </a:r>
            <a:r>
              <a:rPr lang="ja-JP" altLang="en-US" sz="500" dirty="0">
                <a:latin typeface="游ゴシック" panose="020B0400000000000000" pitchFamily="50" charset="-128"/>
                <a:ea typeface="游ゴシック" panose="020B0400000000000000" pitchFamily="50" charset="-128"/>
                <a:cs typeface="ShinGoPro-Light"/>
              </a:rPr>
              <a:t>ブラック</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38" name="object 42"/>
          <p:cNvSpPr txBox="1">
            <a:spLocks noChangeArrowheads="1"/>
          </p:cNvSpPr>
          <p:nvPr/>
        </p:nvSpPr>
        <p:spPr bwMode="auto">
          <a:xfrm>
            <a:off x="1778285" y="4621212"/>
            <a:ext cx="530225"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YY/</a:t>
            </a:r>
            <a:r>
              <a:rPr lang="ja-JP" altLang="en-US" sz="500" dirty="0">
                <a:latin typeface="游ゴシック" panose="020B0400000000000000" pitchFamily="50" charset="-128"/>
                <a:ea typeface="游ゴシック" panose="020B0400000000000000" pitchFamily="50" charset="-128"/>
                <a:cs typeface="ShinGoPro-Light"/>
              </a:rPr>
              <a:t>プレシャス</a:t>
            </a:r>
            <a:endParaRPr lang="en-US" altLang="ja-JP" sz="500" dirty="0">
              <a:latin typeface="游ゴシック" panose="020B0400000000000000" pitchFamily="50" charset="-128"/>
              <a:ea typeface="游ゴシック" panose="020B0400000000000000" pitchFamily="50" charset="-128"/>
              <a:cs typeface="ShinGoPro-Light"/>
            </a:endParaRPr>
          </a:p>
          <a:p>
            <a:pPr eaLnBrk="1" hangingPunct="1">
              <a:lnSpc>
                <a:spcPct val="104000"/>
              </a:lnSpc>
              <a:spcBef>
                <a:spcPct val="0"/>
              </a:spcBef>
              <a:buFontTx/>
              <a:buNone/>
            </a:pPr>
            <a:r>
              <a:rPr lang="ja-JP" altLang="en-US" sz="500" dirty="0">
                <a:latin typeface="游ゴシック" panose="020B0400000000000000" pitchFamily="50" charset="-128"/>
                <a:ea typeface="游ゴシック" panose="020B0400000000000000" pitchFamily="50" charset="-128"/>
                <a:cs typeface="ShinGoPro-Light"/>
              </a:rPr>
              <a:t>      ホワイト</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39" name="object 42"/>
          <p:cNvSpPr txBox="1">
            <a:spLocks noChangeArrowheads="1"/>
          </p:cNvSpPr>
          <p:nvPr/>
        </p:nvSpPr>
        <p:spPr bwMode="auto">
          <a:xfrm>
            <a:off x="2312498" y="4621212"/>
            <a:ext cx="73025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BD/</a:t>
            </a:r>
            <a:r>
              <a:rPr lang="ja-JP" altLang="en-US" sz="500" dirty="0">
                <a:latin typeface="游ゴシック" panose="020B0400000000000000" pitchFamily="50" charset="-128"/>
                <a:ea typeface="游ゴシック" panose="020B0400000000000000" pitchFamily="50" charset="-128"/>
                <a:cs typeface="ShinGoPro-Light"/>
              </a:rPr>
              <a:t>シャイン</a:t>
            </a:r>
            <a:endParaRPr lang="en-US" altLang="ja-JP" sz="500" dirty="0">
              <a:latin typeface="游ゴシック" panose="020B0400000000000000" pitchFamily="50" charset="-128"/>
              <a:ea typeface="游ゴシック" panose="020B0400000000000000" pitchFamily="50" charset="-128"/>
              <a:cs typeface="ShinGoPro-Light"/>
            </a:endParaRPr>
          </a:p>
          <a:p>
            <a:pPr eaLnBrk="1" hangingPunct="1">
              <a:lnSpc>
                <a:spcPct val="104000"/>
              </a:lnSpc>
              <a:spcBef>
                <a:spcPct val="0"/>
              </a:spcBef>
              <a:buFontTx/>
              <a:buNone/>
            </a:pPr>
            <a:r>
              <a:rPr lang="ja-JP" altLang="en-US" sz="500" dirty="0">
                <a:latin typeface="游ゴシック" panose="020B0400000000000000" pitchFamily="50" charset="-128"/>
                <a:ea typeface="游ゴシック" panose="020B0400000000000000" pitchFamily="50" charset="-128"/>
                <a:cs typeface="ShinGoPro-Light"/>
              </a:rPr>
              <a:t>       ニッケル</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40" name="object 42"/>
          <p:cNvSpPr txBox="1">
            <a:spLocks noChangeArrowheads="1"/>
          </p:cNvSpPr>
          <p:nvPr/>
        </p:nvSpPr>
        <p:spPr bwMode="auto">
          <a:xfrm>
            <a:off x="2832405" y="4621212"/>
            <a:ext cx="735012"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BF/</a:t>
            </a:r>
            <a:r>
              <a:rPr lang="ja-JP" altLang="en-US" sz="500" dirty="0">
                <a:latin typeface="游ゴシック" panose="020B0400000000000000" pitchFamily="50" charset="-128"/>
                <a:ea typeface="游ゴシック" panose="020B0400000000000000" pitchFamily="50" charset="-128"/>
                <a:cs typeface="ShinGoPro-Light"/>
              </a:rPr>
              <a:t>ダーク</a:t>
            </a:r>
            <a:endParaRPr lang="en-US" altLang="ja-JP" sz="500" dirty="0">
              <a:latin typeface="游ゴシック" panose="020B0400000000000000" pitchFamily="50" charset="-128"/>
              <a:ea typeface="游ゴシック" panose="020B0400000000000000" pitchFamily="50" charset="-128"/>
              <a:cs typeface="ShinGoPro-Light"/>
            </a:endParaRPr>
          </a:p>
          <a:p>
            <a:pPr eaLnBrk="1" hangingPunct="1">
              <a:lnSpc>
                <a:spcPct val="104000"/>
              </a:lnSpc>
              <a:spcBef>
                <a:spcPct val="0"/>
              </a:spcBef>
              <a:buFontTx/>
              <a:buNone/>
            </a:pPr>
            <a:r>
              <a:rPr lang="ja-JP" altLang="en-US" sz="500" dirty="0">
                <a:latin typeface="游ゴシック" panose="020B0400000000000000" pitchFamily="50" charset="-128"/>
                <a:ea typeface="游ゴシック" panose="020B0400000000000000" pitchFamily="50" charset="-128"/>
                <a:cs typeface="ShinGoPro-Light"/>
              </a:rPr>
              <a:t>       アンバー</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42" name="object 42"/>
          <p:cNvSpPr txBox="1">
            <a:spLocks noChangeArrowheads="1"/>
          </p:cNvSpPr>
          <p:nvPr/>
        </p:nvSpPr>
        <p:spPr bwMode="auto">
          <a:xfrm>
            <a:off x="3363179" y="4616450"/>
            <a:ext cx="828675"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BE/</a:t>
            </a:r>
            <a:r>
              <a:rPr lang="ja-JP" altLang="en-US" sz="500" dirty="0">
                <a:latin typeface="游ゴシック" panose="020B0400000000000000" pitchFamily="50" charset="-128"/>
                <a:ea typeface="游ゴシック" panose="020B0400000000000000" pitchFamily="50" charset="-128"/>
                <a:cs typeface="ShinGoPro-Light"/>
              </a:rPr>
              <a:t>アイアン</a:t>
            </a:r>
            <a:endParaRPr lang="en-US" altLang="ja-JP" sz="500" dirty="0">
              <a:latin typeface="游ゴシック" panose="020B0400000000000000" pitchFamily="50" charset="-128"/>
              <a:ea typeface="游ゴシック" panose="020B0400000000000000" pitchFamily="50" charset="-128"/>
              <a:cs typeface="ShinGoPro-Light"/>
            </a:endParaRPr>
          </a:p>
          <a:p>
            <a:pPr eaLnBrk="1" hangingPunct="1">
              <a:lnSpc>
                <a:spcPct val="104000"/>
              </a:lnSpc>
              <a:spcBef>
                <a:spcPct val="0"/>
              </a:spcBef>
              <a:buFontTx/>
              <a:buNone/>
            </a:pPr>
            <a:r>
              <a:rPr lang="ja-JP" altLang="en-US" sz="500" dirty="0">
                <a:latin typeface="游ゴシック" panose="020B0400000000000000" pitchFamily="50" charset="-128"/>
                <a:ea typeface="游ゴシック" panose="020B0400000000000000" pitchFamily="50" charset="-128"/>
                <a:cs typeface="ShinGoPro-Light"/>
              </a:rPr>
              <a:t>       ブラック</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43" name="テキスト ボックス 42"/>
          <p:cNvSpPr txBox="1"/>
          <p:nvPr/>
        </p:nvSpPr>
        <p:spPr>
          <a:xfrm>
            <a:off x="373023" y="3359150"/>
            <a:ext cx="846137" cy="323850"/>
          </a:xfrm>
          <a:prstGeom prst="rect">
            <a:avLst/>
          </a:prstGeom>
          <a:noFill/>
        </p:spPr>
        <p:txBody>
          <a:bodyPr>
            <a:spAutoFit/>
          </a:bodyPr>
          <a:lstStyle/>
          <a:p>
            <a:pPr eaLnBrk="1" fontAlgn="auto" hangingPunct="1">
              <a:spcBef>
                <a:spcPts val="0"/>
              </a:spcBef>
              <a:spcAft>
                <a:spcPts val="0"/>
              </a:spcAft>
              <a:defRPr/>
            </a:pPr>
            <a:r>
              <a:rPr lang="en-US" altLang="ja-JP" sz="900" b="1" dirty="0">
                <a:solidFill>
                  <a:schemeClr val="tx1">
                    <a:lumMod val="65000"/>
                    <a:lumOff val="35000"/>
                  </a:schemeClr>
                </a:solidFill>
                <a:latin typeface="游ゴシック" panose="020B0400000000000000" pitchFamily="50" charset="-128"/>
                <a:ea typeface="游ゴシック" panose="020B0400000000000000" pitchFamily="50" charset="-128"/>
              </a:rPr>
              <a:t>Bar</a:t>
            </a:r>
            <a:br>
              <a:rPr lang="en-US" altLang="ja-JP" dirty="0">
                <a:latin typeface="游ゴシック" panose="020B0400000000000000" pitchFamily="50" charset="-128"/>
                <a:ea typeface="游ゴシック" panose="020B0400000000000000" pitchFamily="50" charset="-128"/>
              </a:rPr>
            </a:br>
            <a:r>
              <a:rPr lang="ja-JP" altLang="en-US" sz="600" dirty="0">
                <a:latin typeface="游ゴシック" panose="020B0400000000000000" pitchFamily="50" charset="-128"/>
                <a:ea typeface="游ゴシック" panose="020B0400000000000000" pitchFamily="50" charset="-128"/>
              </a:rPr>
              <a:t>材質：ゴム集成材</a:t>
            </a:r>
          </a:p>
        </p:txBody>
      </p:sp>
      <p:sp>
        <p:nvSpPr>
          <p:cNvPr id="44" name="テキスト ボックス 43"/>
          <p:cNvSpPr txBox="1"/>
          <p:nvPr/>
        </p:nvSpPr>
        <p:spPr>
          <a:xfrm>
            <a:off x="373023" y="4116387"/>
            <a:ext cx="1587500" cy="415498"/>
          </a:xfrm>
          <a:prstGeom prst="rect">
            <a:avLst/>
          </a:prstGeom>
          <a:noFill/>
        </p:spPr>
        <p:txBody>
          <a:bodyPr wrap="square">
            <a:spAutoFit/>
          </a:bodyPr>
          <a:lstStyle/>
          <a:p>
            <a:pPr eaLnBrk="1" fontAlgn="auto" hangingPunct="1">
              <a:spcBef>
                <a:spcPts val="0"/>
              </a:spcBef>
              <a:spcAft>
                <a:spcPts val="0"/>
              </a:spcAft>
              <a:defRPr/>
            </a:pPr>
            <a:r>
              <a:rPr lang="en-US" altLang="ja-JP" sz="900" b="1" dirty="0">
                <a:solidFill>
                  <a:schemeClr val="tx1">
                    <a:lumMod val="65000"/>
                    <a:lumOff val="35000"/>
                  </a:schemeClr>
                </a:solidFill>
                <a:latin typeface="游ゴシック" panose="020B0400000000000000" pitchFamily="50" charset="-128"/>
                <a:ea typeface="游ゴシック" panose="020B0400000000000000" pitchFamily="50" charset="-128"/>
              </a:rPr>
              <a:t>Bracket</a:t>
            </a:r>
            <a:br>
              <a:rPr lang="en-US" altLang="ja-JP" dirty="0">
                <a:latin typeface="游ゴシック" panose="020B0400000000000000" pitchFamily="50" charset="-128"/>
                <a:ea typeface="游ゴシック" panose="020B0400000000000000" pitchFamily="50" charset="-128"/>
              </a:rPr>
            </a:br>
            <a:r>
              <a:rPr lang="ja-JP" altLang="en-US" sz="600" dirty="0">
                <a:latin typeface="游ゴシック" panose="020B0400000000000000" pitchFamily="50" charset="-128"/>
                <a:ea typeface="游ゴシック" panose="020B0400000000000000" pitchFamily="50" charset="-128"/>
              </a:rPr>
              <a:t>材質：</a:t>
            </a:r>
            <a:r>
              <a:rPr lang="ja-JP" altLang="en-US" sz="600" dirty="0">
                <a:latin typeface="游ゴシック" panose="020B0400000000000000" pitchFamily="50" charset="-128"/>
                <a:ea typeface="游ゴシック" panose="020B0400000000000000" pitchFamily="50" charset="-128"/>
                <a:sym typeface="Wingdings" panose="05000000000000000000" pitchFamily="2" charset="2"/>
              </a:rPr>
              <a:t>（金具）アルミダイキャスト</a:t>
            </a:r>
            <a:endParaRPr lang="en-US" altLang="ja-JP" sz="600" dirty="0">
              <a:latin typeface="游ゴシック" panose="020B0400000000000000" pitchFamily="50" charset="-128"/>
              <a:ea typeface="游ゴシック" panose="020B0400000000000000" pitchFamily="50" charset="-128"/>
              <a:sym typeface="Wingdings" panose="05000000000000000000" pitchFamily="2" charset="2"/>
            </a:endParaRPr>
          </a:p>
          <a:p>
            <a:pPr eaLnBrk="1" fontAlgn="auto" hangingPunct="1">
              <a:spcBef>
                <a:spcPts val="0"/>
              </a:spcBef>
              <a:spcAft>
                <a:spcPts val="0"/>
              </a:spcAft>
              <a:defRPr/>
            </a:pPr>
            <a:r>
              <a:rPr lang="ja-JP" altLang="en-US" sz="600" dirty="0">
                <a:latin typeface="游ゴシック" panose="020B0400000000000000" pitchFamily="50" charset="-128"/>
                <a:ea typeface="游ゴシック" panose="020B0400000000000000" pitchFamily="50" charset="-128"/>
                <a:sym typeface="Wingdings" panose="05000000000000000000" pitchFamily="2" charset="2"/>
              </a:rPr>
              <a:t>　　　   （カバー）ＰＰ</a:t>
            </a:r>
            <a:endParaRPr lang="en-US" altLang="ja-JP" sz="600" dirty="0">
              <a:latin typeface="游ゴシック" panose="020B0400000000000000" pitchFamily="50" charset="-128"/>
              <a:ea typeface="游ゴシック" panose="020B0400000000000000" pitchFamily="50" charset="-128"/>
              <a:sym typeface="Wingdings" panose="05000000000000000000" pitchFamily="2" charset="2"/>
            </a:endParaRPr>
          </a:p>
        </p:txBody>
      </p:sp>
      <p:sp>
        <p:nvSpPr>
          <p:cNvPr id="45" name="正方形/長方形 44"/>
          <p:cNvSpPr/>
          <p:nvPr/>
        </p:nvSpPr>
        <p:spPr>
          <a:xfrm>
            <a:off x="5776912" y="1042392"/>
            <a:ext cx="4071937" cy="276999"/>
          </a:xfrm>
          <a:prstGeom prst="rect">
            <a:avLst/>
          </a:prstGeom>
        </p:spPr>
        <p:txBody>
          <a:bodyPr wrap="square">
            <a:spAutoFit/>
          </a:bodyPr>
          <a:lstStyle/>
          <a:p>
            <a:pPr eaLnBrk="1" fontAlgn="auto" hangingPunct="1">
              <a:spcBef>
                <a:spcPts val="0"/>
              </a:spcBef>
              <a:spcAft>
                <a:spcPts val="0"/>
              </a:spcAft>
              <a:defRPr/>
            </a:pP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rPr>
              <a:t>まるで棒が浮いているようなすっきりとした佇まい</a:t>
            </a:r>
          </a:p>
        </p:txBody>
      </p:sp>
      <p:sp>
        <p:nvSpPr>
          <p:cNvPr id="46" name="正方形/長方形 45"/>
          <p:cNvSpPr/>
          <p:nvPr/>
        </p:nvSpPr>
        <p:spPr>
          <a:xfrm>
            <a:off x="5749925" y="3304140"/>
            <a:ext cx="2906713" cy="276225"/>
          </a:xfrm>
          <a:prstGeom prst="rect">
            <a:avLst/>
          </a:prstGeom>
        </p:spPr>
        <p:txBody>
          <a:bodyPr>
            <a:spAutoFit/>
          </a:bodyPr>
          <a:lstStyle/>
          <a:p>
            <a:pPr eaLnBrk="1" fontAlgn="auto" hangingPunct="1">
              <a:spcBef>
                <a:spcPts val="0"/>
              </a:spcBef>
              <a:spcAft>
                <a:spcPts val="0"/>
              </a:spcAft>
              <a:defRPr/>
            </a:pP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rPr>
              <a:t>■使いやすさに配慮した横長形状の棒</a:t>
            </a:r>
          </a:p>
        </p:txBody>
      </p:sp>
      <p:sp>
        <p:nvSpPr>
          <p:cNvPr id="47" name="正方形/長方形 26"/>
          <p:cNvSpPr>
            <a:spLocks noChangeArrowheads="1"/>
          </p:cNvSpPr>
          <p:nvPr/>
        </p:nvSpPr>
        <p:spPr bwMode="auto">
          <a:xfrm>
            <a:off x="5776913" y="6053931"/>
            <a:ext cx="3580778" cy="73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手すりの金具は亜鉛ダイキャストが一般的でしたが、本商品の荷重がかかる金具には、アルミダイキャストを採用。耐食性に優れ、長期間に渡り安心して</a:t>
            </a:r>
            <a:endParaRPr lang="en-US" altLang="ja-JP" sz="700" dirty="0">
              <a:latin typeface="游ゴシック" panose="020B0400000000000000" pitchFamily="50" charset="-128"/>
              <a:ea typeface="游ゴシック" panose="020B0400000000000000" pitchFamily="50" charset="-128"/>
            </a:endParaRPr>
          </a:p>
          <a:p>
            <a:pPr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ご使用いただけます。</a:t>
            </a:r>
          </a:p>
          <a:p>
            <a:pPr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さらに、重量も亜鉛ダイキャストの約</a:t>
            </a:r>
            <a:r>
              <a:rPr lang="en-US" altLang="ja-JP" sz="700" dirty="0">
                <a:latin typeface="游ゴシック" panose="020B0400000000000000" pitchFamily="50" charset="-128"/>
                <a:ea typeface="游ゴシック" panose="020B0400000000000000" pitchFamily="50" charset="-128"/>
              </a:rPr>
              <a:t>60</a:t>
            </a:r>
            <a:r>
              <a:rPr lang="ja-JP" altLang="en-US" sz="700" dirty="0">
                <a:latin typeface="游ゴシック" panose="020B0400000000000000" pitchFamily="50" charset="-128"/>
                <a:ea typeface="游ゴシック" panose="020B0400000000000000" pitchFamily="50" charset="-128"/>
              </a:rPr>
              <a:t>％減になり、</a:t>
            </a:r>
            <a:endParaRPr lang="en-US" altLang="ja-JP" sz="700" dirty="0">
              <a:latin typeface="游ゴシック" panose="020B0400000000000000" pitchFamily="50" charset="-128"/>
              <a:ea typeface="游ゴシック" panose="020B0400000000000000" pitchFamily="50" charset="-128"/>
            </a:endParaRPr>
          </a:p>
          <a:p>
            <a:pPr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施工時の作業負担をグッと軽減します。</a:t>
            </a:r>
          </a:p>
        </p:txBody>
      </p:sp>
      <p:sp>
        <p:nvSpPr>
          <p:cNvPr id="48" name="正方形/長方形 29"/>
          <p:cNvSpPr>
            <a:spLocks noChangeArrowheads="1"/>
          </p:cNvSpPr>
          <p:nvPr/>
        </p:nvSpPr>
        <p:spPr bwMode="auto">
          <a:xfrm>
            <a:off x="5799931" y="6756073"/>
            <a:ext cx="2373313"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接続金具・金属エンドキャップは亜鉛ダイキャストとなります。</a:t>
            </a:r>
          </a:p>
        </p:txBody>
      </p:sp>
      <p:pic>
        <p:nvPicPr>
          <p:cNvPr id="49" name="Picture 9"/>
          <p:cNvPicPr>
            <a:picLocks noChangeAspect="1" noChangeArrowheads="1"/>
          </p:cNvPicPr>
          <p:nvPr/>
        </p:nvPicPr>
        <p:blipFill>
          <a:blip r:embed="rId8">
            <a:extLst>
              <a:ext uri="{28A0092B-C50C-407E-A947-70E740481C1C}">
                <a14:useLocalDpi xmlns:a14="http://schemas.microsoft.com/office/drawing/2010/main" val="0"/>
              </a:ext>
            </a:extLst>
          </a:blip>
          <a:srcRect l="4985" t="29463" r="-438" b="18289"/>
          <a:stretch>
            <a:fillRect/>
          </a:stretch>
        </p:blipFill>
        <p:spPr bwMode="auto">
          <a:xfrm>
            <a:off x="430197" y="1408906"/>
            <a:ext cx="2198687" cy="1671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正方形/長方形 2056"/>
          <p:cNvSpPr/>
          <p:nvPr/>
        </p:nvSpPr>
        <p:spPr>
          <a:xfrm>
            <a:off x="474643" y="4948237"/>
            <a:ext cx="1390702" cy="338999"/>
          </a:xfrm>
          <a:prstGeom prst="rect">
            <a:avLst/>
          </a:prstGeom>
        </p:spPr>
        <p:txBody>
          <a:bodyPr wrap="square" lIns="0" tIns="36000" rIns="0">
            <a:spAutoFit/>
          </a:bodyPr>
          <a:lstStyle/>
          <a:p>
            <a:pPr algn="just" eaLnBrk="1" fontAlgn="auto" hangingPunct="1">
              <a:lnSpc>
                <a:spcPts val="1000"/>
              </a:lnSpc>
              <a:spcBef>
                <a:spcPts val="0"/>
              </a:spcBef>
              <a:spcAft>
                <a:spcPts val="200"/>
              </a:spcAft>
              <a:defRPr/>
            </a:pPr>
            <a:r>
              <a:rPr lang="ja-JP" altLang="en-US" sz="800" b="1" dirty="0">
                <a:solidFill>
                  <a:schemeClr val="tx1">
                    <a:lumMod val="65000"/>
                    <a:lumOff val="35000"/>
                  </a:schemeClr>
                </a:solidFill>
                <a:latin typeface="游ゴシック" panose="020B0400000000000000" pitchFamily="50" charset="-128"/>
                <a:ea typeface="游ゴシック" panose="020B0400000000000000" pitchFamily="50" charset="-128"/>
              </a:rPr>
              <a:t>使いやすさに配慮した優しい横長形状</a:t>
            </a:r>
            <a:endParaRPr lang="en-US" altLang="ja-JP" sz="800" b="1" dirty="0">
              <a:solidFill>
                <a:schemeClr val="tx1">
                  <a:lumMod val="65000"/>
                  <a:lumOff val="35000"/>
                </a:schemeClr>
              </a:solidFill>
              <a:latin typeface="游ゴシック" panose="020B0400000000000000" pitchFamily="50" charset="-128"/>
              <a:ea typeface="游ゴシック" panose="020B0400000000000000" pitchFamily="50" charset="-128"/>
            </a:endParaRPr>
          </a:p>
        </p:txBody>
      </p:sp>
      <p:sp>
        <p:nvSpPr>
          <p:cNvPr id="51" name="正方形/長方形 2057"/>
          <p:cNvSpPr/>
          <p:nvPr/>
        </p:nvSpPr>
        <p:spPr>
          <a:xfrm>
            <a:off x="2204099" y="4945901"/>
            <a:ext cx="1260475" cy="220573"/>
          </a:xfrm>
          <a:prstGeom prst="rect">
            <a:avLst/>
          </a:prstGeom>
        </p:spPr>
        <p:txBody>
          <a:bodyPr lIns="0" rIns="0">
            <a:spAutoFit/>
          </a:bodyPr>
          <a:lstStyle/>
          <a:p>
            <a:pPr algn="just" eaLnBrk="1" fontAlgn="auto" hangingPunct="1">
              <a:lnSpc>
                <a:spcPts val="1000"/>
              </a:lnSpc>
              <a:spcBef>
                <a:spcPts val="0"/>
              </a:spcBef>
              <a:spcAft>
                <a:spcPts val="200"/>
              </a:spcAft>
              <a:defRPr/>
            </a:pPr>
            <a:r>
              <a:rPr lang="ja-JP" altLang="en-US" sz="800" b="1" dirty="0">
                <a:solidFill>
                  <a:schemeClr val="tx1">
                    <a:lumMod val="65000"/>
                    <a:lumOff val="35000"/>
                  </a:schemeClr>
                </a:solidFill>
                <a:latin typeface="游ゴシック" panose="020B0400000000000000" pitchFamily="50" charset="-128"/>
                <a:ea typeface="游ゴシック" panose="020B0400000000000000" pitchFamily="50" charset="-128"/>
              </a:rPr>
              <a:t>ミニマルな美しさを追求</a:t>
            </a:r>
            <a:endParaRPr lang="en-US" altLang="ja-JP" sz="800" b="1" dirty="0">
              <a:solidFill>
                <a:schemeClr val="tx1">
                  <a:lumMod val="65000"/>
                  <a:lumOff val="35000"/>
                </a:schemeClr>
              </a:solidFill>
              <a:latin typeface="游ゴシック" panose="020B0400000000000000" pitchFamily="50" charset="-128"/>
              <a:ea typeface="游ゴシック" panose="020B0400000000000000" pitchFamily="50" charset="-128"/>
            </a:endParaRPr>
          </a:p>
        </p:txBody>
      </p:sp>
      <p:sp>
        <p:nvSpPr>
          <p:cNvPr id="52" name="正方形/長方形 2058"/>
          <p:cNvSpPr/>
          <p:nvPr/>
        </p:nvSpPr>
        <p:spPr>
          <a:xfrm>
            <a:off x="3887787" y="4937125"/>
            <a:ext cx="1258888" cy="292832"/>
          </a:xfrm>
          <a:prstGeom prst="rect">
            <a:avLst/>
          </a:prstGeom>
        </p:spPr>
        <p:txBody>
          <a:bodyPr lIns="0" tIns="36000" rIns="0" bIns="0">
            <a:spAutoFit/>
          </a:bodyPr>
          <a:lstStyle/>
          <a:p>
            <a:pPr algn="just" eaLnBrk="1" fontAlgn="auto" hangingPunct="1">
              <a:lnSpc>
                <a:spcPts val="1000"/>
              </a:lnSpc>
              <a:spcBef>
                <a:spcPts val="0"/>
              </a:spcBef>
              <a:spcAft>
                <a:spcPts val="200"/>
              </a:spcAft>
              <a:defRPr/>
            </a:pPr>
            <a:r>
              <a:rPr lang="ja-JP" altLang="en-US" sz="800" b="1" dirty="0">
                <a:solidFill>
                  <a:schemeClr val="tx1">
                    <a:lumMod val="65000"/>
                    <a:lumOff val="35000"/>
                  </a:schemeClr>
                </a:solidFill>
                <a:latin typeface="游ゴシック" panose="020B0400000000000000" pitchFamily="50" charset="-128"/>
                <a:ea typeface="游ゴシック" panose="020B0400000000000000" pitchFamily="50" charset="-128"/>
              </a:rPr>
              <a:t>玄関に最適な動作補助用のスクエア</a:t>
            </a:r>
            <a:r>
              <a:rPr lang="en-US" altLang="ja-JP" sz="800" b="1" dirty="0">
                <a:solidFill>
                  <a:schemeClr val="tx1">
                    <a:lumMod val="65000"/>
                    <a:lumOff val="35000"/>
                  </a:schemeClr>
                </a:solidFill>
                <a:latin typeface="游ゴシック" panose="020B0400000000000000" pitchFamily="50" charset="-128"/>
                <a:ea typeface="游ゴシック" panose="020B0400000000000000" pitchFamily="50" charset="-128"/>
              </a:rPr>
              <a:t>I </a:t>
            </a:r>
            <a:r>
              <a:rPr lang="ja-JP" altLang="en-US" sz="800" b="1" dirty="0">
                <a:solidFill>
                  <a:schemeClr val="tx1">
                    <a:lumMod val="65000"/>
                    <a:lumOff val="35000"/>
                  </a:schemeClr>
                </a:solidFill>
                <a:latin typeface="游ゴシック" panose="020B0400000000000000" pitchFamily="50" charset="-128"/>
                <a:ea typeface="游ゴシック" panose="020B0400000000000000" pitchFamily="50" charset="-128"/>
              </a:rPr>
              <a:t>型手すり</a:t>
            </a:r>
            <a:endParaRPr lang="en-US" altLang="ja-JP" sz="800" b="1" dirty="0">
              <a:solidFill>
                <a:schemeClr val="tx1">
                  <a:lumMod val="65000"/>
                  <a:lumOff val="35000"/>
                </a:schemeClr>
              </a:solidFill>
              <a:latin typeface="游ゴシック" panose="020B0400000000000000" pitchFamily="50" charset="-128"/>
              <a:ea typeface="游ゴシック" panose="020B0400000000000000" pitchFamily="50" charset="-128"/>
            </a:endParaRPr>
          </a:p>
        </p:txBody>
      </p:sp>
      <p:pic>
        <p:nvPicPr>
          <p:cNvPr id="53" name="Picture 22"/>
          <p:cNvPicPr>
            <a:picLocks noChangeAspect="1" noChangeArrowheads="1"/>
          </p:cNvPicPr>
          <p:nvPr/>
        </p:nvPicPr>
        <p:blipFill>
          <a:blip r:embed="rId9">
            <a:extLst>
              <a:ext uri="{28A0092B-C50C-407E-A947-70E740481C1C}">
                <a14:useLocalDpi xmlns:a14="http://schemas.microsoft.com/office/drawing/2010/main" val="0"/>
              </a:ext>
            </a:extLst>
          </a:blip>
          <a:srcRect l="6113" t="12009" r="12604" b="3859"/>
          <a:stretch>
            <a:fillRect/>
          </a:stretch>
        </p:blipFill>
        <p:spPr bwMode="auto">
          <a:xfrm>
            <a:off x="3720952" y="1752598"/>
            <a:ext cx="919163" cy="1317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4" name="Picture 4"/>
          <p:cNvPicPr>
            <a:picLocks noChangeAspect="1" noChangeArrowheads="1"/>
          </p:cNvPicPr>
          <p:nvPr/>
        </p:nvPicPr>
        <p:blipFill>
          <a:blip r:embed="rId10">
            <a:extLst>
              <a:ext uri="{28A0092B-C50C-407E-A947-70E740481C1C}">
                <a14:useLocalDpi xmlns:a14="http://schemas.microsoft.com/office/drawing/2010/main" val="0"/>
              </a:ext>
            </a:extLst>
          </a:blip>
          <a:srcRect l="11720" t="5051" b="8482"/>
          <a:stretch>
            <a:fillRect/>
          </a:stretch>
        </p:blipFill>
        <p:spPr bwMode="auto">
          <a:xfrm>
            <a:off x="2721320" y="1752599"/>
            <a:ext cx="908050" cy="1317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5" name="Picture 6"/>
          <p:cNvPicPr>
            <a:picLocks noChangeAspect="1" noChangeArrowheads="1"/>
          </p:cNvPicPr>
          <p:nvPr/>
        </p:nvPicPr>
        <p:blipFill>
          <a:blip r:embed="rId11">
            <a:extLst>
              <a:ext uri="{28A0092B-C50C-407E-A947-70E740481C1C}">
                <a14:useLocalDpi xmlns:a14="http://schemas.microsoft.com/office/drawing/2010/main" val="0"/>
              </a:ext>
            </a:extLst>
          </a:blip>
          <a:srcRect t="9886" b="5118"/>
          <a:stretch>
            <a:fillRect/>
          </a:stretch>
        </p:blipFill>
        <p:spPr bwMode="auto">
          <a:xfrm>
            <a:off x="5894388" y="1808163"/>
            <a:ext cx="876300" cy="1119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 name="Picture 8"/>
          <p:cNvPicPr>
            <a:picLocks noChangeAspect="1" noChangeArrowheads="1"/>
          </p:cNvPicPr>
          <p:nvPr/>
        </p:nvPicPr>
        <p:blipFill>
          <a:blip r:embed="rId12">
            <a:extLst>
              <a:ext uri="{28A0092B-C50C-407E-A947-70E740481C1C}">
                <a14:useLocalDpi xmlns:a14="http://schemas.microsoft.com/office/drawing/2010/main" val="0"/>
              </a:ext>
            </a:extLst>
          </a:blip>
          <a:srcRect t="14333"/>
          <a:stretch>
            <a:fillRect/>
          </a:stretch>
        </p:blipFill>
        <p:spPr bwMode="auto">
          <a:xfrm>
            <a:off x="6908913" y="1808163"/>
            <a:ext cx="1489075" cy="850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8" name="正方形/長方形 2060"/>
          <p:cNvSpPr>
            <a:spLocks noChangeArrowheads="1"/>
          </p:cNvSpPr>
          <p:nvPr/>
        </p:nvSpPr>
        <p:spPr bwMode="auto">
          <a:xfrm>
            <a:off x="5794375" y="1419225"/>
            <a:ext cx="4462463" cy="34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シンプルなスクエアフォルムの棒とミニマルデザインを追求したブラケットの組み合わせにより、</a:t>
            </a:r>
          </a:p>
          <a:p>
            <a:pPr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まるで棒が浮いているようなすっきりとした佇まいを演出します。</a:t>
            </a:r>
          </a:p>
        </p:txBody>
      </p:sp>
      <p:sp>
        <p:nvSpPr>
          <p:cNvPr id="59" name="正方形/長方形 2061"/>
          <p:cNvSpPr>
            <a:spLocks noChangeArrowheads="1"/>
          </p:cNvSpPr>
          <p:nvPr/>
        </p:nvSpPr>
        <p:spPr bwMode="auto">
          <a:xfrm>
            <a:off x="6862875" y="2655029"/>
            <a:ext cx="175770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600" dirty="0">
                <a:latin typeface="游ゴシック" panose="020B0400000000000000" pitchFamily="50" charset="-128"/>
                <a:ea typeface="游ゴシック" panose="020B0400000000000000" pitchFamily="50" charset="-128"/>
              </a:rPr>
              <a:t>曲がり部は、スクエアな形状のストレート</a:t>
            </a:r>
            <a:endParaRPr lang="en-US" altLang="ja-JP" sz="600" dirty="0">
              <a:latin typeface="游ゴシック" panose="020B0400000000000000" pitchFamily="50" charset="-128"/>
              <a:ea typeface="游ゴシック" panose="020B0400000000000000" pitchFamily="50" charset="-128"/>
            </a:endParaRPr>
          </a:p>
          <a:p>
            <a:pPr eaLnBrk="1" hangingPunct="1">
              <a:spcBef>
                <a:spcPct val="0"/>
              </a:spcBef>
              <a:buFontTx/>
              <a:buNone/>
            </a:pPr>
            <a:r>
              <a:rPr lang="ja-JP" altLang="en-US" sz="600" dirty="0">
                <a:latin typeface="游ゴシック" panose="020B0400000000000000" pitchFamily="50" charset="-128"/>
                <a:ea typeface="游ゴシック" panose="020B0400000000000000" pitchFamily="50" charset="-128"/>
              </a:rPr>
              <a:t>ラインを活かしたプランニングとなります。</a:t>
            </a:r>
          </a:p>
        </p:txBody>
      </p:sp>
      <p:sp>
        <p:nvSpPr>
          <p:cNvPr id="60" name="正方形/長方形 2062"/>
          <p:cNvSpPr>
            <a:spLocks noChangeArrowheads="1"/>
          </p:cNvSpPr>
          <p:nvPr/>
        </p:nvSpPr>
        <p:spPr bwMode="auto">
          <a:xfrm>
            <a:off x="6851763" y="2888456"/>
            <a:ext cx="1938337"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曲がり部を連結させる金具の設定はありません。</a:t>
            </a:r>
          </a:p>
        </p:txBody>
      </p:sp>
      <p:sp>
        <p:nvSpPr>
          <p:cNvPr id="61" name="正方形/長方形 2063"/>
          <p:cNvSpPr/>
          <p:nvPr/>
        </p:nvSpPr>
        <p:spPr>
          <a:xfrm>
            <a:off x="5768975" y="3529791"/>
            <a:ext cx="4552950" cy="477054"/>
          </a:xfrm>
          <a:prstGeom prst="rect">
            <a:avLst/>
          </a:prstGeom>
        </p:spPr>
        <p:txBody>
          <a:bodyPr>
            <a:spAutoFit/>
          </a:bodyPr>
          <a:lstStyle/>
          <a:p>
            <a:pPr algn="just" eaLnBrk="1" fontAlgn="auto" hangingPunct="1">
              <a:lnSpc>
                <a:spcPts val="1000"/>
              </a:lnSpc>
              <a:spcBef>
                <a:spcPts val="0"/>
              </a:spcBef>
              <a:spcAft>
                <a:spcPts val="0"/>
              </a:spcAft>
              <a:defRPr/>
            </a:pPr>
            <a:r>
              <a:rPr lang="ja-JP" altLang="en-US" sz="700" spc="-20" dirty="0">
                <a:latin typeface="游ゴシック" panose="020B0400000000000000" pitchFamily="50" charset="-128"/>
                <a:ea typeface="游ゴシック" panose="020B0400000000000000" pitchFamily="50" charset="-128"/>
              </a:rPr>
              <a:t>横長形状なので、手をしっかりのせられ、かつ指をまわすことができ安心です。角は</a:t>
            </a:r>
            <a:r>
              <a:rPr lang="en-US" altLang="ja-JP" sz="700" spc="-20" dirty="0">
                <a:latin typeface="游ゴシック" panose="020B0400000000000000" pitchFamily="50" charset="-128"/>
                <a:ea typeface="游ゴシック" panose="020B0400000000000000" pitchFamily="50" charset="-128"/>
              </a:rPr>
              <a:t>R</a:t>
            </a:r>
            <a:r>
              <a:rPr lang="ja-JP" altLang="en-US" sz="700" spc="-20" dirty="0">
                <a:latin typeface="游ゴシック" panose="020B0400000000000000" pitchFamily="50" charset="-128"/>
                <a:ea typeface="游ゴシック" panose="020B0400000000000000" pitchFamily="50" charset="-128"/>
              </a:rPr>
              <a:t>形状になっているので強く握った時の痛みを軽減します。また、上面が平らなので手のひらや腕全体で支えやすく、廊下などの水平移動用としても最適です。</a:t>
            </a:r>
          </a:p>
        </p:txBody>
      </p:sp>
      <p:sp>
        <p:nvSpPr>
          <p:cNvPr id="62" name="正方形/長方形 2066"/>
          <p:cNvSpPr>
            <a:spLocks noChangeArrowheads="1"/>
          </p:cNvSpPr>
          <p:nvPr/>
        </p:nvSpPr>
        <p:spPr bwMode="auto">
          <a:xfrm>
            <a:off x="5776913" y="4650451"/>
            <a:ext cx="188595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500" dirty="0">
                <a:latin typeface="游ゴシック" panose="020B0400000000000000" pitchFamily="50" charset="-128"/>
                <a:ea typeface="游ゴシック" panose="020B0400000000000000" pitchFamily="50" charset="-128"/>
              </a:rPr>
              <a:t>指をしっかりまわせる横長形状。（写真：成人女性の例）</a:t>
            </a:r>
          </a:p>
        </p:txBody>
      </p:sp>
      <p:sp>
        <p:nvSpPr>
          <p:cNvPr id="63" name="正方形/長方形 2067"/>
          <p:cNvSpPr>
            <a:spLocks noChangeArrowheads="1"/>
          </p:cNvSpPr>
          <p:nvPr/>
        </p:nvSpPr>
        <p:spPr bwMode="auto">
          <a:xfrm>
            <a:off x="5776913" y="5508227"/>
            <a:ext cx="86113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500">
                <a:latin typeface="游ゴシック" panose="020B0400000000000000" pitchFamily="50" charset="-128"/>
                <a:ea typeface="游ゴシック" panose="020B0400000000000000" pitchFamily="50" charset="-128"/>
              </a:rPr>
              <a:t>（写真：</a:t>
            </a:r>
            <a:r>
              <a:rPr lang="en-US" altLang="ja-JP" sz="500">
                <a:latin typeface="游ゴシック" panose="020B0400000000000000" pitchFamily="50" charset="-128"/>
                <a:ea typeface="游ゴシック" panose="020B0400000000000000" pitchFamily="50" charset="-128"/>
              </a:rPr>
              <a:t>5</a:t>
            </a:r>
            <a:r>
              <a:rPr lang="ja-JP" altLang="en-US" sz="500">
                <a:latin typeface="游ゴシック" panose="020B0400000000000000" pitchFamily="50" charset="-128"/>
                <a:ea typeface="游ゴシック" panose="020B0400000000000000" pitchFamily="50" charset="-128"/>
              </a:rPr>
              <a:t>才男児の例）</a:t>
            </a:r>
          </a:p>
        </p:txBody>
      </p:sp>
      <p:sp>
        <p:nvSpPr>
          <p:cNvPr id="64" name="正方形/長方形 2068"/>
          <p:cNvSpPr>
            <a:spLocks noChangeArrowheads="1"/>
          </p:cNvSpPr>
          <p:nvPr/>
        </p:nvSpPr>
        <p:spPr bwMode="auto">
          <a:xfrm>
            <a:off x="8972550" y="5328840"/>
            <a:ext cx="12160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500" dirty="0">
                <a:latin typeface="游ゴシック" panose="020B0400000000000000" pitchFamily="50" charset="-128"/>
                <a:ea typeface="游ゴシック" panose="020B0400000000000000" pitchFamily="50" charset="-128"/>
              </a:rPr>
              <a:t>手のひらや腕全体で支えられるので廊下にも最適。</a:t>
            </a:r>
          </a:p>
        </p:txBody>
      </p:sp>
      <p:sp>
        <p:nvSpPr>
          <p:cNvPr id="65" name="正方形/長方形 2069"/>
          <p:cNvSpPr>
            <a:spLocks noChangeArrowheads="1"/>
          </p:cNvSpPr>
          <p:nvPr/>
        </p:nvSpPr>
        <p:spPr bwMode="auto">
          <a:xfrm>
            <a:off x="8882063" y="3968750"/>
            <a:ext cx="1479892"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700" dirty="0">
                <a:latin typeface="游ゴシック" panose="020B0400000000000000" pitchFamily="50" charset="-128"/>
                <a:ea typeface="游ゴシック" panose="020B0400000000000000" pitchFamily="50" charset="-128"/>
              </a:rPr>
              <a:t>［ 水平移動に最適な横長形状 </a:t>
            </a:r>
            <a:r>
              <a:rPr lang="ja-JP" altLang="en-US" sz="600" dirty="0">
                <a:latin typeface="游ゴシック" panose="020B0400000000000000" pitchFamily="50" charset="-128"/>
                <a:ea typeface="游ゴシック" panose="020B0400000000000000" pitchFamily="50" charset="-128"/>
              </a:rPr>
              <a:t>］</a:t>
            </a:r>
          </a:p>
        </p:txBody>
      </p:sp>
      <p:cxnSp>
        <p:nvCxnSpPr>
          <p:cNvPr id="66" name="直線コネクタ 2071"/>
          <p:cNvCxnSpPr/>
          <p:nvPr/>
        </p:nvCxnSpPr>
        <p:spPr>
          <a:xfrm>
            <a:off x="8837613" y="4013200"/>
            <a:ext cx="0" cy="143986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7" name="正方形/長方形 2"/>
          <p:cNvSpPr>
            <a:spLocks noChangeArrowheads="1"/>
          </p:cNvSpPr>
          <p:nvPr/>
        </p:nvSpPr>
        <p:spPr bwMode="auto">
          <a:xfrm>
            <a:off x="7397750" y="5221288"/>
            <a:ext cx="1306513"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500" dirty="0">
                <a:latin typeface="游ゴシック" panose="020B0400000000000000" pitchFamily="50" charset="-128"/>
                <a:ea typeface="游ゴシック" panose="020B0400000000000000" pitchFamily="50" charset="-128"/>
              </a:rPr>
              <a:t>小さなお子さまの場合は、背や手が</a:t>
            </a:r>
            <a:endParaRPr lang="en-US" altLang="ja-JP" sz="500" dirty="0">
              <a:latin typeface="游ゴシック" panose="020B0400000000000000" pitchFamily="50" charset="-128"/>
              <a:ea typeface="游ゴシック" panose="020B0400000000000000" pitchFamily="50" charset="-128"/>
            </a:endParaRPr>
          </a:p>
          <a:p>
            <a:pPr eaLnBrk="1" hangingPunct="1">
              <a:spcBef>
                <a:spcPct val="0"/>
              </a:spcBef>
              <a:buFontTx/>
              <a:buNone/>
            </a:pPr>
            <a:r>
              <a:rPr lang="ja-JP" altLang="en-US" sz="500" dirty="0">
                <a:latin typeface="游ゴシック" panose="020B0400000000000000" pitchFamily="50" charset="-128"/>
                <a:ea typeface="游ゴシック" panose="020B0400000000000000" pitchFamily="50" charset="-128"/>
              </a:rPr>
              <a:t>小さいので、指がまわりませんが、</a:t>
            </a:r>
            <a:endParaRPr lang="en-US" altLang="ja-JP" sz="500" dirty="0">
              <a:latin typeface="游ゴシック" panose="020B0400000000000000" pitchFamily="50" charset="-128"/>
              <a:ea typeface="游ゴシック" panose="020B0400000000000000" pitchFamily="50" charset="-128"/>
            </a:endParaRPr>
          </a:p>
          <a:p>
            <a:pPr eaLnBrk="1" hangingPunct="1">
              <a:spcBef>
                <a:spcPct val="0"/>
              </a:spcBef>
              <a:buFontTx/>
              <a:buNone/>
            </a:pPr>
            <a:r>
              <a:rPr lang="ja-JP" altLang="en-US" sz="500" dirty="0">
                <a:latin typeface="游ゴシック" panose="020B0400000000000000" pitchFamily="50" charset="-128"/>
                <a:ea typeface="游ゴシック" panose="020B0400000000000000" pitchFamily="50" charset="-128"/>
              </a:rPr>
              <a:t>横から掴むことができます。</a:t>
            </a:r>
          </a:p>
        </p:txBody>
      </p:sp>
      <p:pic>
        <p:nvPicPr>
          <p:cNvPr id="68"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26344" y="3440112"/>
            <a:ext cx="414337"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565832" y="3440112"/>
            <a:ext cx="414337"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Picture 1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54738" y="3440112"/>
            <a:ext cx="414337"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976925" y="3440112"/>
            <a:ext cx="41433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Picture 2"/>
          <p:cNvPicPr>
            <a:picLocks noChangeAspect="1" noChangeArrowheads="1"/>
          </p:cNvPicPr>
          <p:nvPr/>
        </p:nvPicPr>
        <p:blipFill>
          <a:blip r:embed="rId17">
            <a:extLst>
              <a:ext uri="{28A0092B-C50C-407E-A947-70E740481C1C}">
                <a14:useLocalDpi xmlns:a14="http://schemas.microsoft.com/office/drawing/2010/main" val="0"/>
              </a:ext>
            </a:extLst>
          </a:blip>
          <a:srcRect l="18066" t="23122" r="8849" b="17426"/>
          <a:stretch>
            <a:fillRect/>
          </a:stretch>
        </p:blipFill>
        <p:spPr bwMode="auto">
          <a:xfrm>
            <a:off x="453628" y="6219825"/>
            <a:ext cx="1277938"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 name="Picture 3"/>
          <p:cNvPicPr>
            <a:picLocks noChangeAspect="1" noChangeArrowheads="1"/>
          </p:cNvPicPr>
          <p:nvPr/>
        </p:nvPicPr>
        <p:blipFill>
          <a:blip r:embed="rId18">
            <a:extLst>
              <a:ext uri="{28A0092B-C50C-407E-A947-70E740481C1C}">
                <a14:useLocalDpi xmlns:a14="http://schemas.microsoft.com/office/drawing/2010/main" val="0"/>
              </a:ext>
            </a:extLst>
          </a:blip>
          <a:srcRect l="3255" t="19531" r="5612" b="5254"/>
          <a:stretch>
            <a:fillRect/>
          </a:stretch>
        </p:blipFill>
        <p:spPr bwMode="auto">
          <a:xfrm>
            <a:off x="2228921" y="6219825"/>
            <a:ext cx="1258887"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 name="Picture 1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828310" y="4187825"/>
            <a:ext cx="4064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Picture 1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349010" y="4178300"/>
            <a:ext cx="4064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 name="Picture 1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869710" y="4187825"/>
            <a:ext cx="404813"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1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390410" y="4187825"/>
            <a:ext cx="404813"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0" name="直線コネクタ 79"/>
          <p:cNvCxnSpPr/>
          <p:nvPr/>
        </p:nvCxnSpPr>
        <p:spPr>
          <a:xfrm>
            <a:off x="473035" y="3359150"/>
            <a:ext cx="475733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a:off x="473035" y="4933950"/>
            <a:ext cx="475733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2" name="Picture 11"/>
          <p:cNvPicPr>
            <a:picLocks noChangeAspect="1" noChangeArrowheads="1"/>
          </p:cNvPicPr>
          <p:nvPr/>
        </p:nvPicPr>
        <p:blipFill>
          <a:blip r:embed="rId23">
            <a:extLst>
              <a:ext uri="{28A0092B-C50C-407E-A947-70E740481C1C}">
                <a14:useLocalDpi xmlns:a14="http://schemas.microsoft.com/office/drawing/2010/main" val="0"/>
              </a:ext>
            </a:extLst>
          </a:blip>
          <a:srcRect l="5820" t="13826" b="18364"/>
          <a:stretch>
            <a:fillRect/>
          </a:stretch>
        </p:blipFill>
        <p:spPr bwMode="auto">
          <a:xfrm>
            <a:off x="7486650" y="4014788"/>
            <a:ext cx="1125538" cy="1214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3" name="カギ線コネクタ 82"/>
          <p:cNvCxnSpPr/>
          <p:nvPr/>
        </p:nvCxnSpPr>
        <p:spPr>
          <a:xfrm rot="10800000" flipV="1">
            <a:off x="6511152" y="4357687"/>
            <a:ext cx="1470799" cy="901699"/>
          </a:xfrm>
          <a:prstGeom prst="bentConnector3">
            <a:avLst>
              <a:gd name="adj1" fmla="val 50000"/>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84" name="Picture 15"/>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867400" y="4021138"/>
            <a:ext cx="630238"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Picture 16"/>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542088" y="4021138"/>
            <a:ext cx="630237"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 name="Picture 17"/>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867400" y="4919264"/>
            <a:ext cx="630238"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 name="Picture 18"/>
          <p:cNvPicPr>
            <a:picLocks noChangeAspect="1" noChangeArrowheads="1"/>
          </p:cNvPicPr>
          <p:nvPr/>
        </p:nvPicPr>
        <p:blipFill>
          <a:blip r:embed="rId27">
            <a:extLst>
              <a:ext uri="{28A0092B-C50C-407E-A947-70E740481C1C}">
                <a14:useLocalDpi xmlns:a14="http://schemas.microsoft.com/office/drawing/2010/main" val="0"/>
              </a:ext>
            </a:extLst>
          </a:blip>
          <a:srcRect t="6599"/>
          <a:stretch>
            <a:fillRect/>
          </a:stretch>
        </p:blipFill>
        <p:spPr bwMode="auto">
          <a:xfrm>
            <a:off x="9061450" y="4148138"/>
            <a:ext cx="104775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 name="Picture 19"/>
          <p:cNvPicPr>
            <a:picLocks noChangeAspect="1" noChangeArrowheads="1"/>
          </p:cNvPicPr>
          <p:nvPr/>
        </p:nvPicPr>
        <p:blipFill>
          <a:blip r:embed="rId28">
            <a:extLst>
              <a:ext uri="{28A0092B-C50C-407E-A947-70E740481C1C}">
                <a14:useLocalDpi xmlns:a14="http://schemas.microsoft.com/office/drawing/2010/main" val="0"/>
              </a:ext>
            </a:extLst>
          </a:blip>
          <a:srcRect t="3107"/>
          <a:stretch>
            <a:fillRect/>
          </a:stretch>
        </p:blipFill>
        <p:spPr bwMode="auto">
          <a:xfrm>
            <a:off x="9061450" y="4756150"/>
            <a:ext cx="10477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正方形/長方形 2064"/>
          <p:cNvSpPr>
            <a:spLocks noChangeArrowheads="1"/>
          </p:cNvSpPr>
          <p:nvPr/>
        </p:nvSpPr>
        <p:spPr bwMode="auto">
          <a:xfrm>
            <a:off x="6465888" y="4486275"/>
            <a:ext cx="63350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500">
                <a:latin typeface="游ゴシック" panose="020B0400000000000000" pitchFamily="50" charset="-128"/>
                <a:ea typeface="游ゴシック" panose="020B0400000000000000" pitchFamily="50" charset="-128"/>
              </a:rPr>
              <a:t>裏から見た様子</a:t>
            </a:r>
          </a:p>
        </p:txBody>
      </p:sp>
      <p:pic>
        <p:nvPicPr>
          <p:cNvPr id="90" name="Picture 3"/>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052392" y="5765209"/>
            <a:ext cx="739347" cy="422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4"/>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4771561" y="5853831"/>
            <a:ext cx="631341" cy="4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正方形/長方形 91"/>
          <p:cNvSpPr/>
          <p:nvPr/>
        </p:nvSpPr>
        <p:spPr>
          <a:xfrm>
            <a:off x="3887787" y="5259387"/>
            <a:ext cx="1397692" cy="577081"/>
          </a:xfrm>
          <a:prstGeom prst="rect">
            <a:avLst/>
          </a:prstGeom>
        </p:spPr>
        <p:txBody>
          <a:bodyPr wrap="square" lIns="0" tIns="0" rIns="0" bIns="0">
            <a:spAutoFit/>
          </a:bodyPr>
          <a:lstStyle/>
          <a:p>
            <a:pPr algn="just" eaLnBrk="1" fontAlgn="auto" hangingPunct="1">
              <a:lnSpc>
                <a:spcPts val="900"/>
              </a:lnSpc>
              <a:spcBef>
                <a:spcPts val="0"/>
              </a:spcBef>
              <a:spcAft>
                <a:spcPts val="0"/>
              </a:spcAft>
              <a:defRPr/>
            </a:pPr>
            <a:r>
              <a:rPr lang="ja-JP" altLang="en-US" sz="650" dirty="0">
                <a:latin typeface="游ゴシック" panose="020B0400000000000000" pitchFamily="50" charset="-128"/>
                <a:ea typeface="游ゴシック" panose="020B0400000000000000" pitchFamily="50" charset="-128"/>
              </a:rPr>
              <a:t>玄関などの動作補助用手すりとして、しっかり握れる</a:t>
            </a:r>
            <a:r>
              <a:rPr lang="en-US" altLang="ja-JP" sz="650" dirty="0">
                <a:latin typeface="游ゴシック" panose="020B0400000000000000" pitchFamily="50" charset="-128"/>
                <a:ea typeface="游ゴシック" panose="020B0400000000000000" pitchFamily="50" charset="-128"/>
              </a:rPr>
              <a:t>30mm×30mm</a:t>
            </a:r>
            <a:r>
              <a:rPr lang="ja-JP" altLang="en-US" sz="650" dirty="0">
                <a:latin typeface="游ゴシック" panose="020B0400000000000000" pitchFamily="50" charset="-128"/>
                <a:ea typeface="游ゴシック" panose="020B0400000000000000" pitchFamily="50" charset="-128"/>
              </a:rPr>
              <a:t>も用意しました。全面に塗装をほどこした棒は美しい意匠で、お客様をお迎えする場所にふさわしい佇まいです。</a:t>
            </a:r>
          </a:p>
        </p:txBody>
      </p:sp>
      <p:sp>
        <p:nvSpPr>
          <p:cNvPr id="93" name="正方形/長方形 92"/>
          <p:cNvSpPr/>
          <p:nvPr/>
        </p:nvSpPr>
        <p:spPr>
          <a:xfrm>
            <a:off x="2219753" y="5259387"/>
            <a:ext cx="1258887" cy="692497"/>
          </a:xfrm>
          <a:prstGeom prst="rect">
            <a:avLst/>
          </a:prstGeom>
        </p:spPr>
        <p:txBody>
          <a:bodyPr lIns="0" tIns="0" rIns="0" bIns="0">
            <a:spAutoFit/>
          </a:bodyPr>
          <a:lstStyle/>
          <a:p>
            <a:pPr algn="just" eaLnBrk="1" fontAlgn="auto" hangingPunct="1">
              <a:lnSpc>
                <a:spcPts val="900"/>
              </a:lnSpc>
              <a:spcBef>
                <a:spcPts val="0"/>
              </a:spcBef>
              <a:spcAft>
                <a:spcPts val="0"/>
              </a:spcAft>
              <a:defRPr/>
            </a:pPr>
            <a:r>
              <a:rPr lang="ja-JP" altLang="en-US" sz="650" dirty="0">
                <a:latin typeface="游ゴシック" panose="020B0400000000000000" pitchFamily="50" charset="-128"/>
                <a:ea typeface="游ゴシック" panose="020B0400000000000000" pitchFamily="50" charset="-128"/>
              </a:rPr>
              <a:t>モダンからヴィンテージまで、どのようなインテリアにもマッチする四角形状。ムダを削ぎ落としたコンパクトなブラケットとの組み合わせにより、スタイリッシュな空間を演出します。</a:t>
            </a:r>
          </a:p>
        </p:txBody>
      </p:sp>
      <p:sp>
        <p:nvSpPr>
          <p:cNvPr id="94" name="正方形/長方形 93"/>
          <p:cNvSpPr/>
          <p:nvPr/>
        </p:nvSpPr>
        <p:spPr>
          <a:xfrm>
            <a:off x="473035" y="5273087"/>
            <a:ext cx="1243012" cy="461665"/>
          </a:xfrm>
          <a:prstGeom prst="rect">
            <a:avLst/>
          </a:prstGeom>
        </p:spPr>
        <p:txBody>
          <a:bodyPr lIns="0" tIns="0" rIns="0" bIns="0">
            <a:spAutoFit/>
          </a:bodyPr>
          <a:lstStyle/>
          <a:p>
            <a:pPr algn="just" eaLnBrk="1" fontAlgn="auto" hangingPunct="1">
              <a:lnSpc>
                <a:spcPts val="900"/>
              </a:lnSpc>
              <a:spcBef>
                <a:spcPts val="0"/>
              </a:spcBef>
              <a:spcAft>
                <a:spcPts val="0"/>
              </a:spcAft>
              <a:defRPr/>
            </a:pPr>
            <a:r>
              <a:rPr lang="ja-JP" altLang="en-US" sz="650" dirty="0">
                <a:latin typeface="游ゴシック" panose="020B0400000000000000" pitchFamily="50" charset="-128"/>
                <a:ea typeface="游ゴシック" panose="020B0400000000000000" pitchFamily="50" charset="-128"/>
              </a:rPr>
              <a:t>手のひらで体を支えたり、握ることができる</a:t>
            </a:r>
            <a:r>
              <a:rPr lang="en-US" altLang="ja-JP" sz="650" dirty="0">
                <a:latin typeface="游ゴシック" panose="020B0400000000000000" pitchFamily="50" charset="-128"/>
                <a:ea typeface="游ゴシック" panose="020B0400000000000000" pitchFamily="50" charset="-128"/>
              </a:rPr>
              <a:t>50mm×30mm</a:t>
            </a:r>
            <a:r>
              <a:rPr lang="ja-JP" altLang="en-US" sz="650" dirty="0">
                <a:latin typeface="游ゴシック" panose="020B0400000000000000" pitchFamily="50" charset="-128"/>
                <a:ea typeface="游ゴシック" panose="020B0400000000000000" pitchFamily="50" charset="-128"/>
              </a:rPr>
              <a:t>の横長形状。角部分は</a:t>
            </a:r>
            <a:r>
              <a:rPr lang="en-US" altLang="ja-JP" sz="650" dirty="0">
                <a:latin typeface="游ゴシック" panose="020B0400000000000000" pitchFamily="50" charset="-128"/>
                <a:ea typeface="游ゴシック" panose="020B0400000000000000" pitchFamily="50" charset="-128"/>
              </a:rPr>
              <a:t>R</a:t>
            </a:r>
            <a:r>
              <a:rPr lang="ja-JP" altLang="en-US" sz="650" dirty="0">
                <a:latin typeface="游ゴシック" panose="020B0400000000000000" pitchFamily="50" charset="-128"/>
                <a:ea typeface="游ゴシック" panose="020B0400000000000000" pitchFamily="50" charset="-128"/>
              </a:rPr>
              <a:t>形状で手のひらに優しくフィットします。</a:t>
            </a:r>
          </a:p>
        </p:txBody>
      </p:sp>
      <p:pic>
        <p:nvPicPr>
          <p:cNvPr id="95" name="Picture 2"/>
          <p:cNvPicPr>
            <a:picLocks noChangeAspect="1" noChangeArrowheads="1"/>
          </p:cNvPicPr>
          <p:nvPr/>
        </p:nvPicPr>
        <p:blipFill>
          <a:blip r:embed="rId31">
            <a:extLst>
              <a:ext uri="{28A0092B-C50C-407E-A947-70E740481C1C}">
                <a14:useLocalDpi xmlns:a14="http://schemas.microsoft.com/office/drawing/2010/main" val="0"/>
              </a:ext>
            </a:extLst>
          </a:blip>
          <a:srcRect l="10336" t="21" r="10336" b="6210"/>
          <a:stretch>
            <a:fillRect/>
          </a:stretch>
        </p:blipFill>
        <p:spPr bwMode="auto">
          <a:xfrm>
            <a:off x="3903989" y="6052344"/>
            <a:ext cx="843771" cy="812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object 42"/>
          <p:cNvSpPr txBox="1">
            <a:spLocks noChangeArrowheads="1"/>
          </p:cNvSpPr>
          <p:nvPr/>
        </p:nvSpPr>
        <p:spPr bwMode="auto">
          <a:xfrm>
            <a:off x="4703143" y="3871820"/>
            <a:ext cx="611188" cy="160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RA/</a:t>
            </a:r>
            <a:r>
              <a:rPr lang="ja-JP" altLang="en-US" sz="500" dirty="0">
                <a:latin typeface="游ゴシック" panose="020B0400000000000000" pitchFamily="50" charset="-128"/>
                <a:ea typeface="游ゴシック" panose="020B0400000000000000" pitchFamily="50" charset="-128"/>
                <a:cs typeface="ShinGoPro-Light"/>
              </a:rPr>
              <a:t>コージーライトグレー</a:t>
            </a:r>
            <a:endParaRPr lang="en-US" altLang="ja-JP" sz="500" dirty="0">
              <a:latin typeface="游ゴシック" panose="020B0400000000000000" pitchFamily="50" charset="-128"/>
              <a:ea typeface="游ゴシック" panose="020B0400000000000000" pitchFamily="50" charset="-128"/>
              <a:cs typeface="ShinGoPro-Light"/>
            </a:endParaRPr>
          </a:p>
        </p:txBody>
      </p:sp>
      <p:pic>
        <p:nvPicPr>
          <p:cNvPr id="4" name="図 3"/>
          <p:cNvPicPr>
            <a:picLocks noChangeAspect="1"/>
          </p:cNvPicPr>
          <p:nvPr/>
        </p:nvPicPr>
        <p:blipFill rotWithShape="1">
          <a:blip r:embed="rId32">
            <a:extLst>
              <a:ext uri="{28A0092B-C50C-407E-A947-70E740481C1C}">
                <a14:useLocalDpi xmlns:a14="http://schemas.microsoft.com/office/drawing/2010/main" val="0"/>
              </a:ext>
            </a:extLst>
          </a:blip>
          <a:srcRect l="31196" t="23356" r="29991" b="29799"/>
          <a:stretch/>
        </p:blipFill>
        <p:spPr>
          <a:xfrm>
            <a:off x="4743647" y="3446767"/>
            <a:ext cx="412190" cy="397978"/>
          </a:xfrm>
          <a:prstGeom prst="rect">
            <a:avLst/>
          </a:prstGeom>
        </p:spPr>
      </p:pic>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9999</TotalTime>
  <Words>572</Words>
  <Application>Microsoft Office PowerPoint</Application>
  <PresentationFormat>ユーザー設定</PresentationFormat>
  <Paragraphs>63</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HGPｺﾞｼｯｸE</vt:lpstr>
      <vt:lpstr>游ゴシック</vt:lpstr>
      <vt:lpstr>游ゴシック</vt:lpstr>
      <vt:lpstr>Arial</vt:lpstr>
      <vt:lpstr>Calibri</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佐藤 衿香(Erika Sato)</cp:lastModifiedBy>
  <cp:revision>547</cp:revision>
  <cp:lastPrinted>2021-12-20T06:25:45Z</cp:lastPrinted>
  <dcterms:created xsi:type="dcterms:W3CDTF">2010-09-29T12:55:25Z</dcterms:created>
  <dcterms:modified xsi:type="dcterms:W3CDTF">2025-08-25T02:37:13Z</dcterms:modified>
</cp:coreProperties>
</file>