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3"/>
  </p:notesMasterIdLst>
  <p:handoutMasterIdLst>
    <p:handoutMasterId r:id="rId4"/>
  </p:handoutMasterIdLst>
  <p:sldIdLst>
    <p:sldId id="300" r:id="rId2"/>
  </p:sldIdLst>
  <p:sldSz cx="10691813" cy="7559675"/>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57" autoAdjust="0"/>
    <p:restoredTop sz="96190" autoAdjust="0"/>
  </p:normalViewPr>
  <p:slideViewPr>
    <p:cSldViewPr snapToGrid="0" showGuides="1">
      <p:cViewPr>
        <p:scale>
          <a:sx n="118" d="100"/>
          <a:sy n="118" d="100"/>
        </p:scale>
        <p:origin x="-4140" y="-2520"/>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8/25/2025</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68350" y="746125"/>
            <a:ext cx="5270500"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908050" y="4721225"/>
            <a:ext cx="4991100" cy="4471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extLst>
      <p:ext uri="{BB962C8B-B14F-4D97-AF65-F5344CB8AC3E}">
        <p14:creationId xmlns:p14="http://schemas.microsoft.com/office/powerpoint/2010/main" val="833618125"/>
      </p:ext>
    </p:extLst>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81F634BD-34C5-0E41-A150-6652D74C73BC}"/>
              </a:ext>
            </a:extLst>
          </p:cNvPr>
          <p:cNvSpPr>
            <a:spLocks noGrp="1" noRot="1" noChangeAspect="1" noChangeArrowheads="1" noTextEdit="1"/>
          </p:cNvSpPr>
          <p:nvPr>
            <p:ph type="sldImg"/>
          </p:nvPr>
        </p:nvSpPr>
        <p:spPr>
          <a:ln/>
        </p:spPr>
      </p:sp>
      <p:sp>
        <p:nvSpPr>
          <p:cNvPr id="19458" name="Rectangle 3">
            <a:extLst>
              <a:ext uri="{FF2B5EF4-FFF2-40B4-BE49-F238E27FC236}">
                <a16:creationId xmlns:a16="http://schemas.microsoft.com/office/drawing/2014/main" id="{90BD24CB-D239-1A49-9F38-E082F1969144}"/>
              </a:ext>
            </a:extLst>
          </p:cNvPr>
          <p:cNvSpPr>
            <a:spLocks noGrp="1" noChangeArrowheads="1"/>
          </p:cNvSpPr>
          <p:nvPr>
            <p:ph type="body" idx="1"/>
          </p:nvPr>
        </p:nvSpPr>
        <p:spPr>
          <a:ln/>
        </p:spPr>
        <p:txBody>
          <a:bodyPr/>
          <a:lstStyle/>
          <a:p>
            <a:pPr defTabSz="496012" eaLnBrk="1" hangingPunct="1">
              <a:defRPr/>
            </a:pPr>
            <a:endParaRPr lang="ja-JP" altLang="en-US" sz="1306">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26622459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A-1:LIXIL">
    <p:spTree>
      <p:nvGrpSpPr>
        <p:cNvPr id="1" name=""/>
        <p:cNvGrpSpPr/>
        <p:nvPr/>
      </p:nvGrpSpPr>
      <p:grpSpPr>
        <a:xfrm>
          <a:off x="0" y="0"/>
          <a:ext cx="0" cy="0"/>
          <a:chOff x="0" y="0"/>
          <a:chExt cx="0" cy="0"/>
        </a:xfrm>
      </p:grpSpPr>
      <p:pic>
        <p:nvPicPr>
          <p:cNvPr id="7" name="図 28">
            <a:extLst>
              <a:ext uri="{FF2B5EF4-FFF2-40B4-BE49-F238E27FC236}">
                <a16:creationId xmlns:a16="http://schemas.microsoft.com/office/drawing/2014/main" id="{0BEF197A-7849-B142-A95B-DC1C1266894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0BC21D27-3C6F-D340-8BBB-E8690000D05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25C66788-D7E4-9E44-90E6-B1AD47FD27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169AAB34-F82F-7A45-BBB9-B249E553EB2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4A5ADDE7-A8CA-3F43-B42D-3BB5B6F76D33}"/>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860646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3:EXSIOR（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692E8FD0-F161-DE48-9E73-49EF130F1CB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83788" y="100013"/>
            <a:ext cx="53340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41AB514-A4B6-374D-90CE-065073271169}"/>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EED6F73E-76C2-F348-A7B4-C351CB546CEC}"/>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061D5382-D263-2643-ABED-8BDB58723B8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13832B5D-64B8-684A-A6B5-833BE320A396}"/>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922520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4:TOSTEM（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B0956356-055A-9542-BD35-1580EA66C64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15525" y="138113"/>
            <a:ext cx="601663"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AD81878-65B1-AD4B-8C07-C338D50CB12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3F6CD256-1BE5-334E-8AC8-798FE57D94C3}"/>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FE1814F9-C12C-8940-AE04-EBAC3F277FE5}"/>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A6C33804-7BD4-374A-9903-CA1F18768621}"/>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921568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5:INTERIO（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57B48BC9-0E64-DD4C-B0F0-A42ED28BD78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42513" y="130175"/>
            <a:ext cx="5746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BE64055-36A3-D848-AC09-B89AD5AA80A2}"/>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AE37DE4B-14B4-8446-A646-2576E6B5E38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2AEB9C66-CC1A-5346-9A49-DA6B762C654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F2D5D346-B240-3A4B-BEC8-6420E30FD09D}"/>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35090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2:INAX">
    <p:spTree>
      <p:nvGrpSpPr>
        <p:cNvPr id="1" name=""/>
        <p:cNvGrpSpPr/>
        <p:nvPr/>
      </p:nvGrpSpPr>
      <p:grpSpPr>
        <a:xfrm>
          <a:off x="0" y="0"/>
          <a:ext cx="0" cy="0"/>
          <a:chOff x="0" y="0"/>
          <a:chExt cx="0" cy="0"/>
        </a:xfrm>
      </p:grpSpPr>
      <p:pic>
        <p:nvPicPr>
          <p:cNvPr id="3" name="図 3">
            <a:extLst>
              <a:ext uri="{FF2B5EF4-FFF2-40B4-BE49-F238E27FC236}">
                <a16:creationId xmlns:a16="http://schemas.microsoft.com/office/drawing/2014/main" id="{A246273F-0316-124D-913B-065B51648B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288">
            <a:extLst>
              <a:ext uri="{FF2B5EF4-FFF2-40B4-BE49-F238E27FC236}">
                <a16:creationId xmlns:a16="http://schemas.microsoft.com/office/drawing/2014/main" id="{F052AE12-B60B-784C-B34A-CF54CD41157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D3FC005-CC27-3947-9F96-93095E78E53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CC842CC-005C-5641-8858-9C3B75F1CA4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7D0E429B-C0A1-3545-B3F9-A15BC5D2E8B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95997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4:TOSTEM">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1C18BD7-6EFE-0B4D-A8EE-90E7B9FB960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7E6CDB7-F131-9E4F-8699-128E560B5A9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F43C4B3-C0F6-774B-AC90-133DA5B58D39}"/>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637CF95E-95B4-4F4B-B11C-46CB0538A9E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B36565EE-CE8E-1A44-8A9F-9ED8333C8F8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27750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5:INTERIO">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F3622A4-9F6A-DF4E-8124-C92CD62C28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6DCDCD0-3AC0-A048-A727-1E98792F2E9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C70CBA1-39BE-384D-86EF-5191A45C214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77467F87-BB1F-264E-BE9F-AF86BC9543D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EE2BDD4B-6EC7-DA41-8303-F9AFDF1767F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114786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1:エコファーストなし">
    <p:spTree>
      <p:nvGrpSpPr>
        <p:cNvPr id="1" name=""/>
        <p:cNvGrpSpPr/>
        <p:nvPr/>
      </p:nvGrpSpPr>
      <p:grpSpPr>
        <a:xfrm>
          <a:off x="0" y="0"/>
          <a:ext cx="0" cy="0"/>
          <a:chOff x="0" y="0"/>
          <a:chExt cx="0" cy="0"/>
        </a:xfrm>
      </p:grpSpPr>
      <p:sp>
        <p:nvSpPr>
          <p:cNvPr id="7" name="Line 288">
            <a:extLst>
              <a:ext uri="{FF2B5EF4-FFF2-40B4-BE49-F238E27FC236}">
                <a16:creationId xmlns:a16="http://schemas.microsoft.com/office/drawing/2014/main" id="{BB3CB7EA-4A85-974A-BDD0-942B2EDB54E8}"/>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8" name="Rectangle 9">
            <a:extLst>
              <a:ext uri="{FF2B5EF4-FFF2-40B4-BE49-F238E27FC236}">
                <a16:creationId xmlns:a16="http://schemas.microsoft.com/office/drawing/2014/main" id="{A8C502DD-0634-EA40-9446-CFAC8D1A65B2}"/>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9" name="図 70">
            <a:extLst>
              <a:ext uri="{FF2B5EF4-FFF2-40B4-BE49-F238E27FC236}">
                <a16:creationId xmlns:a16="http://schemas.microsoft.com/office/drawing/2014/main" id="{114905AE-A962-CC40-A230-3B5C998728B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131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2:長期保証サービス有り">
    <p:spTree>
      <p:nvGrpSpPr>
        <p:cNvPr id="1" name=""/>
        <p:cNvGrpSpPr/>
        <p:nvPr/>
      </p:nvGrpSpPr>
      <p:grpSpPr>
        <a:xfrm>
          <a:off x="0" y="0"/>
          <a:ext cx="0" cy="0"/>
          <a:chOff x="0" y="0"/>
          <a:chExt cx="0" cy="0"/>
        </a:xfrm>
      </p:grpSpPr>
      <p:sp>
        <p:nvSpPr>
          <p:cNvPr id="6" name="Rectangle 9">
            <a:extLst>
              <a:ext uri="{FF2B5EF4-FFF2-40B4-BE49-F238E27FC236}">
                <a16:creationId xmlns:a16="http://schemas.microsoft.com/office/drawing/2014/main" id="{412B11FA-436C-AA40-A830-3978CB7EC189}"/>
              </a:ext>
            </a:extLst>
          </p:cNvPr>
          <p:cNvSpPr>
            <a:spLocks noChangeArrowheads="1"/>
          </p:cNvSpPr>
          <p:nvPr userDrawn="1"/>
        </p:nvSpPr>
        <p:spPr bwMode="auto">
          <a:xfrm>
            <a:off x="1331913" y="7423150"/>
            <a:ext cx="923925" cy="77788"/>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ctr" eaLnBrk="1" hangingPunct="1">
              <a:spcBef>
                <a:spcPct val="0"/>
              </a:spcBef>
              <a:buFontTx/>
              <a:buNone/>
              <a:defRPr/>
            </a:pPr>
            <a:r>
              <a:rPr lang="ja-JP" altLang="en-US" sz="500">
                <a:solidFill>
                  <a:schemeClr val="tx2"/>
                </a:solidFill>
                <a:latin typeface="Yu Gothic" panose="020B0400000000000000" pitchFamily="34" charset="-128"/>
                <a:ea typeface="Yu Gothic" panose="020B0400000000000000" pitchFamily="34" charset="-128"/>
              </a:rPr>
              <a:t>詳細は</a:t>
            </a:r>
            <a:r>
              <a:rPr lang="en-US" altLang="ja-JP" sz="500">
                <a:solidFill>
                  <a:schemeClr val="tx2"/>
                </a:solidFill>
                <a:latin typeface="Yu Gothic" panose="020B0400000000000000" pitchFamily="34" charset="-128"/>
                <a:ea typeface="Yu Gothic" panose="020B0400000000000000" pitchFamily="34" charset="-128"/>
              </a:rPr>
              <a:t>WEB</a:t>
            </a:r>
            <a:r>
              <a:rPr lang="ja-JP" altLang="en-US" sz="500">
                <a:solidFill>
                  <a:schemeClr val="tx2"/>
                </a:solidFill>
                <a:latin typeface="Yu Gothic" panose="020B0400000000000000" pitchFamily="34" charset="-128"/>
                <a:ea typeface="Yu Gothic" panose="020B0400000000000000" pitchFamily="34" charset="-128"/>
              </a:rPr>
              <a:t>をご確認ください</a:t>
            </a:r>
            <a:endParaRPr lang="en-US" altLang="ja-JP" sz="500">
              <a:solidFill>
                <a:schemeClr val="tx2"/>
              </a:solidFill>
              <a:latin typeface="Yu Gothic" panose="020B0400000000000000" pitchFamily="34" charset="-128"/>
              <a:ea typeface="Yu Gothic" panose="020B0400000000000000" pitchFamily="34" charset="-128"/>
            </a:endParaRPr>
          </a:p>
        </p:txBody>
      </p:sp>
      <p:pic>
        <p:nvPicPr>
          <p:cNvPr id="7" name="図 13">
            <a:extLst>
              <a:ext uri="{FF2B5EF4-FFF2-40B4-BE49-F238E27FC236}">
                <a16:creationId xmlns:a16="http://schemas.microsoft.com/office/drawing/2014/main" id="{CA1A329A-8FE5-D648-A2B7-051098B3E2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31913" y="7209972"/>
            <a:ext cx="9239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A7427117-E3FF-0A42-A2ED-AD17EDE3954A}"/>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1" name="Rectangle 9">
            <a:extLst>
              <a:ext uri="{FF2B5EF4-FFF2-40B4-BE49-F238E27FC236}">
                <a16:creationId xmlns:a16="http://schemas.microsoft.com/office/drawing/2014/main" id="{4CB710C5-C0CA-9149-B8C9-FFF3B4B113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2" name="図 70">
            <a:extLst>
              <a:ext uri="{FF2B5EF4-FFF2-40B4-BE49-F238E27FC236}">
                <a16:creationId xmlns:a16="http://schemas.microsoft.com/office/drawing/2014/main" id="{C3A73AD5-44B0-F943-A983-F216C0742F5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AA986C43-6E5F-A74E-8AF7-B737CF1B2E7F}"/>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763485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1:LIXIL（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C00DB1A8-0470-BB45-82B1-BE9EB02496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045700" y="127000"/>
            <a:ext cx="471488"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1EAB20B-B7D8-5647-8F72-157D68B64981}"/>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9B3BF950-55B9-6544-927E-D3BC413A9108}"/>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5F100BFB-CF55-514A-AA6A-9672C86BF4F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0834531F-142A-844D-A0AE-52EED4C304C0}"/>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571419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2:INAX（帯なし）">
    <p:spTree>
      <p:nvGrpSpPr>
        <p:cNvPr id="1" name=""/>
        <p:cNvGrpSpPr/>
        <p:nvPr/>
      </p:nvGrpSpPr>
      <p:grpSpPr>
        <a:xfrm>
          <a:off x="0" y="0"/>
          <a:ext cx="0" cy="0"/>
          <a:chOff x="0" y="0"/>
          <a:chExt cx="0" cy="0"/>
        </a:xfrm>
      </p:grpSpPr>
      <p:pic>
        <p:nvPicPr>
          <p:cNvPr id="8" name="図 12">
            <a:extLst>
              <a:ext uri="{FF2B5EF4-FFF2-40B4-BE49-F238E27FC236}">
                <a16:creationId xmlns:a16="http://schemas.microsoft.com/office/drawing/2014/main" id="{7F852F87-CE63-0E4D-B626-010E3753695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01263" y="141288"/>
            <a:ext cx="417512"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D1D62C18-EED0-9A4E-B5AA-C2E8C502EB7C}"/>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27507436-CF18-CB4A-875D-E2D32D429F55}"/>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F39F8AC4-E7E8-B84A-8928-B2ED091478A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6CFA223D-9598-D141-A54A-60B26515067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470498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14"/>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18" Type="http://schemas.openxmlformats.org/officeDocument/2006/relationships/image" Target="../media/image30.png"/><Relationship Id="rId26" Type="http://schemas.openxmlformats.org/officeDocument/2006/relationships/image" Target="../media/image38.png"/><Relationship Id="rId3" Type="http://schemas.openxmlformats.org/officeDocument/2006/relationships/image" Target="../media/image15.jpg"/><Relationship Id="rId21" Type="http://schemas.openxmlformats.org/officeDocument/2006/relationships/image" Target="../media/image33.png"/><Relationship Id="rId34" Type="http://schemas.openxmlformats.org/officeDocument/2006/relationships/image" Target="../media/image46.jpg"/><Relationship Id="rId7" Type="http://schemas.openxmlformats.org/officeDocument/2006/relationships/image" Target="../media/image19.png"/><Relationship Id="rId12" Type="http://schemas.openxmlformats.org/officeDocument/2006/relationships/image" Target="../media/image24.jpeg"/><Relationship Id="rId17" Type="http://schemas.openxmlformats.org/officeDocument/2006/relationships/image" Target="../media/image29.png"/><Relationship Id="rId25" Type="http://schemas.openxmlformats.org/officeDocument/2006/relationships/image" Target="../media/image37.png"/><Relationship Id="rId33" Type="http://schemas.openxmlformats.org/officeDocument/2006/relationships/image" Target="../media/image45.jpg"/><Relationship Id="rId2" Type="http://schemas.openxmlformats.org/officeDocument/2006/relationships/notesSlide" Target="../notesSlides/notesSlide1.xml"/><Relationship Id="rId16" Type="http://schemas.openxmlformats.org/officeDocument/2006/relationships/image" Target="../media/image28.png"/><Relationship Id="rId20" Type="http://schemas.openxmlformats.org/officeDocument/2006/relationships/image" Target="../media/image32.png"/><Relationship Id="rId29" Type="http://schemas.openxmlformats.org/officeDocument/2006/relationships/image" Target="../media/image41.jpeg"/><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image" Target="../media/image23.png"/><Relationship Id="rId24" Type="http://schemas.openxmlformats.org/officeDocument/2006/relationships/image" Target="../media/image36.png"/><Relationship Id="rId32" Type="http://schemas.openxmlformats.org/officeDocument/2006/relationships/image" Target="../media/image44.png"/><Relationship Id="rId5" Type="http://schemas.openxmlformats.org/officeDocument/2006/relationships/image" Target="../media/image17.png"/><Relationship Id="rId15" Type="http://schemas.openxmlformats.org/officeDocument/2006/relationships/image" Target="../media/image27.png"/><Relationship Id="rId23" Type="http://schemas.openxmlformats.org/officeDocument/2006/relationships/image" Target="../media/image35.png"/><Relationship Id="rId28" Type="http://schemas.openxmlformats.org/officeDocument/2006/relationships/image" Target="../media/image40.png"/><Relationship Id="rId10" Type="http://schemas.openxmlformats.org/officeDocument/2006/relationships/image" Target="../media/image22.png"/><Relationship Id="rId19" Type="http://schemas.openxmlformats.org/officeDocument/2006/relationships/image" Target="../media/image31.png"/><Relationship Id="rId31" Type="http://schemas.openxmlformats.org/officeDocument/2006/relationships/image" Target="../media/image43.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png"/><Relationship Id="rId22" Type="http://schemas.openxmlformats.org/officeDocument/2006/relationships/image" Target="../media/image34.png"/><Relationship Id="rId27" Type="http://schemas.openxmlformats.org/officeDocument/2006/relationships/image" Target="../media/image39.png"/><Relationship Id="rId30"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rotWithShape="1">
          <a:blip r:embed="rId3">
            <a:extLst>
              <a:ext uri="{28A0092B-C50C-407E-A947-70E740481C1C}">
                <a14:useLocalDpi xmlns:a14="http://schemas.microsoft.com/office/drawing/2010/main" val="0"/>
              </a:ext>
            </a:extLst>
          </a:blip>
          <a:srcRect l="33815" t="22358" r="28707" b="29045"/>
          <a:stretch/>
        </p:blipFill>
        <p:spPr>
          <a:xfrm>
            <a:off x="2544258" y="3651786"/>
            <a:ext cx="404300" cy="419415"/>
          </a:xfrm>
          <a:prstGeom prst="rect">
            <a:avLst/>
          </a:prstGeom>
        </p:spPr>
      </p:pic>
      <p:sp>
        <p:nvSpPr>
          <p:cNvPr id="41" name="正方形/長方形 40">
            <a:extLst>
              <a:ext uri="{FF2B5EF4-FFF2-40B4-BE49-F238E27FC236}">
                <a16:creationId xmlns:a16="http://schemas.microsoft.com/office/drawing/2014/main" id="{C718F8AF-0BDF-8A48-84BE-06F36289C052}"/>
              </a:ext>
            </a:extLst>
          </p:cNvPr>
          <p:cNvSpPr/>
          <p:nvPr/>
        </p:nvSpPr>
        <p:spPr>
          <a:xfrm rot="10800000" flipH="1" flipV="1">
            <a:off x="15511463" y="2589213"/>
            <a:ext cx="231775" cy="819150"/>
          </a:xfrm>
          <a:prstGeom prst="rect">
            <a:avLst/>
          </a:prstGeom>
          <a:solidFill>
            <a:srgbClr val="E15B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sz="1175"/>
          </a:p>
        </p:txBody>
      </p:sp>
      <p:sp>
        <p:nvSpPr>
          <p:cNvPr id="15365" name="Text Box 1039">
            <a:extLst>
              <a:ext uri="{FF2B5EF4-FFF2-40B4-BE49-F238E27FC236}">
                <a16:creationId xmlns:a16="http://schemas.microsoft.com/office/drawing/2014/main" id="{5305156E-DA42-0A4C-A104-833CCADA6DEE}"/>
              </a:ext>
            </a:extLst>
          </p:cNvPr>
          <p:cNvSpPr txBox="1">
            <a:spLocks noChangeArrowheads="1"/>
          </p:cNvSpPr>
          <p:nvPr/>
        </p:nvSpPr>
        <p:spPr bwMode="auto">
          <a:xfrm>
            <a:off x="7956550" y="128588"/>
            <a:ext cx="1154113"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buFontTx/>
              <a:buNone/>
            </a:pPr>
            <a:r>
              <a:rPr lang="ja-JP" altLang="en-US" sz="900" b="1">
                <a:solidFill>
                  <a:schemeClr val="bg1"/>
                </a:solidFill>
                <a:latin typeface="Yu Gothic" panose="020B0400000000000000" pitchFamily="34" charset="-128"/>
                <a:ea typeface="Yu Gothic" panose="020B0400000000000000" pitchFamily="34" charset="-128"/>
              </a:rPr>
              <a:t>□□□□□■■■■■</a:t>
            </a:r>
          </a:p>
        </p:txBody>
      </p:sp>
      <p:sp>
        <p:nvSpPr>
          <p:cNvPr id="15366" name="Text Box 1039">
            <a:extLst>
              <a:ext uri="{FF2B5EF4-FFF2-40B4-BE49-F238E27FC236}">
                <a16:creationId xmlns:a16="http://schemas.microsoft.com/office/drawing/2014/main" id="{0B886D4C-5C70-0E46-A6D5-BFBE1A200F96}"/>
              </a:ext>
            </a:extLst>
          </p:cNvPr>
          <p:cNvSpPr txBox="1">
            <a:spLocks noChangeArrowheads="1"/>
          </p:cNvSpPr>
          <p:nvPr/>
        </p:nvSpPr>
        <p:spPr bwMode="auto">
          <a:xfrm>
            <a:off x="174625" y="501650"/>
            <a:ext cx="111569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pPr>
            <a:r>
              <a:rPr lang="ja-JP" altLang="en-US" sz="1400" dirty="0">
                <a:solidFill>
                  <a:schemeClr val="bg1"/>
                </a:solidFill>
                <a:latin typeface="HGPｺﾞｼｯｸE" panose="020B0900000000000000" pitchFamily="50" charset="-128"/>
                <a:ea typeface="HGPｺﾞｼｯｸE" panose="020B0900000000000000" pitchFamily="50" charset="-128"/>
              </a:rPr>
              <a:t>インテリア建材</a:t>
            </a:r>
          </a:p>
        </p:txBody>
      </p:sp>
      <p:sp>
        <p:nvSpPr>
          <p:cNvPr id="15367" name="Text Box 1039">
            <a:extLst>
              <a:ext uri="{FF2B5EF4-FFF2-40B4-BE49-F238E27FC236}">
                <a16:creationId xmlns:a16="http://schemas.microsoft.com/office/drawing/2014/main" id="{5D426F98-4E66-5E4D-9EA2-51DAEB00D750}"/>
              </a:ext>
            </a:extLst>
          </p:cNvPr>
          <p:cNvSpPr txBox="1">
            <a:spLocks noChangeArrowheads="1"/>
          </p:cNvSpPr>
          <p:nvPr/>
        </p:nvSpPr>
        <p:spPr bwMode="auto">
          <a:xfrm>
            <a:off x="2204099" y="335280"/>
            <a:ext cx="319959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pPr>
            <a:r>
              <a:rPr lang="ja-JP" altLang="en-US" sz="2800" dirty="0">
                <a:solidFill>
                  <a:schemeClr val="bg1"/>
                </a:solidFill>
                <a:latin typeface="HGPｺﾞｼｯｸE" panose="020B0900000000000000" pitchFamily="50" charset="-128"/>
                <a:ea typeface="HGPｺﾞｼｯｸE" panose="020B0900000000000000" pitchFamily="50" charset="-128"/>
              </a:rPr>
              <a:t>手すりラウンドタイプ</a:t>
            </a:r>
            <a:endParaRPr lang="en-US" altLang="ja-JP" sz="2800" dirty="0">
              <a:solidFill>
                <a:schemeClr val="bg1"/>
              </a:solidFill>
              <a:latin typeface="HGPｺﾞｼｯｸE" panose="020B0900000000000000" pitchFamily="50" charset="-128"/>
              <a:ea typeface="HGPｺﾞｼｯｸE" panose="020B0900000000000000" pitchFamily="50" charset="-128"/>
            </a:endParaRPr>
          </a:p>
        </p:txBody>
      </p:sp>
      <p:sp>
        <p:nvSpPr>
          <p:cNvPr id="34" name="Rectangle 9">
            <a:extLst>
              <a:ext uri="{FF2B5EF4-FFF2-40B4-BE49-F238E27FC236}">
                <a16:creationId xmlns:a16="http://schemas.microsoft.com/office/drawing/2014/main" id="{8AD23CE5-CF64-824E-9BF2-1F6917C0A381}"/>
              </a:ext>
            </a:extLst>
          </p:cNvPr>
          <p:cNvSpPr>
            <a:spLocks noChangeArrowheads="1"/>
          </p:cNvSpPr>
          <p:nvPr/>
        </p:nvSpPr>
        <p:spPr bwMode="auto">
          <a:xfrm>
            <a:off x="1433513" y="7310438"/>
            <a:ext cx="1260475" cy="184666"/>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SPD99999008146</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2025.09.01</a:t>
            </a:r>
            <a:r>
              <a:rPr lang="ja-JP" altLang="en-US" sz="600" dirty="0">
                <a:solidFill>
                  <a:schemeClr val="tx2"/>
                </a:solidFill>
                <a:latin typeface="Yu Gothic" panose="020B0400000000000000" pitchFamily="34" charset="-128"/>
                <a:ea typeface="Yu Gothic" panose="020B0400000000000000" pitchFamily="34" charset="-128"/>
              </a:rPr>
              <a:t>発行</a:t>
            </a:r>
          </a:p>
        </p:txBody>
      </p:sp>
      <p:sp>
        <p:nvSpPr>
          <p:cNvPr id="13" name="正方形/長方形 12">
            <a:extLst>
              <a:ext uri="{FF2B5EF4-FFF2-40B4-BE49-F238E27FC236}">
                <a16:creationId xmlns:a16="http://schemas.microsoft.com/office/drawing/2014/main" id="{7A8974C9-868E-A945-8CEF-985817BF30F7}"/>
              </a:ext>
            </a:extLst>
          </p:cNvPr>
          <p:cNvSpPr/>
          <p:nvPr/>
        </p:nvSpPr>
        <p:spPr>
          <a:xfrm>
            <a:off x="-1525587" y="0"/>
            <a:ext cx="1331277" cy="78581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ja-JP" sz="1600" b="1">
                <a:solidFill>
                  <a:schemeClr val="tx1"/>
                </a:solidFill>
                <a:latin typeface="Yu Gothic" panose="020B0400000000000000" pitchFamily="34" charset="-128"/>
                <a:ea typeface="Yu Gothic" panose="020B0400000000000000" pitchFamily="34" charset="-128"/>
              </a:rPr>
              <a:t>A-1:LIXIL</a:t>
            </a:r>
            <a:endParaRPr lang="ja-JP" altLang="en-US" sz="1600" b="1">
              <a:solidFill>
                <a:schemeClr val="tx1"/>
              </a:solidFill>
              <a:latin typeface="Yu Gothic" panose="020B0400000000000000" pitchFamily="34" charset="-128"/>
              <a:ea typeface="Yu Gothic" panose="020B0400000000000000" pitchFamily="34" charset="-128"/>
            </a:endParaRPr>
          </a:p>
        </p:txBody>
      </p:sp>
      <p:sp>
        <p:nvSpPr>
          <p:cNvPr id="24" name="Text Box 1039">
            <a:extLst>
              <a:ext uri="{FF2B5EF4-FFF2-40B4-BE49-F238E27FC236}">
                <a16:creationId xmlns:a16="http://schemas.microsoft.com/office/drawing/2014/main" id="{53152343-5209-5247-9115-DAF3839F1496}"/>
              </a:ext>
            </a:extLst>
          </p:cNvPr>
          <p:cNvSpPr txBox="1">
            <a:spLocks noChangeArrowheads="1"/>
          </p:cNvSpPr>
          <p:nvPr/>
        </p:nvSpPr>
        <p:spPr bwMode="auto">
          <a:xfrm>
            <a:off x="174625" y="100013"/>
            <a:ext cx="14112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a:solidFill>
                  <a:schemeClr val="bg1"/>
                </a:solidFill>
                <a:latin typeface="Yu Gothic" panose="020B0400000000000000" pitchFamily="34" charset="-128"/>
                <a:ea typeface="Yu Gothic" panose="020B0400000000000000" pitchFamily="34" charset="-128"/>
              </a:rPr>
              <a:t>□□□□□■■■■■</a:t>
            </a:r>
          </a:p>
        </p:txBody>
      </p:sp>
      <p:sp>
        <p:nvSpPr>
          <p:cNvPr id="7" name="正方形/長方形 6">
            <a:extLst>
              <a:ext uri="{FF2B5EF4-FFF2-40B4-BE49-F238E27FC236}">
                <a16:creationId xmlns:a16="http://schemas.microsoft.com/office/drawing/2014/main" id="{F7C09E09-4923-6849-9DC0-C805F44E22FE}"/>
              </a:ext>
            </a:extLst>
          </p:cNvPr>
          <p:cNvSpPr/>
          <p:nvPr/>
        </p:nvSpPr>
        <p:spPr>
          <a:xfrm>
            <a:off x="0" y="-1537322"/>
            <a:ext cx="6743700" cy="131437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C1C3A836-0976-A64C-B16F-45305A7EBD1F}"/>
              </a:ext>
            </a:extLst>
          </p:cNvPr>
          <p:cNvSpPr txBox="1"/>
          <p:nvPr/>
        </p:nvSpPr>
        <p:spPr>
          <a:xfrm>
            <a:off x="4217355" y="-1316229"/>
            <a:ext cx="2430683" cy="954107"/>
          </a:xfrm>
          <a:prstGeom prst="rect">
            <a:avLst/>
          </a:prstGeom>
          <a:noFill/>
        </p:spPr>
        <p:txBody>
          <a:bodyPr wrap="square" rtlCol="0">
            <a:spAutoFit/>
          </a:bodyPr>
          <a:lstStyle/>
          <a:p>
            <a:r>
              <a:rPr kumimoji="1" lang="ja-JP" altLang="en-US" sz="1400">
                <a:latin typeface="Yu Gothic" panose="020B0400000000000000" pitchFamily="34" charset="-128"/>
                <a:ea typeface="Yu Gothic" panose="020B0400000000000000" pitchFamily="34" charset="-128"/>
              </a:rPr>
              <a:t>←</a:t>
            </a:r>
            <a:endParaRPr kumimoji="1" lang="en-US" altLang="ja-JP" sz="1400">
              <a:latin typeface="Yu Gothic" panose="020B0400000000000000" pitchFamily="34" charset="-128"/>
              <a:ea typeface="Yu Gothic" panose="020B0400000000000000" pitchFamily="34" charset="-128"/>
            </a:endParaRPr>
          </a:p>
          <a:p>
            <a:r>
              <a:rPr kumimoji="1" lang="en-US" altLang="ja-JP" sz="1400">
                <a:latin typeface="Yu Gothic" panose="020B0400000000000000" pitchFamily="34" charset="-128"/>
                <a:ea typeface="Yu Gothic" panose="020B0400000000000000" pitchFamily="34" charset="-128"/>
              </a:rPr>
              <a:t>RICHELLE</a:t>
            </a:r>
            <a:r>
              <a:rPr kumimoji="1" lang="ja-JP" altLang="en-US" sz="1400">
                <a:latin typeface="Yu Gothic" panose="020B0400000000000000" pitchFamily="34" charset="-128"/>
                <a:ea typeface="Yu Gothic" panose="020B0400000000000000" pitchFamily="34" charset="-128"/>
              </a:rPr>
              <a:t>、</a:t>
            </a:r>
            <a:r>
              <a:rPr kumimoji="1" lang="en-US" altLang="ja-JP" sz="1400">
                <a:latin typeface="Yu Gothic" panose="020B0400000000000000" pitchFamily="34" charset="-128"/>
                <a:ea typeface="Yu Gothic" panose="020B0400000000000000" pitchFamily="34" charset="-128"/>
              </a:rPr>
              <a:t>SPAGE</a:t>
            </a:r>
            <a:r>
              <a:rPr kumimoji="1" lang="ja-JP" altLang="en-US" sz="1400">
                <a:latin typeface="Yu Gothic" panose="020B0400000000000000" pitchFamily="34" charset="-128"/>
                <a:ea typeface="Yu Gothic" panose="020B0400000000000000" pitchFamily="34" charset="-128"/>
              </a:rPr>
              <a:t>に限り、商品名にロゴ使用可。</a:t>
            </a:r>
            <a:endParaRPr kumimoji="1" lang="en-US" altLang="ja-JP" sz="1400">
              <a:latin typeface="Yu Gothic" panose="020B0400000000000000" pitchFamily="34" charset="-128"/>
              <a:ea typeface="Yu Gothic" panose="020B0400000000000000" pitchFamily="34" charset="-128"/>
            </a:endParaRPr>
          </a:p>
          <a:p>
            <a:r>
              <a:rPr kumimoji="1" lang="en-US" altLang="ja-JP" sz="1400">
                <a:solidFill>
                  <a:srgbClr val="D95000"/>
                </a:solidFill>
                <a:latin typeface="Yu Gothic" panose="020B0400000000000000" pitchFamily="34" charset="-128"/>
                <a:ea typeface="Yu Gothic" panose="020B0400000000000000" pitchFamily="34" charset="-128"/>
              </a:rPr>
              <a:t>※</a:t>
            </a:r>
            <a:r>
              <a:rPr kumimoji="1" lang="ja-JP" altLang="en-US" sz="1400">
                <a:solidFill>
                  <a:srgbClr val="D95000"/>
                </a:solidFill>
                <a:latin typeface="Yu Gothic" panose="020B0400000000000000" pitchFamily="34" charset="-128"/>
                <a:ea typeface="Yu Gothic" panose="020B0400000000000000" pitchFamily="34" charset="-128"/>
              </a:rPr>
              <a:t>サイズ変更不可</a:t>
            </a:r>
            <a:endParaRPr kumimoji="1" lang="en-US" altLang="ja-JP" sz="1400">
              <a:solidFill>
                <a:srgbClr val="D95000"/>
              </a:solidFill>
              <a:latin typeface="Yu Gothic" panose="020B0400000000000000" pitchFamily="34" charset="-128"/>
              <a:ea typeface="Yu Gothic" panose="020B0400000000000000" pitchFamily="34" charset="-128"/>
            </a:endParaRPr>
          </a:p>
        </p:txBody>
      </p:sp>
      <p:pic>
        <p:nvPicPr>
          <p:cNvPr id="18" name="図 17">
            <a:extLst>
              <a:ext uri="{FF2B5EF4-FFF2-40B4-BE49-F238E27FC236}">
                <a16:creationId xmlns:a16="http://schemas.microsoft.com/office/drawing/2014/main" id="{CEA7FDF2-509E-D640-BA9C-AAFBDC6D8184}"/>
              </a:ext>
            </a:extLst>
          </p:cNvPr>
          <p:cNvPicPr>
            <a:picLocks noChangeAspect="1"/>
          </p:cNvPicPr>
          <p:nvPr/>
        </p:nvPicPr>
        <p:blipFill>
          <a:blip r:embed="rId4"/>
          <a:stretch>
            <a:fillRect/>
          </a:stretch>
        </p:blipFill>
        <p:spPr>
          <a:xfrm>
            <a:off x="1813789" y="-978818"/>
            <a:ext cx="1827954" cy="720000"/>
          </a:xfrm>
          <a:prstGeom prst="rect">
            <a:avLst/>
          </a:prstGeom>
        </p:spPr>
      </p:pic>
      <p:sp>
        <p:nvSpPr>
          <p:cNvPr id="19" name="Text Box 1039">
            <a:extLst>
              <a:ext uri="{FF2B5EF4-FFF2-40B4-BE49-F238E27FC236}">
                <a16:creationId xmlns:a16="http://schemas.microsoft.com/office/drawing/2014/main" id="{672CEE98-B33C-5A4E-BEC5-A58DCFAF748E}"/>
              </a:ext>
            </a:extLst>
          </p:cNvPr>
          <p:cNvSpPr txBox="1">
            <a:spLocks noChangeArrowheads="1"/>
          </p:cNvSpPr>
          <p:nvPr/>
        </p:nvSpPr>
        <p:spPr bwMode="auto">
          <a:xfrm>
            <a:off x="174625" y="-645730"/>
            <a:ext cx="166712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a:solidFill>
                  <a:schemeClr val="bg1"/>
                </a:solidFill>
                <a:latin typeface="Yu Gothic" panose="020B0400000000000000" pitchFamily="34" charset="-128"/>
                <a:ea typeface="Yu Gothic" panose="020B0400000000000000" pitchFamily="34" charset="-128"/>
              </a:rPr>
              <a:t>システムバスルーム </a:t>
            </a:r>
          </a:p>
        </p:txBody>
      </p:sp>
      <p:pic>
        <p:nvPicPr>
          <p:cNvPr id="22" name="図 21">
            <a:extLst>
              <a:ext uri="{FF2B5EF4-FFF2-40B4-BE49-F238E27FC236}">
                <a16:creationId xmlns:a16="http://schemas.microsoft.com/office/drawing/2014/main" id="{626324B6-8641-EF47-A1C4-D59A733D816E}"/>
              </a:ext>
            </a:extLst>
          </p:cNvPr>
          <p:cNvPicPr>
            <a:picLocks noChangeAspect="1"/>
          </p:cNvPicPr>
          <p:nvPr/>
        </p:nvPicPr>
        <p:blipFill>
          <a:blip r:embed="rId5"/>
          <a:stretch>
            <a:fillRect/>
          </a:stretch>
        </p:blipFill>
        <p:spPr>
          <a:xfrm>
            <a:off x="1865345" y="-1319626"/>
            <a:ext cx="2148007" cy="288000"/>
          </a:xfrm>
          <a:prstGeom prst="rect">
            <a:avLst/>
          </a:prstGeom>
        </p:spPr>
      </p:pic>
      <p:sp>
        <p:nvSpPr>
          <p:cNvPr id="23" name="Text Box 1039">
            <a:extLst>
              <a:ext uri="{FF2B5EF4-FFF2-40B4-BE49-F238E27FC236}">
                <a16:creationId xmlns:a16="http://schemas.microsoft.com/office/drawing/2014/main" id="{E6732C8D-6A54-AB47-8FDA-70981FEAB5BC}"/>
              </a:ext>
            </a:extLst>
          </p:cNvPr>
          <p:cNvSpPr txBox="1">
            <a:spLocks noChangeArrowheads="1"/>
          </p:cNvSpPr>
          <p:nvPr/>
        </p:nvSpPr>
        <p:spPr bwMode="auto">
          <a:xfrm>
            <a:off x="174625" y="-1207070"/>
            <a:ext cx="143629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a:solidFill>
                  <a:schemeClr val="bg1"/>
                </a:solidFill>
                <a:latin typeface="Yu Gothic" panose="020B0400000000000000" pitchFamily="34" charset="-128"/>
                <a:ea typeface="Yu Gothic" panose="020B0400000000000000" pitchFamily="34" charset="-128"/>
              </a:rPr>
              <a:t>システムキッチン</a:t>
            </a:r>
          </a:p>
        </p:txBody>
      </p:sp>
      <p:sp>
        <p:nvSpPr>
          <p:cNvPr id="16" name="正方形/長方形 15"/>
          <p:cNvSpPr/>
          <p:nvPr/>
        </p:nvSpPr>
        <p:spPr>
          <a:xfrm>
            <a:off x="8249410" y="4066184"/>
            <a:ext cx="496887" cy="1778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sp>
        <p:nvSpPr>
          <p:cNvPr id="17" name="object 129"/>
          <p:cNvSpPr txBox="1">
            <a:spLocks noChangeArrowheads="1"/>
          </p:cNvSpPr>
          <p:nvPr/>
        </p:nvSpPr>
        <p:spPr bwMode="auto">
          <a:xfrm>
            <a:off x="5555422" y="4174134"/>
            <a:ext cx="4596420" cy="51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57150" indent="-4921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ts val="1000"/>
              </a:lnSpc>
              <a:spcBef>
                <a:spcPct val="0"/>
              </a:spcBef>
              <a:buFontTx/>
              <a:buNone/>
            </a:pPr>
            <a:endParaRPr lang="ja-JP" altLang="en-US" sz="700" dirty="0">
              <a:latin typeface="游ゴシック" panose="020B0400000000000000" pitchFamily="50" charset="-128"/>
              <a:ea typeface="游ゴシック" panose="020B0400000000000000" pitchFamily="50" charset="-128"/>
            </a:endParaRPr>
          </a:p>
          <a:p>
            <a:pPr eaLnBrk="1" hangingPunct="1">
              <a:lnSpc>
                <a:spcPts val="1000"/>
              </a:lnSpc>
              <a:spcBef>
                <a:spcPct val="0"/>
              </a:spcBef>
              <a:buFontTx/>
              <a:buNone/>
            </a:pPr>
            <a:r>
              <a:rPr lang="ja-JP" altLang="en-US" sz="700" dirty="0">
                <a:latin typeface="游ゴシック" panose="020B0400000000000000" pitchFamily="50" charset="-128"/>
                <a:ea typeface="游ゴシック" panose="020B0400000000000000" pitchFamily="50" charset="-128"/>
              </a:rPr>
              <a:t>本商品は角度が変わる場所にポイントで取り付けられるブラケットを採用。</a:t>
            </a:r>
            <a:endParaRPr lang="en-US" altLang="ja-JP" sz="700" dirty="0">
              <a:latin typeface="游ゴシック" panose="020B0400000000000000" pitchFamily="50" charset="-128"/>
              <a:ea typeface="游ゴシック" panose="020B0400000000000000" pitchFamily="50" charset="-128"/>
            </a:endParaRPr>
          </a:p>
          <a:p>
            <a:pPr eaLnBrk="1" hangingPunct="1">
              <a:lnSpc>
                <a:spcPts val="1000"/>
              </a:lnSpc>
              <a:spcBef>
                <a:spcPct val="0"/>
              </a:spcBef>
              <a:buFontTx/>
              <a:buNone/>
            </a:pPr>
            <a:r>
              <a:rPr lang="ja-JP" altLang="en-US" sz="700" dirty="0">
                <a:latin typeface="游ゴシック" panose="020B0400000000000000" pitchFamily="50" charset="-128"/>
                <a:ea typeface="游ゴシック" panose="020B0400000000000000" pitchFamily="50" charset="-128"/>
              </a:rPr>
              <a:t>まずコーナー位置が定まることで、角度合わせや棒の長さ測定がラクになり、フレキシブルジョイントを使用した場合に比べ、施工時間の短縮につながります。</a:t>
            </a:r>
            <a:endParaRPr lang="en-US" altLang="ja-JP" sz="700" dirty="0">
              <a:latin typeface="游ゴシック" panose="020B0400000000000000" pitchFamily="50" charset="-128"/>
              <a:ea typeface="游ゴシック" panose="020B0400000000000000" pitchFamily="50" charset="-128"/>
              <a:cs typeface="ShinGoPro-Regular"/>
            </a:endParaRPr>
          </a:p>
        </p:txBody>
      </p:sp>
      <p:sp>
        <p:nvSpPr>
          <p:cNvPr id="21" name="object 85"/>
          <p:cNvSpPr>
            <a:spLocks/>
          </p:cNvSpPr>
          <p:nvPr/>
        </p:nvSpPr>
        <p:spPr bwMode="auto">
          <a:xfrm>
            <a:off x="1257574" y="5720299"/>
            <a:ext cx="114300" cy="28575"/>
          </a:xfrm>
          <a:custGeom>
            <a:avLst/>
            <a:gdLst>
              <a:gd name="T0" fmla="*/ 0 w 114300"/>
              <a:gd name="T1" fmla="*/ 0 h 29321"/>
              <a:gd name="T2" fmla="*/ 114084 w 114300"/>
              <a:gd name="T3" fmla="*/ 0 h 29321"/>
              <a:gd name="T4" fmla="*/ 0 60000 65536"/>
              <a:gd name="T5" fmla="*/ 0 60000 65536"/>
            </a:gdLst>
            <a:ahLst/>
            <a:cxnLst>
              <a:cxn ang="T4">
                <a:pos x="T0" y="T1"/>
              </a:cxn>
              <a:cxn ang="T5">
                <a:pos x="T2" y="T3"/>
              </a:cxn>
            </a:cxnLst>
            <a:rect l="0" t="0" r="r" b="b"/>
            <a:pathLst>
              <a:path w="114300" h="29321">
                <a:moveTo>
                  <a:pt x="0" y="0"/>
                </a:moveTo>
                <a:lnTo>
                  <a:pt x="114084" y="0"/>
                </a:lnTo>
              </a:path>
            </a:pathLst>
          </a:custGeom>
          <a:noFill/>
          <a:ln w="48831">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游ゴシック" panose="020B0400000000000000" pitchFamily="50" charset="-128"/>
              <a:ea typeface="游ゴシック" panose="020B0400000000000000" pitchFamily="50" charset="-128"/>
            </a:endParaRPr>
          </a:p>
        </p:txBody>
      </p:sp>
      <p:sp>
        <p:nvSpPr>
          <p:cNvPr id="25" name="object 42"/>
          <p:cNvSpPr>
            <a:spLocks/>
          </p:cNvSpPr>
          <p:nvPr/>
        </p:nvSpPr>
        <p:spPr bwMode="auto">
          <a:xfrm>
            <a:off x="2677285" y="5679024"/>
            <a:ext cx="9525" cy="30162"/>
          </a:xfrm>
          <a:custGeom>
            <a:avLst/>
            <a:gdLst>
              <a:gd name="T0" fmla="*/ 5875 w 15875"/>
              <a:gd name="T1" fmla="*/ 29779 h 46990"/>
              <a:gd name="T2" fmla="*/ 5875 w 15875"/>
              <a:gd name="T3" fmla="*/ 7988 h 46990"/>
              <a:gd name="T4" fmla="*/ 0 w 15875"/>
              <a:gd name="T5" fmla="*/ 7988 h 46990"/>
              <a:gd name="T6" fmla="*/ 0 w 15875"/>
              <a:gd name="T7" fmla="*/ 5339 h 46990"/>
              <a:gd name="T8" fmla="*/ 2484 w 15875"/>
              <a:gd name="T9" fmla="*/ 5176 h 46990"/>
              <a:gd name="T10" fmla="*/ 5570 w 15875"/>
              <a:gd name="T11" fmla="*/ 4972 h 46990"/>
              <a:gd name="T12" fmla="*/ 6751 w 15875"/>
              <a:gd name="T13" fmla="*/ 0 h 46990"/>
              <a:gd name="T14" fmla="*/ 9380 w 15875"/>
              <a:gd name="T15" fmla="*/ 0 h 46990"/>
              <a:gd name="T16" fmla="*/ 9380 w 15875"/>
              <a:gd name="T17" fmla="*/ 29779 h 46990"/>
              <a:gd name="T18" fmla="*/ 5875 w 15875"/>
              <a:gd name="T19" fmla="*/ 29779 h 469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875" h="46990">
                <a:moveTo>
                  <a:pt x="9791" y="46393"/>
                </a:moveTo>
                <a:lnTo>
                  <a:pt x="9791" y="12445"/>
                </a:lnTo>
                <a:lnTo>
                  <a:pt x="0" y="12445"/>
                </a:lnTo>
                <a:lnTo>
                  <a:pt x="0" y="8318"/>
                </a:lnTo>
                <a:lnTo>
                  <a:pt x="4140" y="8064"/>
                </a:lnTo>
                <a:lnTo>
                  <a:pt x="9283" y="7746"/>
                </a:lnTo>
                <a:lnTo>
                  <a:pt x="11252" y="0"/>
                </a:lnTo>
                <a:lnTo>
                  <a:pt x="15633" y="0"/>
                </a:lnTo>
                <a:lnTo>
                  <a:pt x="15633" y="46393"/>
                </a:lnTo>
                <a:lnTo>
                  <a:pt x="9791" y="46393"/>
                </a:lnTo>
                <a:close/>
              </a:path>
            </a:pathLst>
          </a:custGeom>
          <a:noFill/>
          <a:ln w="25399">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游ゴシック" panose="020B0400000000000000" pitchFamily="50" charset="-128"/>
              <a:ea typeface="游ゴシック" panose="020B0400000000000000" pitchFamily="50" charset="-128"/>
            </a:endParaRPr>
          </a:p>
        </p:txBody>
      </p:sp>
      <p:sp>
        <p:nvSpPr>
          <p:cNvPr id="26" name="object 43"/>
          <p:cNvSpPr>
            <a:spLocks/>
          </p:cNvSpPr>
          <p:nvPr/>
        </p:nvSpPr>
        <p:spPr bwMode="auto">
          <a:xfrm>
            <a:off x="2712210" y="5682199"/>
            <a:ext cx="11112" cy="9525"/>
          </a:xfrm>
          <a:custGeom>
            <a:avLst/>
            <a:gdLst>
              <a:gd name="T0" fmla="*/ 5491 w 19685"/>
              <a:gd name="T1" fmla="*/ 0 h 16509"/>
              <a:gd name="T2" fmla="*/ 2946 w 19685"/>
              <a:gd name="T3" fmla="*/ 0 h 16509"/>
              <a:gd name="T4" fmla="*/ 0 w 19685"/>
              <a:gd name="T5" fmla="*/ 952 h 16509"/>
              <a:gd name="T6" fmla="*/ 0 w 19685"/>
              <a:gd name="T7" fmla="*/ 4660 h 16509"/>
              <a:gd name="T8" fmla="*/ 0 w 19685"/>
              <a:gd name="T9" fmla="*/ 8360 h 16509"/>
              <a:gd name="T10" fmla="*/ 2975 w 19685"/>
              <a:gd name="T11" fmla="*/ 9313 h 16509"/>
              <a:gd name="T12" fmla="*/ 5491 w 19685"/>
              <a:gd name="T13" fmla="*/ 9313 h 16509"/>
              <a:gd name="T14" fmla="*/ 7893 w 19685"/>
              <a:gd name="T15" fmla="*/ 9313 h 16509"/>
              <a:gd name="T16" fmla="*/ 10947 w 19685"/>
              <a:gd name="T17" fmla="*/ 8426 h 16509"/>
              <a:gd name="T18" fmla="*/ 10947 w 19685"/>
              <a:gd name="T19" fmla="*/ 4660 h 16509"/>
              <a:gd name="T20" fmla="*/ 10947 w 19685"/>
              <a:gd name="T21" fmla="*/ 952 h 16509"/>
              <a:gd name="T22" fmla="*/ 8001 w 19685"/>
              <a:gd name="T23" fmla="*/ 0 h 16509"/>
              <a:gd name="T24" fmla="*/ 5491 w 19685"/>
              <a:gd name="T25" fmla="*/ 0 h 1650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685" h="16509">
                <a:moveTo>
                  <a:pt x="9728" y="0"/>
                </a:moveTo>
                <a:lnTo>
                  <a:pt x="5219" y="0"/>
                </a:lnTo>
                <a:lnTo>
                  <a:pt x="0" y="1650"/>
                </a:lnTo>
                <a:lnTo>
                  <a:pt x="0" y="8077"/>
                </a:lnTo>
                <a:lnTo>
                  <a:pt x="0" y="14490"/>
                </a:lnTo>
                <a:lnTo>
                  <a:pt x="5270" y="16141"/>
                </a:lnTo>
                <a:lnTo>
                  <a:pt x="9728" y="16141"/>
                </a:lnTo>
                <a:lnTo>
                  <a:pt x="13982" y="16141"/>
                </a:lnTo>
                <a:lnTo>
                  <a:pt x="19392" y="14604"/>
                </a:lnTo>
                <a:lnTo>
                  <a:pt x="19392" y="8077"/>
                </a:lnTo>
                <a:lnTo>
                  <a:pt x="19392" y="1650"/>
                </a:lnTo>
                <a:lnTo>
                  <a:pt x="14173" y="0"/>
                </a:lnTo>
                <a:lnTo>
                  <a:pt x="9728" y="0"/>
                </a:lnTo>
                <a:close/>
              </a:path>
            </a:pathLst>
          </a:custGeom>
          <a:noFill/>
          <a:ln w="25400">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游ゴシック" panose="020B0400000000000000" pitchFamily="50" charset="-128"/>
              <a:ea typeface="游ゴシック" panose="020B0400000000000000" pitchFamily="50" charset="-128"/>
            </a:endParaRPr>
          </a:p>
        </p:txBody>
      </p:sp>
      <p:sp>
        <p:nvSpPr>
          <p:cNvPr id="27" name="object 73"/>
          <p:cNvSpPr txBox="1">
            <a:spLocks noChangeArrowheads="1"/>
          </p:cNvSpPr>
          <p:nvPr/>
        </p:nvSpPr>
        <p:spPr bwMode="auto">
          <a:xfrm>
            <a:off x="6674610" y="1896071"/>
            <a:ext cx="67627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82550">
              <a:spcBef>
                <a:spcPct val="20000"/>
              </a:spcBef>
              <a:buFont typeface="Arial" panose="020B0604020202020204" pitchFamily="34" charset="0"/>
              <a:buChar char="•"/>
              <a:tabLst>
                <a:tab pos="1276350" algn="l"/>
                <a:tab pos="2470150"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1276350" algn="l"/>
                <a:tab pos="2470150"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1276350" algn="l"/>
                <a:tab pos="2470150"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600">
                <a:solidFill>
                  <a:srgbClr val="FFFFFF"/>
                </a:solidFill>
                <a:latin typeface="游ゴシック" panose="020B0400000000000000" pitchFamily="50" charset="-128"/>
                <a:ea typeface="游ゴシック" panose="020B0400000000000000" pitchFamily="50" charset="-128"/>
                <a:cs typeface="UDShinGoPro-Regular"/>
              </a:rPr>
              <a:t>ほんのり </a:t>
            </a:r>
            <a:r>
              <a:rPr lang="en-US" altLang="ja-JP" sz="600">
                <a:solidFill>
                  <a:srgbClr val="FFFFFF"/>
                </a:solidFill>
                <a:latin typeface="游ゴシック" panose="020B0400000000000000" pitchFamily="50" charset="-128"/>
                <a:ea typeface="游ゴシック" panose="020B0400000000000000" pitchFamily="50" charset="-128"/>
                <a:cs typeface="UDShinGoPro-Regular"/>
              </a:rPr>
              <a:t>Foot feel</a:t>
            </a:r>
            <a:endParaRPr lang="en-US" altLang="ja-JP" sz="600">
              <a:latin typeface="游ゴシック" panose="020B0400000000000000" pitchFamily="50" charset="-128"/>
              <a:ea typeface="游ゴシック" panose="020B0400000000000000" pitchFamily="50" charset="-128"/>
              <a:cs typeface="UDShinGoPro-Regular"/>
            </a:endParaRPr>
          </a:p>
        </p:txBody>
      </p:sp>
      <p:grpSp>
        <p:nvGrpSpPr>
          <p:cNvPr id="28" name="グループ化 2"/>
          <p:cNvGrpSpPr>
            <a:grpSpLocks/>
          </p:cNvGrpSpPr>
          <p:nvPr/>
        </p:nvGrpSpPr>
        <p:grpSpPr bwMode="auto">
          <a:xfrm>
            <a:off x="5517322" y="3605809"/>
            <a:ext cx="4808538" cy="406400"/>
            <a:chOff x="4336145" y="3338990"/>
            <a:chExt cx="4808150" cy="405759"/>
          </a:xfrm>
        </p:grpSpPr>
        <p:sp>
          <p:nvSpPr>
            <p:cNvPr id="29" name="object 139"/>
            <p:cNvSpPr txBox="1"/>
            <p:nvPr/>
          </p:nvSpPr>
          <p:spPr>
            <a:xfrm>
              <a:off x="4347257" y="3338990"/>
              <a:ext cx="4797038" cy="396249"/>
            </a:xfrm>
            <a:prstGeom prst="rect">
              <a:avLst/>
            </a:prstGeom>
          </p:spPr>
          <p:txBody>
            <a:bodyPr lIns="0" tIns="0" rIns="0" bIns="0">
              <a:spAutoFit/>
            </a:bodyPr>
            <a:lstStyle/>
            <a:p>
              <a:pPr marL="8245" eaLnBrk="1" fontAlgn="auto" hangingPunct="1">
                <a:spcBef>
                  <a:spcPts val="0"/>
                </a:spcBef>
                <a:spcAft>
                  <a:spcPts val="0"/>
                </a:spcAft>
                <a:defRPr/>
              </a:pPr>
              <a:r>
                <a:rPr lang="en-US" altLang="ja-JP" sz="2400" dirty="0">
                  <a:solidFill>
                    <a:schemeClr val="tx1">
                      <a:lumMod val="50000"/>
                      <a:lumOff val="50000"/>
                    </a:schemeClr>
                  </a:solidFill>
                  <a:latin typeface="游ゴシック" panose="020B0400000000000000" pitchFamily="50" charset="-128"/>
                  <a:ea typeface="游ゴシック" panose="020B0400000000000000" pitchFamily="50" charset="-128"/>
                  <a:cs typeface="Century Gothic"/>
                </a:rPr>
                <a:t>02</a:t>
              </a:r>
              <a:r>
                <a:rPr lang="ja-JP" altLang="en-US" sz="2500" dirty="0">
                  <a:solidFill>
                    <a:schemeClr val="tx1">
                      <a:lumMod val="50000"/>
                      <a:lumOff val="50000"/>
                    </a:schemeClr>
                  </a:solidFill>
                  <a:latin typeface="游ゴシック" panose="020B0400000000000000" pitchFamily="50" charset="-128"/>
                  <a:ea typeface="游ゴシック" panose="020B0400000000000000" pitchFamily="50" charset="-128"/>
                  <a:cs typeface="Century Gothic"/>
                </a:rPr>
                <a:t> </a:t>
              </a:r>
              <a:r>
                <a:rPr lang="ja-JP" altLang="en-US" sz="1400" dirty="0">
                  <a:solidFill>
                    <a:schemeClr val="tx1">
                      <a:lumMod val="50000"/>
                      <a:lumOff val="50000"/>
                    </a:schemeClr>
                  </a:solidFill>
                  <a:latin typeface="游ゴシック" panose="020B0400000000000000" pitchFamily="50" charset="-128"/>
                  <a:ea typeface="游ゴシック" panose="020B0400000000000000" pitchFamily="50" charset="-128"/>
                  <a:cs typeface="Century Gothic"/>
                </a:rPr>
                <a:t>施工性</a:t>
              </a:r>
              <a:endParaRPr lang="ja-JP" altLang="en-US" sz="1400" dirty="0">
                <a:solidFill>
                  <a:schemeClr val="tx1">
                    <a:lumMod val="50000"/>
                    <a:lumOff val="50000"/>
                  </a:schemeClr>
                </a:solidFill>
                <a:latin typeface="游ゴシック" panose="020B0400000000000000" pitchFamily="50" charset="-128"/>
                <a:ea typeface="游ゴシック" panose="020B0400000000000000" pitchFamily="50" charset="-128"/>
                <a:cs typeface="KozMinPro-Heavy"/>
              </a:endParaRPr>
            </a:p>
          </p:txBody>
        </p:sp>
        <p:sp>
          <p:nvSpPr>
            <p:cNvPr id="30" name="object 14"/>
            <p:cNvSpPr>
              <a:spLocks/>
            </p:cNvSpPr>
            <p:nvPr/>
          </p:nvSpPr>
          <p:spPr bwMode="auto">
            <a:xfrm flipV="1">
              <a:off x="4336145" y="3699030"/>
              <a:ext cx="4456800" cy="45719"/>
            </a:xfrm>
            <a:custGeom>
              <a:avLst/>
              <a:gdLst>
                <a:gd name="T0" fmla="*/ 0 w 8280400"/>
                <a:gd name="T1" fmla="*/ 0 h 45719"/>
                <a:gd name="T2" fmla="*/ 14933 w 8280400"/>
                <a:gd name="T3" fmla="*/ 0 h 45719"/>
                <a:gd name="T4" fmla="*/ 0 60000 65536"/>
                <a:gd name="T5" fmla="*/ 0 60000 65536"/>
                <a:gd name="T6" fmla="*/ 0 w 8280400"/>
                <a:gd name="T7" fmla="*/ 0 h 45719"/>
                <a:gd name="T8" fmla="*/ 8280400 w 8280400"/>
                <a:gd name="T9" fmla="*/ 0 h 45719"/>
              </a:gdLst>
              <a:ahLst/>
              <a:cxnLst>
                <a:cxn ang="T4">
                  <a:pos x="T0" y="T1"/>
                </a:cxn>
                <a:cxn ang="T5">
                  <a:pos x="T2" y="T3"/>
                </a:cxn>
              </a:cxnLst>
              <a:rect l="T6" t="T7" r="T8" b="T9"/>
              <a:pathLst>
                <a:path w="8280400" h="45719">
                  <a:moveTo>
                    <a:pt x="0" y="0"/>
                  </a:moveTo>
                  <a:lnTo>
                    <a:pt x="8280006" y="0"/>
                  </a:lnTo>
                </a:path>
              </a:pathLst>
            </a:custGeom>
            <a:noFill/>
            <a:ln w="12700">
              <a:solidFill>
                <a:srgbClr val="828283"/>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游ゴシック" panose="020B0400000000000000" pitchFamily="50" charset="-128"/>
                <a:ea typeface="游ゴシック" panose="020B0400000000000000" pitchFamily="50" charset="-128"/>
              </a:endParaRPr>
            </a:p>
          </p:txBody>
        </p:sp>
      </p:grpSp>
      <p:sp>
        <p:nvSpPr>
          <p:cNvPr id="31" name="object 141"/>
          <p:cNvSpPr txBox="1"/>
          <p:nvPr/>
        </p:nvSpPr>
        <p:spPr>
          <a:xfrm>
            <a:off x="302004" y="1086446"/>
            <a:ext cx="4765232" cy="461665"/>
          </a:xfrm>
          <a:prstGeom prst="rect">
            <a:avLst/>
          </a:prstGeom>
        </p:spPr>
        <p:txBody>
          <a:bodyPr wrap="square" lIns="0" tIns="0" rIns="0" bIns="0">
            <a:spAutoFit/>
          </a:bodyPr>
          <a:lstStyle/>
          <a:p>
            <a:pPr marL="8245" eaLnBrk="1" fontAlgn="auto" hangingPunct="1">
              <a:spcBef>
                <a:spcPts val="0"/>
              </a:spcBef>
              <a:spcAft>
                <a:spcPts val="0"/>
              </a:spcAft>
              <a:defRPr/>
            </a:pPr>
            <a:r>
              <a:rPr lang="ja-JP" altLang="en-US" sz="1500" dirty="0">
                <a:solidFill>
                  <a:schemeClr val="tx1">
                    <a:lumMod val="50000"/>
                    <a:lumOff val="50000"/>
                  </a:schemeClr>
                </a:solidFill>
                <a:latin typeface="游ゴシック" panose="020B0400000000000000" pitchFamily="50" charset="-128"/>
                <a:ea typeface="游ゴシック" panose="020B0400000000000000" pitchFamily="50" charset="-128"/>
                <a:cs typeface="KozMinPro-Bold"/>
              </a:rPr>
              <a:t>家族の誰でも使いやすく、家のどこでも設置しやすい。</a:t>
            </a:r>
            <a:endParaRPr lang="en-US" altLang="ja-JP" sz="1500" dirty="0">
              <a:solidFill>
                <a:schemeClr val="tx1">
                  <a:lumMod val="50000"/>
                  <a:lumOff val="50000"/>
                </a:schemeClr>
              </a:solidFill>
              <a:latin typeface="游ゴシック" panose="020B0400000000000000" pitchFamily="50" charset="-128"/>
              <a:ea typeface="游ゴシック" panose="020B0400000000000000" pitchFamily="50" charset="-128"/>
              <a:cs typeface="KozMinPro-Bold"/>
            </a:endParaRPr>
          </a:p>
          <a:p>
            <a:pPr marL="8245" eaLnBrk="1" fontAlgn="auto" hangingPunct="1">
              <a:spcBef>
                <a:spcPts val="0"/>
              </a:spcBef>
              <a:spcAft>
                <a:spcPts val="0"/>
              </a:spcAft>
              <a:defRPr/>
            </a:pPr>
            <a:r>
              <a:rPr lang="ja-JP" altLang="en-US" sz="1500" dirty="0">
                <a:solidFill>
                  <a:schemeClr val="tx1">
                    <a:lumMod val="50000"/>
                    <a:lumOff val="50000"/>
                  </a:schemeClr>
                </a:solidFill>
                <a:latin typeface="游ゴシック" panose="020B0400000000000000" pitchFamily="50" charset="-128"/>
                <a:ea typeface="游ゴシック" panose="020B0400000000000000" pitchFamily="50" charset="-128"/>
                <a:cs typeface="KozMinPro-Bold"/>
              </a:rPr>
              <a:t>オールラウンドに活躍する「ラウンドタイプ」</a:t>
            </a:r>
            <a:endParaRPr sz="1500" dirty="0">
              <a:solidFill>
                <a:schemeClr val="tx1">
                  <a:lumMod val="50000"/>
                  <a:lumOff val="50000"/>
                </a:schemeClr>
              </a:solidFill>
              <a:latin typeface="游ゴシック" panose="020B0400000000000000" pitchFamily="50" charset="-128"/>
              <a:ea typeface="游ゴシック" panose="020B0400000000000000" pitchFamily="50" charset="-128"/>
              <a:cs typeface="KozMinPro-Bold"/>
            </a:endParaRPr>
          </a:p>
        </p:txBody>
      </p:sp>
      <p:sp>
        <p:nvSpPr>
          <p:cNvPr id="32" name="object 129"/>
          <p:cNvSpPr txBox="1">
            <a:spLocks noChangeArrowheads="1"/>
          </p:cNvSpPr>
          <p:nvPr/>
        </p:nvSpPr>
        <p:spPr bwMode="auto">
          <a:xfrm>
            <a:off x="5555422" y="5731471"/>
            <a:ext cx="305911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57150" indent="-4921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15000"/>
              </a:lnSpc>
              <a:spcBef>
                <a:spcPct val="0"/>
              </a:spcBef>
              <a:buFontTx/>
              <a:buNone/>
            </a:pPr>
            <a:r>
              <a:rPr lang="ja-JP" altLang="en-US" sz="1200" dirty="0">
                <a:solidFill>
                  <a:srgbClr val="595959"/>
                </a:solidFill>
                <a:latin typeface="游ゴシック" panose="020B0400000000000000" pitchFamily="50" charset="-128"/>
                <a:ea typeface="游ゴシック" panose="020B0400000000000000" pitchFamily="50" charset="-128"/>
              </a:rPr>
              <a:t>アルミダイキャスト採用で品質向上</a:t>
            </a:r>
            <a:r>
              <a:rPr lang="en-US" altLang="ja-JP" sz="1200" dirty="0">
                <a:solidFill>
                  <a:srgbClr val="595959"/>
                </a:solidFill>
                <a:latin typeface="游ゴシック" panose="020B0400000000000000" pitchFamily="50" charset="-128"/>
                <a:ea typeface="游ゴシック" panose="020B0400000000000000" pitchFamily="50" charset="-128"/>
              </a:rPr>
              <a:t>&amp;</a:t>
            </a:r>
            <a:r>
              <a:rPr lang="ja-JP" altLang="en-US" sz="1200" dirty="0">
                <a:solidFill>
                  <a:srgbClr val="595959"/>
                </a:solidFill>
                <a:latin typeface="游ゴシック" panose="020B0400000000000000" pitchFamily="50" charset="-128"/>
                <a:ea typeface="游ゴシック" panose="020B0400000000000000" pitchFamily="50" charset="-128"/>
              </a:rPr>
              <a:t>軽量化</a:t>
            </a:r>
            <a:endParaRPr lang="en-US" altLang="ja-JP" sz="1200" dirty="0">
              <a:solidFill>
                <a:srgbClr val="595959"/>
              </a:solidFill>
              <a:latin typeface="游ゴシック" panose="020B0400000000000000" pitchFamily="50" charset="-128"/>
              <a:ea typeface="游ゴシック" panose="020B0400000000000000" pitchFamily="50" charset="-128"/>
              <a:cs typeface="ShinGoPro-Regular"/>
            </a:endParaRPr>
          </a:p>
        </p:txBody>
      </p:sp>
      <p:grpSp>
        <p:nvGrpSpPr>
          <p:cNvPr id="33" name="グループ化 14"/>
          <p:cNvGrpSpPr>
            <a:grpSpLocks/>
          </p:cNvGrpSpPr>
          <p:nvPr/>
        </p:nvGrpSpPr>
        <p:grpSpPr bwMode="auto">
          <a:xfrm>
            <a:off x="5517322" y="1035646"/>
            <a:ext cx="4999038" cy="455613"/>
            <a:chOff x="4502281" y="768781"/>
            <a:chExt cx="4999761" cy="455688"/>
          </a:xfrm>
        </p:grpSpPr>
        <p:sp>
          <p:nvSpPr>
            <p:cNvPr id="35" name="object 14"/>
            <p:cNvSpPr>
              <a:spLocks/>
            </p:cNvSpPr>
            <p:nvPr/>
          </p:nvSpPr>
          <p:spPr bwMode="auto">
            <a:xfrm>
              <a:off x="4516166" y="1178750"/>
              <a:ext cx="4456800" cy="45719"/>
            </a:xfrm>
            <a:custGeom>
              <a:avLst/>
              <a:gdLst>
                <a:gd name="T0" fmla="*/ 0 w 8280400"/>
                <a:gd name="T1" fmla="*/ 0 h 45719"/>
                <a:gd name="T2" fmla="*/ 14933 w 8280400"/>
                <a:gd name="T3" fmla="*/ 0 h 45719"/>
                <a:gd name="T4" fmla="*/ 0 60000 65536"/>
                <a:gd name="T5" fmla="*/ 0 60000 65536"/>
                <a:gd name="T6" fmla="*/ 0 w 8280400"/>
                <a:gd name="T7" fmla="*/ 0 h 45719"/>
                <a:gd name="T8" fmla="*/ 8280400 w 8280400"/>
                <a:gd name="T9" fmla="*/ 0 h 45719"/>
              </a:gdLst>
              <a:ahLst/>
              <a:cxnLst>
                <a:cxn ang="T4">
                  <a:pos x="T0" y="T1"/>
                </a:cxn>
                <a:cxn ang="T5">
                  <a:pos x="T2" y="T3"/>
                </a:cxn>
              </a:cxnLst>
              <a:rect l="T6" t="T7" r="T8" b="T9"/>
              <a:pathLst>
                <a:path w="8280400" h="45719">
                  <a:moveTo>
                    <a:pt x="0" y="0"/>
                  </a:moveTo>
                  <a:lnTo>
                    <a:pt x="8280006" y="0"/>
                  </a:lnTo>
                </a:path>
              </a:pathLst>
            </a:custGeom>
            <a:noFill/>
            <a:ln w="12700">
              <a:solidFill>
                <a:srgbClr val="828283"/>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游ゴシック" panose="020B0400000000000000" pitchFamily="50" charset="-128"/>
                <a:ea typeface="游ゴシック" panose="020B0400000000000000" pitchFamily="50" charset="-128"/>
              </a:endParaRPr>
            </a:p>
          </p:txBody>
        </p:sp>
        <p:sp>
          <p:nvSpPr>
            <p:cNvPr id="36" name="object 136"/>
            <p:cNvSpPr txBox="1"/>
            <p:nvPr/>
          </p:nvSpPr>
          <p:spPr>
            <a:xfrm>
              <a:off x="4502281" y="768781"/>
              <a:ext cx="4999761" cy="384238"/>
            </a:xfrm>
            <a:prstGeom prst="rect">
              <a:avLst/>
            </a:prstGeom>
          </p:spPr>
          <p:txBody>
            <a:bodyPr lIns="0" tIns="0" rIns="0" bIns="0">
              <a:spAutoFit/>
            </a:bodyPr>
            <a:lstStyle/>
            <a:p>
              <a:pPr marL="8245" eaLnBrk="1" fontAlgn="auto" hangingPunct="1">
                <a:spcBef>
                  <a:spcPts val="0"/>
                </a:spcBef>
                <a:spcAft>
                  <a:spcPts val="0"/>
                </a:spcAft>
                <a:defRPr/>
              </a:pPr>
              <a:r>
                <a:rPr lang="en-US" altLang="ja-JP" sz="2400" dirty="0">
                  <a:solidFill>
                    <a:schemeClr val="tx1">
                      <a:lumMod val="50000"/>
                      <a:lumOff val="50000"/>
                    </a:schemeClr>
                  </a:solidFill>
                  <a:latin typeface="游ゴシック" panose="020B0400000000000000" pitchFamily="50" charset="-128"/>
                  <a:ea typeface="游ゴシック" panose="020B0400000000000000" pitchFamily="50" charset="-128"/>
                  <a:cs typeface="Century Gothic"/>
                </a:rPr>
                <a:t>01</a:t>
              </a:r>
              <a:r>
                <a:rPr lang="ja-JP" altLang="en-US" sz="2500" dirty="0">
                  <a:solidFill>
                    <a:schemeClr val="tx1">
                      <a:lumMod val="50000"/>
                      <a:lumOff val="50000"/>
                    </a:schemeClr>
                  </a:solidFill>
                  <a:latin typeface="游ゴシック" panose="020B0400000000000000" pitchFamily="50" charset="-128"/>
                  <a:ea typeface="游ゴシック" panose="020B0400000000000000" pitchFamily="50" charset="-128"/>
                  <a:cs typeface="Century Gothic"/>
                </a:rPr>
                <a:t> </a:t>
              </a:r>
              <a:r>
                <a:rPr lang="ja-JP" altLang="en-US" sz="1400" dirty="0">
                  <a:solidFill>
                    <a:schemeClr val="tx1">
                      <a:lumMod val="50000"/>
                      <a:lumOff val="50000"/>
                    </a:schemeClr>
                  </a:solidFill>
                  <a:latin typeface="游ゴシック" panose="020B0400000000000000" pitchFamily="50" charset="-128"/>
                  <a:ea typeface="游ゴシック" panose="020B0400000000000000" pitchFamily="50" charset="-128"/>
                  <a:cs typeface="Century Gothic"/>
                </a:rPr>
                <a:t>デザイン性</a:t>
              </a:r>
              <a:endParaRPr sz="1400" dirty="0">
                <a:solidFill>
                  <a:schemeClr val="tx1">
                    <a:lumMod val="50000"/>
                    <a:lumOff val="50000"/>
                  </a:schemeClr>
                </a:solidFill>
                <a:latin typeface="游ゴシック" panose="020B0400000000000000" pitchFamily="50" charset="-128"/>
                <a:ea typeface="游ゴシック" panose="020B0400000000000000" pitchFamily="50" charset="-128"/>
                <a:cs typeface="KozMinPro-Heavy"/>
              </a:endParaRPr>
            </a:p>
          </p:txBody>
        </p:sp>
      </p:grpSp>
      <p:pic>
        <p:nvPicPr>
          <p:cNvPr id="38"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17541" y="4375686"/>
            <a:ext cx="409575" cy="449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22366" y="4375686"/>
            <a:ext cx="422275" cy="454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 name="Picture 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27191" y="4375686"/>
            <a:ext cx="414337" cy="449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 name="Picture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27253" y="4375686"/>
            <a:ext cx="414338" cy="44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3" name="テキスト ボックス 3"/>
          <p:cNvSpPr txBox="1">
            <a:spLocks noChangeArrowheads="1"/>
          </p:cNvSpPr>
          <p:nvPr/>
        </p:nvSpPr>
        <p:spPr bwMode="auto">
          <a:xfrm>
            <a:off x="279229" y="4996399"/>
            <a:ext cx="7842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000">
                <a:latin typeface="游ゴシック" panose="020B0400000000000000" pitchFamily="50" charset="-128"/>
                <a:ea typeface="游ゴシック" panose="020B0400000000000000" pitchFamily="50" charset="-128"/>
              </a:rPr>
              <a:t>特長 </a:t>
            </a:r>
          </a:p>
        </p:txBody>
      </p:sp>
      <p:sp>
        <p:nvSpPr>
          <p:cNvPr id="44" name="object 110"/>
          <p:cNvSpPr txBox="1">
            <a:spLocks noChangeArrowheads="1"/>
          </p:cNvSpPr>
          <p:nvPr/>
        </p:nvSpPr>
        <p:spPr bwMode="auto">
          <a:xfrm>
            <a:off x="414612" y="5272624"/>
            <a:ext cx="1255712" cy="257175"/>
          </a:xfrm>
          <a:prstGeom prst="rect">
            <a:avLst/>
          </a:prstGeom>
          <a:noFill/>
          <a:ln>
            <a:noFill/>
          </a:ln>
        </p:spPr>
        <p:txBody>
          <a:bodyPr lIns="0" tIns="0" rIns="0" bIns="0">
            <a:spAutoFit/>
          </a:bodyPr>
          <a:lstStyle>
            <a:lvl1pPr marL="12700" eaLnBrk="0" hangingPunct="0">
              <a:defRPr kumimoji="1">
                <a:solidFill>
                  <a:schemeClr val="tx1"/>
                </a:solidFill>
                <a:latin typeface="Calibri" panose="020F0502020204030204" pitchFamily="34" charset="0"/>
                <a:ea typeface="ＭＳ Ｐゴシック" panose="020B0600070205080204" pitchFamily="50" charset="-128"/>
              </a:defRPr>
            </a:lvl1pPr>
            <a:lvl2pPr marL="742950" indent="-285750" eaLnBrk="0" hangingPunct="0">
              <a:defRPr kumimoji="1">
                <a:solidFill>
                  <a:schemeClr val="tx1"/>
                </a:solidFill>
                <a:latin typeface="Calibri" panose="020F0502020204030204" pitchFamily="34" charset="0"/>
                <a:ea typeface="ＭＳ Ｐゴシック" panose="020B0600070205080204" pitchFamily="50" charset="-128"/>
              </a:defRPr>
            </a:lvl2pPr>
            <a:lvl3pPr marL="1143000" indent="-228600" eaLnBrk="0" hangingPunct="0">
              <a:defRPr kumimoji="1">
                <a:solidFill>
                  <a:schemeClr val="tx1"/>
                </a:solidFill>
                <a:latin typeface="Calibri" panose="020F0502020204030204" pitchFamily="34" charset="0"/>
                <a:ea typeface="ＭＳ Ｐゴシック" panose="020B0600070205080204" pitchFamily="50" charset="-128"/>
              </a:defRPr>
            </a:lvl3pPr>
            <a:lvl4pPr marL="1600200" indent="-228600" eaLnBrk="0" hangingPunct="0">
              <a:defRPr kumimoji="1">
                <a:solidFill>
                  <a:schemeClr val="tx1"/>
                </a:solidFill>
                <a:latin typeface="Calibri" panose="020F0502020204030204" pitchFamily="34" charset="0"/>
                <a:ea typeface="ＭＳ Ｐゴシック" panose="020B0600070205080204" pitchFamily="50" charset="-128"/>
              </a:defRPr>
            </a:lvl4pPr>
            <a:lvl5pPr marL="2057400" indent="-228600" eaLnBrk="0" hangingPunc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fontAlgn="auto" hangingPunct="1">
              <a:lnSpc>
                <a:spcPts val="1000"/>
              </a:lnSpc>
              <a:spcBef>
                <a:spcPts val="0"/>
              </a:spcBef>
              <a:spcAft>
                <a:spcPts val="0"/>
              </a:spcAft>
              <a:defRPr/>
            </a:pPr>
            <a:r>
              <a:rPr lang="ja-JP" altLang="en-US" sz="800" b="1" dirty="0">
                <a:solidFill>
                  <a:schemeClr val="tx1">
                    <a:lumMod val="65000"/>
                    <a:lumOff val="35000"/>
                  </a:schemeClr>
                </a:solidFill>
                <a:latin typeface="游ゴシック" panose="020B0400000000000000" pitchFamily="50" charset="-128"/>
                <a:ea typeface="游ゴシック" panose="020B0400000000000000" pitchFamily="50" charset="-128"/>
              </a:rPr>
              <a:t>握りやすさにも配慮した</a:t>
            </a:r>
            <a:endParaRPr lang="en-US" altLang="ja-JP" sz="800" b="1" dirty="0">
              <a:solidFill>
                <a:schemeClr val="tx1">
                  <a:lumMod val="65000"/>
                  <a:lumOff val="35000"/>
                </a:schemeClr>
              </a:solidFill>
              <a:latin typeface="游ゴシック" panose="020B0400000000000000" pitchFamily="50" charset="-128"/>
              <a:ea typeface="游ゴシック" panose="020B0400000000000000" pitchFamily="50" charset="-128"/>
            </a:endParaRPr>
          </a:p>
          <a:p>
            <a:pPr eaLnBrk="1" fontAlgn="auto" hangingPunct="1">
              <a:lnSpc>
                <a:spcPts val="1000"/>
              </a:lnSpc>
              <a:spcBef>
                <a:spcPts val="0"/>
              </a:spcBef>
              <a:spcAft>
                <a:spcPts val="200"/>
              </a:spcAft>
              <a:defRPr/>
            </a:pPr>
            <a:r>
              <a:rPr lang="ja-JP" altLang="en-US" sz="800" b="1" dirty="0">
                <a:solidFill>
                  <a:schemeClr val="tx1">
                    <a:lumMod val="65000"/>
                    <a:lumOff val="35000"/>
                  </a:schemeClr>
                </a:solidFill>
                <a:latin typeface="游ゴシック" panose="020B0400000000000000" pitchFamily="50" charset="-128"/>
                <a:ea typeface="游ゴシック" panose="020B0400000000000000" pitchFamily="50" charset="-128"/>
              </a:rPr>
              <a:t>直径３５㎜</a:t>
            </a:r>
            <a:endParaRPr lang="en-US" altLang="ja-JP" sz="800" b="1" dirty="0">
              <a:solidFill>
                <a:schemeClr val="tx1">
                  <a:lumMod val="65000"/>
                  <a:lumOff val="35000"/>
                </a:schemeClr>
              </a:solidFill>
              <a:latin typeface="游ゴシック" panose="020B0400000000000000" pitchFamily="50" charset="-128"/>
              <a:ea typeface="游ゴシック" panose="020B0400000000000000" pitchFamily="50" charset="-128"/>
            </a:endParaRPr>
          </a:p>
        </p:txBody>
      </p:sp>
      <p:sp>
        <p:nvSpPr>
          <p:cNvPr id="45" name="正方形/長方形 44"/>
          <p:cNvSpPr/>
          <p:nvPr/>
        </p:nvSpPr>
        <p:spPr>
          <a:xfrm>
            <a:off x="176041" y="3321586"/>
            <a:ext cx="1538288" cy="246063"/>
          </a:xfrm>
          <a:prstGeom prst="rect">
            <a:avLst/>
          </a:prstGeom>
        </p:spPr>
        <p:txBody>
          <a:bodyPr>
            <a:spAutoFit/>
          </a:bodyPr>
          <a:lstStyle/>
          <a:p>
            <a:pPr eaLnBrk="1" fontAlgn="auto" hangingPunct="1">
              <a:spcBef>
                <a:spcPts val="0"/>
              </a:spcBef>
              <a:spcAft>
                <a:spcPts val="0"/>
              </a:spcAft>
              <a:defRPr/>
            </a:pPr>
            <a:r>
              <a:rPr lang="ja-JP" altLang="en-US" sz="1000" dirty="0">
                <a:solidFill>
                  <a:schemeClr val="tx1">
                    <a:lumMod val="85000"/>
                    <a:lumOff val="15000"/>
                  </a:schemeClr>
                </a:solidFill>
                <a:latin typeface="游ゴシック" panose="020B0400000000000000" pitchFamily="50" charset="-128"/>
                <a:ea typeface="游ゴシック" panose="020B0400000000000000" pitchFamily="50" charset="-128"/>
                <a:cs typeface="ShinGoPro-Regular"/>
              </a:rPr>
              <a:t>　</a:t>
            </a:r>
            <a:r>
              <a:rPr lang="ja-JP" altLang="ja-JP" sz="1000" dirty="0">
                <a:latin typeface="游ゴシック" panose="020B0400000000000000" pitchFamily="50" charset="-128"/>
                <a:ea typeface="游ゴシック" panose="020B0400000000000000" pitchFamily="50" charset="-128"/>
                <a:cs typeface="ShinGoPro-Regular"/>
              </a:rPr>
              <a:t>カラー</a:t>
            </a:r>
            <a:r>
              <a:rPr lang="ja-JP" altLang="en-US" sz="1000" dirty="0">
                <a:latin typeface="游ゴシック" panose="020B0400000000000000" pitchFamily="50" charset="-128"/>
                <a:ea typeface="游ゴシック" panose="020B0400000000000000" pitchFamily="50" charset="-128"/>
                <a:cs typeface="ShinGoPro-Regular"/>
              </a:rPr>
              <a:t>ラインアップ</a:t>
            </a:r>
            <a:endParaRPr lang="ja-JP" altLang="ja-JP" sz="1000" dirty="0">
              <a:latin typeface="游ゴシック" panose="020B0400000000000000" pitchFamily="50" charset="-128"/>
              <a:ea typeface="游ゴシック" panose="020B0400000000000000" pitchFamily="50" charset="-128"/>
              <a:cs typeface="ShinGoPro-Regular"/>
            </a:endParaRPr>
          </a:p>
        </p:txBody>
      </p:sp>
      <p:sp>
        <p:nvSpPr>
          <p:cNvPr id="46" name="object 110"/>
          <p:cNvSpPr txBox="1">
            <a:spLocks noChangeArrowheads="1"/>
          </p:cNvSpPr>
          <p:nvPr/>
        </p:nvSpPr>
        <p:spPr bwMode="auto">
          <a:xfrm>
            <a:off x="1938959" y="5269663"/>
            <a:ext cx="1295400" cy="257175"/>
          </a:xfrm>
          <a:prstGeom prst="rect">
            <a:avLst/>
          </a:prstGeom>
          <a:noFill/>
          <a:ln>
            <a:noFill/>
          </a:ln>
        </p:spPr>
        <p:txBody>
          <a:bodyPr lIns="0" tIns="0" rIns="0" bIns="0">
            <a:spAutoFit/>
          </a:bodyPr>
          <a:lstStyle>
            <a:lvl1pPr marL="12700" eaLnBrk="0" hangingPunct="0">
              <a:defRPr kumimoji="1">
                <a:solidFill>
                  <a:schemeClr val="tx1"/>
                </a:solidFill>
                <a:latin typeface="Calibri" panose="020F0502020204030204" pitchFamily="34" charset="0"/>
                <a:ea typeface="ＭＳ Ｐゴシック" panose="020B0600070205080204" pitchFamily="50" charset="-128"/>
              </a:defRPr>
            </a:lvl1pPr>
            <a:lvl2pPr marL="742950" indent="-285750" eaLnBrk="0" hangingPunct="0">
              <a:defRPr kumimoji="1">
                <a:solidFill>
                  <a:schemeClr val="tx1"/>
                </a:solidFill>
                <a:latin typeface="Calibri" panose="020F0502020204030204" pitchFamily="34" charset="0"/>
                <a:ea typeface="ＭＳ Ｐゴシック" panose="020B0600070205080204" pitchFamily="50" charset="-128"/>
              </a:defRPr>
            </a:lvl2pPr>
            <a:lvl3pPr marL="1143000" indent="-228600" eaLnBrk="0" hangingPunct="0">
              <a:defRPr kumimoji="1">
                <a:solidFill>
                  <a:schemeClr val="tx1"/>
                </a:solidFill>
                <a:latin typeface="Calibri" panose="020F0502020204030204" pitchFamily="34" charset="0"/>
                <a:ea typeface="ＭＳ Ｐゴシック" panose="020B0600070205080204" pitchFamily="50" charset="-128"/>
              </a:defRPr>
            </a:lvl3pPr>
            <a:lvl4pPr marL="1600200" indent="-228600" eaLnBrk="0" hangingPunct="0">
              <a:defRPr kumimoji="1">
                <a:solidFill>
                  <a:schemeClr val="tx1"/>
                </a:solidFill>
                <a:latin typeface="Calibri" panose="020F0502020204030204" pitchFamily="34" charset="0"/>
                <a:ea typeface="ＭＳ Ｐゴシック" panose="020B0600070205080204" pitchFamily="50" charset="-128"/>
              </a:defRPr>
            </a:lvl4pPr>
            <a:lvl5pPr marL="2057400" indent="-228600" eaLnBrk="0" hangingPunc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fontAlgn="auto" hangingPunct="1">
              <a:lnSpc>
                <a:spcPts val="1000"/>
              </a:lnSpc>
              <a:spcBef>
                <a:spcPts val="0"/>
              </a:spcBef>
              <a:spcAft>
                <a:spcPts val="0"/>
              </a:spcAft>
              <a:defRPr/>
            </a:pPr>
            <a:r>
              <a:rPr lang="ja-JP" altLang="en-US" sz="800" b="1" dirty="0">
                <a:solidFill>
                  <a:schemeClr val="tx1">
                    <a:lumMod val="65000"/>
                    <a:lumOff val="35000"/>
                  </a:schemeClr>
                </a:solidFill>
                <a:latin typeface="游ゴシック" panose="020B0400000000000000" pitchFamily="50" charset="-128"/>
                <a:ea typeface="游ゴシック" panose="020B0400000000000000" pitchFamily="50" charset="-128"/>
              </a:rPr>
              <a:t>空間にも、人にも優しい</a:t>
            </a:r>
            <a:endParaRPr lang="en-US" altLang="ja-JP" sz="800" b="1" dirty="0">
              <a:solidFill>
                <a:schemeClr val="tx1">
                  <a:lumMod val="65000"/>
                  <a:lumOff val="35000"/>
                </a:schemeClr>
              </a:solidFill>
              <a:latin typeface="游ゴシック" panose="020B0400000000000000" pitchFamily="50" charset="-128"/>
              <a:ea typeface="游ゴシック" panose="020B0400000000000000" pitchFamily="50" charset="-128"/>
            </a:endParaRPr>
          </a:p>
          <a:p>
            <a:pPr eaLnBrk="1" fontAlgn="auto" hangingPunct="1">
              <a:lnSpc>
                <a:spcPts val="1000"/>
              </a:lnSpc>
              <a:spcBef>
                <a:spcPts val="0"/>
              </a:spcBef>
              <a:spcAft>
                <a:spcPts val="200"/>
              </a:spcAft>
              <a:defRPr/>
            </a:pPr>
            <a:r>
              <a:rPr lang="ja-JP" altLang="en-US" sz="800" b="1" dirty="0">
                <a:solidFill>
                  <a:schemeClr val="tx1">
                    <a:lumMod val="65000"/>
                    <a:lumOff val="35000"/>
                  </a:schemeClr>
                </a:solidFill>
                <a:latin typeface="游ゴシック" panose="020B0400000000000000" pitchFamily="50" charset="-128"/>
                <a:ea typeface="游ゴシック" panose="020B0400000000000000" pitchFamily="50" charset="-128"/>
              </a:rPr>
              <a:t>ブラケット</a:t>
            </a:r>
            <a:endParaRPr lang="en-US" altLang="ja-JP" sz="800" b="1" dirty="0">
              <a:solidFill>
                <a:schemeClr val="tx1">
                  <a:lumMod val="65000"/>
                  <a:lumOff val="35000"/>
                </a:schemeClr>
              </a:solidFill>
              <a:latin typeface="游ゴシック" panose="020B0400000000000000" pitchFamily="50" charset="-128"/>
              <a:ea typeface="游ゴシック" panose="020B0400000000000000" pitchFamily="50" charset="-128"/>
            </a:endParaRPr>
          </a:p>
        </p:txBody>
      </p:sp>
      <p:sp>
        <p:nvSpPr>
          <p:cNvPr id="47" name="object 110"/>
          <p:cNvSpPr txBox="1">
            <a:spLocks noChangeArrowheads="1"/>
          </p:cNvSpPr>
          <p:nvPr/>
        </p:nvSpPr>
        <p:spPr bwMode="auto">
          <a:xfrm>
            <a:off x="3599622" y="5272624"/>
            <a:ext cx="1296988" cy="257175"/>
          </a:xfrm>
          <a:prstGeom prst="rect">
            <a:avLst/>
          </a:prstGeom>
          <a:noFill/>
          <a:ln>
            <a:noFill/>
          </a:ln>
        </p:spPr>
        <p:txBody>
          <a:bodyPr lIns="0" tIns="0" rIns="0" bIns="0">
            <a:spAutoFit/>
          </a:bodyPr>
          <a:lstStyle>
            <a:lvl1pPr marL="12700" eaLnBrk="0" hangingPunct="0">
              <a:defRPr kumimoji="1">
                <a:solidFill>
                  <a:schemeClr val="tx1"/>
                </a:solidFill>
                <a:latin typeface="Calibri" panose="020F0502020204030204" pitchFamily="34" charset="0"/>
                <a:ea typeface="ＭＳ Ｐゴシック" panose="020B0600070205080204" pitchFamily="50" charset="-128"/>
              </a:defRPr>
            </a:lvl1pPr>
            <a:lvl2pPr marL="742950" indent="-285750" eaLnBrk="0" hangingPunct="0">
              <a:defRPr kumimoji="1">
                <a:solidFill>
                  <a:schemeClr val="tx1"/>
                </a:solidFill>
                <a:latin typeface="Calibri" panose="020F0502020204030204" pitchFamily="34" charset="0"/>
                <a:ea typeface="ＭＳ Ｐゴシック" panose="020B0600070205080204" pitchFamily="50" charset="-128"/>
              </a:defRPr>
            </a:lvl2pPr>
            <a:lvl3pPr marL="1143000" indent="-228600" eaLnBrk="0" hangingPunct="0">
              <a:defRPr kumimoji="1">
                <a:solidFill>
                  <a:schemeClr val="tx1"/>
                </a:solidFill>
                <a:latin typeface="Calibri" panose="020F0502020204030204" pitchFamily="34" charset="0"/>
                <a:ea typeface="ＭＳ Ｐゴシック" panose="020B0600070205080204" pitchFamily="50" charset="-128"/>
              </a:defRPr>
            </a:lvl3pPr>
            <a:lvl4pPr marL="1600200" indent="-228600" eaLnBrk="0" hangingPunct="0">
              <a:defRPr kumimoji="1">
                <a:solidFill>
                  <a:schemeClr val="tx1"/>
                </a:solidFill>
                <a:latin typeface="Calibri" panose="020F0502020204030204" pitchFamily="34" charset="0"/>
                <a:ea typeface="ＭＳ Ｐゴシック" panose="020B0600070205080204" pitchFamily="50" charset="-128"/>
              </a:defRPr>
            </a:lvl4pPr>
            <a:lvl5pPr marL="2057400" indent="-228600" eaLnBrk="0" hangingPunc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fontAlgn="auto" hangingPunct="1">
              <a:lnSpc>
                <a:spcPts val="1000"/>
              </a:lnSpc>
              <a:spcBef>
                <a:spcPts val="0"/>
              </a:spcBef>
              <a:spcAft>
                <a:spcPts val="0"/>
              </a:spcAft>
              <a:defRPr/>
            </a:pPr>
            <a:r>
              <a:rPr lang="ja-JP" altLang="en-US" sz="800" b="1" dirty="0">
                <a:solidFill>
                  <a:schemeClr val="tx1">
                    <a:lumMod val="65000"/>
                    <a:lumOff val="35000"/>
                  </a:schemeClr>
                </a:solidFill>
                <a:latin typeface="游ゴシック" panose="020B0400000000000000" pitchFamily="50" charset="-128"/>
                <a:ea typeface="游ゴシック" panose="020B0400000000000000" pitchFamily="50" charset="-128"/>
              </a:rPr>
              <a:t>コーナー部を途切れず</a:t>
            </a:r>
            <a:endParaRPr lang="en-US" altLang="ja-JP" sz="800" b="1" dirty="0">
              <a:solidFill>
                <a:schemeClr val="tx1">
                  <a:lumMod val="65000"/>
                  <a:lumOff val="35000"/>
                </a:schemeClr>
              </a:solidFill>
              <a:latin typeface="游ゴシック" panose="020B0400000000000000" pitchFamily="50" charset="-128"/>
              <a:ea typeface="游ゴシック" panose="020B0400000000000000" pitchFamily="50" charset="-128"/>
            </a:endParaRPr>
          </a:p>
          <a:p>
            <a:pPr eaLnBrk="1" fontAlgn="auto" hangingPunct="1">
              <a:lnSpc>
                <a:spcPts val="1000"/>
              </a:lnSpc>
              <a:spcBef>
                <a:spcPts val="0"/>
              </a:spcBef>
              <a:spcAft>
                <a:spcPts val="200"/>
              </a:spcAft>
              <a:defRPr/>
            </a:pPr>
            <a:r>
              <a:rPr lang="ja-JP" altLang="en-US" sz="800" b="1" dirty="0">
                <a:solidFill>
                  <a:schemeClr val="tx1">
                    <a:lumMod val="65000"/>
                    <a:lumOff val="35000"/>
                  </a:schemeClr>
                </a:solidFill>
                <a:latin typeface="游ゴシック" panose="020B0400000000000000" pitchFamily="50" charset="-128"/>
                <a:ea typeface="游ゴシック" panose="020B0400000000000000" pitchFamily="50" charset="-128"/>
              </a:rPr>
              <a:t>ジョイント</a:t>
            </a:r>
            <a:endParaRPr lang="en-US" altLang="ja-JP" sz="800" b="1" dirty="0">
              <a:solidFill>
                <a:schemeClr val="tx1">
                  <a:lumMod val="65000"/>
                  <a:lumOff val="35000"/>
                </a:schemeClr>
              </a:solidFill>
              <a:latin typeface="游ゴシック" panose="020B0400000000000000" pitchFamily="50" charset="-128"/>
              <a:ea typeface="游ゴシック" panose="020B0400000000000000" pitchFamily="50" charset="-128"/>
            </a:endParaRPr>
          </a:p>
        </p:txBody>
      </p:sp>
      <p:sp>
        <p:nvSpPr>
          <p:cNvPr id="48" name="object 42"/>
          <p:cNvSpPr txBox="1">
            <a:spLocks noChangeArrowheads="1"/>
          </p:cNvSpPr>
          <p:nvPr/>
        </p:nvSpPr>
        <p:spPr bwMode="auto">
          <a:xfrm>
            <a:off x="1267410" y="4074061"/>
            <a:ext cx="765175" cy="23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YY/</a:t>
            </a:r>
            <a:r>
              <a:rPr lang="ja-JP" altLang="ja-JP" sz="500" dirty="0">
                <a:latin typeface="游ゴシック" panose="020B0400000000000000" pitchFamily="50" charset="-128"/>
                <a:ea typeface="游ゴシック" panose="020B0400000000000000" pitchFamily="50" charset="-128"/>
                <a:cs typeface="ShinGoPro-Light"/>
              </a:rPr>
              <a:t>プレシャスホワイト</a:t>
            </a:r>
            <a:br>
              <a:rPr lang="en-US" altLang="ja-JP" sz="500" dirty="0">
                <a:latin typeface="游ゴシック" panose="020B0400000000000000" pitchFamily="50" charset="-128"/>
                <a:ea typeface="游ゴシック" panose="020B0400000000000000" pitchFamily="50" charset="-128"/>
                <a:cs typeface="ShinGoPro-Light"/>
              </a:rPr>
            </a:br>
            <a:r>
              <a:rPr lang="ja-JP" altLang="en-US" sz="500" dirty="0">
                <a:latin typeface="游ゴシック" panose="020B0400000000000000" pitchFamily="50" charset="-128"/>
                <a:ea typeface="游ゴシック" panose="020B0400000000000000" pitchFamily="50" charset="-128"/>
                <a:cs typeface="ShinGoPro-Light"/>
              </a:rPr>
              <a:t>    </a:t>
            </a:r>
            <a:r>
              <a:rPr lang="en-US" altLang="ja-JP" sz="500" dirty="0">
                <a:latin typeface="游ゴシック" panose="020B0400000000000000" pitchFamily="50" charset="-128"/>
                <a:ea typeface="游ゴシック" panose="020B0400000000000000" pitchFamily="50" charset="-128"/>
                <a:cs typeface="ShinGoPro-Light"/>
              </a:rPr>
              <a:t>/</a:t>
            </a:r>
            <a:r>
              <a:rPr lang="ja-JP" altLang="en-US" sz="500" dirty="0">
                <a:latin typeface="游ゴシック" panose="020B0400000000000000" pitchFamily="50" charset="-128"/>
                <a:ea typeface="游ゴシック" panose="020B0400000000000000" pitchFamily="50" charset="-128"/>
                <a:cs typeface="ShinGoPro-Light"/>
              </a:rPr>
              <a:t>クリエアイボリー</a:t>
            </a:r>
            <a:br>
              <a:rPr lang="en-US" altLang="ja-JP" sz="500" dirty="0">
                <a:latin typeface="游ゴシック" panose="020B0400000000000000" pitchFamily="50" charset="-128"/>
                <a:ea typeface="游ゴシック" panose="020B0400000000000000" pitchFamily="50" charset="-128"/>
                <a:cs typeface="ShinGoPro-Light"/>
              </a:rPr>
            </a:br>
            <a:r>
              <a:rPr lang="ja-JP" altLang="en-US" sz="500" dirty="0">
                <a:latin typeface="游ゴシック" panose="020B0400000000000000" pitchFamily="50" charset="-128"/>
                <a:ea typeface="游ゴシック" panose="020B0400000000000000" pitchFamily="50" charset="-128"/>
                <a:cs typeface="ShinGoPro-Light"/>
              </a:rPr>
              <a:t>　</a:t>
            </a:r>
            <a:r>
              <a:rPr lang="en-US" altLang="ja-JP" sz="500" dirty="0">
                <a:latin typeface="游ゴシック" panose="020B0400000000000000" pitchFamily="50" charset="-128"/>
                <a:ea typeface="游ゴシック" panose="020B0400000000000000" pitchFamily="50" charset="-128"/>
                <a:cs typeface="ShinGoPro-Light"/>
              </a:rPr>
              <a:t>/</a:t>
            </a:r>
            <a:r>
              <a:rPr lang="ja-JP" altLang="en-US" sz="500" dirty="0">
                <a:latin typeface="游ゴシック" panose="020B0400000000000000" pitchFamily="50" charset="-128"/>
                <a:ea typeface="游ゴシック" panose="020B0400000000000000" pitchFamily="50" charset="-128"/>
                <a:cs typeface="ShinGoPro-Light"/>
              </a:rPr>
              <a:t>クリエホワイト</a:t>
            </a:r>
            <a:endParaRPr lang="ja-JP" altLang="ja-JP" sz="500" dirty="0">
              <a:latin typeface="游ゴシック" panose="020B0400000000000000" pitchFamily="50" charset="-128"/>
              <a:ea typeface="游ゴシック" panose="020B0400000000000000" pitchFamily="50" charset="-128"/>
              <a:cs typeface="ShinGoPro-Light"/>
            </a:endParaRPr>
          </a:p>
        </p:txBody>
      </p:sp>
      <p:sp>
        <p:nvSpPr>
          <p:cNvPr id="49" name="object 42"/>
          <p:cNvSpPr txBox="1">
            <a:spLocks noChangeArrowheads="1"/>
          </p:cNvSpPr>
          <p:nvPr/>
        </p:nvSpPr>
        <p:spPr bwMode="auto">
          <a:xfrm>
            <a:off x="1977854" y="4074061"/>
            <a:ext cx="576262" cy="80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AC/</a:t>
            </a:r>
            <a:r>
              <a:rPr lang="ja-JP" altLang="en-US" sz="500" dirty="0">
                <a:latin typeface="游ゴシック" panose="020B0400000000000000" pitchFamily="50" charset="-128"/>
                <a:ea typeface="游ゴシック" panose="020B0400000000000000" pitchFamily="50" charset="-128"/>
                <a:cs typeface="ShinGoPro-Light"/>
              </a:rPr>
              <a:t>クリエオーク</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50" name="object 42"/>
          <p:cNvSpPr txBox="1">
            <a:spLocks noChangeArrowheads="1"/>
          </p:cNvSpPr>
          <p:nvPr/>
        </p:nvSpPr>
        <p:spPr bwMode="auto">
          <a:xfrm>
            <a:off x="2492204" y="4074061"/>
            <a:ext cx="638175" cy="7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AD/</a:t>
            </a:r>
            <a:r>
              <a:rPr lang="ja-JP" altLang="en-US" sz="500" dirty="0">
                <a:latin typeface="游ゴシック" panose="020B0400000000000000" pitchFamily="50" charset="-128"/>
                <a:ea typeface="游ゴシック" panose="020B0400000000000000" pitchFamily="50" charset="-128"/>
                <a:cs typeface="ShinGoPro-Light"/>
              </a:rPr>
              <a:t>クリエチェリー</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51" name="object 42"/>
          <p:cNvSpPr txBox="1">
            <a:spLocks noChangeArrowheads="1"/>
          </p:cNvSpPr>
          <p:nvPr/>
        </p:nvSpPr>
        <p:spPr bwMode="auto">
          <a:xfrm>
            <a:off x="3074442" y="4074061"/>
            <a:ext cx="546100" cy="80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MM/</a:t>
            </a:r>
            <a:r>
              <a:rPr lang="ja-JP" altLang="en-US" sz="500" dirty="0">
                <a:latin typeface="游ゴシック" panose="020B0400000000000000" pitchFamily="50" charset="-128"/>
                <a:ea typeface="游ゴシック" panose="020B0400000000000000" pitchFamily="50" charset="-128"/>
                <a:cs typeface="ShinGoPro-Light"/>
              </a:rPr>
              <a:t>クリエモカ</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52" name="object 42"/>
          <p:cNvSpPr txBox="1">
            <a:spLocks noChangeArrowheads="1"/>
          </p:cNvSpPr>
          <p:nvPr/>
        </p:nvSpPr>
        <p:spPr bwMode="auto">
          <a:xfrm>
            <a:off x="3564165" y="4074061"/>
            <a:ext cx="630237" cy="7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DD/</a:t>
            </a:r>
            <a:r>
              <a:rPr lang="ja-JP" altLang="en-US" sz="500" dirty="0">
                <a:latin typeface="游ゴシック" panose="020B0400000000000000" pitchFamily="50" charset="-128"/>
                <a:ea typeface="游ゴシック" panose="020B0400000000000000" pitchFamily="50" charset="-128"/>
                <a:cs typeface="ShinGoPro-Light"/>
              </a:rPr>
              <a:t>クリエダーク</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53" name="object 42"/>
          <p:cNvSpPr txBox="1">
            <a:spLocks noChangeArrowheads="1"/>
          </p:cNvSpPr>
          <p:nvPr/>
        </p:nvSpPr>
        <p:spPr bwMode="auto">
          <a:xfrm>
            <a:off x="4117350" y="4074061"/>
            <a:ext cx="468312" cy="7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AB/</a:t>
            </a:r>
            <a:r>
              <a:rPr lang="ja-JP" altLang="en-US" sz="500" dirty="0">
                <a:latin typeface="游ゴシック" panose="020B0400000000000000" pitchFamily="50" charset="-128"/>
                <a:ea typeface="游ゴシック" panose="020B0400000000000000" pitchFamily="50" charset="-128"/>
                <a:cs typeface="ShinGoPro-Light"/>
              </a:rPr>
              <a:t>ブラック</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54" name="object 42"/>
          <p:cNvSpPr txBox="1">
            <a:spLocks noChangeArrowheads="1"/>
          </p:cNvSpPr>
          <p:nvPr/>
        </p:nvSpPr>
        <p:spPr bwMode="auto">
          <a:xfrm>
            <a:off x="1921503" y="4836061"/>
            <a:ext cx="585788"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YY/</a:t>
            </a:r>
            <a:r>
              <a:rPr lang="ja-JP" altLang="en-US" sz="500" dirty="0">
                <a:latin typeface="游ゴシック" panose="020B0400000000000000" pitchFamily="50" charset="-128"/>
                <a:ea typeface="游ゴシック" panose="020B0400000000000000" pitchFamily="50" charset="-128"/>
                <a:cs typeface="ShinGoPro-Light"/>
              </a:rPr>
              <a:t>プレシャス</a:t>
            </a:r>
            <a:endParaRPr lang="en-US" altLang="ja-JP" sz="500" dirty="0">
              <a:latin typeface="游ゴシック" panose="020B0400000000000000" pitchFamily="50" charset="-128"/>
              <a:ea typeface="游ゴシック" panose="020B0400000000000000" pitchFamily="50" charset="-128"/>
              <a:cs typeface="ShinGoPro-Light"/>
            </a:endParaRPr>
          </a:p>
          <a:p>
            <a:pPr eaLnBrk="1" hangingPunct="1">
              <a:lnSpc>
                <a:spcPct val="104000"/>
              </a:lnSpc>
              <a:spcBef>
                <a:spcPct val="0"/>
              </a:spcBef>
              <a:buFontTx/>
              <a:buNone/>
            </a:pPr>
            <a:r>
              <a:rPr lang="ja-JP" altLang="en-US" sz="500" dirty="0">
                <a:latin typeface="游ゴシック" panose="020B0400000000000000" pitchFamily="50" charset="-128"/>
                <a:ea typeface="游ゴシック" panose="020B0400000000000000" pitchFamily="50" charset="-128"/>
                <a:cs typeface="ShinGoPro-Light"/>
              </a:rPr>
              <a:t>　　  ホワイト</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55" name="object 42"/>
          <p:cNvSpPr txBox="1">
            <a:spLocks noChangeArrowheads="1"/>
          </p:cNvSpPr>
          <p:nvPr/>
        </p:nvSpPr>
        <p:spPr bwMode="auto">
          <a:xfrm>
            <a:off x="2440616" y="4836061"/>
            <a:ext cx="741362"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BD/</a:t>
            </a:r>
            <a:r>
              <a:rPr lang="ja-JP" altLang="en-US" sz="500" dirty="0">
                <a:latin typeface="游ゴシック" panose="020B0400000000000000" pitchFamily="50" charset="-128"/>
                <a:ea typeface="游ゴシック" panose="020B0400000000000000" pitchFamily="50" charset="-128"/>
                <a:cs typeface="ShinGoPro-Light"/>
              </a:rPr>
              <a:t>シャイン</a:t>
            </a:r>
            <a:endParaRPr lang="en-US" altLang="ja-JP" sz="500" dirty="0">
              <a:latin typeface="游ゴシック" panose="020B0400000000000000" pitchFamily="50" charset="-128"/>
              <a:ea typeface="游ゴシック" panose="020B0400000000000000" pitchFamily="50" charset="-128"/>
              <a:cs typeface="ShinGoPro-Light"/>
            </a:endParaRPr>
          </a:p>
          <a:p>
            <a:pPr eaLnBrk="1" hangingPunct="1">
              <a:lnSpc>
                <a:spcPct val="104000"/>
              </a:lnSpc>
              <a:spcBef>
                <a:spcPct val="0"/>
              </a:spcBef>
              <a:buFontTx/>
              <a:buNone/>
            </a:pPr>
            <a:r>
              <a:rPr lang="ja-JP" altLang="en-US" sz="500" dirty="0">
                <a:latin typeface="游ゴシック" panose="020B0400000000000000" pitchFamily="50" charset="-128"/>
                <a:ea typeface="游ゴシック" panose="020B0400000000000000" pitchFamily="50" charset="-128"/>
                <a:cs typeface="ShinGoPro-Light"/>
              </a:rPr>
              <a:t>       ニッケル</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56" name="object 42"/>
          <p:cNvSpPr txBox="1">
            <a:spLocks noChangeArrowheads="1"/>
          </p:cNvSpPr>
          <p:nvPr/>
        </p:nvSpPr>
        <p:spPr bwMode="auto">
          <a:xfrm>
            <a:off x="2934328" y="4834474"/>
            <a:ext cx="677863" cy="16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BF/</a:t>
            </a:r>
            <a:r>
              <a:rPr lang="ja-JP" altLang="en-US" sz="500" dirty="0">
                <a:latin typeface="游ゴシック" panose="020B0400000000000000" pitchFamily="50" charset="-128"/>
                <a:ea typeface="游ゴシック" panose="020B0400000000000000" pitchFamily="50" charset="-128"/>
                <a:cs typeface="ShinGoPro-Light"/>
              </a:rPr>
              <a:t>ダーク</a:t>
            </a:r>
            <a:endParaRPr lang="en-US" altLang="ja-JP" sz="500" dirty="0">
              <a:latin typeface="游ゴシック" panose="020B0400000000000000" pitchFamily="50" charset="-128"/>
              <a:ea typeface="游ゴシック" panose="020B0400000000000000" pitchFamily="50" charset="-128"/>
              <a:cs typeface="ShinGoPro-Light"/>
            </a:endParaRPr>
          </a:p>
          <a:p>
            <a:pPr eaLnBrk="1" hangingPunct="1">
              <a:lnSpc>
                <a:spcPct val="104000"/>
              </a:lnSpc>
              <a:spcBef>
                <a:spcPct val="0"/>
              </a:spcBef>
              <a:buFontTx/>
              <a:buNone/>
            </a:pPr>
            <a:r>
              <a:rPr lang="ja-JP" altLang="en-US" sz="500" dirty="0">
                <a:latin typeface="游ゴシック" panose="020B0400000000000000" pitchFamily="50" charset="-128"/>
                <a:ea typeface="游ゴシック" panose="020B0400000000000000" pitchFamily="50" charset="-128"/>
                <a:cs typeface="ShinGoPro-Light"/>
              </a:rPr>
              <a:t>       アンバー</a:t>
            </a:r>
            <a:endParaRPr lang="en-US" altLang="ja-JP" sz="500" dirty="0">
              <a:latin typeface="游ゴシック" panose="020B0400000000000000" pitchFamily="50" charset="-128"/>
              <a:ea typeface="游ゴシック" panose="020B0400000000000000" pitchFamily="50" charset="-128"/>
              <a:cs typeface="ShinGoPro-Light"/>
            </a:endParaRPr>
          </a:p>
        </p:txBody>
      </p:sp>
      <p:sp>
        <p:nvSpPr>
          <p:cNvPr id="57" name="object 42"/>
          <p:cNvSpPr txBox="1">
            <a:spLocks noChangeArrowheads="1"/>
          </p:cNvSpPr>
          <p:nvPr/>
        </p:nvSpPr>
        <p:spPr bwMode="auto">
          <a:xfrm>
            <a:off x="3459791" y="4829711"/>
            <a:ext cx="681037"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BE/</a:t>
            </a:r>
            <a:r>
              <a:rPr lang="ja-JP" altLang="en-US" sz="500" dirty="0">
                <a:latin typeface="游ゴシック" panose="020B0400000000000000" pitchFamily="50" charset="-128"/>
                <a:ea typeface="游ゴシック" panose="020B0400000000000000" pitchFamily="50" charset="-128"/>
                <a:cs typeface="ShinGoPro-Light"/>
              </a:rPr>
              <a:t>アイアン</a:t>
            </a:r>
            <a:endParaRPr lang="en-US" altLang="ja-JP" sz="500" dirty="0">
              <a:latin typeface="游ゴシック" panose="020B0400000000000000" pitchFamily="50" charset="-128"/>
              <a:ea typeface="游ゴシック" panose="020B0400000000000000" pitchFamily="50" charset="-128"/>
              <a:cs typeface="ShinGoPro-Light"/>
            </a:endParaRPr>
          </a:p>
          <a:p>
            <a:pPr eaLnBrk="1" hangingPunct="1">
              <a:lnSpc>
                <a:spcPct val="104000"/>
              </a:lnSpc>
              <a:spcBef>
                <a:spcPct val="0"/>
              </a:spcBef>
              <a:buFontTx/>
              <a:buNone/>
            </a:pPr>
            <a:r>
              <a:rPr lang="ja-JP" altLang="en-US" sz="500" dirty="0">
                <a:latin typeface="游ゴシック" panose="020B0400000000000000" pitchFamily="50" charset="-128"/>
                <a:ea typeface="游ゴシック" panose="020B0400000000000000" pitchFamily="50" charset="-128"/>
                <a:cs typeface="ShinGoPro-Light"/>
              </a:rPr>
              <a:t>       ブラック</a:t>
            </a:r>
            <a:endParaRPr lang="en-US" altLang="ja-JP" sz="500" dirty="0">
              <a:latin typeface="游ゴシック" panose="020B0400000000000000" pitchFamily="50" charset="-128"/>
              <a:ea typeface="游ゴシック" panose="020B0400000000000000" pitchFamily="50" charset="-128"/>
              <a:cs typeface="ShinGoPro-Light"/>
            </a:endParaRPr>
          </a:p>
        </p:txBody>
      </p:sp>
      <p:pic>
        <p:nvPicPr>
          <p:cNvPr id="58" name="Picture 8"/>
          <p:cNvPicPr>
            <a:picLocks noChangeAspect="1" noChangeArrowheads="1"/>
          </p:cNvPicPr>
          <p:nvPr/>
        </p:nvPicPr>
        <p:blipFill>
          <a:blip r:embed="rId10">
            <a:extLst>
              <a:ext uri="{28A0092B-C50C-407E-A947-70E740481C1C}">
                <a14:useLocalDpi xmlns:a14="http://schemas.microsoft.com/office/drawing/2010/main" val="0"/>
              </a:ext>
            </a:extLst>
          </a:blip>
          <a:srcRect l="4651" t="22171" r="5753" b="33447"/>
          <a:stretch>
            <a:fillRect/>
          </a:stretch>
        </p:blipFill>
        <p:spPr bwMode="auto">
          <a:xfrm>
            <a:off x="391636" y="1693757"/>
            <a:ext cx="2143125" cy="147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9" name="正方形/長方形 58"/>
          <p:cNvSpPr/>
          <p:nvPr/>
        </p:nvSpPr>
        <p:spPr>
          <a:xfrm>
            <a:off x="5455410" y="1446809"/>
            <a:ext cx="3249612" cy="276225"/>
          </a:xfrm>
          <a:prstGeom prst="rect">
            <a:avLst/>
          </a:prstGeom>
        </p:spPr>
        <p:txBody>
          <a:bodyPr>
            <a:spAutoFit/>
          </a:bodyPr>
          <a:lstStyle/>
          <a:p>
            <a:pPr eaLnBrk="1" fontAlgn="auto" hangingPunct="1">
              <a:spcBef>
                <a:spcPts val="0"/>
              </a:spcBef>
              <a:spcAft>
                <a:spcPts val="0"/>
              </a:spcAft>
              <a:defRPr/>
            </a:pPr>
            <a:r>
              <a:rPr lang="ja-JP" altLang="en-US" sz="1200" dirty="0">
                <a:solidFill>
                  <a:schemeClr val="tx1">
                    <a:lumMod val="65000"/>
                    <a:lumOff val="35000"/>
                  </a:schemeClr>
                </a:solidFill>
                <a:latin typeface="游ゴシック" panose="020B0400000000000000" pitchFamily="50" charset="-128"/>
                <a:ea typeface="游ゴシック" panose="020B0400000000000000" pitchFamily="50" charset="-128"/>
              </a:rPr>
              <a:t>■ねじ孔が目立たず、美しい仕上がり</a:t>
            </a:r>
          </a:p>
        </p:txBody>
      </p:sp>
      <p:sp>
        <p:nvSpPr>
          <p:cNvPr id="60" name="正方形/長方形 59"/>
          <p:cNvSpPr/>
          <p:nvPr/>
        </p:nvSpPr>
        <p:spPr>
          <a:xfrm>
            <a:off x="5457069" y="1724219"/>
            <a:ext cx="1808196" cy="477054"/>
          </a:xfrm>
          <a:prstGeom prst="rect">
            <a:avLst/>
          </a:prstGeom>
        </p:spPr>
        <p:txBody>
          <a:bodyPr wrap="square">
            <a:spAutoFit/>
          </a:bodyPr>
          <a:lstStyle/>
          <a:p>
            <a:pPr algn="just" eaLnBrk="1" fontAlgn="auto" hangingPunct="1">
              <a:lnSpc>
                <a:spcPts val="1000"/>
              </a:lnSpc>
              <a:spcBef>
                <a:spcPts val="0"/>
              </a:spcBef>
              <a:spcAft>
                <a:spcPts val="0"/>
              </a:spcAft>
              <a:defRPr/>
            </a:pPr>
            <a:r>
              <a:rPr lang="ja-JP" altLang="en-US" sz="700" kern="1000" dirty="0">
                <a:latin typeface="游ゴシック" panose="020B0400000000000000" pitchFamily="50" charset="-128"/>
                <a:ea typeface="游ゴシック" panose="020B0400000000000000" pitchFamily="50" charset="-128"/>
              </a:rPr>
              <a:t>固定用のねじ孔は、ブラケットの下側に配置。</a:t>
            </a:r>
            <a:endParaRPr lang="en-US" altLang="ja-JP" sz="700" kern="1000" dirty="0">
              <a:latin typeface="游ゴシック" panose="020B0400000000000000" pitchFamily="50" charset="-128"/>
              <a:ea typeface="游ゴシック" panose="020B0400000000000000" pitchFamily="50" charset="-128"/>
            </a:endParaRPr>
          </a:p>
          <a:p>
            <a:pPr algn="just" eaLnBrk="1" fontAlgn="auto" hangingPunct="1">
              <a:lnSpc>
                <a:spcPts val="1000"/>
              </a:lnSpc>
              <a:spcBef>
                <a:spcPts val="0"/>
              </a:spcBef>
              <a:spcAft>
                <a:spcPts val="0"/>
              </a:spcAft>
              <a:defRPr/>
            </a:pPr>
            <a:r>
              <a:rPr lang="ja-JP" altLang="en-US" sz="700" kern="1000" dirty="0">
                <a:latin typeface="游ゴシック" panose="020B0400000000000000" pitchFamily="50" charset="-128"/>
                <a:ea typeface="游ゴシック" panose="020B0400000000000000" pitchFamily="50" charset="-128"/>
              </a:rPr>
              <a:t>ノイズをつくらず、美しく仕上がります。</a:t>
            </a:r>
          </a:p>
        </p:txBody>
      </p:sp>
      <p:sp>
        <p:nvSpPr>
          <p:cNvPr id="61" name="正方形/長方形 60"/>
          <p:cNvSpPr/>
          <p:nvPr/>
        </p:nvSpPr>
        <p:spPr>
          <a:xfrm>
            <a:off x="5472872" y="2435821"/>
            <a:ext cx="3878263" cy="277813"/>
          </a:xfrm>
          <a:prstGeom prst="rect">
            <a:avLst/>
          </a:prstGeom>
        </p:spPr>
        <p:txBody>
          <a:bodyPr>
            <a:spAutoFit/>
          </a:bodyPr>
          <a:lstStyle/>
          <a:p>
            <a:pPr eaLnBrk="1" fontAlgn="auto" hangingPunct="1">
              <a:spcBef>
                <a:spcPts val="0"/>
              </a:spcBef>
              <a:spcAft>
                <a:spcPts val="0"/>
              </a:spcAft>
              <a:defRPr/>
            </a:pPr>
            <a:r>
              <a:rPr lang="ja-JP" altLang="en-US" sz="1200" dirty="0">
                <a:solidFill>
                  <a:schemeClr val="tx1">
                    <a:lumMod val="65000"/>
                    <a:lumOff val="35000"/>
                  </a:schemeClr>
                </a:solidFill>
                <a:latin typeface="游ゴシック" panose="020B0400000000000000" pitchFamily="50" charset="-128"/>
                <a:ea typeface="游ゴシック" panose="020B0400000000000000" pitchFamily="50" charset="-128"/>
              </a:rPr>
              <a:t>■建具とコーディネート可能な「ダークアンバー色」</a:t>
            </a:r>
          </a:p>
        </p:txBody>
      </p:sp>
      <p:sp>
        <p:nvSpPr>
          <p:cNvPr id="62" name="正方形/長方形 8"/>
          <p:cNvSpPr>
            <a:spLocks noChangeArrowheads="1"/>
          </p:cNvSpPr>
          <p:nvPr/>
        </p:nvSpPr>
        <p:spPr bwMode="auto">
          <a:xfrm>
            <a:off x="5472872" y="2705696"/>
            <a:ext cx="1762931" cy="73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lnSpc>
                <a:spcPts val="1000"/>
              </a:lnSpc>
              <a:spcBef>
                <a:spcPct val="0"/>
              </a:spcBef>
              <a:buFontTx/>
              <a:buNone/>
            </a:pPr>
            <a:r>
              <a:rPr lang="ja-JP" altLang="en-US" sz="700" dirty="0">
                <a:latin typeface="游ゴシック" panose="020B0400000000000000" pitchFamily="50" charset="-128"/>
                <a:ea typeface="游ゴシック" panose="020B0400000000000000" pitchFamily="50" charset="-128"/>
              </a:rPr>
              <a:t>ブラケットにメタリック感のある</a:t>
            </a:r>
            <a:endParaRPr lang="en-US" altLang="ja-JP" sz="700" dirty="0">
              <a:latin typeface="游ゴシック" panose="020B0400000000000000" pitchFamily="50" charset="-128"/>
              <a:ea typeface="游ゴシック" panose="020B0400000000000000" pitchFamily="50" charset="-128"/>
            </a:endParaRPr>
          </a:p>
          <a:p>
            <a:pPr algn="just" eaLnBrk="1" hangingPunct="1">
              <a:lnSpc>
                <a:spcPts val="1000"/>
              </a:lnSpc>
              <a:spcBef>
                <a:spcPct val="0"/>
              </a:spcBef>
              <a:buFontTx/>
              <a:buNone/>
            </a:pPr>
            <a:r>
              <a:rPr lang="ja-JP" altLang="en-US" sz="700" dirty="0">
                <a:latin typeface="游ゴシック" panose="020B0400000000000000" pitchFamily="50" charset="-128"/>
                <a:ea typeface="游ゴシック" panose="020B0400000000000000" pitchFamily="50" charset="-128"/>
              </a:rPr>
              <a:t>上品な濃グレー「ダークアンバー色」をご用意。室内建具「ラシッサ」の</a:t>
            </a:r>
            <a:endParaRPr lang="en-US" altLang="ja-JP" sz="700" dirty="0">
              <a:latin typeface="游ゴシック" panose="020B0400000000000000" pitchFamily="50" charset="-128"/>
              <a:ea typeface="游ゴシック" panose="020B0400000000000000" pitchFamily="50" charset="-128"/>
            </a:endParaRPr>
          </a:p>
          <a:p>
            <a:pPr algn="just" eaLnBrk="1" hangingPunct="1">
              <a:lnSpc>
                <a:spcPts val="1000"/>
              </a:lnSpc>
              <a:spcBef>
                <a:spcPct val="0"/>
              </a:spcBef>
              <a:buFontTx/>
              <a:buNone/>
            </a:pPr>
            <a:r>
              <a:rPr lang="ja-JP" altLang="en-US" sz="700" dirty="0">
                <a:latin typeface="游ゴシック" panose="020B0400000000000000" pitchFamily="50" charset="-128"/>
                <a:ea typeface="游ゴシック" panose="020B0400000000000000" pitchFamily="50" charset="-128"/>
              </a:rPr>
              <a:t>ハンドル・丁番とのコーディネートが可能で、気品ある空間に仕上がります。</a:t>
            </a:r>
          </a:p>
        </p:txBody>
      </p:sp>
      <p:sp>
        <p:nvSpPr>
          <p:cNvPr id="63" name="正方形/長方形 26"/>
          <p:cNvSpPr>
            <a:spLocks noChangeArrowheads="1"/>
          </p:cNvSpPr>
          <p:nvPr/>
        </p:nvSpPr>
        <p:spPr bwMode="auto">
          <a:xfrm>
            <a:off x="5472871" y="5910859"/>
            <a:ext cx="3281023"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lnSpc>
                <a:spcPts val="1000"/>
              </a:lnSpc>
              <a:spcBef>
                <a:spcPct val="0"/>
              </a:spcBef>
              <a:buFontTx/>
              <a:buNone/>
            </a:pPr>
            <a:r>
              <a:rPr lang="ja-JP" altLang="en-US" sz="700" dirty="0">
                <a:latin typeface="游ゴシック" panose="020B0400000000000000" pitchFamily="50" charset="-128"/>
                <a:ea typeface="游ゴシック" panose="020B0400000000000000" pitchFamily="50" charset="-128"/>
              </a:rPr>
              <a:t>手すりの金具は亜鉛ダイキャストが一般的でしたが、本商品の荷重がかかる金具には、アルミダイキャストを採用。</a:t>
            </a:r>
            <a:endParaRPr lang="en-US" altLang="ja-JP" sz="700" dirty="0">
              <a:latin typeface="游ゴシック" panose="020B0400000000000000" pitchFamily="50" charset="-128"/>
              <a:ea typeface="游ゴシック" panose="020B0400000000000000" pitchFamily="50" charset="-128"/>
            </a:endParaRPr>
          </a:p>
          <a:p>
            <a:pPr algn="just" eaLnBrk="1" hangingPunct="1">
              <a:lnSpc>
                <a:spcPts val="1000"/>
              </a:lnSpc>
              <a:spcBef>
                <a:spcPct val="0"/>
              </a:spcBef>
              <a:buFontTx/>
              <a:buNone/>
            </a:pPr>
            <a:r>
              <a:rPr lang="ja-JP" altLang="en-US" sz="700" dirty="0">
                <a:latin typeface="游ゴシック" panose="020B0400000000000000" pitchFamily="50" charset="-128"/>
                <a:ea typeface="游ゴシック" panose="020B0400000000000000" pitchFamily="50" charset="-128"/>
              </a:rPr>
              <a:t>耐食性に優れ、長期間に渡り安心してご使用いただけます。さらに、重量も亜鉛ダイキャストの約</a:t>
            </a:r>
            <a:r>
              <a:rPr lang="en-US" altLang="ja-JP" sz="700" dirty="0">
                <a:latin typeface="游ゴシック" panose="020B0400000000000000" pitchFamily="50" charset="-128"/>
                <a:ea typeface="游ゴシック" panose="020B0400000000000000" pitchFamily="50" charset="-128"/>
              </a:rPr>
              <a:t>60</a:t>
            </a:r>
            <a:r>
              <a:rPr lang="ja-JP" altLang="en-US" sz="700" dirty="0">
                <a:latin typeface="游ゴシック" panose="020B0400000000000000" pitchFamily="50" charset="-128"/>
                <a:ea typeface="游ゴシック" panose="020B0400000000000000" pitchFamily="50" charset="-128"/>
              </a:rPr>
              <a:t>％減になり、施工時の作業負担をグッと軽減します。</a:t>
            </a:r>
          </a:p>
        </p:txBody>
      </p:sp>
      <p:sp>
        <p:nvSpPr>
          <p:cNvPr id="64" name="正方形/長方形 63"/>
          <p:cNvSpPr/>
          <p:nvPr/>
        </p:nvSpPr>
        <p:spPr>
          <a:xfrm>
            <a:off x="5476047" y="6725524"/>
            <a:ext cx="2891470" cy="169277"/>
          </a:xfrm>
          <a:prstGeom prst="rect">
            <a:avLst/>
          </a:prstGeom>
        </p:spPr>
        <p:txBody>
          <a:bodyPr wrap="square">
            <a:spAutoFit/>
          </a:bodyPr>
          <a:lstStyle/>
          <a:p>
            <a:pPr eaLnBrk="1" fontAlgn="auto" hangingPunct="1">
              <a:spcBef>
                <a:spcPts val="0"/>
              </a:spcBef>
              <a:spcAft>
                <a:spcPts val="0"/>
              </a:spcAft>
              <a:defRPr/>
            </a:pPr>
            <a:r>
              <a:rPr lang="en-US" altLang="ja-JP" sz="500" dirty="0">
                <a:latin typeface="游ゴシック" panose="020B0400000000000000" pitchFamily="50" charset="-128"/>
                <a:ea typeface="游ゴシック" panose="020B0400000000000000" pitchFamily="50" charset="-128"/>
              </a:rPr>
              <a:t>※</a:t>
            </a:r>
            <a:r>
              <a:rPr lang="ja-JP" altLang="en-US" sz="500" dirty="0">
                <a:latin typeface="游ゴシック" panose="020B0400000000000000" pitchFamily="50" charset="-128"/>
                <a:ea typeface="游ゴシック" panose="020B0400000000000000" pitchFamily="50" charset="-128"/>
              </a:rPr>
              <a:t>接続金具・金属エンドキャップ・</a:t>
            </a:r>
            <a:r>
              <a:rPr lang="en-US" altLang="ja-JP" sz="500" dirty="0">
                <a:latin typeface="游ゴシック" panose="020B0400000000000000" pitchFamily="50" charset="-128"/>
                <a:ea typeface="游ゴシック" panose="020B0400000000000000" pitchFamily="50" charset="-128"/>
              </a:rPr>
              <a:t>T</a:t>
            </a:r>
            <a:r>
              <a:rPr lang="ja-JP" altLang="en-US" sz="500" dirty="0">
                <a:latin typeface="游ゴシック" panose="020B0400000000000000" pitchFamily="50" charset="-128"/>
                <a:ea typeface="游ゴシック" panose="020B0400000000000000" pitchFamily="50" charset="-128"/>
              </a:rPr>
              <a:t>字ジョイントは亜鉛ダイキャストとなります。</a:t>
            </a:r>
          </a:p>
        </p:txBody>
      </p:sp>
      <p:pic>
        <p:nvPicPr>
          <p:cNvPr id="65" name="Picture 2"/>
          <p:cNvPicPr>
            <a:picLocks noChangeAspect="1" noChangeArrowheads="1"/>
          </p:cNvPicPr>
          <p:nvPr/>
        </p:nvPicPr>
        <p:blipFill>
          <a:blip r:embed="rId11">
            <a:extLst>
              <a:ext uri="{28A0092B-C50C-407E-A947-70E740481C1C}">
                <a14:useLocalDpi xmlns:a14="http://schemas.microsoft.com/office/drawing/2010/main" val="0"/>
              </a:ext>
            </a:extLst>
          </a:blip>
          <a:srcRect l="14563" t="5750" b="10052"/>
          <a:stretch>
            <a:fillRect/>
          </a:stretch>
        </p:blipFill>
        <p:spPr bwMode="auto">
          <a:xfrm>
            <a:off x="2680879" y="1682243"/>
            <a:ext cx="1037316" cy="1484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6" name="Picture 3"/>
          <p:cNvPicPr>
            <a:picLocks noChangeAspect="1" noChangeArrowheads="1"/>
          </p:cNvPicPr>
          <p:nvPr/>
        </p:nvPicPr>
        <p:blipFill>
          <a:blip r:embed="rId12">
            <a:extLst>
              <a:ext uri="{28A0092B-C50C-407E-A947-70E740481C1C}">
                <a14:useLocalDpi xmlns:a14="http://schemas.microsoft.com/office/drawing/2010/main" val="0"/>
              </a:ext>
            </a:extLst>
          </a:blip>
          <a:srcRect l="13539" t="11223" b="2821"/>
          <a:stretch>
            <a:fillRect/>
          </a:stretch>
        </p:blipFill>
        <p:spPr bwMode="auto">
          <a:xfrm>
            <a:off x="3842514" y="1679133"/>
            <a:ext cx="1038943" cy="1487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7" name="Picture 4"/>
          <p:cNvPicPr>
            <a:picLocks noChangeAspect="1" noChangeArrowheads="1"/>
          </p:cNvPicPr>
          <p:nvPr/>
        </p:nvPicPr>
        <p:blipFill>
          <a:blip r:embed="rId13">
            <a:extLst>
              <a:ext uri="{28A0092B-C50C-407E-A947-70E740481C1C}">
                <a14:useLocalDpi xmlns:a14="http://schemas.microsoft.com/office/drawing/2010/main" val="0"/>
              </a:ext>
            </a:extLst>
          </a:blip>
          <a:srcRect l="4350" t="17593" r="2107" b="11597"/>
          <a:stretch>
            <a:fillRect/>
          </a:stretch>
        </p:blipFill>
        <p:spPr bwMode="auto">
          <a:xfrm>
            <a:off x="2060849" y="6330126"/>
            <a:ext cx="1260475" cy="630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8" name="Picture 5"/>
          <p:cNvPicPr>
            <a:picLocks noChangeAspect="1" noChangeArrowheads="1"/>
          </p:cNvPicPr>
          <p:nvPr/>
        </p:nvPicPr>
        <p:blipFill>
          <a:blip r:embed="rId14">
            <a:extLst>
              <a:ext uri="{28A0092B-C50C-407E-A947-70E740481C1C}">
                <a14:useLocalDpi xmlns:a14="http://schemas.microsoft.com/office/drawing/2010/main" val="0"/>
              </a:ext>
            </a:extLst>
          </a:blip>
          <a:srcRect l="5312" t="16385" r="1436" b="12804"/>
          <a:stretch>
            <a:fillRect/>
          </a:stretch>
        </p:blipFill>
        <p:spPr bwMode="auto">
          <a:xfrm>
            <a:off x="432074" y="6340216"/>
            <a:ext cx="1260475" cy="630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9" name="Picture 6"/>
          <p:cNvPicPr>
            <a:picLocks noChangeAspect="1" noChangeArrowheads="1"/>
          </p:cNvPicPr>
          <p:nvPr/>
        </p:nvPicPr>
        <p:blipFill>
          <a:blip r:embed="rId15">
            <a:extLst>
              <a:ext uri="{28A0092B-C50C-407E-A947-70E740481C1C}">
                <a14:useLocalDpi xmlns:a14="http://schemas.microsoft.com/office/drawing/2010/main" val="0"/>
              </a:ext>
            </a:extLst>
          </a:blip>
          <a:srcRect l="3461" t="17397" r="6979" b="13414"/>
          <a:stretch>
            <a:fillRect/>
          </a:stretch>
        </p:blipFill>
        <p:spPr bwMode="auto">
          <a:xfrm>
            <a:off x="3689624" y="6324005"/>
            <a:ext cx="1260475" cy="630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0" name="テキスト ボックス 69"/>
          <p:cNvSpPr txBox="1"/>
          <p:nvPr/>
        </p:nvSpPr>
        <p:spPr>
          <a:xfrm>
            <a:off x="310979" y="3537486"/>
            <a:ext cx="847725" cy="322263"/>
          </a:xfrm>
          <a:prstGeom prst="rect">
            <a:avLst/>
          </a:prstGeom>
          <a:noFill/>
        </p:spPr>
        <p:txBody>
          <a:bodyPr>
            <a:spAutoFit/>
          </a:bodyPr>
          <a:lstStyle/>
          <a:p>
            <a:pPr eaLnBrk="1" fontAlgn="auto" hangingPunct="1">
              <a:spcBef>
                <a:spcPts val="0"/>
              </a:spcBef>
              <a:spcAft>
                <a:spcPts val="0"/>
              </a:spcAft>
              <a:defRPr/>
            </a:pPr>
            <a:r>
              <a:rPr lang="en-US" altLang="ja-JP" sz="900" b="1" dirty="0">
                <a:solidFill>
                  <a:schemeClr val="tx1">
                    <a:lumMod val="65000"/>
                    <a:lumOff val="35000"/>
                  </a:schemeClr>
                </a:solidFill>
                <a:latin typeface="游ゴシック" panose="020B0400000000000000" pitchFamily="50" charset="-128"/>
                <a:ea typeface="游ゴシック" panose="020B0400000000000000" pitchFamily="50" charset="-128"/>
              </a:rPr>
              <a:t>Bar</a:t>
            </a:r>
            <a:br>
              <a:rPr lang="en-US" altLang="ja-JP" dirty="0">
                <a:latin typeface="游ゴシック" panose="020B0400000000000000" pitchFamily="50" charset="-128"/>
                <a:ea typeface="游ゴシック" panose="020B0400000000000000" pitchFamily="50" charset="-128"/>
              </a:rPr>
            </a:br>
            <a:r>
              <a:rPr lang="ja-JP" altLang="en-US" sz="600" dirty="0">
                <a:latin typeface="游ゴシック" panose="020B0400000000000000" pitchFamily="50" charset="-128"/>
                <a:ea typeface="游ゴシック" panose="020B0400000000000000" pitchFamily="50" charset="-128"/>
              </a:rPr>
              <a:t>材質：ゴム集成材</a:t>
            </a:r>
          </a:p>
        </p:txBody>
      </p:sp>
      <p:sp>
        <p:nvSpPr>
          <p:cNvPr id="71" name="テキスト ボックス 70"/>
          <p:cNvSpPr txBox="1"/>
          <p:nvPr/>
        </p:nvSpPr>
        <p:spPr>
          <a:xfrm>
            <a:off x="380029" y="4320124"/>
            <a:ext cx="1515510" cy="415498"/>
          </a:xfrm>
          <a:prstGeom prst="rect">
            <a:avLst/>
          </a:prstGeom>
          <a:noFill/>
        </p:spPr>
        <p:txBody>
          <a:bodyPr wrap="square">
            <a:spAutoFit/>
          </a:bodyPr>
          <a:lstStyle/>
          <a:p>
            <a:pPr eaLnBrk="1" fontAlgn="auto" hangingPunct="1">
              <a:spcBef>
                <a:spcPts val="0"/>
              </a:spcBef>
              <a:spcAft>
                <a:spcPts val="0"/>
              </a:spcAft>
              <a:defRPr/>
            </a:pPr>
            <a:r>
              <a:rPr lang="en-US" altLang="ja-JP" sz="900" b="1" dirty="0">
                <a:solidFill>
                  <a:schemeClr val="tx1">
                    <a:lumMod val="65000"/>
                    <a:lumOff val="35000"/>
                  </a:schemeClr>
                </a:solidFill>
                <a:latin typeface="游ゴシック" panose="020B0400000000000000" pitchFamily="50" charset="-128"/>
                <a:ea typeface="游ゴシック" panose="020B0400000000000000" pitchFamily="50" charset="-128"/>
              </a:rPr>
              <a:t>Bracket</a:t>
            </a:r>
            <a:br>
              <a:rPr lang="en-US" altLang="ja-JP" dirty="0">
                <a:latin typeface="游ゴシック" panose="020B0400000000000000" pitchFamily="50" charset="-128"/>
                <a:ea typeface="游ゴシック" panose="020B0400000000000000" pitchFamily="50" charset="-128"/>
              </a:rPr>
            </a:br>
            <a:r>
              <a:rPr lang="ja-JP" altLang="en-US" sz="600" dirty="0">
                <a:latin typeface="游ゴシック" panose="020B0400000000000000" pitchFamily="50" charset="-128"/>
                <a:ea typeface="游ゴシック" panose="020B0400000000000000" pitchFamily="50" charset="-128"/>
              </a:rPr>
              <a:t>材質：</a:t>
            </a:r>
            <a:r>
              <a:rPr lang="ja-JP" altLang="en-US" sz="600" dirty="0">
                <a:latin typeface="游ゴシック" panose="020B0400000000000000" pitchFamily="50" charset="-128"/>
                <a:ea typeface="游ゴシック" panose="020B0400000000000000" pitchFamily="50" charset="-128"/>
                <a:sym typeface="Wingdings" panose="05000000000000000000" pitchFamily="2" charset="2"/>
              </a:rPr>
              <a:t>（金具）アルミダイキャスト</a:t>
            </a:r>
            <a:endParaRPr lang="en-US" altLang="ja-JP" sz="600" dirty="0">
              <a:latin typeface="游ゴシック" panose="020B0400000000000000" pitchFamily="50" charset="-128"/>
              <a:ea typeface="游ゴシック" panose="020B0400000000000000" pitchFamily="50" charset="-128"/>
              <a:sym typeface="Wingdings" panose="05000000000000000000" pitchFamily="2" charset="2"/>
            </a:endParaRPr>
          </a:p>
          <a:p>
            <a:pPr eaLnBrk="1" fontAlgn="auto" hangingPunct="1">
              <a:spcBef>
                <a:spcPts val="0"/>
              </a:spcBef>
              <a:spcAft>
                <a:spcPts val="0"/>
              </a:spcAft>
              <a:defRPr/>
            </a:pPr>
            <a:r>
              <a:rPr lang="ja-JP" altLang="en-US" sz="600" dirty="0">
                <a:latin typeface="游ゴシック" panose="020B0400000000000000" pitchFamily="50" charset="-128"/>
                <a:ea typeface="游ゴシック" panose="020B0400000000000000" pitchFamily="50" charset="-128"/>
                <a:sym typeface="Wingdings" panose="05000000000000000000" pitchFamily="2" charset="2"/>
              </a:rPr>
              <a:t>　　　   （カバー）ＰＰ</a:t>
            </a:r>
            <a:endParaRPr lang="en-US" altLang="ja-JP" sz="600" dirty="0">
              <a:latin typeface="游ゴシック" panose="020B0400000000000000" pitchFamily="50" charset="-128"/>
              <a:ea typeface="游ゴシック" panose="020B0400000000000000" pitchFamily="50" charset="-128"/>
              <a:sym typeface="Wingdings" panose="05000000000000000000" pitchFamily="2" charset="2"/>
            </a:endParaRPr>
          </a:p>
        </p:txBody>
      </p:sp>
      <p:sp>
        <p:nvSpPr>
          <p:cNvPr id="72" name="正方形/長方形 71"/>
          <p:cNvSpPr/>
          <p:nvPr/>
        </p:nvSpPr>
        <p:spPr>
          <a:xfrm>
            <a:off x="5455410" y="4010621"/>
            <a:ext cx="2646362" cy="277813"/>
          </a:xfrm>
          <a:prstGeom prst="rect">
            <a:avLst/>
          </a:prstGeom>
        </p:spPr>
        <p:txBody>
          <a:bodyPr wrap="none">
            <a:spAutoFit/>
          </a:bodyPr>
          <a:lstStyle/>
          <a:p>
            <a:pPr eaLnBrk="1" fontAlgn="auto" hangingPunct="1">
              <a:spcBef>
                <a:spcPts val="0"/>
              </a:spcBef>
              <a:spcAft>
                <a:spcPts val="0"/>
              </a:spcAft>
              <a:defRPr/>
            </a:pPr>
            <a:r>
              <a:rPr lang="ja-JP" altLang="en-US" sz="1200" dirty="0">
                <a:solidFill>
                  <a:schemeClr val="tx1">
                    <a:lumMod val="65000"/>
                    <a:lumOff val="35000"/>
                  </a:schemeClr>
                </a:solidFill>
                <a:latin typeface="游ゴシック" panose="020B0400000000000000" pitchFamily="50" charset="-128"/>
                <a:ea typeface="游ゴシック" panose="020B0400000000000000" pitchFamily="50" charset="-128"/>
              </a:rPr>
              <a:t>曲がり部の採寸・施工の手間を軽減</a:t>
            </a:r>
          </a:p>
        </p:txBody>
      </p:sp>
      <p:grpSp>
        <p:nvGrpSpPr>
          <p:cNvPr id="73" name="グループ化 88"/>
          <p:cNvGrpSpPr>
            <a:grpSpLocks/>
          </p:cNvGrpSpPr>
          <p:nvPr/>
        </p:nvGrpSpPr>
        <p:grpSpPr bwMode="auto">
          <a:xfrm>
            <a:off x="7332707" y="1726209"/>
            <a:ext cx="2619375" cy="709612"/>
            <a:chOff x="5805183" y="1446328"/>
            <a:chExt cx="2772262" cy="751905"/>
          </a:xfrm>
        </p:grpSpPr>
        <p:pic>
          <p:nvPicPr>
            <p:cNvPr id="74" name="Picture 6"/>
            <p:cNvPicPr>
              <a:picLocks noChangeAspect="1" noChangeArrowheads="1"/>
            </p:cNvPicPr>
            <p:nvPr/>
          </p:nvPicPr>
          <p:blipFill>
            <a:blip r:embed="rId16">
              <a:extLst>
                <a:ext uri="{28A0092B-C50C-407E-A947-70E740481C1C}">
                  <a14:useLocalDpi xmlns:a14="http://schemas.microsoft.com/office/drawing/2010/main" val="0"/>
                </a:ext>
              </a:extLst>
            </a:blip>
            <a:srcRect t="5086" b="5086"/>
            <a:stretch>
              <a:fillRect/>
            </a:stretch>
          </p:blipFill>
          <p:spPr bwMode="auto">
            <a:xfrm>
              <a:off x="5805183" y="1446343"/>
              <a:ext cx="882052" cy="751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 name="Picture 7"/>
            <p:cNvPicPr>
              <a:picLocks noChangeAspect="1" noChangeArrowheads="1"/>
            </p:cNvPicPr>
            <p:nvPr/>
          </p:nvPicPr>
          <p:blipFill>
            <a:blip r:embed="rId17">
              <a:extLst>
                <a:ext uri="{28A0092B-C50C-407E-A947-70E740481C1C}">
                  <a14:useLocalDpi xmlns:a14="http://schemas.microsoft.com/office/drawing/2010/main" val="0"/>
                </a:ext>
              </a:extLst>
            </a:blip>
            <a:srcRect t="5086" b="5086"/>
            <a:stretch>
              <a:fillRect/>
            </a:stretch>
          </p:blipFill>
          <p:spPr bwMode="auto">
            <a:xfrm>
              <a:off x="6750288" y="1446329"/>
              <a:ext cx="882052" cy="751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 name="Picture 8"/>
            <p:cNvPicPr>
              <a:picLocks noChangeAspect="1" noChangeArrowheads="1"/>
            </p:cNvPicPr>
            <p:nvPr/>
          </p:nvPicPr>
          <p:blipFill>
            <a:blip r:embed="rId18">
              <a:extLst>
                <a:ext uri="{28A0092B-C50C-407E-A947-70E740481C1C}">
                  <a14:useLocalDpi xmlns:a14="http://schemas.microsoft.com/office/drawing/2010/main" val="0"/>
                </a:ext>
              </a:extLst>
            </a:blip>
            <a:srcRect t="5086" b="5086"/>
            <a:stretch>
              <a:fillRect/>
            </a:stretch>
          </p:blipFill>
          <p:spPr bwMode="auto">
            <a:xfrm>
              <a:off x="7695393" y="1446328"/>
              <a:ext cx="882052" cy="751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7" name="グループ化 19"/>
          <p:cNvGrpSpPr>
            <a:grpSpLocks/>
          </p:cNvGrpSpPr>
          <p:nvPr/>
        </p:nvGrpSpPr>
        <p:grpSpPr bwMode="auto">
          <a:xfrm>
            <a:off x="7332707" y="2751734"/>
            <a:ext cx="3005137" cy="970478"/>
            <a:chOff x="6077701" y="2573905"/>
            <a:chExt cx="3006023" cy="970793"/>
          </a:xfrm>
        </p:grpSpPr>
        <p:grpSp>
          <p:nvGrpSpPr>
            <p:cNvPr id="78" name="グループ化 92"/>
            <p:cNvGrpSpPr>
              <a:grpSpLocks/>
            </p:cNvGrpSpPr>
            <p:nvPr/>
          </p:nvGrpSpPr>
          <p:grpSpPr bwMode="auto">
            <a:xfrm>
              <a:off x="6077701" y="2573905"/>
              <a:ext cx="3000734" cy="970793"/>
              <a:chOff x="5788908" y="2573905"/>
              <a:chExt cx="3000734" cy="970793"/>
            </a:xfrm>
          </p:grpSpPr>
          <p:pic>
            <p:nvPicPr>
              <p:cNvPr id="80" name="Picture 1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807209" y="2909466"/>
                <a:ext cx="555682" cy="601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 name="Picture 9"/>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788908" y="2573905"/>
                <a:ext cx="1035115" cy="830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 name="Picture 10"/>
              <p:cNvPicPr>
                <a:picLocks noChangeAspect="1" noChangeArrowheads="1"/>
              </p:cNvPicPr>
              <p:nvPr/>
            </p:nvPicPr>
            <p:blipFill>
              <a:blip r:embed="rId21">
                <a:extLst>
                  <a:ext uri="{28A0092B-C50C-407E-A947-70E740481C1C}">
                    <a14:useLocalDpi xmlns:a14="http://schemas.microsoft.com/office/drawing/2010/main" val="0"/>
                  </a:ext>
                </a:extLst>
              </a:blip>
              <a:srcRect b="9467"/>
              <a:stretch>
                <a:fillRect/>
              </a:stretch>
            </p:blipFill>
            <p:spPr bwMode="auto">
              <a:xfrm>
                <a:off x="6869028" y="2909466"/>
                <a:ext cx="1035115" cy="494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 name="正方形/長方形 82"/>
              <p:cNvSpPr/>
              <p:nvPr/>
            </p:nvSpPr>
            <p:spPr>
              <a:xfrm>
                <a:off x="7811979" y="3359972"/>
                <a:ext cx="415621" cy="184726"/>
              </a:xfrm>
              <a:prstGeom prst="rect">
                <a:avLst/>
              </a:prstGeom>
            </p:spPr>
            <p:txBody>
              <a:bodyPr wrap="none">
                <a:spAutoFit/>
              </a:bodyPr>
              <a:lstStyle/>
              <a:p>
                <a:pPr eaLnBrk="1" fontAlgn="auto" hangingPunct="1">
                  <a:spcBef>
                    <a:spcPts val="0"/>
                  </a:spcBef>
                  <a:spcAft>
                    <a:spcPts val="0"/>
                  </a:spcAft>
                  <a:defRPr/>
                </a:pPr>
                <a:r>
                  <a:rPr lang="ja-JP" altLang="en-US" sz="600" dirty="0">
                    <a:latin typeface="游ゴシック" panose="020B0400000000000000" pitchFamily="50" charset="-128"/>
                    <a:ea typeface="游ゴシック" panose="020B0400000000000000" pitchFamily="50" charset="-128"/>
                  </a:rPr>
                  <a:t>握り玉</a:t>
                </a:r>
              </a:p>
            </p:txBody>
          </p:sp>
          <p:sp>
            <p:nvSpPr>
              <p:cNvPr id="84" name="正方形/長方形 83"/>
              <p:cNvSpPr/>
              <p:nvPr/>
            </p:nvSpPr>
            <p:spPr>
              <a:xfrm>
                <a:off x="8220087" y="3359972"/>
                <a:ext cx="569555" cy="184726"/>
              </a:xfrm>
              <a:prstGeom prst="rect">
                <a:avLst/>
              </a:prstGeom>
            </p:spPr>
            <p:txBody>
              <a:bodyPr wrap="none">
                <a:spAutoFit/>
              </a:bodyPr>
              <a:lstStyle/>
              <a:p>
                <a:pPr eaLnBrk="1" fontAlgn="auto" hangingPunct="1">
                  <a:spcBef>
                    <a:spcPts val="0"/>
                  </a:spcBef>
                  <a:spcAft>
                    <a:spcPts val="0"/>
                  </a:spcAft>
                  <a:defRPr/>
                </a:pPr>
                <a:r>
                  <a:rPr lang="ja-JP" altLang="en-US" sz="600" dirty="0">
                    <a:latin typeface="游ゴシック" panose="020B0400000000000000" pitchFamily="50" charset="-128"/>
                    <a:ea typeface="游ゴシック" panose="020B0400000000000000" pitchFamily="50" charset="-128"/>
                  </a:rPr>
                  <a:t>サークルＪ</a:t>
                </a:r>
              </a:p>
            </p:txBody>
          </p:sp>
          <p:pic>
            <p:nvPicPr>
              <p:cNvPr id="85" name="Picture 11"/>
              <p:cNvPicPr>
                <a:picLocks noChangeAspect="1" noChangeArrowheads="1"/>
              </p:cNvPicPr>
              <p:nvPr/>
            </p:nvPicPr>
            <p:blipFill>
              <a:blip r:embed="rId22">
                <a:extLst>
                  <a:ext uri="{28A0092B-C50C-407E-A947-70E740481C1C}">
                    <a14:useLocalDpi xmlns:a14="http://schemas.microsoft.com/office/drawing/2010/main" val="0"/>
                  </a:ext>
                </a:extLst>
              </a:blip>
              <a:srcRect l="16995" r="15022" b="15633"/>
              <a:stretch>
                <a:fillRect/>
              </a:stretch>
            </p:blipFill>
            <p:spPr bwMode="auto">
              <a:xfrm>
                <a:off x="7859138" y="2909466"/>
                <a:ext cx="360040" cy="474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9" name="Picture 12"/>
            <p:cNvPicPr>
              <a:picLocks noChangeAspect="1" noChangeArrowheads="1"/>
            </p:cNvPicPr>
            <p:nvPr/>
          </p:nvPicPr>
          <p:blipFill>
            <a:blip r:embed="rId23">
              <a:extLst>
                <a:ext uri="{28A0092B-C50C-407E-A947-70E740481C1C}">
                  <a14:useLocalDpi xmlns:a14="http://schemas.microsoft.com/office/drawing/2010/main" val="0"/>
                </a:ext>
              </a:extLst>
            </a:blip>
            <a:srcRect b="15012"/>
            <a:stretch>
              <a:fillRect/>
            </a:stretch>
          </p:blipFill>
          <p:spPr bwMode="auto">
            <a:xfrm>
              <a:off x="8507971" y="2978217"/>
              <a:ext cx="575753" cy="405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6" name="グループ化 104"/>
          <p:cNvGrpSpPr>
            <a:grpSpLocks/>
          </p:cNvGrpSpPr>
          <p:nvPr/>
        </p:nvGrpSpPr>
        <p:grpSpPr bwMode="auto">
          <a:xfrm>
            <a:off x="6931070" y="4755159"/>
            <a:ext cx="3021012" cy="884328"/>
            <a:chOff x="5884883" y="4389494"/>
            <a:chExt cx="3021772" cy="884802"/>
          </a:xfrm>
        </p:grpSpPr>
        <p:sp>
          <p:nvSpPr>
            <p:cNvPr id="87" name="正方形/長方形 4"/>
            <p:cNvSpPr>
              <a:spLocks noChangeArrowheads="1"/>
            </p:cNvSpPr>
            <p:nvPr/>
          </p:nvSpPr>
          <p:spPr bwMode="auto">
            <a:xfrm>
              <a:off x="5884883" y="5104928"/>
              <a:ext cx="890211" cy="169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500">
                  <a:latin typeface="游ゴシック" panose="020B0400000000000000" pitchFamily="50" charset="-128"/>
                  <a:ea typeface="游ゴシック" panose="020B0400000000000000" pitchFamily="50" charset="-128"/>
                </a:rPr>
                <a:t>平面角度変更ブラケット</a:t>
              </a:r>
            </a:p>
          </p:txBody>
        </p:sp>
        <p:sp>
          <p:nvSpPr>
            <p:cNvPr id="88" name="正方形/長方形 15"/>
            <p:cNvSpPr>
              <a:spLocks noChangeArrowheads="1"/>
            </p:cNvSpPr>
            <p:nvPr/>
          </p:nvSpPr>
          <p:spPr bwMode="auto">
            <a:xfrm>
              <a:off x="6726429" y="5104928"/>
              <a:ext cx="633666" cy="169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500" dirty="0">
                  <a:latin typeface="游ゴシック" panose="020B0400000000000000" pitchFamily="50" charset="-128"/>
                  <a:ea typeface="游ゴシック" panose="020B0400000000000000" pitchFamily="50" charset="-128"/>
                </a:rPr>
                <a:t>入隅ブラケット</a:t>
              </a:r>
            </a:p>
          </p:txBody>
        </p:sp>
        <p:pic>
          <p:nvPicPr>
            <p:cNvPr id="89" name="Picture 2"/>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989068" y="4398579"/>
              <a:ext cx="758745"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 name="Picture 3"/>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6803775" y="4398579"/>
              <a:ext cx="772603"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Picture 5"/>
            <p:cNvPicPr>
              <a:picLocks noChangeAspect="1" noChangeArrowheads="1"/>
            </p:cNvPicPr>
            <p:nvPr/>
          </p:nvPicPr>
          <p:blipFill>
            <a:blip r:embed="rId26">
              <a:extLst>
                <a:ext uri="{28A0092B-C50C-407E-A947-70E740481C1C}">
                  <a14:useLocalDpi xmlns:a14="http://schemas.microsoft.com/office/drawing/2010/main" val="0"/>
                </a:ext>
              </a:extLst>
            </a:blip>
            <a:srcRect l="8054" r="7018"/>
            <a:stretch>
              <a:fillRect/>
            </a:stretch>
          </p:blipFill>
          <p:spPr bwMode="auto">
            <a:xfrm>
              <a:off x="7632340" y="4389494"/>
              <a:ext cx="1274315" cy="732947"/>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cxnSp>
        <p:nvCxnSpPr>
          <p:cNvPr id="92" name="直線コネクタ 91"/>
          <p:cNvCxnSpPr/>
          <p:nvPr/>
        </p:nvCxnSpPr>
        <p:spPr>
          <a:xfrm>
            <a:off x="376066" y="5226586"/>
            <a:ext cx="4660691"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p:nvCxnSpPr>
        <p:spPr>
          <a:xfrm>
            <a:off x="384004" y="3559711"/>
            <a:ext cx="465275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4" name="テキスト ボックス 2048"/>
          <p:cNvSpPr txBox="1">
            <a:spLocks noChangeArrowheads="1"/>
          </p:cNvSpPr>
          <p:nvPr/>
        </p:nvSpPr>
        <p:spPr bwMode="auto">
          <a:xfrm>
            <a:off x="8222422" y="4066184"/>
            <a:ext cx="627063"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600" dirty="0">
                <a:solidFill>
                  <a:schemeClr val="bg1"/>
                </a:solidFill>
                <a:latin typeface="游ゴシック" panose="020B0400000000000000" pitchFamily="50" charset="-128"/>
                <a:ea typeface="游ゴシック" panose="020B0400000000000000" pitchFamily="50" charset="-128"/>
              </a:rPr>
              <a:t>特許出願中</a:t>
            </a:r>
          </a:p>
        </p:txBody>
      </p:sp>
      <p:pic>
        <p:nvPicPr>
          <p:cNvPr id="95" name="Picture 13"/>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8705022" y="5899509"/>
            <a:ext cx="1446820" cy="984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 name="Picture 2"/>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1375821" y="5904991"/>
            <a:ext cx="337377" cy="425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 name="テキスト ボックス 96"/>
          <p:cNvSpPr txBox="1"/>
          <p:nvPr/>
        </p:nvSpPr>
        <p:spPr>
          <a:xfrm>
            <a:off x="432074" y="5553611"/>
            <a:ext cx="1328713" cy="577081"/>
          </a:xfrm>
          <a:prstGeom prst="rect">
            <a:avLst/>
          </a:prstGeom>
          <a:noFill/>
        </p:spPr>
        <p:txBody>
          <a:bodyPr wrap="square" lIns="0" tIns="0" rIns="0" bIns="0">
            <a:spAutoFit/>
          </a:bodyPr>
          <a:lstStyle/>
          <a:p>
            <a:pPr algn="just" eaLnBrk="1" fontAlgn="auto" hangingPunct="1">
              <a:lnSpc>
                <a:spcPts val="900"/>
              </a:lnSpc>
              <a:spcBef>
                <a:spcPts val="0"/>
              </a:spcBef>
              <a:spcAft>
                <a:spcPts val="0"/>
              </a:spcAft>
              <a:defRPr/>
            </a:pPr>
            <a:r>
              <a:rPr lang="ja-JP" altLang="en-US" sz="650" dirty="0">
                <a:latin typeface="游ゴシック" panose="020B0400000000000000" pitchFamily="50" charset="-128"/>
                <a:ea typeface="游ゴシック" panose="020B0400000000000000" pitchFamily="50" charset="-128"/>
              </a:rPr>
              <a:t>小さなお子さまにも、お年寄りにも握りやすいラウンド形状。</a:t>
            </a:r>
            <a:endParaRPr lang="en-US" altLang="ja-JP" sz="650" dirty="0">
              <a:latin typeface="游ゴシック" panose="020B0400000000000000" pitchFamily="50" charset="-128"/>
              <a:ea typeface="游ゴシック" panose="020B0400000000000000" pitchFamily="50" charset="-128"/>
            </a:endParaRPr>
          </a:p>
          <a:p>
            <a:pPr algn="just" eaLnBrk="1" fontAlgn="auto" hangingPunct="1">
              <a:lnSpc>
                <a:spcPts val="900"/>
              </a:lnSpc>
              <a:spcBef>
                <a:spcPts val="0"/>
              </a:spcBef>
              <a:spcAft>
                <a:spcPts val="0"/>
              </a:spcAft>
              <a:defRPr/>
            </a:pPr>
            <a:r>
              <a:rPr lang="ja-JP" altLang="en-US" sz="650" dirty="0">
                <a:latin typeface="游ゴシック" panose="020B0400000000000000" pitchFamily="50" charset="-128"/>
                <a:ea typeface="游ゴシック" panose="020B0400000000000000" pitchFamily="50" charset="-128"/>
              </a:rPr>
              <a:t>太すぎず、細すぎない手にフィットする太さです。</a:t>
            </a:r>
            <a:endParaRPr lang="en-US" altLang="ja-JP" sz="650" dirty="0">
              <a:latin typeface="游ゴシック" panose="020B0400000000000000" pitchFamily="50" charset="-128"/>
              <a:ea typeface="游ゴシック" panose="020B0400000000000000" pitchFamily="50" charset="-128"/>
            </a:endParaRPr>
          </a:p>
          <a:p>
            <a:pPr algn="just" eaLnBrk="1" fontAlgn="auto" hangingPunct="1">
              <a:lnSpc>
                <a:spcPts val="900"/>
              </a:lnSpc>
              <a:spcBef>
                <a:spcPts val="0"/>
              </a:spcBef>
              <a:spcAft>
                <a:spcPts val="0"/>
              </a:spcAft>
              <a:defRPr/>
            </a:pPr>
            <a:endParaRPr lang="ja-JP" altLang="en-US" sz="650" dirty="0">
              <a:latin typeface="游ゴシック" panose="020B0400000000000000" pitchFamily="50" charset="-128"/>
              <a:ea typeface="游ゴシック" panose="020B0400000000000000" pitchFamily="50" charset="-128"/>
            </a:endParaRPr>
          </a:p>
        </p:txBody>
      </p:sp>
      <p:sp>
        <p:nvSpPr>
          <p:cNvPr id="98" name="正方形/長方形 97"/>
          <p:cNvSpPr/>
          <p:nvPr/>
        </p:nvSpPr>
        <p:spPr>
          <a:xfrm>
            <a:off x="1944446" y="5551248"/>
            <a:ext cx="1505465" cy="461665"/>
          </a:xfrm>
          <a:prstGeom prst="rect">
            <a:avLst/>
          </a:prstGeom>
        </p:spPr>
        <p:txBody>
          <a:bodyPr wrap="square" lIns="0" tIns="0" rIns="0" bIns="0">
            <a:spAutoFit/>
          </a:bodyPr>
          <a:lstStyle/>
          <a:p>
            <a:pPr algn="just" eaLnBrk="1" fontAlgn="auto" hangingPunct="1">
              <a:lnSpc>
                <a:spcPts val="900"/>
              </a:lnSpc>
              <a:spcBef>
                <a:spcPts val="0"/>
              </a:spcBef>
              <a:spcAft>
                <a:spcPts val="0"/>
              </a:spcAft>
              <a:defRPr/>
            </a:pPr>
            <a:r>
              <a:rPr lang="ja-JP" altLang="en-US" sz="650" dirty="0">
                <a:latin typeface="游ゴシック" panose="020B0400000000000000" pitchFamily="50" charset="-128"/>
                <a:ea typeface="游ゴシック" panose="020B0400000000000000" pitchFamily="50" charset="-128"/>
              </a:rPr>
              <a:t>どんな空間にもマッチする、すっきりとした優しい印象のブラケット。</a:t>
            </a:r>
            <a:endParaRPr lang="en-US" altLang="ja-JP" sz="650" dirty="0">
              <a:latin typeface="游ゴシック" panose="020B0400000000000000" pitchFamily="50" charset="-128"/>
              <a:ea typeface="游ゴシック" panose="020B0400000000000000" pitchFamily="50" charset="-128"/>
            </a:endParaRPr>
          </a:p>
          <a:p>
            <a:pPr algn="just" eaLnBrk="1" fontAlgn="auto" hangingPunct="1">
              <a:lnSpc>
                <a:spcPts val="900"/>
              </a:lnSpc>
              <a:spcBef>
                <a:spcPts val="0"/>
              </a:spcBef>
              <a:spcAft>
                <a:spcPts val="0"/>
              </a:spcAft>
              <a:defRPr/>
            </a:pPr>
            <a:r>
              <a:rPr lang="ja-JP" altLang="en-US" sz="650" dirty="0">
                <a:latin typeface="游ゴシック" panose="020B0400000000000000" pitchFamily="50" charset="-128"/>
                <a:ea typeface="游ゴシック" panose="020B0400000000000000" pitchFamily="50" charset="-128"/>
              </a:rPr>
              <a:t>角部分をＲ形状にすることで、</a:t>
            </a:r>
            <a:endParaRPr lang="en-US" altLang="ja-JP" sz="650" dirty="0">
              <a:latin typeface="游ゴシック" panose="020B0400000000000000" pitchFamily="50" charset="-128"/>
              <a:ea typeface="游ゴシック" panose="020B0400000000000000" pitchFamily="50" charset="-128"/>
            </a:endParaRPr>
          </a:p>
          <a:p>
            <a:pPr algn="just" eaLnBrk="1" fontAlgn="auto" hangingPunct="1">
              <a:lnSpc>
                <a:spcPts val="900"/>
              </a:lnSpc>
              <a:spcBef>
                <a:spcPts val="0"/>
              </a:spcBef>
              <a:spcAft>
                <a:spcPts val="0"/>
              </a:spcAft>
              <a:defRPr/>
            </a:pPr>
            <a:r>
              <a:rPr lang="ja-JP" altLang="en-US" sz="650" dirty="0">
                <a:latin typeface="游ゴシック" panose="020B0400000000000000" pitchFamily="50" charset="-128"/>
                <a:ea typeface="游ゴシック" panose="020B0400000000000000" pitchFamily="50" charset="-128"/>
              </a:rPr>
              <a:t>手が触れた時の優しさにも配慮しました。</a:t>
            </a:r>
            <a:endParaRPr lang="en-US" altLang="ja-JP" sz="650" dirty="0">
              <a:latin typeface="游ゴシック" panose="020B0400000000000000" pitchFamily="50" charset="-128"/>
              <a:ea typeface="游ゴシック" panose="020B0400000000000000" pitchFamily="50" charset="-128"/>
            </a:endParaRPr>
          </a:p>
        </p:txBody>
      </p:sp>
      <p:sp>
        <p:nvSpPr>
          <p:cNvPr id="99" name="正方形/長方形 98"/>
          <p:cNvSpPr/>
          <p:nvPr/>
        </p:nvSpPr>
        <p:spPr>
          <a:xfrm>
            <a:off x="3625022" y="5553611"/>
            <a:ext cx="1373950" cy="692497"/>
          </a:xfrm>
          <a:prstGeom prst="rect">
            <a:avLst/>
          </a:prstGeom>
        </p:spPr>
        <p:txBody>
          <a:bodyPr wrap="square" lIns="0" tIns="0" rIns="0" bIns="0">
            <a:spAutoFit/>
          </a:bodyPr>
          <a:lstStyle/>
          <a:p>
            <a:pPr algn="just" eaLnBrk="1" fontAlgn="auto" hangingPunct="1">
              <a:lnSpc>
                <a:spcPts val="900"/>
              </a:lnSpc>
              <a:spcBef>
                <a:spcPts val="0"/>
              </a:spcBef>
              <a:spcAft>
                <a:spcPts val="0"/>
              </a:spcAft>
              <a:defRPr/>
            </a:pPr>
            <a:r>
              <a:rPr lang="ja-JP" altLang="en-US" sz="650" dirty="0">
                <a:latin typeface="游ゴシック" panose="020B0400000000000000" pitchFamily="50" charset="-128"/>
                <a:ea typeface="游ゴシック" panose="020B0400000000000000" pitchFamily="50" charset="-128"/>
              </a:rPr>
              <a:t>階段折り返しなどのコーナー部も、手すりを連結させることが可能。</a:t>
            </a:r>
            <a:endParaRPr lang="en-US" altLang="ja-JP" sz="650" dirty="0">
              <a:latin typeface="游ゴシック" panose="020B0400000000000000" pitchFamily="50" charset="-128"/>
              <a:ea typeface="游ゴシック" panose="020B0400000000000000" pitchFamily="50" charset="-128"/>
            </a:endParaRPr>
          </a:p>
          <a:p>
            <a:pPr algn="just" eaLnBrk="1" fontAlgn="auto" hangingPunct="1">
              <a:lnSpc>
                <a:spcPts val="900"/>
              </a:lnSpc>
              <a:spcBef>
                <a:spcPts val="0"/>
              </a:spcBef>
              <a:spcAft>
                <a:spcPts val="0"/>
              </a:spcAft>
              <a:defRPr/>
            </a:pPr>
            <a:r>
              <a:rPr lang="ja-JP" altLang="en-US" sz="650" dirty="0">
                <a:latin typeface="游ゴシック" panose="020B0400000000000000" pitchFamily="50" charset="-128"/>
                <a:ea typeface="游ゴシック" panose="020B0400000000000000" pitchFamily="50" charset="-128"/>
              </a:rPr>
              <a:t>動線が途切れることなく昇り降りも安心。廊下の手すりとも連結できるので、階段と廊下の行き来も</a:t>
            </a:r>
            <a:endParaRPr lang="en-US" altLang="ja-JP" sz="650" dirty="0">
              <a:latin typeface="游ゴシック" panose="020B0400000000000000" pitchFamily="50" charset="-128"/>
              <a:ea typeface="游ゴシック" panose="020B0400000000000000" pitchFamily="50" charset="-128"/>
            </a:endParaRPr>
          </a:p>
          <a:p>
            <a:pPr algn="just" eaLnBrk="1" fontAlgn="auto" hangingPunct="1">
              <a:lnSpc>
                <a:spcPts val="900"/>
              </a:lnSpc>
              <a:spcBef>
                <a:spcPts val="0"/>
              </a:spcBef>
              <a:spcAft>
                <a:spcPts val="0"/>
              </a:spcAft>
              <a:defRPr/>
            </a:pPr>
            <a:r>
              <a:rPr lang="ja-JP" altLang="en-US" sz="650" dirty="0">
                <a:latin typeface="游ゴシック" panose="020B0400000000000000" pitchFamily="50" charset="-128"/>
                <a:ea typeface="游ゴシック" panose="020B0400000000000000" pitchFamily="50" charset="-128"/>
              </a:rPr>
              <a:t>スムーズです。</a:t>
            </a:r>
            <a:endParaRPr lang="en-US" altLang="ja-JP" sz="650" dirty="0">
              <a:latin typeface="游ゴシック" panose="020B0400000000000000" pitchFamily="50" charset="-128"/>
              <a:ea typeface="游ゴシック" panose="020B0400000000000000" pitchFamily="50" charset="-128"/>
            </a:endParaRPr>
          </a:p>
        </p:txBody>
      </p:sp>
      <p:pic>
        <p:nvPicPr>
          <p:cNvPr id="100" name="Picture 2"/>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3061838" y="3647024"/>
            <a:ext cx="419100" cy="417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1" name="Picture 3"/>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1507954" y="3658136"/>
            <a:ext cx="400050" cy="40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 name="Picture 6"/>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3594218" y="3651786"/>
            <a:ext cx="412750" cy="412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5" name="Picture 7"/>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4120248" y="3651786"/>
            <a:ext cx="415925" cy="415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図 1"/>
          <p:cNvPicPr>
            <a:picLocks noChangeAspect="1"/>
          </p:cNvPicPr>
          <p:nvPr/>
        </p:nvPicPr>
        <p:blipFill rotWithShape="1">
          <a:blip r:embed="rId33">
            <a:extLst>
              <a:ext uri="{28A0092B-C50C-407E-A947-70E740481C1C}">
                <a14:useLocalDpi xmlns:a14="http://schemas.microsoft.com/office/drawing/2010/main" val="0"/>
              </a:ext>
            </a:extLst>
          </a:blip>
          <a:srcRect l="32951" t="25791" r="31821" b="30958"/>
          <a:stretch/>
        </p:blipFill>
        <p:spPr>
          <a:xfrm>
            <a:off x="2021284" y="3655709"/>
            <a:ext cx="409694" cy="402414"/>
          </a:xfrm>
          <a:prstGeom prst="rect">
            <a:avLst/>
          </a:prstGeom>
        </p:spPr>
      </p:pic>
      <p:pic>
        <p:nvPicPr>
          <p:cNvPr id="3" name="図 2"/>
          <p:cNvPicPr>
            <a:picLocks noChangeAspect="1"/>
          </p:cNvPicPr>
          <p:nvPr/>
        </p:nvPicPr>
        <p:blipFill rotWithShape="1">
          <a:blip r:embed="rId34">
            <a:extLst>
              <a:ext uri="{28A0092B-C50C-407E-A947-70E740481C1C}">
                <a14:useLocalDpi xmlns:a14="http://schemas.microsoft.com/office/drawing/2010/main" val="0"/>
              </a:ext>
            </a:extLst>
          </a:blip>
          <a:srcRect l="32324" t="20263" r="29541" b="30757"/>
          <a:stretch/>
        </p:blipFill>
        <p:spPr>
          <a:xfrm>
            <a:off x="4649452" y="3642486"/>
            <a:ext cx="411858" cy="423193"/>
          </a:xfrm>
          <a:prstGeom prst="rect">
            <a:avLst/>
          </a:prstGeom>
        </p:spPr>
      </p:pic>
      <p:sp>
        <p:nvSpPr>
          <p:cNvPr id="106" name="object 42"/>
          <p:cNvSpPr txBox="1">
            <a:spLocks noChangeArrowheads="1"/>
          </p:cNvSpPr>
          <p:nvPr/>
        </p:nvSpPr>
        <p:spPr bwMode="auto">
          <a:xfrm>
            <a:off x="4636539" y="4075787"/>
            <a:ext cx="468312" cy="160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27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4000"/>
              </a:lnSpc>
              <a:spcBef>
                <a:spcPct val="0"/>
              </a:spcBef>
              <a:buFontTx/>
              <a:buNone/>
            </a:pPr>
            <a:r>
              <a:rPr lang="en-US" altLang="ja-JP" sz="500" dirty="0">
                <a:latin typeface="游ゴシック" panose="020B0400000000000000" pitchFamily="50" charset="-128"/>
                <a:ea typeface="游ゴシック" panose="020B0400000000000000" pitchFamily="50" charset="-128"/>
                <a:cs typeface="ShinGoPro-Light"/>
              </a:rPr>
              <a:t>RA/</a:t>
            </a:r>
            <a:r>
              <a:rPr lang="ja-JP" altLang="en-US" sz="500" dirty="0">
                <a:latin typeface="游ゴシック" panose="020B0400000000000000" pitchFamily="50" charset="-128"/>
                <a:ea typeface="游ゴシック" panose="020B0400000000000000" pitchFamily="50" charset="-128"/>
                <a:cs typeface="ShinGoPro-Light"/>
              </a:rPr>
              <a:t>コージー</a:t>
            </a:r>
            <a:endParaRPr lang="en-US" altLang="ja-JP" sz="500" dirty="0">
              <a:latin typeface="游ゴシック" panose="020B0400000000000000" pitchFamily="50" charset="-128"/>
              <a:ea typeface="游ゴシック" panose="020B0400000000000000" pitchFamily="50" charset="-128"/>
              <a:cs typeface="ShinGoPro-Light"/>
            </a:endParaRPr>
          </a:p>
          <a:p>
            <a:pPr eaLnBrk="1" hangingPunct="1">
              <a:lnSpc>
                <a:spcPct val="104000"/>
              </a:lnSpc>
              <a:spcBef>
                <a:spcPct val="0"/>
              </a:spcBef>
              <a:buFontTx/>
              <a:buNone/>
            </a:pPr>
            <a:r>
              <a:rPr lang="ja-JP" altLang="en-US" sz="500" dirty="0">
                <a:latin typeface="游ゴシック" panose="020B0400000000000000" pitchFamily="50" charset="-128"/>
                <a:ea typeface="游ゴシック" panose="020B0400000000000000" pitchFamily="50" charset="-128"/>
                <a:cs typeface="ShinGoPro-Light"/>
              </a:rPr>
              <a:t>ライトグレー</a:t>
            </a:r>
            <a:endParaRPr lang="en-US" altLang="ja-JP" sz="500" dirty="0">
              <a:latin typeface="游ゴシック" panose="020B0400000000000000" pitchFamily="50" charset="-128"/>
              <a:ea typeface="游ゴシック" panose="020B0400000000000000" pitchFamily="50" charset="-128"/>
              <a:cs typeface="ShinGoPro-Light"/>
            </a:endParaRPr>
          </a:p>
        </p:txBody>
      </p:sp>
    </p:spTree>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9969</TotalTime>
  <Words>511</Words>
  <Application>Microsoft Office PowerPoint</Application>
  <PresentationFormat>ユーザー設定</PresentationFormat>
  <Paragraphs>72</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HGPｺﾞｼｯｸE</vt:lpstr>
      <vt:lpstr>游ゴシック</vt:lpstr>
      <vt:lpstr>游ゴシック</vt:lpstr>
      <vt:lpstr>Arial</vt:lpstr>
      <vt:lpstr>Calibri</vt:lpstr>
      <vt:lpstr>Segoe UI</vt:lpstr>
      <vt:lpstr>Times New Roman</vt:lpstr>
      <vt:lpstr>LIXILテーマ</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佐藤 衿香(Erika Sato)</cp:lastModifiedBy>
  <cp:revision>542</cp:revision>
  <cp:lastPrinted>2021-12-20T06:25:45Z</cp:lastPrinted>
  <dcterms:created xsi:type="dcterms:W3CDTF">2010-09-29T12:55:25Z</dcterms:created>
  <dcterms:modified xsi:type="dcterms:W3CDTF">2025-08-25T02:42:33Z</dcterms:modified>
</cp:coreProperties>
</file>