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3" autoAdjust="0"/>
    <p:restoredTop sz="94878" autoAdjust="0"/>
  </p:normalViewPr>
  <p:slideViewPr>
    <p:cSldViewPr snapToGrid="0" showGuides="1">
      <p:cViewPr>
        <p:scale>
          <a:sx n="66" d="100"/>
          <a:sy n="66" d="100"/>
        </p:scale>
        <p:origin x="318" y="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83869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7048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jpg"/><Relationship Id="rId3" Type="http://schemas.openxmlformats.org/officeDocument/2006/relationships/image" Target="../media/image15.jpg"/><Relationship Id="rId21" Type="http://schemas.openxmlformats.org/officeDocument/2006/relationships/image" Target="../media/image33.png"/><Relationship Id="rId7" Type="http://schemas.openxmlformats.org/officeDocument/2006/relationships/image" Target="../media/image19.jp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jp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23.png"/><Relationship Id="rId24" Type="http://schemas.openxmlformats.org/officeDocument/2006/relationships/image" Target="../media/image36.jpg"/><Relationship Id="rId5" Type="http://schemas.openxmlformats.org/officeDocument/2006/relationships/image" Target="../media/image17.jpg"/><Relationship Id="rId15" Type="http://schemas.openxmlformats.org/officeDocument/2006/relationships/image" Target="../media/image27.pn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jpg"/><Relationship Id="rId9" Type="http://schemas.openxmlformats.org/officeDocument/2006/relationships/image" Target="../media/image21.jpg"/><Relationship Id="rId14" Type="http://schemas.openxmlformats.org/officeDocument/2006/relationships/image" Target="../media/image26.png"/><Relationship Id="rId22" Type="http://schemas.openxmlformats.org/officeDocument/2006/relationships/image" Target="../media/image34.jpg"/><Relationship Id="rId27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8" t="15988" r="22331" b="40246"/>
          <a:stretch/>
        </p:blipFill>
        <p:spPr>
          <a:xfrm>
            <a:off x="8901847" y="2967282"/>
            <a:ext cx="1268594" cy="618033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9" t="28136" r="13296" b="9399"/>
          <a:stretch/>
        </p:blipFill>
        <p:spPr>
          <a:xfrm>
            <a:off x="7228458" y="1695073"/>
            <a:ext cx="1257752" cy="639719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t="30846" r="33870" b="24127"/>
          <a:stretch/>
        </p:blipFill>
        <p:spPr>
          <a:xfrm>
            <a:off x="5576756" y="2963669"/>
            <a:ext cx="1261366" cy="62887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7" t="15997" r="24606" b="42011"/>
          <a:stretch/>
        </p:blipFill>
        <p:spPr>
          <a:xfrm>
            <a:off x="8905461" y="1687845"/>
            <a:ext cx="1257752" cy="639719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" t="21074" r="22389" b="25159"/>
          <a:stretch/>
        </p:blipFill>
        <p:spPr>
          <a:xfrm>
            <a:off x="5587598" y="1687844"/>
            <a:ext cx="1257752" cy="632491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2" t="32252" r="16948" b="15249"/>
          <a:stretch/>
        </p:blipFill>
        <p:spPr>
          <a:xfrm>
            <a:off x="7229965" y="2970896"/>
            <a:ext cx="1257752" cy="61442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2" t="19442" r="16477" b="-230"/>
          <a:stretch/>
        </p:blipFill>
        <p:spPr>
          <a:xfrm>
            <a:off x="449235" y="1591200"/>
            <a:ext cx="2332800" cy="2541600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11569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437940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28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手すり後付けリフォーム部材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endParaRPr lang="en-US" altLang="ja-JP" sz="2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SPD99999008147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73755" y="997248"/>
            <a:ext cx="4758052" cy="55403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下地となる合板がない壁でも、手すりを取付けできる補強部材です。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2818707" y="3324177"/>
            <a:ext cx="2235609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取付け可能手すり：</a:t>
            </a:r>
            <a:endParaRPr lang="en-US" altLang="ja-JP" sz="7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fontAlgn="auto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手すりラウンドタイプ、　手すりスクエアタイプ</a:t>
            </a:r>
            <a:endParaRPr lang="en-US" altLang="ja-JP" sz="7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76200" indent="-76200" eaLnBrk="1" fontAlgn="auto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手すりラウンドタイプの入隅ブラケット、平面角度変更ブラケットは取り付けできません。</a:t>
            </a:r>
            <a:endParaRPr lang="en-US" altLang="ja-JP" sz="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76200" indent="-76200" eaLnBrk="1" fontAlgn="auto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手すりユニットＡは取り付けできません。</a:t>
            </a:r>
          </a:p>
          <a:p>
            <a:pPr marL="76200" indent="-76200" eaLnBrk="1" fontAlgn="auto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fontAlgn="auto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" name="正方形/長方形 21"/>
          <p:cNvSpPr>
            <a:spLocks noChangeArrowheads="1"/>
          </p:cNvSpPr>
          <p:nvPr/>
        </p:nvSpPr>
        <p:spPr bwMode="auto">
          <a:xfrm>
            <a:off x="205493" y="4212630"/>
            <a:ext cx="133882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ja-JP" sz="10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カラー</a:t>
            </a:r>
            <a:r>
              <a:rPr lang="ja-JP" altLang="en-US" sz="10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ラインアップ</a:t>
            </a:r>
            <a:endParaRPr lang="ja-JP" altLang="ja-JP" sz="10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</p:txBody>
      </p:sp>
      <p:grpSp>
        <p:nvGrpSpPr>
          <p:cNvPr id="25" name="グループ化 14"/>
          <p:cNvGrpSpPr>
            <a:grpSpLocks/>
          </p:cNvGrpSpPr>
          <p:nvPr/>
        </p:nvGrpSpPr>
        <p:grpSpPr bwMode="auto">
          <a:xfrm>
            <a:off x="248355" y="4707930"/>
            <a:ext cx="4076700" cy="585787"/>
            <a:chOff x="152084" y="4114934"/>
            <a:chExt cx="4444748" cy="639233"/>
          </a:xfrm>
        </p:grpSpPr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84" y="4134800"/>
              <a:ext cx="743195" cy="594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5199" y="4134799"/>
              <a:ext cx="750995" cy="60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4785" y="4134800"/>
              <a:ext cx="774209" cy="619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7585" y="4114934"/>
              <a:ext cx="779247" cy="623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グループ化 16"/>
          <p:cNvGrpSpPr>
            <a:grpSpLocks/>
          </p:cNvGrpSpPr>
          <p:nvPr/>
        </p:nvGrpSpPr>
        <p:grpSpPr bwMode="auto">
          <a:xfrm>
            <a:off x="273755" y="5701803"/>
            <a:ext cx="4311650" cy="861915"/>
            <a:chOff x="260503" y="5370154"/>
            <a:chExt cx="4568217" cy="833013"/>
          </a:xfrm>
        </p:grpSpPr>
        <p:pic>
          <p:nvPicPr>
            <p:cNvPr id="33" name="Picture 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26"/>
            <a:stretch>
              <a:fillRect/>
            </a:stretch>
          </p:blipFill>
          <p:spPr bwMode="auto">
            <a:xfrm>
              <a:off x="260503" y="5370154"/>
              <a:ext cx="919758" cy="800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1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3797" y="5370154"/>
              <a:ext cx="1018607" cy="815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1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3566" y="5370154"/>
              <a:ext cx="1033591" cy="827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14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319" y="5370154"/>
              <a:ext cx="1040401" cy="833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" name="正方形/長方形 39"/>
          <p:cNvSpPr/>
          <p:nvPr/>
        </p:nvSpPr>
        <p:spPr>
          <a:xfrm>
            <a:off x="194380" y="4482505"/>
            <a:ext cx="1395413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後付けベース材</a:t>
            </a:r>
          </a:p>
        </p:txBody>
      </p:sp>
      <p:sp>
        <p:nvSpPr>
          <p:cNvPr id="42" name="object 42"/>
          <p:cNvSpPr txBox="1">
            <a:spLocks noChangeArrowheads="1"/>
          </p:cNvSpPr>
          <p:nvPr/>
        </p:nvSpPr>
        <p:spPr bwMode="auto">
          <a:xfrm>
            <a:off x="171788" y="5365155"/>
            <a:ext cx="765175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YY/</a:t>
            </a:r>
            <a:r>
              <a:rPr lang="ja-JP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プレシャスホワイト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　　</a:t>
            </a: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クリエアイボリー</a:t>
            </a:r>
            <a:b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</a:b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　　</a:t>
            </a: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クリエホワイト</a:t>
            </a:r>
            <a:endParaRPr lang="ja-JP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3" name="object 42"/>
          <p:cNvSpPr txBox="1">
            <a:spLocks noChangeArrowheads="1"/>
          </p:cNvSpPr>
          <p:nvPr/>
        </p:nvSpPr>
        <p:spPr bwMode="auto">
          <a:xfrm>
            <a:off x="946856" y="5365155"/>
            <a:ext cx="558800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AC/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クリエオーク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4" name="object 42"/>
          <p:cNvSpPr txBox="1">
            <a:spLocks noChangeArrowheads="1"/>
          </p:cNvSpPr>
          <p:nvPr/>
        </p:nvSpPr>
        <p:spPr bwMode="auto">
          <a:xfrm>
            <a:off x="1615842" y="5365155"/>
            <a:ext cx="630238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AD/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クリエチェリー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5" name="object 42"/>
          <p:cNvSpPr txBox="1">
            <a:spLocks noChangeArrowheads="1"/>
          </p:cNvSpPr>
          <p:nvPr/>
        </p:nvSpPr>
        <p:spPr bwMode="auto">
          <a:xfrm>
            <a:off x="2334649" y="5365155"/>
            <a:ext cx="539750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MM/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クリエモカ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6" name="object 42"/>
          <p:cNvSpPr txBox="1">
            <a:spLocks noChangeArrowheads="1"/>
          </p:cNvSpPr>
          <p:nvPr/>
        </p:nvSpPr>
        <p:spPr bwMode="auto">
          <a:xfrm>
            <a:off x="2942132" y="5365155"/>
            <a:ext cx="630238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DD/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クリエダーク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7" name="object 42"/>
          <p:cNvSpPr txBox="1">
            <a:spLocks noChangeArrowheads="1"/>
          </p:cNvSpPr>
          <p:nvPr/>
        </p:nvSpPr>
        <p:spPr bwMode="auto">
          <a:xfrm>
            <a:off x="3711106" y="5365155"/>
            <a:ext cx="468313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AB/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ブラック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95968" y="5681067"/>
            <a:ext cx="10779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専用端部材</a:t>
            </a:r>
          </a:p>
        </p:txBody>
      </p:sp>
      <p:sp>
        <p:nvSpPr>
          <p:cNvPr id="53" name="object 42"/>
          <p:cNvSpPr txBox="1">
            <a:spLocks noChangeArrowheads="1"/>
          </p:cNvSpPr>
          <p:nvPr/>
        </p:nvSpPr>
        <p:spPr bwMode="auto">
          <a:xfrm>
            <a:off x="3083630" y="6370042"/>
            <a:ext cx="674688" cy="7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DD/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クリエダーク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54" name="object 42"/>
          <p:cNvSpPr txBox="1">
            <a:spLocks noChangeArrowheads="1"/>
          </p:cNvSpPr>
          <p:nvPr/>
        </p:nvSpPr>
        <p:spPr bwMode="auto">
          <a:xfrm>
            <a:off x="3804355" y="6376392"/>
            <a:ext cx="4683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AB/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ブラック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55" name="object 136"/>
          <p:cNvSpPr txBox="1"/>
          <p:nvPr/>
        </p:nvSpPr>
        <p:spPr>
          <a:xfrm>
            <a:off x="5446159" y="3898305"/>
            <a:ext cx="4999037" cy="3857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24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500" dirty="0">
                <a:solidFill>
                  <a:srgbClr val="76787B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/>
              </a:rPr>
              <a:t> </a:t>
            </a:r>
            <a:r>
              <a: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/>
              </a:rPr>
              <a:t>ベース材厚さ</a:t>
            </a:r>
            <a: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/>
              </a:rPr>
              <a:t>11</a:t>
            </a:r>
            <a:r>
              <a: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/>
              </a:rPr>
              <a:t>㎜施工用接着剤について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KozMinPro-Heavy"/>
            </a:endParaRPr>
          </a:p>
        </p:txBody>
      </p:sp>
      <p:sp>
        <p:nvSpPr>
          <p:cNvPr id="56" name="object 14"/>
          <p:cNvSpPr>
            <a:spLocks/>
          </p:cNvSpPr>
          <p:nvPr/>
        </p:nvSpPr>
        <p:spPr bwMode="auto">
          <a:xfrm>
            <a:off x="5523945" y="4322904"/>
            <a:ext cx="4814781" cy="50064"/>
          </a:xfrm>
          <a:custGeom>
            <a:avLst/>
            <a:gdLst>
              <a:gd name="T0" fmla="*/ 0 w 8280400"/>
              <a:gd name="T1" fmla="*/ 0 h 45719"/>
              <a:gd name="T2" fmla="*/ 14739 w 8280400"/>
              <a:gd name="T3" fmla="*/ 0 h 45719"/>
              <a:gd name="T4" fmla="*/ 0 60000 65536"/>
              <a:gd name="T5" fmla="*/ 0 60000 65536"/>
              <a:gd name="T6" fmla="*/ 0 w 8280400"/>
              <a:gd name="T7" fmla="*/ 0 h 45719"/>
              <a:gd name="T8" fmla="*/ 8280400 w 8280400"/>
              <a:gd name="T9" fmla="*/ 0 h 457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45719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479496" y="4419005"/>
            <a:ext cx="3240088" cy="5921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ja-JP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施工上のご注意</a:t>
            </a:r>
            <a:endParaRPr lang="en-US" altLang="ja-JP" sz="900" dirty="0">
              <a:solidFill>
                <a:schemeClr val="tx1">
                  <a:lumMod val="65000"/>
                  <a:lumOff val="3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厚さ</a:t>
            </a:r>
            <a:r>
              <a:rPr lang="en-US" altLang="ja-JP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11㎜</a:t>
            </a:r>
            <a:r>
              <a:rPr lang="ja-JP" alt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のベース材はたわみ防止のため、ねじと接着剤併用施工となります。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厚さ</a:t>
            </a:r>
            <a:r>
              <a:rPr lang="en-US" altLang="ja-JP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11㎜</a:t>
            </a:r>
            <a:r>
              <a:rPr lang="ja-JP" alt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は手すりスクエアタイプを合わせて使う時におすすめの部材です。下記の納まり寸法・建築基準法をご確認のうえ、ご利用ください。</a:t>
            </a:r>
          </a:p>
        </p:txBody>
      </p:sp>
      <p:pic>
        <p:nvPicPr>
          <p:cNvPr id="58" name="Picture 2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184" y="4457105"/>
            <a:ext cx="431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0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58" y="5660430"/>
            <a:ext cx="2949359" cy="138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object 14"/>
          <p:cNvSpPr>
            <a:spLocks/>
          </p:cNvSpPr>
          <p:nvPr/>
        </p:nvSpPr>
        <p:spPr bwMode="auto">
          <a:xfrm>
            <a:off x="5523946" y="5499905"/>
            <a:ext cx="4750906" cy="49400"/>
          </a:xfrm>
          <a:custGeom>
            <a:avLst/>
            <a:gdLst>
              <a:gd name="T0" fmla="*/ 0 w 8280400"/>
              <a:gd name="T1" fmla="*/ 0 h 45719"/>
              <a:gd name="T2" fmla="*/ 14739 w 8280400"/>
              <a:gd name="T3" fmla="*/ 0 h 45719"/>
              <a:gd name="T4" fmla="*/ 0 60000 65536"/>
              <a:gd name="T5" fmla="*/ 0 60000 65536"/>
              <a:gd name="T6" fmla="*/ 0 w 8280400"/>
              <a:gd name="T7" fmla="*/ 0 h 45719"/>
              <a:gd name="T8" fmla="*/ 8280400 w 8280400"/>
              <a:gd name="T9" fmla="*/ 0 h 457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45719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1" name="object 136"/>
          <p:cNvSpPr txBox="1"/>
          <p:nvPr/>
        </p:nvSpPr>
        <p:spPr>
          <a:xfrm>
            <a:off x="5446159" y="5066701"/>
            <a:ext cx="4999037" cy="38417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824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/>
              </a:rPr>
              <a:t> </a:t>
            </a:r>
            <a:r>
              <a: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/>
              </a:rPr>
              <a:t>納まり寸法・建築基準法について</a:t>
            </a:r>
            <a:endParaRPr sz="1400" dirty="0">
              <a:solidFill>
                <a:schemeClr val="tx1">
                  <a:lumMod val="50000"/>
                  <a:lumOff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KozMinPro-Heavy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8317991" y="5981420"/>
            <a:ext cx="2490787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 </a:t>
            </a: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厚さ２４ｍｍベース材にスクエアタイプを取り付けた</a:t>
            </a:r>
          </a:p>
          <a:p>
            <a:pPr algn="just" eaLnBrk="1" fontAlgn="auto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　場合は、壁からの出幅が１０９ｍｍとなり、建築基準法</a:t>
            </a:r>
          </a:p>
          <a:p>
            <a:pPr algn="just" eaLnBrk="1" fontAlgn="auto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  第２３条 「幅</a:t>
            </a:r>
            <a:r>
              <a:rPr lang="en-US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10cm</a:t>
            </a: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まではないものとして、階段および </a:t>
            </a:r>
            <a:endParaRPr lang="en-US" altLang="ja-JP" sz="6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just" eaLnBrk="1" fontAlgn="auto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　踊場の幅を算定する。」に満たさなくなりますので、</a:t>
            </a:r>
          </a:p>
          <a:p>
            <a:pPr algn="just" eaLnBrk="1" fontAlgn="auto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　現場に応じて、厚さ１</a:t>
            </a:r>
            <a:r>
              <a:rPr lang="en-US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r>
              <a:rPr lang="ja-JP" altLang="en-US" sz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ｍｍベース材をご利用ください。</a:t>
            </a:r>
          </a:p>
        </p:txBody>
      </p:sp>
      <p:cxnSp>
        <p:nvCxnSpPr>
          <p:cNvPr id="65" name="直線コネクタ 64"/>
          <p:cNvCxnSpPr/>
          <p:nvPr/>
        </p:nvCxnSpPr>
        <p:spPr>
          <a:xfrm>
            <a:off x="284868" y="4457105"/>
            <a:ext cx="467967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グループ化 89"/>
          <p:cNvGrpSpPr>
            <a:grpSpLocks/>
          </p:cNvGrpSpPr>
          <p:nvPr/>
        </p:nvGrpSpPr>
        <p:grpSpPr bwMode="auto">
          <a:xfrm>
            <a:off x="5446159" y="997942"/>
            <a:ext cx="5152872" cy="2925793"/>
            <a:chOff x="4480417" y="2393885"/>
            <a:chExt cx="5153618" cy="2925355"/>
          </a:xfrm>
        </p:grpSpPr>
        <p:sp>
          <p:nvSpPr>
            <p:cNvPr id="67" name="正方形/長方形 66"/>
            <p:cNvSpPr/>
            <p:nvPr/>
          </p:nvSpPr>
          <p:spPr>
            <a:xfrm>
              <a:off x="4507408" y="2854191"/>
              <a:ext cx="2065288" cy="2307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手すりラウンドタイプ 取付けの場合</a:t>
              </a:r>
            </a:p>
          </p:txBody>
        </p:sp>
        <p:sp>
          <p:nvSpPr>
            <p:cNvPr id="68" name="正方形/長方形 67"/>
            <p:cNvSpPr/>
            <p:nvPr/>
          </p:nvSpPr>
          <p:spPr>
            <a:xfrm>
              <a:off x="4526460" y="3841468"/>
              <a:ext cx="1734218" cy="27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突出しエンドブラケットを使用します。</a:t>
              </a:r>
              <a:br>
                <a:rPr lang="en-US" altLang="ja-JP" sz="7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</a:br>
              <a:r>
                <a:rPr lang="en-US" altLang="ja-JP" sz="5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※</a:t>
              </a:r>
              <a:r>
                <a:rPr lang="ja-JP" altLang="en-US" sz="5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エンドブラケットは取り付けできません。</a:t>
              </a:r>
            </a:p>
          </p:txBody>
        </p:sp>
        <p:sp>
          <p:nvSpPr>
            <p:cNvPr id="69" name="正方形/長方形 68"/>
            <p:cNvSpPr/>
            <p:nvPr/>
          </p:nvSpPr>
          <p:spPr>
            <a:xfrm>
              <a:off x="6206409" y="3841468"/>
              <a:ext cx="1547907" cy="30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連続させる場合はフレキシブル</a:t>
              </a:r>
              <a:endParaRPr lang="en-US" altLang="ja-JP" sz="70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ジョイントを使用します。</a:t>
              </a:r>
            </a:p>
          </p:txBody>
        </p:sp>
        <p:sp>
          <p:nvSpPr>
            <p:cNvPr id="70" name="正方形/長方形 69"/>
            <p:cNvSpPr/>
            <p:nvPr/>
          </p:nvSpPr>
          <p:spPr>
            <a:xfrm>
              <a:off x="7840312" y="3841468"/>
              <a:ext cx="1533381" cy="3841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連続させる場合はフレキシブルジョイントを使用します。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5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※</a:t>
              </a:r>
              <a:r>
                <a:rPr lang="ja-JP" altLang="en-US" sz="5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入隅ブラケットは取り付けできません。</a:t>
              </a:r>
            </a:p>
          </p:txBody>
        </p:sp>
        <p:sp>
          <p:nvSpPr>
            <p:cNvPr id="71" name="正方形/長方形 70"/>
            <p:cNvSpPr/>
            <p:nvPr/>
          </p:nvSpPr>
          <p:spPr>
            <a:xfrm>
              <a:off x="6187356" y="3700202"/>
              <a:ext cx="558881" cy="214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出隅部</a:t>
              </a:r>
            </a:p>
          </p:txBody>
        </p:sp>
        <p:sp>
          <p:nvSpPr>
            <p:cNvPr id="72" name="正方形/長方形 71"/>
            <p:cNvSpPr/>
            <p:nvPr/>
          </p:nvSpPr>
          <p:spPr>
            <a:xfrm>
              <a:off x="6162165" y="5119215"/>
              <a:ext cx="1754580" cy="200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spc="-2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出隅部は連続しない納まりとなります。</a:t>
              </a:r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7874233" y="5119215"/>
              <a:ext cx="1759802" cy="2000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spc="-2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入隅部は連続しない納まりとなります。</a:t>
              </a:r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4526461" y="5119215"/>
              <a:ext cx="1531410" cy="200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7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写真はエンドブラケットを使用。</a:t>
              </a:r>
            </a:p>
          </p:txBody>
        </p:sp>
        <p:sp>
          <p:nvSpPr>
            <p:cNvPr id="75" name="正方形/長方形 74"/>
            <p:cNvSpPr/>
            <p:nvPr/>
          </p:nvSpPr>
          <p:spPr>
            <a:xfrm>
              <a:off x="7833962" y="3700202"/>
              <a:ext cx="592223" cy="214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入隅部</a:t>
              </a:r>
            </a:p>
          </p:txBody>
        </p:sp>
        <p:sp>
          <p:nvSpPr>
            <p:cNvPr id="76" name="正方形/長方形 75"/>
            <p:cNvSpPr/>
            <p:nvPr/>
          </p:nvSpPr>
          <p:spPr>
            <a:xfrm>
              <a:off x="4526461" y="3698615"/>
              <a:ext cx="566820" cy="215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8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端部</a:t>
              </a:r>
            </a:p>
          </p:txBody>
        </p:sp>
        <p:sp>
          <p:nvSpPr>
            <p:cNvPr id="77" name="正方形/長方形 76"/>
            <p:cNvSpPr/>
            <p:nvPr/>
          </p:nvSpPr>
          <p:spPr>
            <a:xfrm>
              <a:off x="4505821" y="4103367"/>
              <a:ext cx="2630868" cy="2317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手すりスクエアタイプ 取付けの場合</a:t>
              </a:r>
            </a:p>
          </p:txBody>
        </p:sp>
        <p:sp>
          <p:nvSpPr>
            <p:cNvPr id="78" name="object 136"/>
            <p:cNvSpPr txBox="1"/>
            <p:nvPr/>
          </p:nvSpPr>
          <p:spPr>
            <a:xfrm>
              <a:off x="4480417" y="2393885"/>
              <a:ext cx="4999761" cy="38411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824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2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Century Gothic"/>
                </a:rPr>
                <a:t> </a:t>
              </a:r>
              <a:r>
                <a:rPr lang="ja-JP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cs typeface="Century Gothic"/>
                </a:rPr>
                <a:t>取付け例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/>
              </a:endParaRPr>
            </a:p>
          </p:txBody>
        </p:sp>
        <p:sp>
          <p:nvSpPr>
            <p:cNvPr id="79" name="object 14"/>
            <p:cNvSpPr>
              <a:spLocks/>
            </p:cNvSpPr>
            <p:nvPr/>
          </p:nvSpPr>
          <p:spPr bwMode="auto">
            <a:xfrm>
              <a:off x="4572000" y="2823611"/>
              <a:ext cx="4428000" cy="45719"/>
            </a:xfrm>
            <a:custGeom>
              <a:avLst/>
              <a:gdLst>
                <a:gd name="T0" fmla="*/ 0 w 8280400"/>
                <a:gd name="T1" fmla="*/ 0 h 45719"/>
                <a:gd name="T2" fmla="*/ 14741 w 8280400"/>
                <a:gd name="T3" fmla="*/ 0 h 45719"/>
                <a:gd name="T4" fmla="*/ 0 60000 65536"/>
                <a:gd name="T5" fmla="*/ 0 60000 65536"/>
                <a:gd name="T6" fmla="*/ 0 w 8280400"/>
                <a:gd name="T7" fmla="*/ 0 h 45719"/>
                <a:gd name="T8" fmla="*/ 8280400 w 8280400"/>
                <a:gd name="T9" fmla="*/ 0 h 4571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280400" h="45719">
                  <a:moveTo>
                    <a:pt x="0" y="0"/>
                  </a:moveTo>
                  <a:lnTo>
                    <a:pt x="8280006" y="0"/>
                  </a:lnTo>
                </a:path>
              </a:pathLst>
            </a:custGeom>
            <a:noFill/>
            <a:ln w="12700">
              <a:solidFill>
                <a:srgbClr val="82828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80" name="正方形/長方形 79"/>
            <p:cNvSpPr/>
            <p:nvPr/>
          </p:nvSpPr>
          <p:spPr>
            <a:xfrm>
              <a:off x="6162165" y="4954140"/>
              <a:ext cx="558881" cy="215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出隅部</a:t>
              </a:r>
            </a:p>
          </p:txBody>
        </p:sp>
        <p:sp>
          <p:nvSpPr>
            <p:cNvPr id="81" name="正方形/長方形 80"/>
            <p:cNvSpPr/>
            <p:nvPr/>
          </p:nvSpPr>
          <p:spPr>
            <a:xfrm>
              <a:off x="7874233" y="4954140"/>
              <a:ext cx="593811" cy="215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入隅部</a:t>
              </a:r>
            </a:p>
          </p:txBody>
        </p:sp>
        <p:sp>
          <p:nvSpPr>
            <p:cNvPr id="82" name="正方形/長方形 81"/>
            <p:cNvSpPr/>
            <p:nvPr/>
          </p:nvSpPr>
          <p:spPr>
            <a:xfrm>
              <a:off x="4526461" y="4954140"/>
              <a:ext cx="390582" cy="215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端部</a:t>
              </a:r>
            </a:p>
          </p:txBody>
        </p:sp>
      </p:grpSp>
      <p:sp>
        <p:nvSpPr>
          <p:cNvPr id="89" name="object 42"/>
          <p:cNvSpPr txBox="1">
            <a:spLocks noChangeArrowheads="1"/>
          </p:cNvSpPr>
          <p:nvPr/>
        </p:nvSpPr>
        <p:spPr bwMode="auto">
          <a:xfrm>
            <a:off x="9411734" y="4944468"/>
            <a:ext cx="468312" cy="16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ja-JP" altLang="en-US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セメダイン</a:t>
            </a:r>
            <a:r>
              <a:rPr lang="en-US" altLang="ja-JP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(</a:t>
            </a:r>
            <a:r>
              <a:rPr lang="ja-JP" altLang="en-US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株</a:t>
            </a:r>
            <a:r>
              <a:rPr lang="en-US" altLang="ja-JP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)</a:t>
            </a:r>
          </a:p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SG</a:t>
            </a:r>
            <a:r>
              <a:rPr lang="ja-JP" altLang="en-US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－</a:t>
            </a:r>
            <a:r>
              <a:rPr lang="en-US" altLang="ja-JP" sz="50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1</a:t>
            </a:r>
            <a:endParaRPr lang="ja-JP" altLang="ja-JP" sz="50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 b="7124"/>
          <a:stretch/>
        </p:blipFill>
        <p:spPr>
          <a:xfrm>
            <a:off x="2865697" y="1600338"/>
            <a:ext cx="1953746" cy="173520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77" y="4729457"/>
            <a:ext cx="692000" cy="5536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766" y="4725104"/>
            <a:ext cx="689491" cy="55159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807" y="4701581"/>
            <a:ext cx="693000" cy="554400"/>
          </a:xfrm>
          <a:prstGeom prst="rect">
            <a:avLst/>
          </a:prstGeom>
        </p:spPr>
      </p:pic>
      <p:sp>
        <p:nvSpPr>
          <p:cNvPr id="90" name="object 42"/>
          <p:cNvSpPr txBox="1">
            <a:spLocks noChangeArrowheads="1"/>
          </p:cNvSpPr>
          <p:nvPr/>
        </p:nvSpPr>
        <p:spPr bwMode="auto">
          <a:xfrm>
            <a:off x="4389361" y="5362504"/>
            <a:ext cx="787232" cy="8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RA/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コージーライトグレー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155" y="5696062"/>
            <a:ext cx="1062000" cy="8496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17" y="5694123"/>
            <a:ext cx="1062000" cy="8496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027" y="5701801"/>
            <a:ext cx="1062329" cy="849863"/>
          </a:xfrm>
          <a:prstGeom prst="rect">
            <a:avLst/>
          </a:prstGeom>
        </p:spPr>
      </p:pic>
      <p:sp>
        <p:nvSpPr>
          <p:cNvPr id="50" name="object 42"/>
          <p:cNvSpPr txBox="1">
            <a:spLocks noChangeArrowheads="1"/>
          </p:cNvSpPr>
          <p:nvPr/>
        </p:nvSpPr>
        <p:spPr bwMode="auto">
          <a:xfrm>
            <a:off x="1057980" y="6370042"/>
            <a:ext cx="587375" cy="8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AC/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クリエオーク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51" name="object 42"/>
          <p:cNvSpPr txBox="1">
            <a:spLocks noChangeArrowheads="1"/>
          </p:cNvSpPr>
          <p:nvPr/>
        </p:nvSpPr>
        <p:spPr bwMode="auto">
          <a:xfrm>
            <a:off x="1778705" y="6376392"/>
            <a:ext cx="585788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AD/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クリエチェリー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52" name="object 42"/>
          <p:cNvSpPr txBox="1">
            <a:spLocks noChangeArrowheads="1"/>
          </p:cNvSpPr>
          <p:nvPr/>
        </p:nvSpPr>
        <p:spPr bwMode="auto">
          <a:xfrm>
            <a:off x="2453393" y="6370042"/>
            <a:ext cx="530225" cy="7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ＭＭ</a:t>
            </a: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クリエモカ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49" name="object 42"/>
          <p:cNvSpPr txBox="1">
            <a:spLocks noChangeArrowheads="1"/>
          </p:cNvSpPr>
          <p:nvPr/>
        </p:nvSpPr>
        <p:spPr bwMode="auto">
          <a:xfrm>
            <a:off x="248355" y="6355755"/>
            <a:ext cx="8096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YY/</a:t>
            </a:r>
            <a:r>
              <a:rPr lang="ja-JP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プレシャスホワイト</a:t>
            </a:r>
            <a:b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</a:b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　　</a:t>
            </a: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クリエアイボリー</a:t>
            </a:r>
            <a:b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</a:b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　　</a:t>
            </a: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クリエホワイト</a:t>
            </a:r>
            <a:endParaRPr lang="ja-JP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  <p:sp>
        <p:nvSpPr>
          <p:cNvPr id="91" name="object 42"/>
          <p:cNvSpPr txBox="1">
            <a:spLocks noChangeArrowheads="1"/>
          </p:cNvSpPr>
          <p:nvPr/>
        </p:nvSpPr>
        <p:spPr bwMode="auto">
          <a:xfrm>
            <a:off x="4362575" y="6377333"/>
            <a:ext cx="787232" cy="8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0"/>
              </a:spcBef>
              <a:buFontTx/>
              <a:buNone/>
            </a:pPr>
            <a:r>
              <a:rPr lang="en-US" altLang="ja-JP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RA/</a:t>
            </a:r>
            <a:r>
              <a:rPr lang="ja-JP" altLang="en-US" sz="500" dirty="0">
                <a:latin typeface="游ゴシック" panose="020B0400000000000000" pitchFamily="50" charset="-128"/>
                <a:ea typeface="游ゴシック" panose="020B0400000000000000" pitchFamily="50" charset="-128"/>
                <a:cs typeface="ShinGoPro-Light"/>
              </a:rPr>
              <a:t>コージーライトグレー</a:t>
            </a:r>
            <a:endParaRPr lang="en-US" altLang="ja-JP" sz="500" dirty="0">
              <a:latin typeface="游ゴシック" panose="020B0400000000000000" pitchFamily="50" charset="-128"/>
              <a:ea typeface="游ゴシック" panose="020B0400000000000000" pitchFamily="50" charset="-128"/>
              <a:cs typeface="ShinGoPro-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10003</TotalTime>
  <Words>393</Words>
  <Application>Microsoft Office PowerPoint</Application>
  <PresentationFormat>ユーザー設定</PresentationFormat>
  <Paragraphs>64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HGPｺﾞｼｯｸE</vt:lpstr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546</cp:revision>
  <cp:lastPrinted>2021-12-20T06:25:45Z</cp:lastPrinted>
  <dcterms:created xsi:type="dcterms:W3CDTF">2010-09-29T12:55:25Z</dcterms:created>
  <dcterms:modified xsi:type="dcterms:W3CDTF">2025-08-25T02:44:23Z</dcterms:modified>
</cp:coreProperties>
</file>