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747" autoAdjust="0"/>
    <p:restoredTop sz="96190" autoAdjust="0"/>
  </p:normalViewPr>
  <p:slideViewPr>
    <p:cSldViewPr snapToGrid="0" showGuides="1">
      <p:cViewPr varScale="1">
        <p:scale>
          <a:sx n="66" d="100"/>
          <a:sy n="66" d="100"/>
        </p:scale>
        <p:origin x="1440" y="32"/>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8/12/2025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18" Type="http://schemas.openxmlformats.org/officeDocument/2006/relationships/image" Target="../media/image30.emf"/><Relationship Id="rId3" Type="http://schemas.openxmlformats.org/officeDocument/2006/relationships/image" Target="../media/image15.png"/><Relationship Id="rId7" Type="http://schemas.openxmlformats.org/officeDocument/2006/relationships/image" Target="../media/image19.emf"/><Relationship Id="rId12" Type="http://schemas.openxmlformats.org/officeDocument/2006/relationships/image" Target="../media/image24.emf"/><Relationship Id="rId17" Type="http://schemas.openxmlformats.org/officeDocument/2006/relationships/image" Target="../media/image29.emf"/><Relationship Id="rId2" Type="http://schemas.openxmlformats.org/officeDocument/2006/relationships/notesSlide" Target="../notesSlides/notesSlide1.xml"/><Relationship Id="rId16" Type="http://schemas.openxmlformats.org/officeDocument/2006/relationships/image" Target="../media/image28.emf"/><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emf"/><Relationship Id="rId5" Type="http://schemas.openxmlformats.org/officeDocument/2006/relationships/image" Target="../media/image17.png"/><Relationship Id="rId15" Type="http://schemas.openxmlformats.org/officeDocument/2006/relationships/image" Target="../media/image27.emf"/><Relationship Id="rId10" Type="http://schemas.openxmlformats.org/officeDocument/2006/relationships/image" Target="../media/image22.emf"/><Relationship Id="rId19" Type="http://schemas.openxmlformats.org/officeDocument/2006/relationships/image" Target="../media/image31.emf"/><Relationship Id="rId4" Type="http://schemas.openxmlformats.org/officeDocument/2006/relationships/image" Target="../media/image16.png"/><Relationship Id="rId9" Type="http://schemas.openxmlformats.org/officeDocument/2006/relationships/image" Target="../media/image21.emf"/><Relationship Id="rId14"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6759"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868987" y="335280"/>
            <a:ext cx="128400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en-US" altLang="ja-JP" sz="2800" b="1" dirty="0">
                <a:solidFill>
                  <a:schemeClr val="bg1"/>
                </a:solidFill>
                <a:latin typeface="Yu Gothic" panose="020B0400000000000000" pitchFamily="34" charset="-128"/>
                <a:ea typeface="Yu Gothic" panose="020B0400000000000000" pitchFamily="34" charset="-128"/>
              </a:rPr>
              <a:t>TY-02S</a:t>
            </a:r>
            <a:endParaRPr lang="ja-JP" altLang="en-US" sz="2800" b="1" dirty="0">
              <a:solidFill>
                <a:schemeClr val="bg1"/>
              </a:solidFill>
              <a:latin typeface="Yu Gothic" panose="020B0400000000000000" pitchFamily="34" charset="-128"/>
              <a:ea typeface="Yu Gothic" panose="020B0400000000000000" pitchFamily="34" charset="-128"/>
            </a:endParaRP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0"/>
              </a:spcBef>
              <a:buClr>
                <a:schemeClr val="dk2"/>
              </a:buClr>
              <a:buSzPts val="600"/>
              <a:buNone/>
            </a:pPr>
            <a:r>
              <a:rPr lang="ja-JP" altLang="ja-JP" sz="600" dirty="0">
                <a:solidFill>
                  <a:schemeClr val="dk2"/>
                </a:solidFill>
                <a:latin typeface="游ゴシック" panose="020B0400000000000000" pitchFamily="50" charset="-128"/>
                <a:ea typeface="游ゴシック" panose="020B0400000000000000" pitchFamily="50" charset="-128"/>
                <a:cs typeface="Arial"/>
                <a:sym typeface="Arial"/>
              </a:rPr>
              <a:t>SPD99999008152</a:t>
            </a:r>
            <a:endParaRPr lang="en-US" altLang="ja-JP" sz="600" dirty="0">
              <a:solidFill>
                <a:schemeClr val="dk2"/>
              </a:solidFill>
              <a:latin typeface="游ゴシック" panose="020B0400000000000000" pitchFamily="50" charset="-128"/>
              <a:ea typeface="游ゴシック" panose="020B0400000000000000" pitchFamily="50" charset="-128"/>
              <a:cs typeface="Arial"/>
            </a:endParaRPr>
          </a:p>
          <a:p>
            <a:pPr>
              <a:spcBef>
                <a:spcPts val="0"/>
              </a:spcBef>
              <a:buClr>
                <a:schemeClr val="dk2"/>
              </a:buClr>
              <a:buSzPts val="600"/>
              <a:buNone/>
            </a:pPr>
            <a:r>
              <a:rPr lang="en-US" altLang="ja-JP" sz="600" dirty="0">
                <a:solidFill>
                  <a:schemeClr val="dk2"/>
                </a:solidFill>
                <a:latin typeface="游ゴシック" panose="020B0400000000000000" pitchFamily="50" charset="-128"/>
                <a:ea typeface="游ゴシック" panose="020B0400000000000000" pitchFamily="50" charset="-128"/>
                <a:cs typeface="Arial"/>
              </a:rPr>
              <a:t>2025.09.01</a:t>
            </a:r>
            <a:r>
              <a:rPr lang="ja-JP" altLang="en-US" sz="600" dirty="0">
                <a:solidFill>
                  <a:schemeClr val="dk2"/>
                </a:solidFill>
                <a:latin typeface="游ゴシック" panose="020B0400000000000000" pitchFamily="50" charset="-128"/>
                <a:ea typeface="游ゴシック" panose="020B0400000000000000" pitchFamily="50" charset="-128"/>
                <a:cs typeface="Arial"/>
              </a:rPr>
              <a:t>発行</a:t>
            </a: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pic>
        <p:nvPicPr>
          <p:cNvPr id="2" name="Google Shape;90;p8">
            <a:extLst>
              <a:ext uri="{FF2B5EF4-FFF2-40B4-BE49-F238E27FC236}">
                <a16:creationId xmlns:a16="http://schemas.microsoft.com/office/drawing/2014/main" id="{A8D625E8-C9A6-5C22-302F-6459E8448AD3}"/>
              </a:ext>
            </a:extLst>
          </p:cNvPr>
          <p:cNvPicPr preferRelativeResize="0"/>
          <p:nvPr/>
        </p:nvPicPr>
        <p:blipFill rotWithShape="1">
          <a:blip r:embed="rId3">
            <a:alphaModFix/>
          </a:blip>
          <a:srcRect t="1154" b="21891"/>
          <a:stretch/>
        </p:blipFill>
        <p:spPr>
          <a:xfrm>
            <a:off x="0" y="817942"/>
            <a:ext cx="5346700" cy="3046311"/>
          </a:xfrm>
          <a:prstGeom prst="rect">
            <a:avLst/>
          </a:prstGeom>
          <a:noFill/>
          <a:ln>
            <a:noFill/>
          </a:ln>
        </p:spPr>
      </p:pic>
      <p:pic>
        <p:nvPicPr>
          <p:cNvPr id="4" name="図 3">
            <a:extLst>
              <a:ext uri="{FF2B5EF4-FFF2-40B4-BE49-F238E27FC236}">
                <a16:creationId xmlns:a16="http://schemas.microsoft.com/office/drawing/2014/main" id="{45EA5A23-21D3-3487-C05A-88E26A223AED}"/>
              </a:ext>
            </a:extLst>
          </p:cNvPr>
          <p:cNvPicPr>
            <a:picLocks noChangeAspect="1"/>
          </p:cNvPicPr>
          <p:nvPr/>
        </p:nvPicPr>
        <p:blipFill>
          <a:blip r:embed="rId4"/>
          <a:stretch>
            <a:fillRect/>
          </a:stretch>
        </p:blipFill>
        <p:spPr>
          <a:xfrm>
            <a:off x="0" y="3870539"/>
            <a:ext cx="5345906" cy="984994"/>
          </a:xfrm>
          <a:prstGeom prst="rect">
            <a:avLst/>
          </a:prstGeom>
        </p:spPr>
      </p:pic>
      <p:sp>
        <p:nvSpPr>
          <p:cNvPr id="5" name="正方形/長方形 4">
            <a:extLst>
              <a:ext uri="{FF2B5EF4-FFF2-40B4-BE49-F238E27FC236}">
                <a16:creationId xmlns:a16="http://schemas.microsoft.com/office/drawing/2014/main" id="{DF2E94A4-BC0C-B7C5-F81A-9723DC51AFB1}"/>
              </a:ext>
            </a:extLst>
          </p:cNvPr>
          <p:cNvSpPr/>
          <p:nvPr/>
        </p:nvSpPr>
        <p:spPr>
          <a:xfrm>
            <a:off x="40490" y="4900567"/>
            <a:ext cx="4009111" cy="76944"/>
          </a:xfrm>
          <a:prstGeom prst="rect">
            <a:avLst/>
          </a:prstGeom>
        </p:spPr>
        <p:txBody>
          <a:bodyPr wrap="none" lIns="0" tIns="0" rIns="0" bIns="0">
            <a:spAutoFit/>
          </a:bodyPr>
          <a:lstStyle/>
          <a:p>
            <a:pPr>
              <a:defRPr/>
            </a:pPr>
            <a:r>
              <a:rPr lang="en-US" altLang="ja-JP" sz="500" dirty="0">
                <a:solidFill>
                  <a:srgbClr val="FF0000"/>
                </a:solidFill>
                <a:latin typeface="游ゴシック" panose="020B0400000000000000" pitchFamily="50" charset="-128"/>
                <a:ea typeface="游ゴシック" panose="020B0400000000000000" pitchFamily="50" charset="-128"/>
              </a:rPr>
              <a:t>※</a:t>
            </a:r>
            <a:r>
              <a:rPr lang="ja-JP" altLang="en-US" sz="500" dirty="0">
                <a:solidFill>
                  <a:srgbClr val="FF0000"/>
                </a:solidFill>
                <a:latin typeface="游ゴシック" panose="020B0400000000000000" pitchFamily="50" charset="-128"/>
                <a:ea typeface="游ゴシック" panose="020B0400000000000000" pitchFamily="50" charset="-128"/>
              </a:rPr>
              <a:t>床暖房システムの種類によって対応できないものもあります</a:t>
            </a:r>
            <a:r>
              <a:rPr lang="ja-JP" altLang="en-US" sz="500" dirty="0">
                <a:solidFill>
                  <a:srgbClr val="130600"/>
                </a:solidFill>
                <a:latin typeface="游ゴシック" panose="020B0400000000000000" pitchFamily="50" charset="-128"/>
                <a:ea typeface="游ゴシック" panose="020B0400000000000000" pitchFamily="50" charset="-128"/>
              </a:rPr>
              <a:t>。</a:t>
            </a:r>
            <a:r>
              <a:rPr lang="en-US" altLang="ja-JP" sz="500" dirty="0">
                <a:solidFill>
                  <a:srgbClr val="130600"/>
                </a:solidFill>
                <a:latin typeface="游ゴシック" panose="020B0400000000000000" pitchFamily="50" charset="-128"/>
                <a:ea typeface="游ゴシック" panose="020B0400000000000000" pitchFamily="50" charset="-128"/>
              </a:rPr>
              <a:t>※2</a:t>
            </a:r>
            <a:r>
              <a:rPr lang="ja-JP" altLang="en-US" sz="500" dirty="0">
                <a:solidFill>
                  <a:srgbClr val="130600"/>
                </a:solidFill>
                <a:latin typeface="游ゴシック" panose="020B0400000000000000" pitchFamily="50" charset="-128"/>
                <a:ea typeface="游ゴシック" panose="020B0400000000000000" pitchFamily="50" charset="-128"/>
              </a:rPr>
              <a:t>： 日本工業規格</a:t>
            </a:r>
            <a:r>
              <a:rPr lang="en-US" altLang="ja-JP" sz="500" dirty="0">
                <a:solidFill>
                  <a:srgbClr val="130600"/>
                </a:solidFill>
                <a:latin typeface="游ゴシック" panose="020B0400000000000000" pitchFamily="50" charset="-128"/>
                <a:ea typeface="游ゴシック" panose="020B0400000000000000" pitchFamily="50" charset="-128"/>
              </a:rPr>
              <a:t>JIS Z 2801</a:t>
            </a:r>
            <a:r>
              <a:rPr lang="ja-JP" altLang="en-US" sz="500" dirty="0">
                <a:solidFill>
                  <a:srgbClr val="130600"/>
                </a:solidFill>
                <a:latin typeface="游ゴシック" panose="020B0400000000000000" pitchFamily="50" charset="-128"/>
                <a:ea typeface="游ゴシック" panose="020B0400000000000000" pitchFamily="50" charset="-128"/>
              </a:rPr>
              <a:t>に準じた方法で試験、評価を行っています。</a:t>
            </a:r>
            <a:endParaRPr lang="ja-JP" altLang="en-US" sz="500" dirty="0">
              <a:latin typeface="游ゴシック" panose="020B0400000000000000" pitchFamily="50" charset="-128"/>
              <a:ea typeface="游ゴシック" panose="020B0400000000000000" pitchFamily="50" charset="-128"/>
            </a:endParaRPr>
          </a:p>
        </p:txBody>
      </p:sp>
      <p:graphicFrame>
        <p:nvGraphicFramePr>
          <p:cNvPr id="6" name="表 5">
            <a:extLst>
              <a:ext uri="{FF2B5EF4-FFF2-40B4-BE49-F238E27FC236}">
                <a16:creationId xmlns:a16="http://schemas.microsoft.com/office/drawing/2014/main" id="{6D4DDEB8-F6A5-CC89-D4E7-93DDDB7BE9F7}"/>
              </a:ext>
            </a:extLst>
          </p:cNvPr>
          <p:cNvGraphicFramePr>
            <a:graphicFrameLocks noGrp="1"/>
          </p:cNvGraphicFramePr>
          <p:nvPr>
            <p:extLst>
              <p:ext uri="{D42A27DB-BD31-4B8C-83A1-F6EECF244321}">
                <p14:modId xmlns:p14="http://schemas.microsoft.com/office/powerpoint/2010/main" val="447025063"/>
              </p:ext>
            </p:extLst>
          </p:nvPr>
        </p:nvGraphicFramePr>
        <p:xfrm>
          <a:off x="79265" y="5146949"/>
          <a:ext cx="2356930" cy="687594"/>
        </p:xfrm>
        <a:graphic>
          <a:graphicData uri="http://schemas.openxmlformats.org/drawingml/2006/table">
            <a:tbl>
              <a:tblPr/>
              <a:tblGrid>
                <a:gridCol w="789280">
                  <a:extLst>
                    <a:ext uri="{9D8B030D-6E8A-4147-A177-3AD203B41FA5}">
                      <a16:colId xmlns:a16="http://schemas.microsoft.com/office/drawing/2014/main" val="20000"/>
                    </a:ext>
                  </a:extLst>
                </a:gridCol>
                <a:gridCol w="1567650">
                  <a:extLst>
                    <a:ext uri="{9D8B030D-6E8A-4147-A177-3AD203B41FA5}">
                      <a16:colId xmlns:a16="http://schemas.microsoft.com/office/drawing/2014/main" val="20001"/>
                    </a:ext>
                  </a:extLst>
                </a:gridCol>
              </a:tblGrid>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寸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厚み</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12× </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幅</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303× </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長さ</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1818</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mm</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8342">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基　材</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エンジニアリングウッド＋環境配慮型針葉樹合板</a:t>
                      </a:r>
                      <a:endPar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／硬質バッカー＋環境配慮型合板</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表面材</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木目タイプ</a:t>
                      </a: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a:t>
                      </a:r>
                      <a:endPar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ハイパーフィルム（フットフィール仕上げ）</a:t>
                      </a:r>
                      <a:endPar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ホルムアルデヒド対策</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F☆☆☆☆</a:t>
                      </a:r>
                      <a:endPar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工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rPr>
                        <a:t>木造戸建住宅捨て張り・マンションン二重床</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9" name="object 177">
            <a:extLst>
              <a:ext uri="{FF2B5EF4-FFF2-40B4-BE49-F238E27FC236}">
                <a16:creationId xmlns:a16="http://schemas.microsoft.com/office/drawing/2014/main" id="{DA7E434F-91CD-B85A-A38B-C0779B4A8CA8}"/>
              </a:ext>
            </a:extLst>
          </p:cNvPr>
          <p:cNvSpPr txBox="1">
            <a:spLocks noChangeArrowheads="1"/>
          </p:cNvSpPr>
          <p:nvPr/>
        </p:nvSpPr>
        <p:spPr bwMode="auto">
          <a:xfrm>
            <a:off x="85138" y="5893135"/>
            <a:ext cx="1500775" cy="7694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1">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500" dirty="0">
                <a:solidFill>
                  <a:srgbClr val="171001"/>
                </a:solidFill>
                <a:latin typeface="游ゴシック" panose="020B0400000000000000" pitchFamily="50" charset="-128"/>
                <a:ea typeface="游ゴシック" panose="020B0400000000000000" pitchFamily="50" charset="-128"/>
              </a:rPr>
              <a:t>おすすめ床造作材：ラシッサ Ｓフロア用床造作材</a:t>
            </a:r>
            <a:endParaRPr lang="en-US" altLang="ja-JP" sz="500" dirty="0">
              <a:latin typeface="游ゴシック" panose="020B0400000000000000" pitchFamily="50" charset="-128"/>
              <a:ea typeface="游ゴシック" panose="020B0400000000000000" pitchFamily="50" charset="-128"/>
            </a:endParaRPr>
          </a:p>
        </p:txBody>
      </p:sp>
      <p:sp>
        <p:nvSpPr>
          <p:cNvPr id="10" name="正方形/長方形 9">
            <a:extLst>
              <a:ext uri="{FF2B5EF4-FFF2-40B4-BE49-F238E27FC236}">
                <a16:creationId xmlns:a16="http://schemas.microsoft.com/office/drawing/2014/main" id="{BB5B60DA-BE8C-4DA7-0C1D-DEFF371F496F}"/>
              </a:ext>
            </a:extLst>
          </p:cNvPr>
          <p:cNvSpPr/>
          <p:nvPr/>
        </p:nvSpPr>
        <p:spPr>
          <a:xfrm>
            <a:off x="83233" y="4991294"/>
            <a:ext cx="414338" cy="184150"/>
          </a:xfrm>
          <a:prstGeom prst="rect">
            <a:avLst/>
          </a:prstGeom>
        </p:spPr>
        <p:txBody>
          <a:bodyPr wrap="none">
            <a:spAutoFit/>
          </a:bodyPr>
          <a:lstStyle/>
          <a:p>
            <a:pPr>
              <a:defRPr/>
            </a:pPr>
            <a:r>
              <a:rPr lang="ja-JP" altLang="en-US" sz="600" dirty="0">
                <a:solidFill>
                  <a:srgbClr val="130600"/>
                </a:solidFill>
                <a:latin typeface="游ゴシック" panose="020B0400000000000000" pitchFamily="50" charset="-128"/>
                <a:ea typeface="游ゴシック" panose="020B0400000000000000" pitchFamily="50" charset="-128"/>
              </a:rPr>
              <a:t>■仕様</a:t>
            </a:r>
          </a:p>
        </p:txBody>
      </p:sp>
      <p:sp>
        <p:nvSpPr>
          <p:cNvPr id="11" name="正方形/長方形 10">
            <a:extLst>
              <a:ext uri="{FF2B5EF4-FFF2-40B4-BE49-F238E27FC236}">
                <a16:creationId xmlns:a16="http://schemas.microsoft.com/office/drawing/2014/main" id="{7FF2D7B9-0094-D7C5-3AAF-3027F59E54BE}"/>
              </a:ext>
            </a:extLst>
          </p:cNvPr>
          <p:cNvSpPr/>
          <p:nvPr/>
        </p:nvSpPr>
        <p:spPr>
          <a:xfrm>
            <a:off x="2408573" y="4991294"/>
            <a:ext cx="1053494" cy="184666"/>
          </a:xfrm>
          <a:prstGeom prst="rect">
            <a:avLst/>
          </a:prstGeom>
        </p:spPr>
        <p:txBody>
          <a:bodyPr wrap="none">
            <a:spAutoFit/>
          </a:bodyPr>
          <a:lstStyle/>
          <a:p>
            <a:r>
              <a:rPr lang="ja-JP" altLang="en-US" sz="600" dirty="0">
                <a:solidFill>
                  <a:srgbClr val="130600"/>
                </a:solidFill>
                <a:latin typeface="游ゴシック" panose="020B0400000000000000" pitchFamily="50" charset="-128"/>
                <a:ea typeface="游ゴシック" panose="020B0400000000000000" pitchFamily="50" charset="-128"/>
              </a:rPr>
              <a:t>■ 平面図（木目タイプ）</a:t>
            </a:r>
          </a:p>
        </p:txBody>
      </p:sp>
      <p:pic>
        <p:nvPicPr>
          <p:cNvPr id="14" name="図 13">
            <a:extLst>
              <a:ext uri="{FF2B5EF4-FFF2-40B4-BE49-F238E27FC236}">
                <a16:creationId xmlns:a16="http://schemas.microsoft.com/office/drawing/2014/main" id="{0B5C2E5E-26C8-4E16-2D71-890E3AA68E49}"/>
              </a:ext>
            </a:extLst>
          </p:cNvPr>
          <p:cNvPicPr>
            <a:picLocks noChangeAspect="1"/>
          </p:cNvPicPr>
          <p:nvPr/>
        </p:nvPicPr>
        <p:blipFill>
          <a:blip r:embed="rId5"/>
          <a:stretch>
            <a:fillRect/>
          </a:stretch>
        </p:blipFill>
        <p:spPr>
          <a:xfrm>
            <a:off x="2517941" y="5153882"/>
            <a:ext cx="2457401" cy="538608"/>
          </a:xfrm>
          <a:prstGeom prst="rect">
            <a:avLst/>
          </a:prstGeom>
        </p:spPr>
      </p:pic>
      <p:pic>
        <p:nvPicPr>
          <p:cNvPr id="15" name="図 14">
            <a:extLst>
              <a:ext uri="{FF2B5EF4-FFF2-40B4-BE49-F238E27FC236}">
                <a16:creationId xmlns:a16="http://schemas.microsoft.com/office/drawing/2014/main" id="{75B2F645-1091-6B78-DE5C-A7D777E3C5BB}"/>
              </a:ext>
            </a:extLst>
          </p:cNvPr>
          <p:cNvPicPr>
            <a:picLocks noChangeAspect="1"/>
          </p:cNvPicPr>
          <p:nvPr/>
        </p:nvPicPr>
        <p:blipFill>
          <a:blip r:embed="rId6"/>
          <a:stretch>
            <a:fillRect/>
          </a:stretch>
        </p:blipFill>
        <p:spPr>
          <a:xfrm>
            <a:off x="2530781" y="5795915"/>
            <a:ext cx="1617734" cy="429126"/>
          </a:xfrm>
          <a:prstGeom prst="rect">
            <a:avLst/>
          </a:prstGeom>
        </p:spPr>
      </p:pic>
      <p:sp>
        <p:nvSpPr>
          <p:cNvPr id="17" name="テキスト ボックス 16">
            <a:extLst>
              <a:ext uri="{FF2B5EF4-FFF2-40B4-BE49-F238E27FC236}">
                <a16:creationId xmlns:a16="http://schemas.microsoft.com/office/drawing/2014/main" id="{A4333781-459F-439B-7C51-8268E23EDD09}"/>
              </a:ext>
            </a:extLst>
          </p:cNvPr>
          <p:cNvSpPr txBox="1"/>
          <p:nvPr/>
        </p:nvSpPr>
        <p:spPr>
          <a:xfrm>
            <a:off x="2522411" y="6305918"/>
            <a:ext cx="2802992"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defRPr kumimoji="1" sz="400">
                <a:latin typeface="游ゴシック" panose="020B0400000000000000" pitchFamily="50" charset="-128"/>
                <a:ea typeface="游ゴシック" panose="020B0400000000000000" pitchFamily="50" charset="-128"/>
              </a:defRPr>
            </a:lvl1pPr>
            <a:lvl2pPr marL="742950" indent="-285750">
              <a:defRPr kumimoji="1">
                <a:latin typeface="Calibri" panose="020F0502020204030204" pitchFamily="34" charset="0"/>
                <a:ea typeface="ＭＳ Ｐゴシック" panose="020B0600070205080204" pitchFamily="50" charset="-128"/>
              </a:defRPr>
            </a:lvl2pPr>
            <a:lvl3pPr marL="1143000" indent="-228600">
              <a:defRPr kumimoji="1">
                <a:latin typeface="Calibri" panose="020F0502020204030204" pitchFamily="34" charset="0"/>
                <a:ea typeface="ＭＳ Ｐゴシック" panose="020B0600070205080204" pitchFamily="50" charset="-128"/>
              </a:defRPr>
            </a:lvl3pPr>
            <a:lvl4pPr marL="1600200" indent="-228600">
              <a:defRPr kumimoji="1">
                <a:latin typeface="Calibri" panose="020F0502020204030204" pitchFamily="34" charset="0"/>
                <a:ea typeface="ＭＳ Ｐゴシック" panose="020B0600070205080204" pitchFamily="50" charset="-128"/>
              </a:defRPr>
            </a:lvl4pPr>
            <a:lvl5pPr marL="2057400" indent="-228600">
              <a:defRPr kumimoji="1">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9pPr>
          </a:lstStyle>
          <a:p>
            <a:r>
              <a:rPr lang="en-US" altLang="ja-JP" sz="500" dirty="0"/>
              <a:t>※</a:t>
            </a:r>
            <a:r>
              <a:rPr lang="ja-JP" altLang="en-US" sz="500" dirty="0"/>
              <a:t>色名称の「</a:t>
            </a:r>
            <a:r>
              <a:rPr lang="en-US" altLang="ja-JP" sz="500" dirty="0"/>
              <a:t>F</a:t>
            </a:r>
            <a:r>
              <a:rPr lang="ja-JP" altLang="en-US" sz="500" dirty="0"/>
              <a:t>」はフットフィール仕上げを意味します。</a:t>
            </a:r>
          </a:p>
          <a:p>
            <a:r>
              <a:rPr lang="en-US" altLang="ja-JP" sz="500" dirty="0"/>
              <a:t>※ Foot feel</a:t>
            </a:r>
            <a:r>
              <a:rPr lang="ja-JP" altLang="en-US" sz="500" dirty="0"/>
              <a:t>のタイプは天然木の木肌を表現しているため、色により仕様タイプが限定されます。</a:t>
            </a:r>
            <a:endParaRPr lang="en-US" altLang="ja-JP" sz="500" dirty="0"/>
          </a:p>
          <a:p>
            <a:r>
              <a:rPr lang="en-US" altLang="ja-JP" sz="500" dirty="0"/>
              <a:t>※TY-02S</a:t>
            </a:r>
            <a:r>
              <a:rPr lang="ja-JP" altLang="en-US" sz="500" dirty="0"/>
              <a:t>は他の床と仕様が異なるため混使用できません。</a:t>
            </a:r>
          </a:p>
          <a:p>
            <a:r>
              <a:rPr lang="en-US" altLang="ja-JP" sz="500" dirty="0"/>
              <a:t>※</a:t>
            </a:r>
            <a:r>
              <a:rPr lang="ja-JP" altLang="en-US" sz="500" dirty="0"/>
              <a:t>他商品と同一の色名称であっても色柄が異なる場合があります。あらかじめサンプル等でご確認ください。</a:t>
            </a:r>
          </a:p>
          <a:p>
            <a:r>
              <a:rPr lang="en-US" altLang="ja-JP" sz="500" dirty="0"/>
              <a:t>※ </a:t>
            </a:r>
            <a:r>
              <a:rPr lang="ja-JP" altLang="en-US" sz="500" dirty="0"/>
              <a:t>床材には、光の反射や見る角度によって床材と異なる色のすじ等が見える場合がありますが、表面処理の特性によるものですので、あらかじめご了承ください。</a:t>
            </a:r>
          </a:p>
        </p:txBody>
      </p:sp>
      <p:grpSp>
        <p:nvGrpSpPr>
          <p:cNvPr id="20" name="グループ化 19">
            <a:extLst>
              <a:ext uri="{FF2B5EF4-FFF2-40B4-BE49-F238E27FC236}">
                <a16:creationId xmlns:a16="http://schemas.microsoft.com/office/drawing/2014/main" id="{82E8E757-0DF4-17D6-A4E4-0B148C44C230}"/>
              </a:ext>
            </a:extLst>
          </p:cNvPr>
          <p:cNvGrpSpPr/>
          <p:nvPr/>
        </p:nvGrpSpPr>
        <p:grpSpPr>
          <a:xfrm>
            <a:off x="-7135" y="6902710"/>
            <a:ext cx="5353835" cy="220345"/>
            <a:chOff x="-7135" y="6858945"/>
            <a:chExt cx="5127624" cy="268288"/>
          </a:xfrm>
        </p:grpSpPr>
        <p:sp>
          <p:nvSpPr>
            <p:cNvPr id="21" name="正方形/長方形 20">
              <a:extLst>
                <a:ext uri="{FF2B5EF4-FFF2-40B4-BE49-F238E27FC236}">
                  <a16:creationId xmlns:a16="http://schemas.microsoft.com/office/drawing/2014/main" id="{58D7980E-015F-E07F-F684-2E82DB220BE8}"/>
                </a:ext>
              </a:extLst>
            </p:cNvPr>
            <p:cNvSpPr/>
            <p:nvPr/>
          </p:nvSpPr>
          <p:spPr>
            <a:xfrm>
              <a:off x="40490" y="6871645"/>
              <a:ext cx="5046774" cy="255588"/>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sp>
          <p:nvSpPr>
            <p:cNvPr id="25" name="正方形/長方形 7">
              <a:extLst>
                <a:ext uri="{FF2B5EF4-FFF2-40B4-BE49-F238E27FC236}">
                  <a16:creationId xmlns:a16="http://schemas.microsoft.com/office/drawing/2014/main" id="{742A1600-E782-AB32-1397-2D10AE32A7B0}"/>
                </a:ext>
              </a:extLst>
            </p:cNvPr>
            <p:cNvSpPr>
              <a:spLocks noChangeArrowheads="1"/>
            </p:cNvSpPr>
            <p:nvPr/>
          </p:nvSpPr>
          <p:spPr bwMode="auto">
            <a:xfrm>
              <a:off x="-7135" y="6858945"/>
              <a:ext cx="5127624" cy="2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ja-JP" altLang="en-US" sz="500" dirty="0">
                  <a:solidFill>
                    <a:srgbClr val="F42643"/>
                  </a:solidFill>
                  <a:latin typeface="游ゴシック" panose="020B0400000000000000" pitchFamily="50" charset="-128"/>
                  <a:ea typeface="游ゴシック" panose="020B0400000000000000" pitchFamily="50" charset="-128"/>
                </a:rPr>
                <a:t>基材に合板を使用しているため、結露や漏水・水こぼし・床下からの湿気により表面のフクレ、基材のはがれや腐れ・突き上げが生じる場合があります。水に濡れた場合はすぐに拭き取ってください。</a:t>
              </a:r>
              <a:endParaRPr lang="ja-JP" altLang="en-US" sz="500" dirty="0">
                <a:solidFill>
                  <a:srgbClr val="FF0000"/>
                </a:solidFill>
                <a:latin typeface="游ゴシック" panose="020B0400000000000000" pitchFamily="50" charset="-128"/>
                <a:ea typeface="游ゴシック" panose="020B0400000000000000" pitchFamily="50" charset="-128"/>
              </a:endParaRPr>
            </a:p>
          </p:txBody>
        </p:sp>
      </p:grpSp>
      <p:grpSp>
        <p:nvGrpSpPr>
          <p:cNvPr id="28" name="グループ化 27">
            <a:extLst>
              <a:ext uri="{FF2B5EF4-FFF2-40B4-BE49-F238E27FC236}">
                <a16:creationId xmlns:a16="http://schemas.microsoft.com/office/drawing/2014/main" id="{B38216B9-B791-E3A7-4438-F08D2D0889BB}"/>
              </a:ext>
            </a:extLst>
          </p:cNvPr>
          <p:cNvGrpSpPr/>
          <p:nvPr/>
        </p:nvGrpSpPr>
        <p:grpSpPr>
          <a:xfrm>
            <a:off x="0" y="6054109"/>
            <a:ext cx="2254251" cy="483331"/>
            <a:chOff x="21283" y="5408530"/>
            <a:chExt cx="2254251" cy="483331"/>
          </a:xfrm>
        </p:grpSpPr>
        <p:pic>
          <p:nvPicPr>
            <p:cNvPr id="29" name="図 5">
              <a:extLst>
                <a:ext uri="{FF2B5EF4-FFF2-40B4-BE49-F238E27FC236}">
                  <a16:creationId xmlns:a16="http://schemas.microsoft.com/office/drawing/2014/main" id="{83A4B6A4-DEE1-2F88-4E59-4D55FF761C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83" y="5411854"/>
              <a:ext cx="1921542" cy="47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正方形/長方形 29">
              <a:extLst>
                <a:ext uri="{FF2B5EF4-FFF2-40B4-BE49-F238E27FC236}">
                  <a16:creationId xmlns:a16="http://schemas.microsoft.com/office/drawing/2014/main" id="{99591A26-ADC3-FCFD-D580-389900780479}"/>
                </a:ext>
              </a:extLst>
            </p:cNvPr>
            <p:cNvSpPr/>
            <p:nvPr/>
          </p:nvSpPr>
          <p:spPr>
            <a:xfrm>
              <a:off x="1037538" y="5408530"/>
              <a:ext cx="1077531" cy="4695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1" name="正方形/長方形 30">
              <a:extLst>
                <a:ext uri="{FF2B5EF4-FFF2-40B4-BE49-F238E27FC236}">
                  <a16:creationId xmlns:a16="http://schemas.microsoft.com/office/drawing/2014/main" id="{4AF35DA8-FB8F-47D0-C419-231E941EBC79}"/>
                </a:ext>
              </a:extLst>
            </p:cNvPr>
            <p:cNvSpPr/>
            <p:nvPr/>
          </p:nvSpPr>
          <p:spPr>
            <a:xfrm>
              <a:off x="1059192" y="5425574"/>
              <a:ext cx="1154162" cy="153888"/>
            </a:xfrm>
            <a:prstGeom prst="rect">
              <a:avLst/>
            </a:prstGeom>
            <a:solidFill>
              <a:schemeClr val="bg1"/>
            </a:solidFill>
          </p:spPr>
          <p:txBody>
            <a:bodyPr wrap="none" lIns="0" tIns="0" rIns="0" bIns="0">
              <a:spAutoFit/>
            </a:bodyPr>
            <a:lstStyle/>
            <a:p>
              <a:r>
                <a:rPr lang="ja-JP" altLang="en-US" sz="500" dirty="0">
                  <a:latin typeface="游ゴシック" panose="020B0400000000000000" pitchFamily="50" charset="-128"/>
                  <a:ea typeface="游ゴシック" panose="020B0400000000000000" pitchFamily="50" charset="-128"/>
                </a:rPr>
                <a:t>表面キズやひび割れ、汚れに強い</a:t>
              </a:r>
            </a:p>
            <a:p>
              <a:r>
                <a:rPr lang="ja-JP" altLang="en-US" sz="500" dirty="0">
                  <a:latin typeface="游ゴシック" panose="020B0400000000000000" pitchFamily="50" charset="-128"/>
                  <a:ea typeface="游ゴシック" panose="020B0400000000000000" pitchFamily="50" charset="-128"/>
                </a:rPr>
                <a:t>フットフィール仕上げハイバーフイルム</a:t>
              </a:r>
              <a:endParaRPr lang="ja-JP" altLang="en-US" sz="500" dirty="0">
                <a:solidFill>
                  <a:srgbClr val="FF0000"/>
                </a:solidFill>
                <a:latin typeface="游ゴシック" panose="020B0400000000000000" pitchFamily="50" charset="-128"/>
                <a:ea typeface="游ゴシック" panose="020B0400000000000000" pitchFamily="50" charset="-128"/>
              </a:endParaRPr>
            </a:p>
          </p:txBody>
        </p:sp>
        <p:sp>
          <p:nvSpPr>
            <p:cNvPr id="32" name="正方形/長方形 31">
              <a:extLst>
                <a:ext uri="{FF2B5EF4-FFF2-40B4-BE49-F238E27FC236}">
                  <a16:creationId xmlns:a16="http://schemas.microsoft.com/office/drawing/2014/main" id="{17CF26A5-4AC3-7CE0-33E9-A9C15B56AECD}"/>
                </a:ext>
              </a:extLst>
            </p:cNvPr>
            <p:cNvSpPr/>
            <p:nvPr/>
          </p:nvSpPr>
          <p:spPr>
            <a:xfrm>
              <a:off x="1075107" y="5692358"/>
              <a:ext cx="1200427" cy="76944"/>
            </a:xfrm>
            <a:prstGeom prst="rect">
              <a:avLst/>
            </a:prstGeom>
            <a:solidFill>
              <a:schemeClr val="bg1"/>
            </a:solidFill>
          </p:spPr>
          <p:txBody>
            <a:bodyPr wrap="square" lIns="0" tIns="0" rIns="0" bIns="0">
              <a:spAutoFit/>
            </a:bodyPr>
            <a:lstStyle/>
            <a:p>
              <a:r>
                <a:rPr lang="ja-JP" altLang="en-US" sz="500" dirty="0">
                  <a:latin typeface="游ゴシック" panose="020B0400000000000000" pitchFamily="50" charset="-128"/>
                  <a:ea typeface="游ゴシック" panose="020B0400000000000000" pitchFamily="50" charset="-128"/>
                </a:rPr>
                <a:t>エンジニアリングウッド／硬質バッカー</a:t>
              </a:r>
              <a:endParaRPr lang="ja-JP" altLang="en-US" sz="500" dirty="0">
                <a:solidFill>
                  <a:srgbClr val="FF0000"/>
                </a:solidFill>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B6BFB0EF-447C-02BF-CF38-EA5ABBA0CF99}"/>
                </a:ext>
              </a:extLst>
            </p:cNvPr>
            <p:cNvSpPr/>
            <p:nvPr/>
          </p:nvSpPr>
          <p:spPr>
            <a:xfrm>
              <a:off x="1066984" y="5814917"/>
              <a:ext cx="1154162" cy="76944"/>
            </a:xfrm>
            <a:prstGeom prst="rect">
              <a:avLst/>
            </a:prstGeom>
            <a:solidFill>
              <a:schemeClr val="bg1"/>
            </a:solidFill>
          </p:spPr>
          <p:txBody>
            <a:bodyPr wrap="none" lIns="0" tIns="0" rIns="0" bIns="0">
              <a:spAutoFit/>
            </a:bodyPr>
            <a:lstStyle/>
            <a:p>
              <a:r>
                <a:rPr lang="zh-TW" altLang="en-US" sz="500" dirty="0">
                  <a:latin typeface="游ゴシック" panose="020B0400000000000000" pitchFamily="50" charset="-128"/>
                  <a:ea typeface="游ゴシック" panose="020B0400000000000000" pitchFamily="50" charset="-128"/>
                </a:rPr>
                <a:t>環境配慮型針葉樹合板／</a:t>
              </a:r>
              <a:r>
                <a:rPr lang="ja-JP" altLang="en-US" sz="500" dirty="0">
                  <a:latin typeface="游ゴシック" panose="020B0400000000000000" pitchFamily="50" charset="-128"/>
                  <a:ea typeface="游ゴシック" panose="020B0400000000000000" pitchFamily="50" charset="-128"/>
                </a:rPr>
                <a:t>環境</a:t>
              </a:r>
              <a:r>
                <a:rPr lang="zh-TW" altLang="en-US" sz="500" dirty="0">
                  <a:latin typeface="游ゴシック" panose="020B0400000000000000" pitchFamily="50" charset="-128"/>
                  <a:ea typeface="游ゴシック" panose="020B0400000000000000" pitchFamily="50" charset="-128"/>
                </a:rPr>
                <a:t>配虞型合板</a:t>
              </a:r>
              <a:endParaRPr lang="ja-JP" altLang="en-US" sz="500" dirty="0">
                <a:latin typeface="游ゴシック" panose="020B0400000000000000" pitchFamily="50" charset="-128"/>
                <a:ea typeface="游ゴシック" panose="020B0400000000000000" pitchFamily="50" charset="-128"/>
              </a:endParaRPr>
            </a:p>
          </p:txBody>
        </p:sp>
      </p:grpSp>
      <p:sp>
        <p:nvSpPr>
          <p:cNvPr id="35" name="テキスト ボックス 34">
            <a:extLst>
              <a:ext uri="{FF2B5EF4-FFF2-40B4-BE49-F238E27FC236}">
                <a16:creationId xmlns:a16="http://schemas.microsoft.com/office/drawing/2014/main" id="{08898E90-0F5A-8D59-61A9-F4E06645CEE2}"/>
              </a:ext>
            </a:extLst>
          </p:cNvPr>
          <p:cNvSpPr txBox="1"/>
          <p:nvPr/>
        </p:nvSpPr>
        <p:spPr>
          <a:xfrm>
            <a:off x="43110" y="6601116"/>
            <a:ext cx="23593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defRPr kumimoji="1" sz="400">
                <a:latin typeface="游ゴシック" panose="020B0400000000000000" pitchFamily="50" charset="-128"/>
                <a:ea typeface="游ゴシック" panose="020B0400000000000000" pitchFamily="50" charset="-128"/>
              </a:defRPr>
            </a:lvl1pPr>
            <a:lvl2pPr marL="742950" indent="-285750">
              <a:defRPr kumimoji="1">
                <a:latin typeface="Calibri" panose="020F0502020204030204" pitchFamily="34" charset="0"/>
                <a:ea typeface="ＭＳ Ｐゴシック" panose="020B0600070205080204" pitchFamily="50" charset="-128"/>
              </a:defRPr>
            </a:lvl2pPr>
            <a:lvl3pPr marL="1143000" indent="-228600">
              <a:defRPr kumimoji="1">
                <a:latin typeface="Calibri" panose="020F0502020204030204" pitchFamily="34" charset="0"/>
                <a:ea typeface="ＭＳ Ｐゴシック" panose="020B0600070205080204" pitchFamily="50" charset="-128"/>
              </a:defRPr>
            </a:lvl3pPr>
            <a:lvl4pPr marL="1600200" indent="-228600">
              <a:defRPr kumimoji="1">
                <a:latin typeface="Calibri" panose="020F0502020204030204" pitchFamily="34" charset="0"/>
                <a:ea typeface="ＭＳ Ｐゴシック" panose="020B0600070205080204" pitchFamily="50" charset="-128"/>
              </a:defRPr>
            </a:lvl4pPr>
            <a:lvl5pPr marL="2057400" indent="-228600">
              <a:defRPr kumimoji="1">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9pPr>
          </a:lstStyle>
          <a:p>
            <a:r>
              <a:rPr lang="en-US" altLang="ja-JP" sz="500" dirty="0"/>
              <a:t>※</a:t>
            </a:r>
            <a:r>
              <a:rPr lang="ja-JP" altLang="en-US" sz="500" dirty="0"/>
              <a:t>傷がつかないわけではありません。家具等を移動させる時は引きずらないでください。</a:t>
            </a:r>
          </a:p>
          <a:p>
            <a:r>
              <a:rPr lang="en-US" altLang="ja-JP" sz="500" dirty="0"/>
              <a:t>※v</a:t>
            </a:r>
            <a:r>
              <a:rPr lang="ja-JP" altLang="en-US" sz="500" dirty="0"/>
              <a:t>溝部において、樹脂シートの断面が白く見える場合がありますが、性能には影響ありませんので予めご了承ください。</a:t>
            </a:r>
          </a:p>
        </p:txBody>
      </p:sp>
      <p:sp>
        <p:nvSpPr>
          <p:cNvPr id="12" name="正方形/長方形 11">
            <a:extLst>
              <a:ext uri="{FF2B5EF4-FFF2-40B4-BE49-F238E27FC236}">
                <a16:creationId xmlns:a16="http://schemas.microsoft.com/office/drawing/2014/main" id="{8445A340-A90E-CFF2-0FC4-832F4BBCA539}"/>
              </a:ext>
            </a:extLst>
          </p:cNvPr>
          <p:cNvSpPr/>
          <p:nvPr/>
        </p:nvSpPr>
        <p:spPr>
          <a:xfrm>
            <a:off x="2436195" y="5675484"/>
            <a:ext cx="1053494" cy="184666"/>
          </a:xfrm>
          <a:prstGeom prst="rect">
            <a:avLst/>
          </a:prstGeom>
        </p:spPr>
        <p:txBody>
          <a:bodyPr wrap="none">
            <a:spAutoFit/>
          </a:bodyPr>
          <a:lstStyle/>
          <a:p>
            <a:r>
              <a:rPr lang="ja-JP" altLang="en-US" sz="600" dirty="0">
                <a:solidFill>
                  <a:srgbClr val="130600"/>
                </a:solidFill>
                <a:latin typeface="游ゴシック" panose="020B0400000000000000" pitchFamily="50" charset="-128"/>
                <a:ea typeface="游ゴシック" panose="020B0400000000000000" pitchFamily="50" charset="-128"/>
              </a:rPr>
              <a:t>■ 断面図（木目タイプ）</a:t>
            </a:r>
          </a:p>
        </p:txBody>
      </p:sp>
      <p:sp>
        <p:nvSpPr>
          <p:cNvPr id="3" name="Google Shape;93;p8">
            <a:extLst>
              <a:ext uri="{FF2B5EF4-FFF2-40B4-BE49-F238E27FC236}">
                <a16:creationId xmlns:a16="http://schemas.microsoft.com/office/drawing/2014/main" id="{F8DFA612-1837-4A26-924E-5E262193186A}"/>
              </a:ext>
            </a:extLst>
          </p:cNvPr>
          <p:cNvSpPr txBox="1"/>
          <p:nvPr/>
        </p:nvSpPr>
        <p:spPr>
          <a:xfrm>
            <a:off x="5410447" y="829616"/>
            <a:ext cx="3599709" cy="276999"/>
          </a:xfrm>
          <a:prstGeom prst="rect">
            <a:avLst/>
          </a:prstGeom>
        </p:spPr>
        <p:txBody>
          <a:bodyPr wrap="square">
            <a:spAutoFit/>
          </a:bodyPr>
          <a:lstStyle>
            <a:defPPr>
              <a:defRPr lang="en-US"/>
            </a:defPPr>
            <a:lvl1pPr>
              <a:defRPr sz="1050">
                <a:solidFill>
                  <a:srgbClr val="4B4948"/>
                </a:solidFill>
                <a:latin typeface="游ゴシック" panose="020B0400000000000000" pitchFamily="50" charset="-128"/>
                <a:ea typeface="游ゴシック" panose="020B0400000000000000" pitchFamily="50" charset="-128"/>
              </a:defRPr>
            </a:lvl1pPr>
          </a:lstStyle>
          <a:p>
            <a:r>
              <a:rPr lang="en-US" altLang="ja-JP" sz="1200" dirty="0">
                <a:sym typeface="Century Gothic"/>
              </a:rPr>
              <a:t>01</a:t>
            </a:r>
            <a:r>
              <a:rPr lang="ja-JP" altLang="en-US" sz="1200" dirty="0">
                <a:sym typeface="Arial"/>
              </a:rPr>
              <a:t>　足ざわりのよいフットフィール仕上げ</a:t>
            </a:r>
            <a:endParaRPr sz="1200" dirty="0">
              <a:sym typeface="Arial"/>
            </a:endParaRPr>
          </a:p>
        </p:txBody>
      </p:sp>
      <p:sp>
        <p:nvSpPr>
          <p:cNvPr id="16" name="正方形/長方形 15">
            <a:extLst>
              <a:ext uri="{FF2B5EF4-FFF2-40B4-BE49-F238E27FC236}">
                <a16:creationId xmlns:a16="http://schemas.microsoft.com/office/drawing/2014/main" id="{04EA69BE-F6B4-604B-4657-C45F3D998E7D}"/>
              </a:ext>
            </a:extLst>
          </p:cNvPr>
          <p:cNvSpPr/>
          <p:nvPr/>
        </p:nvSpPr>
        <p:spPr>
          <a:xfrm>
            <a:off x="5359276" y="1124092"/>
            <a:ext cx="5332537" cy="33855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天然木が持つ質感をありのままに表現した特殊技法で、樹種に最適な木肌感を</a:t>
            </a:r>
            <a:r>
              <a:rPr lang="en-US" altLang="ja-JP" sz="800" dirty="0">
                <a:solidFill>
                  <a:srgbClr val="4B4948"/>
                </a:solidFill>
                <a:latin typeface="游ゴシック" panose="020B0400000000000000" pitchFamily="50" charset="-128"/>
                <a:ea typeface="游ゴシック" panose="020B0400000000000000" pitchFamily="50" charset="-128"/>
              </a:rPr>
              <a:t>3</a:t>
            </a:r>
            <a:r>
              <a:rPr lang="ja-JP" altLang="en-US" sz="800" dirty="0">
                <a:solidFill>
                  <a:srgbClr val="4B4948"/>
                </a:solidFill>
                <a:latin typeface="游ゴシック" panose="020B0400000000000000" pitchFamily="50" charset="-128"/>
                <a:ea typeface="游ゴシック" panose="020B0400000000000000" pitchFamily="50" charset="-128"/>
              </a:rPr>
              <a:t>タイプ表現しました。</a:t>
            </a:r>
            <a:endParaRPr lang="en-US" altLang="ja-JP" sz="800" dirty="0">
              <a:solidFill>
                <a:srgbClr val="4B4948"/>
              </a:solidFill>
              <a:latin typeface="游ゴシック" panose="020B0400000000000000" pitchFamily="50" charset="-128"/>
              <a:ea typeface="游ゴシック" panose="020B0400000000000000" pitchFamily="50" charset="-128"/>
            </a:endParaRPr>
          </a:p>
          <a:p>
            <a:r>
              <a:rPr lang="ja-JP" altLang="en-US" sz="800" dirty="0">
                <a:solidFill>
                  <a:srgbClr val="4B4948"/>
                </a:solidFill>
                <a:latin typeface="游ゴシック" panose="020B0400000000000000" pitchFamily="50" charset="-128"/>
                <a:ea typeface="游ゴシック" panose="020B0400000000000000" pitchFamily="50" charset="-128"/>
              </a:rPr>
              <a:t>それぞれの足ざわりのよさが魅力です。</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pic>
        <p:nvPicPr>
          <p:cNvPr id="26" name="図 137">
            <a:extLst>
              <a:ext uri="{FF2B5EF4-FFF2-40B4-BE49-F238E27FC236}">
                <a16:creationId xmlns:a16="http://schemas.microsoft.com/office/drawing/2014/main" id="{BC2051A3-EE92-32A7-60BB-40D24F78E992}"/>
              </a:ext>
            </a:extLst>
          </p:cNvPr>
          <p:cNvPicPr>
            <a:picLocks noChangeAspect="1"/>
          </p:cNvPicPr>
          <p:nvPr/>
        </p:nvPicPr>
        <p:blipFill>
          <a:blip r:embed="rId8">
            <a:extLst>
              <a:ext uri="{28A0092B-C50C-407E-A947-70E740481C1C}">
                <a14:useLocalDpi xmlns:a14="http://schemas.microsoft.com/office/drawing/2010/main" val="0"/>
              </a:ext>
            </a:extLst>
          </a:blip>
          <a:srcRect l="1880" t="3461" r="4834" b="4221"/>
          <a:stretch>
            <a:fillRect/>
          </a:stretch>
        </p:blipFill>
        <p:spPr bwMode="auto">
          <a:xfrm>
            <a:off x="8080209" y="1413662"/>
            <a:ext cx="2211424" cy="1004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グループ化 138">
            <a:extLst>
              <a:ext uri="{FF2B5EF4-FFF2-40B4-BE49-F238E27FC236}">
                <a16:creationId xmlns:a16="http://schemas.microsoft.com/office/drawing/2014/main" id="{D9EFF020-CCB9-9F61-0B64-C1DA528CFB7E}"/>
              </a:ext>
            </a:extLst>
          </p:cNvPr>
          <p:cNvGrpSpPr>
            <a:grpSpLocks/>
          </p:cNvGrpSpPr>
          <p:nvPr/>
        </p:nvGrpSpPr>
        <p:grpSpPr bwMode="auto">
          <a:xfrm>
            <a:off x="5425974" y="1587759"/>
            <a:ext cx="753817" cy="819151"/>
            <a:chOff x="6997030" y="2298665"/>
            <a:chExt cx="601991" cy="654690"/>
          </a:xfrm>
        </p:grpSpPr>
        <p:pic>
          <p:nvPicPr>
            <p:cNvPr id="36" name="図 139">
              <a:extLst>
                <a:ext uri="{FF2B5EF4-FFF2-40B4-BE49-F238E27FC236}">
                  <a16:creationId xmlns:a16="http://schemas.microsoft.com/office/drawing/2014/main" id="{6525092A-1868-ADE0-1CC1-5A884ADD3E7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99420" y="2383658"/>
              <a:ext cx="599386" cy="569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正方形/長方形 36">
              <a:extLst>
                <a:ext uri="{FF2B5EF4-FFF2-40B4-BE49-F238E27FC236}">
                  <a16:creationId xmlns:a16="http://schemas.microsoft.com/office/drawing/2014/main" id="{F8EB7535-ECA0-66B5-6B59-D125B316ECC6}"/>
                </a:ext>
              </a:extLst>
            </p:cNvPr>
            <p:cNvSpPr/>
            <p:nvPr/>
          </p:nvSpPr>
          <p:spPr>
            <a:xfrm>
              <a:off x="6999368" y="2298665"/>
              <a:ext cx="599653" cy="14150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38" name="正方形/長方形 218">
              <a:extLst>
                <a:ext uri="{FF2B5EF4-FFF2-40B4-BE49-F238E27FC236}">
                  <a16:creationId xmlns:a16="http://schemas.microsoft.com/office/drawing/2014/main" id="{C3548247-C92C-CD9D-C250-CABC8EC1CF4A}"/>
                </a:ext>
              </a:extLst>
            </p:cNvPr>
            <p:cNvSpPr>
              <a:spLocks noChangeArrowheads="1"/>
            </p:cNvSpPr>
            <p:nvPr/>
          </p:nvSpPr>
          <p:spPr bwMode="auto">
            <a:xfrm>
              <a:off x="6997030" y="2320464"/>
              <a:ext cx="583252" cy="1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游ゴシック" panose="020B0400000000000000" pitchFamily="50" charset="-128"/>
                  <a:ea typeface="游ゴシック" panose="020B0400000000000000" pitchFamily="50" charset="-128"/>
                </a:rPr>
                <a:t>さらっと </a:t>
              </a:r>
              <a:r>
                <a:rPr lang="en-US" altLang="ja-JP" sz="600" dirty="0">
                  <a:solidFill>
                    <a:schemeClr val="bg1"/>
                  </a:solidFill>
                  <a:latin typeface="游ゴシック" panose="020B0400000000000000" pitchFamily="50" charset="-128"/>
                  <a:ea typeface="游ゴシック" panose="020B0400000000000000" pitchFamily="50" charset="-128"/>
                </a:rPr>
                <a:t>Foot feel </a:t>
              </a:r>
              <a:endParaRPr lang="ja-JP" altLang="en-US" sz="600" dirty="0">
                <a:solidFill>
                  <a:schemeClr val="bg1"/>
                </a:solidFill>
                <a:latin typeface="游ゴシック" panose="020B0400000000000000" pitchFamily="50" charset="-128"/>
                <a:ea typeface="游ゴシック" panose="020B0400000000000000" pitchFamily="50" charset="-128"/>
              </a:endParaRPr>
            </a:p>
          </p:txBody>
        </p:sp>
      </p:grpSp>
      <p:grpSp>
        <p:nvGrpSpPr>
          <p:cNvPr id="39" name="グループ化 142">
            <a:extLst>
              <a:ext uri="{FF2B5EF4-FFF2-40B4-BE49-F238E27FC236}">
                <a16:creationId xmlns:a16="http://schemas.microsoft.com/office/drawing/2014/main" id="{EE7380A4-ACAD-A860-EB24-E730FB442524}"/>
              </a:ext>
            </a:extLst>
          </p:cNvPr>
          <p:cNvGrpSpPr>
            <a:grpSpLocks/>
          </p:cNvGrpSpPr>
          <p:nvPr/>
        </p:nvGrpSpPr>
        <p:grpSpPr bwMode="auto">
          <a:xfrm>
            <a:off x="6269488" y="1589870"/>
            <a:ext cx="761119" cy="814930"/>
            <a:chOff x="7640674" y="2207855"/>
            <a:chExt cx="613144" cy="658104"/>
          </a:xfrm>
        </p:grpSpPr>
        <p:pic>
          <p:nvPicPr>
            <p:cNvPr id="40" name="図 143">
              <a:extLst>
                <a:ext uri="{FF2B5EF4-FFF2-40B4-BE49-F238E27FC236}">
                  <a16:creationId xmlns:a16="http://schemas.microsoft.com/office/drawing/2014/main" id="{BB6907A3-8250-4783-1201-A513731DA98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640674" y="2295454"/>
              <a:ext cx="613144" cy="57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正方形/長方形 41">
              <a:extLst>
                <a:ext uri="{FF2B5EF4-FFF2-40B4-BE49-F238E27FC236}">
                  <a16:creationId xmlns:a16="http://schemas.microsoft.com/office/drawing/2014/main" id="{2AA7106C-AC0C-AA6B-F151-F81026BFAE8C}"/>
                </a:ext>
              </a:extLst>
            </p:cNvPr>
            <p:cNvSpPr/>
            <p:nvPr/>
          </p:nvSpPr>
          <p:spPr>
            <a:xfrm>
              <a:off x="7641156" y="2207855"/>
              <a:ext cx="612273" cy="14321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43" name="正方形/長方形 218">
              <a:extLst>
                <a:ext uri="{FF2B5EF4-FFF2-40B4-BE49-F238E27FC236}">
                  <a16:creationId xmlns:a16="http://schemas.microsoft.com/office/drawing/2014/main" id="{DCEC694D-15F9-E515-8A21-F28DFDE6CEF2}"/>
                </a:ext>
              </a:extLst>
            </p:cNvPr>
            <p:cNvSpPr>
              <a:spLocks noChangeArrowheads="1"/>
            </p:cNvSpPr>
            <p:nvPr/>
          </p:nvSpPr>
          <p:spPr bwMode="auto">
            <a:xfrm>
              <a:off x="7653066" y="2222612"/>
              <a:ext cx="588358" cy="11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p>
              <a:pPr>
                <a:spcBef>
                  <a:spcPct val="0"/>
                </a:spcBef>
              </a:pPr>
              <a:r>
                <a:rPr kumimoji="1" lang="ja-JP" altLang="en-US" sz="600" dirty="0">
                  <a:solidFill>
                    <a:schemeClr val="bg1"/>
                  </a:solidFill>
                  <a:latin typeface="游ゴシック" panose="020B0400000000000000" pitchFamily="50" charset="-128"/>
                  <a:ea typeface="游ゴシック" panose="020B0400000000000000" pitchFamily="50" charset="-128"/>
                </a:rPr>
                <a:t>ほんのり </a:t>
              </a:r>
              <a:r>
                <a:rPr kumimoji="1" lang="en-US" altLang="ja-JP" sz="600" dirty="0">
                  <a:solidFill>
                    <a:schemeClr val="bg1"/>
                  </a:solidFill>
                  <a:latin typeface="游ゴシック" panose="020B0400000000000000" pitchFamily="50" charset="-128"/>
                  <a:ea typeface="游ゴシック" panose="020B0400000000000000" pitchFamily="50" charset="-128"/>
                </a:rPr>
                <a:t>Foot feel </a:t>
              </a:r>
              <a:endParaRPr kumimoji="1" lang="ja-JP" altLang="en-US" sz="600" dirty="0">
                <a:solidFill>
                  <a:schemeClr val="bg1"/>
                </a:solidFill>
                <a:latin typeface="游ゴシック" panose="020B0400000000000000" pitchFamily="50" charset="-128"/>
                <a:ea typeface="游ゴシック" panose="020B0400000000000000" pitchFamily="50" charset="-128"/>
              </a:endParaRPr>
            </a:p>
          </p:txBody>
        </p:sp>
      </p:grpSp>
      <p:grpSp>
        <p:nvGrpSpPr>
          <p:cNvPr id="44" name="グループ化 153">
            <a:extLst>
              <a:ext uri="{FF2B5EF4-FFF2-40B4-BE49-F238E27FC236}">
                <a16:creationId xmlns:a16="http://schemas.microsoft.com/office/drawing/2014/main" id="{0CAF07C9-30D8-1AD5-413D-0779AF815697}"/>
              </a:ext>
            </a:extLst>
          </p:cNvPr>
          <p:cNvGrpSpPr>
            <a:grpSpLocks/>
          </p:cNvGrpSpPr>
          <p:nvPr/>
        </p:nvGrpSpPr>
        <p:grpSpPr bwMode="auto">
          <a:xfrm>
            <a:off x="7094000" y="1587759"/>
            <a:ext cx="755459" cy="816040"/>
            <a:chOff x="5712632" y="1932206"/>
            <a:chExt cx="614073" cy="663137"/>
          </a:xfrm>
        </p:grpSpPr>
        <p:pic>
          <p:nvPicPr>
            <p:cNvPr id="45" name="図 154">
              <a:extLst>
                <a:ext uri="{FF2B5EF4-FFF2-40B4-BE49-F238E27FC236}">
                  <a16:creationId xmlns:a16="http://schemas.microsoft.com/office/drawing/2014/main" id="{3DE4A90F-11CB-9079-BA40-BBA04F709DDD}"/>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713241" y="2026233"/>
              <a:ext cx="611645" cy="56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正方形/長方形 45">
              <a:extLst>
                <a:ext uri="{FF2B5EF4-FFF2-40B4-BE49-F238E27FC236}">
                  <a16:creationId xmlns:a16="http://schemas.microsoft.com/office/drawing/2014/main" id="{326CE2C3-0F91-A8DE-0114-E49602919F91}"/>
                </a:ext>
              </a:extLst>
            </p:cNvPr>
            <p:cNvSpPr/>
            <p:nvPr/>
          </p:nvSpPr>
          <p:spPr>
            <a:xfrm>
              <a:off x="5712632" y="1932206"/>
              <a:ext cx="613867" cy="143197"/>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47" name="正方形/長方形 218">
              <a:extLst>
                <a:ext uri="{FF2B5EF4-FFF2-40B4-BE49-F238E27FC236}">
                  <a16:creationId xmlns:a16="http://schemas.microsoft.com/office/drawing/2014/main" id="{7B308E16-FF31-A22C-D7E7-D5CEAF2E0640}"/>
                </a:ext>
              </a:extLst>
            </p:cNvPr>
            <p:cNvSpPr>
              <a:spLocks noChangeArrowheads="1"/>
            </p:cNvSpPr>
            <p:nvPr/>
          </p:nvSpPr>
          <p:spPr bwMode="auto">
            <a:xfrm>
              <a:off x="5733040" y="1952014"/>
              <a:ext cx="593665" cy="11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p>
              <a:pPr>
                <a:spcBef>
                  <a:spcPct val="0"/>
                </a:spcBef>
              </a:pPr>
              <a:r>
                <a:rPr kumimoji="1" lang="ja-JP" altLang="en-US" sz="600" dirty="0">
                  <a:solidFill>
                    <a:schemeClr val="bg1"/>
                  </a:solidFill>
                  <a:latin typeface="游ゴシック" panose="020B0400000000000000" pitchFamily="50" charset="-128"/>
                  <a:ea typeface="游ゴシック" panose="020B0400000000000000" pitchFamily="50" charset="-128"/>
                </a:rPr>
                <a:t>しっかり </a:t>
              </a:r>
              <a:r>
                <a:rPr kumimoji="1" lang="en-US" altLang="ja-JP" sz="600" dirty="0">
                  <a:solidFill>
                    <a:schemeClr val="bg1"/>
                  </a:solidFill>
                  <a:latin typeface="游ゴシック" panose="020B0400000000000000" pitchFamily="50" charset="-128"/>
                  <a:ea typeface="游ゴシック" panose="020B0400000000000000" pitchFamily="50" charset="-128"/>
                </a:rPr>
                <a:t>Foot feel </a:t>
              </a:r>
              <a:endParaRPr kumimoji="1" lang="ja-JP" altLang="en-US" sz="600" dirty="0">
                <a:solidFill>
                  <a:schemeClr val="bg1"/>
                </a:solidFill>
                <a:latin typeface="游ゴシック" panose="020B0400000000000000" pitchFamily="50" charset="-128"/>
                <a:ea typeface="游ゴシック" panose="020B0400000000000000" pitchFamily="50" charset="-128"/>
              </a:endParaRPr>
            </a:p>
          </p:txBody>
        </p:sp>
      </p:grpSp>
      <p:pic>
        <p:nvPicPr>
          <p:cNvPr id="48" name="図 157">
            <a:extLst>
              <a:ext uri="{FF2B5EF4-FFF2-40B4-BE49-F238E27FC236}">
                <a16:creationId xmlns:a16="http://schemas.microsoft.com/office/drawing/2014/main" id="{F2D8D339-3FCF-8C15-3668-28F6D0045513}"/>
              </a:ext>
            </a:extLst>
          </p:cNvPr>
          <p:cNvPicPr>
            <a:picLocks noChangeAspect="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t="2003" r="3435" b="5325"/>
          <a:stretch>
            <a:fillRect/>
          </a:stretch>
        </p:blipFill>
        <p:spPr bwMode="auto">
          <a:xfrm>
            <a:off x="8188086" y="1827055"/>
            <a:ext cx="2195251" cy="69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bk object 77">
            <a:extLst>
              <a:ext uri="{FF2B5EF4-FFF2-40B4-BE49-F238E27FC236}">
                <a16:creationId xmlns:a16="http://schemas.microsoft.com/office/drawing/2014/main" id="{3A8A0404-E4F6-B70E-416E-13E44EA29326}"/>
              </a:ext>
            </a:extLst>
          </p:cNvPr>
          <p:cNvSpPr>
            <a:spLocks/>
          </p:cNvSpPr>
          <p:nvPr/>
        </p:nvSpPr>
        <p:spPr bwMode="auto">
          <a:xfrm>
            <a:off x="5511675" y="2841590"/>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50" name="object 50">
            <a:extLst>
              <a:ext uri="{FF2B5EF4-FFF2-40B4-BE49-F238E27FC236}">
                <a16:creationId xmlns:a16="http://schemas.microsoft.com/office/drawing/2014/main" id="{6ED0DB6E-0514-E2C4-76AD-A7093700E96C}"/>
              </a:ext>
            </a:extLst>
          </p:cNvPr>
          <p:cNvSpPr txBox="1"/>
          <p:nvPr/>
        </p:nvSpPr>
        <p:spPr>
          <a:xfrm>
            <a:off x="5498975" y="2580784"/>
            <a:ext cx="4445000" cy="276999"/>
          </a:xfrm>
          <a:prstGeom prst="rect">
            <a:avLst/>
          </a:prstGeom>
        </p:spPr>
        <p:txBody>
          <a:bodyPr wrap="square">
            <a:spAutoFit/>
          </a:bodyPr>
          <a:lstStyle>
            <a:defPPr>
              <a:defRPr lang="en-US"/>
            </a:defPPr>
            <a:lvl1pPr>
              <a:defRPr sz="1200">
                <a:solidFill>
                  <a:srgbClr val="4B4948"/>
                </a:solidFill>
                <a:latin typeface="游ゴシック" panose="020B0400000000000000" pitchFamily="50" charset="-128"/>
                <a:ea typeface="游ゴシック" panose="020B0400000000000000" pitchFamily="50" charset="-128"/>
              </a:defRPr>
            </a:lvl1pPr>
          </a:lstStyle>
          <a:p>
            <a:r>
              <a:rPr lang="en-US" altLang="ja-JP" dirty="0"/>
              <a:t>02</a:t>
            </a:r>
            <a:r>
              <a:rPr lang="ja-JP" altLang="en-US" dirty="0"/>
              <a:t>　快適に暮らすための高い性能</a:t>
            </a:r>
            <a:endParaRPr dirty="0"/>
          </a:p>
        </p:txBody>
      </p:sp>
      <p:sp>
        <p:nvSpPr>
          <p:cNvPr id="51" name="正方形/長方形 50">
            <a:extLst>
              <a:ext uri="{FF2B5EF4-FFF2-40B4-BE49-F238E27FC236}">
                <a16:creationId xmlns:a16="http://schemas.microsoft.com/office/drawing/2014/main" id="{EAF5B7D2-FB7C-F78B-DF86-D022DE2E17B5}"/>
              </a:ext>
            </a:extLst>
          </p:cNvPr>
          <p:cNvSpPr/>
          <p:nvPr/>
        </p:nvSpPr>
        <p:spPr>
          <a:xfrm>
            <a:off x="5419599" y="2876904"/>
            <a:ext cx="3682931" cy="21544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優れたお手入れ性</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sp>
        <p:nvSpPr>
          <p:cNvPr id="52" name="正方形/長方形 51">
            <a:extLst>
              <a:ext uri="{FF2B5EF4-FFF2-40B4-BE49-F238E27FC236}">
                <a16:creationId xmlns:a16="http://schemas.microsoft.com/office/drawing/2014/main" id="{DC7DE29F-A8CC-9FA1-6699-F4F58D2D21CB}"/>
              </a:ext>
            </a:extLst>
          </p:cNvPr>
          <p:cNvSpPr/>
          <p:nvPr/>
        </p:nvSpPr>
        <p:spPr>
          <a:xfrm>
            <a:off x="5416639" y="3103709"/>
            <a:ext cx="3443714" cy="630942"/>
          </a:xfrm>
          <a:prstGeom prst="rect">
            <a:avLst/>
          </a:prstGeom>
        </p:spPr>
        <p:txBody>
          <a:bodyPr wrap="square">
            <a:spAutoFit/>
          </a:bodyPr>
          <a:lstStyle/>
          <a:p>
            <a:r>
              <a:rPr lang="ja-JP" altLang="en-US" sz="700" dirty="0">
                <a:solidFill>
                  <a:srgbClr val="4B4948"/>
                </a:solidFill>
                <a:latin typeface="游ゴシック" panose="020B0400000000000000" pitchFamily="50" charset="-128"/>
                <a:ea typeface="游ゴシック" panose="020B0400000000000000" pitchFamily="50" charset="-128"/>
              </a:rPr>
              <a:t>フットフィール仕上げは、表面に立体感を感じる仕上げですが、微細な凹凸で本物の木肌を表現していますので、汚れが入りにくく、お手入れ性は従来通りに優れています。</a:t>
            </a:r>
            <a:endParaRPr lang="en-US" altLang="ja-JP" sz="700" dirty="0">
              <a:solidFill>
                <a:srgbClr val="4B4948"/>
              </a:solidFill>
              <a:latin typeface="游ゴシック" panose="020B0400000000000000" pitchFamily="50" charset="-128"/>
              <a:ea typeface="游ゴシック" panose="020B0400000000000000" pitchFamily="50" charset="-128"/>
            </a:endParaRPr>
          </a:p>
          <a:p>
            <a:r>
              <a:rPr lang="ja-JP" altLang="en-US" sz="700" dirty="0">
                <a:solidFill>
                  <a:srgbClr val="4B4948"/>
                </a:solidFill>
                <a:latin typeface="游ゴシック" panose="020B0400000000000000" pitchFamily="50" charset="-128"/>
                <a:ea typeface="游ゴシック" panose="020B0400000000000000" pitchFamily="50" charset="-128"/>
              </a:rPr>
              <a:t>また、表面に特殊処理をほどこしていますので、面倒なワックスがけの必要はありません。</a:t>
            </a:r>
            <a:endParaRPr lang="en-US" altLang="ja-JP" sz="700" dirty="0">
              <a:solidFill>
                <a:srgbClr val="4B4948"/>
              </a:solidFill>
              <a:latin typeface="游ゴシック" panose="020B0400000000000000" pitchFamily="50" charset="-128"/>
              <a:ea typeface="游ゴシック" panose="020B0400000000000000" pitchFamily="50" charset="-128"/>
            </a:endParaRPr>
          </a:p>
        </p:txBody>
      </p:sp>
      <p:sp>
        <p:nvSpPr>
          <p:cNvPr id="53" name="正方形/長方形 52">
            <a:extLst>
              <a:ext uri="{FF2B5EF4-FFF2-40B4-BE49-F238E27FC236}">
                <a16:creationId xmlns:a16="http://schemas.microsoft.com/office/drawing/2014/main" id="{71FF0E24-7F2B-C83D-4482-91D05E337792}"/>
              </a:ext>
            </a:extLst>
          </p:cNvPr>
          <p:cNvSpPr/>
          <p:nvPr/>
        </p:nvSpPr>
        <p:spPr>
          <a:xfrm>
            <a:off x="5419599" y="3894303"/>
            <a:ext cx="3845685" cy="307777"/>
          </a:xfrm>
          <a:prstGeom prst="rect">
            <a:avLst/>
          </a:prstGeom>
        </p:spPr>
        <p:txBody>
          <a:bodyPr wrap="square">
            <a:spAutoFit/>
          </a:bodyPr>
          <a:lstStyle/>
          <a:p>
            <a:r>
              <a:rPr lang="ja-JP" altLang="en-US" sz="700" dirty="0">
                <a:solidFill>
                  <a:srgbClr val="4B4948"/>
                </a:solidFill>
                <a:latin typeface="游ゴシック" panose="020B0400000000000000" pitchFamily="50" charset="-128"/>
                <a:ea typeface="游ゴシック" panose="020B0400000000000000" pitchFamily="50" charset="-128"/>
              </a:rPr>
              <a:t>物の落下やキャスター付き家具などによるキズの深さを軽減し、</a:t>
            </a:r>
            <a:endParaRPr lang="en-US" altLang="ja-JP" sz="700" dirty="0">
              <a:solidFill>
                <a:srgbClr val="4B4948"/>
              </a:solidFill>
              <a:latin typeface="游ゴシック" panose="020B0400000000000000" pitchFamily="50" charset="-128"/>
              <a:ea typeface="游ゴシック" panose="020B0400000000000000" pitchFamily="50" charset="-128"/>
            </a:endParaRPr>
          </a:p>
          <a:p>
            <a:r>
              <a:rPr lang="ja-JP" altLang="en-US" sz="700" dirty="0">
                <a:solidFill>
                  <a:srgbClr val="4B4948"/>
                </a:solidFill>
                <a:latin typeface="游ゴシック" panose="020B0400000000000000" pitchFamily="50" charset="-128"/>
                <a:ea typeface="游ゴシック" panose="020B0400000000000000" pitchFamily="50" charset="-128"/>
              </a:rPr>
              <a:t>目立ちにくくします。車イスなどを利用されるお部屋にもおすすめです。</a:t>
            </a:r>
          </a:p>
        </p:txBody>
      </p:sp>
      <p:sp>
        <p:nvSpPr>
          <p:cNvPr id="54" name="正方形/長方形 53">
            <a:extLst>
              <a:ext uri="{FF2B5EF4-FFF2-40B4-BE49-F238E27FC236}">
                <a16:creationId xmlns:a16="http://schemas.microsoft.com/office/drawing/2014/main" id="{36649D00-1D27-4E83-7260-8ADC91CC4CD2}"/>
              </a:ext>
            </a:extLst>
          </p:cNvPr>
          <p:cNvSpPr/>
          <p:nvPr/>
        </p:nvSpPr>
        <p:spPr>
          <a:xfrm>
            <a:off x="5445860" y="4176958"/>
            <a:ext cx="2889783" cy="246221"/>
          </a:xfrm>
          <a:prstGeom prst="rect">
            <a:avLst/>
          </a:prstGeom>
        </p:spPr>
        <p:txBody>
          <a:bodyPr wrap="square">
            <a:spAutoFit/>
          </a:bodyPr>
          <a:lstStyle/>
          <a:p>
            <a:r>
              <a:rPr lang="en-US" altLang="ja-JP" sz="500" dirty="0">
                <a:solidFill>
                  <a:srgbClr val="4B4948"/>
                </a:solidFill>
                <a:latin typeface="游ゴシック" panose="020B0400000000000000" pitchFamily="50" charset="-128"/>
                <a:ea typeface="游ゴシック" panose="020B0400000000000000" pitchFamily="50" charset="-128"/>
              </a:rPr>
              <a:t>※ </a:t>
            </a:r>
            <a:r>
              <a:rPr lang="ja-JP" altLang="en-US" sz="500" dirty="0">
                <a:solidFill>
                  <a:srgbClr val="4B4948"/>
                </a:solidFill>
                <a:latin typeface="游ゴシック" panose="020B0400000000000000" pitchFamily="50" charset="-128"/>
                <a:ea typeface="游ゴシック" panose="020B0400000000000000" pitchFamily="50" charset="-128"/>
              </a:rPr>
              <a:t>傷やへこみがつかないということではありません。過度の荷重にはご注意ください。 </a:t>
            </a:r>
          </a:p>
          <a:p>
            <a:r>
              <a:rPr lang="ja-JP" altLang="en-US" sz="500" dirty="0">
                <a:solidFill>
                  <a:srgbClr val="4B4948"/>
                </a:solidFill>
                <a:latin typeface="游ゴシック" panose="020B0400000000000000" pitchFamily="50" charset="-128"/>
                <a:ea typeface="游ゴシック" panose="020B0400000000000000" pitchFamily="50" charset="-128"/>
              </a:rPr>
              <a:t>　　特に金属製や球形状のキャスターは表面を傷めやすいので、ご使用をお避けください。</a:t>
            </a:r>
          </a:p>
        </p:txBody>
      </p:sp>
      <p:pic>
        <p:nvPicPr>
          <p:cNvPr id="55" name="図 20">
            <a:extLst>
              <a:ext uri="{FF2B5EF4-FFF2-40B4-BE49-F238E27FC236}">
                <a16:creationId xmlns:a16="http://schemas.microsoft.com/office/drawing/2014/main" id="{93A85683-0075-72E0-3A03-F7A3D15DFD6B}"/>
              </a:ext>
            </a:extLst>
          </p:cNvPr>
          <p:cNvPicPr>
            <a:picLocks noChangeAspect="1"/>
          </p:cNvPicPr>
          <p:nvPr/>
        </p:nvPicPr>
        <p:blipFill>
          <a:blip r:embed="rId13">
            <a:extLst>
              <a:ext uri="{28A0092B-C50C-407E-A947-70E740481C1C}">
                <a14:useLocalDpi xmlns:a14="http://schemas.microsoft.com/office/drawing/2010/main" val="0"/>
              </a:ext>
            </a:extLst>
          </a:blip>
          <a:srcRect t="1057"/>
          <a:stretch>
            <a:fillRect/>
          </a:stretch>
        </p:blipFill>
        <p:spPr bwMode="auto">
          <a:xfrm>
            <a:off x="8860353" y="2941330"/>
            <a:ext cx="793147" cy="824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図 21">
            <a:extLst>
              <a:ext uri="{FF2B5EF4-FFF2-40B4-BE49-F238E27FC236}">
                <a16:creationId xmlns:a16="http://schemas.microsoft.com/office/drawing/2014/main" id="{1E51CA0D-7C1A-BE8D-E2DA-65F1240E0CE6}"/>
              </a:ext>
            </a:extLst>
          </p:cNvPr>
          <p:cNvPicPr>
            <a:picLocks noChangeAspect="1"/>
          </p:cNvPicPr>
          <p:nvPr/>
        </p:nvPicPr>
        <p:blipFill rotWithShape="1">
          <a:blip r:embed="rId14">
            <a:extLst>
              <a:ext uri="{28A0092B-C50C-407E-A947-70E740481C1C}">
                <a14:useLocalDpi xmlns:a14="http://schemas.microsoft.com/office/drawing/2010/main" val="0"/>
              </a:ext>
            </a:extLst>
          </a:blip>
          <a:srcRect b="25463"/>
          <a:stretch/>
        </p:blipFill>
        <p:spPr bwMode="auto">
          <a:xfrm>
            <a:off x="9409236" y="3671355"/>
            <a:ext cx="798055" cy="75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 name="グループ化 228">
            <a:extLst>
              <a:ext uri="{FF2B5EF4-FFF2-40B4-BE49-F238E27FC236}">
                <a16:creationId xmlns:a16="http://schemas.microsoft.com/office/drawing/2014/main" id="{B8073010-411E-D553-7DB3-9F326E6F3EF6}"/>
              </a:ext>
            </a:extLst>
          </p:cNvPr>
          <p:cNvGrpSpPr>
            <a:grpSpLocks/>
          </p:cNvGrpSpPr>
          <p:nvPr/>
        </p:nvGrpSpPr>
        <p:grpSpPr bwMode="auto">
          <a:xfrm>
            <a:off x="9521785" y="2918377"/>
            <a:ext cx="958850" cy="177032"/>
            <a:chOff x="7287138" y="3638279"/>
            <a:chExt cx="612865" cy="149721"/>
          </a:xfrm>
        </p:grpSpPr>
        <p:sp>
          <p:nvSpPr>
            <p:cNvPr id="58" name="正方形/長方形 57">
              <a:extLst>
                <a:ext uri="{FF2B5EF4-FFF2-40B4-BE49-F238E27FC236}">
                  <a16:creationId xmlns:a16="http://schemas.microsoft.com/office/drawing/2014/main" id="{732CEA39-A961-E74F-CEC0-2BB0BE14C783}"/>
                </a:ext>
              </a:extLst>
            </p:cNvPr>
            <p:cNvSpPr/>
            <p:nvPr/>
          </p:nvSpPr>
          <p:spPr>
            <a:xfrm>
              <a:off x="7287138" y="3638279"/>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59" name="正方形/長方形 218">
              <a:extLst>
                <a:ext uri="{FF2B5EF4-FFF2-40B4-BE49-F238E27FC236}">
                  <a16:creationId xmlns:a16="http://schemas.microsoft.com/office/drawing/2014/main" id="{A03DD811-4D34-1439-72AB-C5A52EA5A4EB}"/>
                </a:ext>
              </a:extLst>
            </p:cNvPr>
            <p:cNvSpPr>
              <a:spLocks noChangeArrowheads="1"/>
            </p:cNvSpPr>
            <p:nvPr/>
          </p:nvSpPr>
          <p:spPr bwMode="auto">
            <a:xfrm>
              <a:off x="7330270" y="3646202"/>
              <a:ext cx="535642"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ノンワックス仕様</a:t>
              </a:r>
            </a:p>
          </p:txBody>
        </p:sp>
      </p:grpSp>
      <p:grpSp>
        <p:nvGrpSpPr>
          <p:cNvPr id="60" name="グループ化 228">
            <a:extLst>
              <a:ext uri="{FF2B5EF4-FFF2-40B4-BE49-F238E27FC236}">
                <a16:creationId xmlns:a16="http://schemas.microsoft.com/office/drawing/2014/main" id="{0627B61F-4D86-83F9-619D-43F8A0E3AFBF}"/>
              </a:ext>
            </a:extLst>
          </p:cNvPr>
          <p:cNvGrpSpPr>
            <a:grpSpLocks/>
          </p:cNvGrpSpPr>
          <p:nvPr/>
        </p:nvGrpSpPr>
        <p:grpSpPr bwMode="auto">
          <a:xfrm>
            <a:off x="9718848" y="3471455"/>
            <a:ext cx="958850" cy="167664"/>
            <a:chOff x="7287138" y="3635594"/>
            <a:chExt cx="612865" cy="141798"/>
          </a:xfrm>
        </p:grpSpPr>
        <p:sp>
          <p:nvSpPr>
            <p:cNvPr id="61" name="正方形/長方形 60">
              <a:extLst>
                <a:ext uri="{FF2B5EF4-FFF2-40B4-BE49-F238E27FC236}">
                  <a16:creationId xmlns:a16="http://schemas.microsoft.com/office/drawing/2014/main" id="{2B16F3E4-97EF-0B99-146F-FAD3C43394BC}"/>
                </a:ext>
              </a:extLst>
            </p:cNvPr>
            <p:cNvSpPr/>
            <p:nvPr/>
          </p:nvSpPr>
          <p:spPr>
            <a:xfrm>
              <a:off x="7287138" y="3638283"/>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62" name="正方形/長方形 218">
              <a:extLst>
                <a:ext uri="{FF2B5EF4-FFF2-40B4-BE49-F238E27FC236}">
                  <a16:creationId xmlns:a16="http://schemas.microsoft.com/office/drawing/2014/main" id="{BB8A2FA1-DE59-9CFA-3512-2456B41119DB}"/>
                </a:ext>
              </a:extLst>
            </p:cNvPr>
            <p:cNvSpPr>
              <a:spLocks noChangeArrowheads="1"/>
            </p:cNvSpPr>
            <p:nvPr/>
          </p:nvSpPr>
          <p:spPr bwMode="auto">
            <a:xfrm>
              <a:off x="7304106" y="3635594"/>
              <a:ext cx="593019"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キャスターも安心！</a:t>
              </a:r>
            </a:p>
          </p:txBody>
        </p:sp>
      </p:grpSp>
      <p:sp>
        <p:nvSpPr>
          <p:cNvPr id="63" name="正方形/長方形 62">
            <a:extLst>
              <a:ext uri="{FF2B5EF4-FFF2-40B4-BE49-F238E27FC236}">
                <a16:creationId xmlns:a16="http://schemas.microsoft.com/office/drawing/2014/main" id="{2785D167-0004-B9C9-F13D-92BB76851C3B}"/>
              </a:ext>
            </a:extLst>
          </p:cNvPr>
          <p:cNvSpPr/>
          <p:nvPr/>
        </p:nvSpPr>
        <p:spPr>
          <a:xfrm>
            <a:off x="5445384" y="3710335"/>
            <a:ext cx="3682931" cy="21544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耐キャスター仕様</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grpSp>
        <p:nvGrpSpPr>
          <p:cNvPr id="15360" name="グループ化 222">
            <a:extLst>
              <a:ext uri="{FF2B5EF4-FFF2-40B4-BE49-F238E27FC236}">
                <a16:creationId xmlns:a16="http://schemas.microsoft.com/office/drawing/2014/main" id="{85BBCBC1-F8DD-3DBB-DF90-13D74C048FF8}"/>
              </a:ext>
            </a:extLst>
          </p:cNvPr>
          <p:cNvGrpSpPr>
            <a:grpSpLocks/>
          </p:cNvGrpSpPr>
          <p:nvPr/>
        </p:nvGrpSpPr>
        <p:grpSpPr bwMode="auto">
          <a:xfrm>
            <a:off x="8546508" y="4216598"/>
            <a:ext cx="954088" cy="167664"/>
            <a:chOff x="7288358" y="3635594"/>
            <a:chExt cx="611645" cy="141831"/>
          </a:xfrm>
        </p:grpSpPr>
        <p:sp>
          <p:nvSpPr>
            <p:cNvPr id="15361" name="正方形/長方形 15360">
              <a:extLst>
                <a:ext uri="{FF2B5EF4-FFF2-40B4-BE49-F238E27FC236}">
                  <a16:creationId xmlns:a16="http://schemas.microsoft.com/office/drawing/2014/main" id="{8E2B3A26-22B5-0BD1-B0F7-583BB26D3190}"/>
                </a:ext>
              </a:extLst>
            </p:cNvPr>
            <p:cNvSpPr/>
            <p:nvPr/>
          </p:nvSpPr>
          <p:spPr>
            <a:xfrm>
              <a:off x="7288358" y="3639628"/>
              <a:ext cx="611645" cy="128913"/>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15362" name="正方形/長方形 218">
              <a:extLst>
                <a:ext uri="{FF2B5EF4-FFF2-40B4-BE49-F238E27FC236}">
                  <a16:creationId xmlns:a16="http://schemas.microsoft.com/office/drawing/2014/main" id="{99093850-C465-EE05-F43E-EB85C7D6BC39}"/>
                </a:ext>
              </a:extLst>
            </p:cNvPr>
            <p:cNvSpPr>
              <a:spLocks noChangeArrowheads="1"/>
            </p:cNvSpPr>
            <p:nvPr/>
          </p:nvSpPr>
          <p:spPr bwMode="auto">
            <a:xfrm>
              <a:off x="7329116" y="3635594"/>
              <a:ext cx="537243" cy="1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へこみにも強い！</a:t>
              </a:r>
            </a:p>
          </p:txBody>
        </p:sp>
      </p:grpSp>
      <p:sp>
        <p:nvSpPr>
          <p:cNvPr id="15363" name="object 79">
            <a:extLst>
              <a:ext uri="{FF2B5EF4-FFF2-40B4-BE49-F238E27FC236}">
                <a16:creationId xmlns:a16="http://schemas.microsoft.com/office/drawing/2014/main" id="{BFD33DED-3C76-25DC-09B5-08045417D35F}"/>
              </a:ext>
            </a:extLst>
          </p:cNvPr>
          <p:cNvSpPr txBox="1">
            <a:spLocks noChangeArrowheads="1"/>
          </p:cNvSpPr>
          <p:nvPr/>
        </p:nvSpPr>
        <p:spPr bwMode="auto">
          <a:xfrm>
            <a:off x="5362381" y="4489405"/>
            <a:ext cx="2103893" cy="276999"/>
          </a:xfrm>
          <a:prstGeom prst="rect">
            <a:avLst/>
          </a:prstGeom>
        </p:spPr>
        <p:txBody>
          <a:bodyPr wrap="square">
            <a:spAutoFit/>
          </a:bodyPr>
          <a:lstStyle>
            <a:defPPr>
              <a:defRPr lang="en-US"/>
            </a:defPPr>
            <a:lvl1pPr>
              <a:defRPr sz="1200">
                <a:solidFill>
                  <a:srgbClr val="4B4948"/>
                </a:solidFill>
                <a:latin typeface="游ゴシック" panose="020B0400000000000000" pitchFamily="50" charset="-128"/>
                <a:ea typeface="游ゴシック" panose="020B0400000000000000" pitchFamily="50" charset="-128"/>
              </a:defRPr>
            </a:lvl1pPr>
          </a:lstStyle>
          <a:p>
            <a:r>
              <a:rPr lang="ja-JP" altLang="en-US" dirty="0"/>
              <a:t>カラーラインアップ</a:t>
            </a:r>
          </a:p>
        </p:txBody>
      </p:sp>
      <p:sp>
        <p:nvSpPr>
          <p:cNvPr id="15364" name="正方形/長方形 15363">
            <a:extLst>
              <a:ext uri="{FF2B5EF4-FFF2-40B4-BE49-F238E27FC236}">
                <a16:creationId xmlns:a16="http://schemas.microsoft.com/office/drawing/2014/main" id="{41548A34-001D-0916-E8F6-B875E696C3FB}"/>
              </a:ext>
            </a:extLst>
          </p:cNvPr>
          <p:cNvSpPr/>
          <p:nvPr/>
        </p:nvSpPr>
        <p:spPr>
          <a:xfrm>
            <a:off x="6909803" y="4569962"/>
            <a:ext cx="351257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en-US" altLang="ja-JP" sz="500" dirty="0">
                <a:solidFill>
                  <a:srgbClr val="4B4948"/>
                </a:solidFill>
                <a:latin typeface="游ゴシック" panose="020B0400000000000000" pitchFamily="50" charset="-128"/>
                <a:ea typeface="游ゴシック" panose="020B0400000000000000" pitchFamily="50" charset="-128"/>
              </a:rPr>
              <a:t>※</a:t>
            </a:r>
            <a:r>
              <a:rPr lang="ja-JP" altLang="en-US" sz="500" dirty="0">
                <a:solidFill>
                  <a:srgbClr val="4B4948"/>
                </a:solidFill>
                <a:latin typeface="游ゴシック" panose="020B0400000000000000" pitchFamily="50" charset="-128"/>
                <a:ea typeface="游ゴシック" panose="020B0400000000000000" pitchFamily="50" charset="-128"/>
              </a:rPr>
              <a:t>色名称の「</a:t>
            </a:r>
            <a:r>
              <a:rPr lang="en-US" altLang="ja-JP" sz="500" dirty="0">
                <a:solidFill>
                  <a:srgbClr val="4B4948"/>
                </a:solidFill>
                <a:latin typeface="游ゴシック" panose="020B0400000000000000" pitchFamily="50" charset="-128"/>
                <a:ea typeface="游ゴシック" panose="020B0400000000000000" pitchFamily="50" charset="-128"/>
              </a:rPr>
              <a:t>F</a:t>
            </a:r>
            <a:r>
              <a:rPr lang="ja-JP" altLang="en-US" sz="500" dirty="0">
                <a:solidFill>
                  <a:srgbClr val="4B4948"/>
                </a:solidFill>
                <a:latin typeface="游ゴシック" panose="020B0400000000000000" pitchFamily="50" charset="-128"/>
                <a:ea typeface="游ゴシック" panose="020B0400000000000000" pitchFamily="50" charset="-128"/>
              </a:rPr>
              <a:t>」はフットフィール仕上げを意味します。</a:t>
            </a:r>
          </a:p>
          <a:p>
            <a:pPr algn="just"/>
            <a:r>
              <a:rPr lang="en-US" altLang="ja-JP" sz="500" dirty="0">
                <a:solidFill>
                  <a:srgbClr val="4B4948"/>
                </a:solidFill>
                <a:latin typeface="游ゴシック" panose="020B0400000000000000" pitchFamily="50" charset="-128"/>
                <a:ea typeface="游ゴシック" panose="020B0400000000000000" pitchFamily="50" charset="-128"/>
              </a:rPr>
              <a:t>※</a:t>
            </a:r>
            <a:r>
              <a:rPr lang="ja-JP" altLang="en-US" sz="500" dirty="0">
                <a:solidFill>
                  <a:srgbClr val="4B4948"/>
                </a:solidFill>
                <a:latin typeface="游ゴシック" panose="020B0400000000000000" pitchFamily="50" charset="-128"/>
                <a:ea typeface="游ゴシック" panose="020B0400000000000000" pitchFamily="50" charset="-128"/>
              </a:rPr>
              <a:t>他商品と同一の色名称であっても色柄が異なる場合があります。</a:t>
            </a:r>
          </a:p>
        </p:txBody>
      </p:sp>
      <p:sp>
        <p:nvSpPr>
          <p:cNvPr id="15368" name="bk object 77">
            <a:extLst>
              <a:ext uri="{FF2B5EF4-FFF2-40B4-BE49-F238E27FC236}">
                <a16:creationId xmlns:a16="http://schemas.microsoft.com/office/drawing/2014/main" id="{36EFCF79-D75F-22B6-0709-F98EBBABE11D}"/>
              </a:ext>
            </a:extLst>
          </p:cNvPr>
          <p:cNvSpPr>
            <a:spLocks/>
          </p:cNvSpPr>
          <p:nvPr/>
        </p:nvSpPr>
        <p:spPr bwMode="auto">
          <a:xfrm>
            <a:off x="5511675" y="1092986"/>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5369" name="bk object 77">
            <a:extLst>
              <a:ext uri="{FF2B5EF4-FFF2-40B4-BE49-F238E27FC236}">
                <a16:creationId xmlns:a16="http://schemas.microsoft.com/office/drawing/2014/main" id="{F072B9AF-41D1-CC0C-A882-615C083EE159}"/>
              </a:ext>
            </a:extLst>
          </p:cNvPr>
          <p:cNvSpPr>
            <a:spLocks/>
          </p:cNvSpPr>
          <p:nvPr/>
        </p:nvSpPr>
        <p:spPr bwMode="auto">
          <a:xfrm>
            <a:off x="5511675" y="4746283"/>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pic>
        <p:nvPicPr>
          <p:cNvPr id="15371" name="図 15370">
            <a:extLst>
              <a:ext uri="{FF2B5EF4-FFF2-40B4-BE49-F238E27FC236}">
                <a16:creationId xmlns:a16="http://schemas.microsoft.com/office/drawing/2014/main" id="{5EE577ED-11E5-7773-92A7-848064BB9D81}"/>
              </a:ext>
            </a:extLst>
          </p:cNvPr>
          <p:cNvPicPr>
            <a:picLocks noChangeAspect="1"/>
          </p:cNvPicPr>
          <p:nvPr/>
        </p:nvPicPr>
        <p:blipFill>
          <a:blip r:embed="rId15"/>
          <a:stretch>
            <a:fillRect/>
          </a:stretch>
        </p:blipFill>
        <p:spPr>
          <a:xfrm>
            <a:off x="5498975" y="4956834"/>
            <a:ext cx="1513053" cy="667523"/>
          </a:xfrm>
          <a:prstGeom prst="rect">
            <a:avLst/>
          </a:prstGeom>
        </p:spPr>
      </p:pic>
      <p:pic>
        <p:nvPicPr>
          <p:cNvPr id="15373" name="図 15372">
            <a:extLst>
              <a:ext uri="{FF2B5EF4-FFF2-40B4-BE49-F238E27FC236}">
                <a16:creationId xmlns:a16="http://schemas.microsoft.com/office/drawing/2014/main" id="{746049DA-B923-F56C-2E1A-257FB3F8C25B}"/>
              </a:ext>
            </a:extLst>
          </p:cNvPr>
          <p:cNvPicPr>
            <a:picLocks noChangeAspect="1"/>
          </p:cNvPicPr>
          <p:nvPr/>
        </p:nvPicPr>
        <p:blipFill>
          <a:blip r:embed="rId16"/>
          <a:stretch>
            <a:fillRect/>
          </a:stretch>
        </p:blipFill>
        <p:spPr>
          <a:xfrm>
            <a:off x="7210301" y="4956834"/>
            <a:ext cx="1513053" cy="667523"/>
          </a:xfrm>
          <a:prstGeom prst="rect">
            <a:avLst/>
          </a:prstGeom>
        </p:spPr>
      </p:pic>
      <p:pic>
        <p:nvPicPr>
          <p:cNvPr id="15375" name="図 15374">
            <a:extLst>
              <a:ext uri="{FF2B5EF4-FFF2-40B4-BE49-F238E27FC236}">
                <a16:creationId xmlns:a16="http://schemas.microsoft.com/office/drawing/2014/main" id="{F6E8117E-07C8-4DA0-332B-E52251253336}"/>
              </a:ext>
            </a:extLst>
          </p:cNvPr>
          <p:cNvPicPr>
            <a:picLocks noChangeAspect="1"/>
          </p:cNvPicPr>
          <p:nvPr/>
        </p:nvPicPr>
        <p:blipFill>
          <a:blip r:embed="rId17"/>
          <a:stretch>
            <a:fillRect/>
          </a:stretch>
        </p:blipFill>
        <p:spPr>
          <a:xfrm>
            <a:off x="8921627" y="4956833"/>
            <a:ext cx="1513053" cy="667523"/>
          </a:xfrm>
          <a:prstGeom prst="rect">
            <a:avLst/>
          </a:prstGeom>
        </p:spPr>
      </p:pic>
      <p:pic>
        <p:nvPicPr>
          <p:cNvPr id="15377" name="図 15376">
            <a:extLst>
              <a:ext uri="{FF2B5EF4-FFF2-40B4-BE49-F238E27FC236}">
                <a16:creationId xmlns:a16="http://schemas.microsoft.com/office/drawing/2014/main" id="{FFBF770E-3766-D80C-7CDD-782CDD7A9A88}"/>
              </a:ext>
            </a:extLst>
          </p:cNvPr>
          <p:cNvPicPr>
            <a:picLocks noChangeAspect="1"/>
          </p:cNvPicPr>
          <p:nvPr/>
        </p:nvPicPr>
        <p:blipFill>
          <a:blip r:embed="rId18"/>
          <a:stretch>
            <a:fillRect/>
          </a:stretch>
        </p:blipFill>
        <p:spPr>
          <a:xfrm>
            <a:off x="5465806" y="6059381"/>
            <a:ext cx="1513054" cy="674941"/>
          </a:xfrm>
          <a:prstGeom prst="rect">
            <a:avLst/>
          </a:prstGeom>
        </p:spPr>
      </p:pic>
      <p:pic>
        <p:nvPicPr>
          <p:cNvPr id="15379" name="図 15378">
            <a:extLst>
              <a:ext uri="{FF2B5EF4-FFF2-40B4-BE49-F238E27FC236}">
                <a16:creationId xmlns:a16="http://schemas.microsoft.com/office/drawing/2014/main" id="{A6D6C598-683C-4AD1-28BD-D69B8C40B4F4}"/>
              </a:ext>
            </a:extLst>
          </p:cNvPr>
          <p:cNvPicPr>
            <a:picLocks noChangeAspect="1"/>
          </p:cNvPicPr>
          <p:nvPr/>
        </p:nvPicPr>
        <p:blipFill>
          <a:blip r:embed="rId19"/>
          <a:stretch>
            <a:fillRect/>
          </a:stretch>
        </p:blipFill>
        <p:spPr>
          <a:xfrm>
            <a:off x="7210300" y="6062595"/>
            <a:ext cx="1513054" cy="674941"/>
          </a:xfrm>
          <a:prstGeom prst="rect">
            <a:avLst/>
          </a:prstGeom>
        </p:spPr>
      </p:pic>
      <p:sp>
        <p:nvSpPr>
          <p:cNvPr id="15381" name="テキスト ボックス 15380">
            <a:extLst>
              <a:ext uri="{FF2B5EF4-FFF2-40B4-BE49-F238E27FC236}">
                <a16:creationId xmlns:a16="http://schemas.microsoft.com/office/drawing/2014/main" id="{14D41A8F-7845-6E77-16CB-EE39DD92397D}"/>
              </a:ext>
            </a:extLst>
          </p:cNvPr>
          <p:cNvSpPr txBox="1"/>
          <p:nvPr/>
        </p:nvSpPr>
        <p:spPr>
          <a:xfrm>
            <a:off x="5487399" y="5658631"/>
            <a:ext cx="865622"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WW /</a:t>
            </a:r>
            <a:r>
              <a:rPr lang="ja-JP" altLang="en-US" dirty="0"/>
              <a:t>クリエアイボリー</a:t>
            </a:r>
            <a:r>
              <a:rPr lang="en-US" altLang="ja-JP" dirty="0"/>
              <a:t>F</a:t>
            </a:r>
          </a:p>
          <a:p>
            <a:r>
              <a:rPr lang="ja-JP" altLang="en-US" dirty="0"/>
              <a:t>（ほんのり </a:t>
            </a:r>
            <a:r>
              <a:rPr lang="en-US" altLang="ja-JP" dirty="0"/>
              <a:t>Foot feel</a:t>
            </a:r>
            <a:r>
              <a:rPr lang="ja-JP" altLang="en-US" dirty="0"/>
              <a:t>）</a:t>
            </a:r>
          </a:p>
        </p:txBody>
      </p:sp>
      <p:sp>
        <p:nvSpPr>
          <p:cNvPr id="15383" name="テキスト ボックス 15382">
            <a:extLst>
              <a:ext uri="{FF2B5EF4-FFF2-40B4-BE49-F238E27FC236}">
                <a16:creationId xmlns:a16="http://schemas.microsoft.com/office/drawing/2014/main" id="{1CC20EFC-5B0B-21DA-075F-F21892A0ECDF}"/>
              </a:ext>
            </a:extLst>
          </p:cNvPr>
          <p:cNvSpPr txBox="1"/>
          <p:nvPr/>
        </p:nvSpPr>
        <p:spPr>
          <a:xfrm>
            <a:off x="7195364" y="5656633"/>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AC/</a:t>
            </a:r>
            <a:r>
              <a:rPr lang="ja-JP" altLang="en-US" dirty="0"/>
              <a:t>クリエオーク</a:t>
            </a:r>
            <a:r>
              <a:rPr lang="en-US" altLang="ja-JP" dirty="0"/>
              <a:t>F</a:t>
            </a:r>
          </a:p>
          <a:p>
            <a:r>
              <a:rPr lang="ja-JP" altLang="en-US" dirty="0"/>
              <a:t>（ほんのり </a:t>
            </a:r>
            <a:r>
              <a:rPr lang="en-US" altLang="ja-JP" dirty="0"/>
              <a:t>Foot feel</a:t>
            </a:r>
            <a:r>
              <a:rPr lang="ja-JP" altLang="en-US" dirty="0"/>
              <a:t>）</a:t>
            </a:r>
          </a:p>
        </p:txBody>
      </p:sp>
      <p:sp>
        <p:nvSpPr>
          <p:cNvPr id="15385" name="テキスト ボックス 15384">
            <a:extLst>
              <a:ext uri="{FF2B5EF4-FFF2-40B4-BE49-F238E27FC236}">
                <a16:creationId xmlns:a16="http://schemas.microsoft.com/office/drawing/2014/main" id="{97149BF9-A786-0207-3C75-6F5468C282E1}"/>
              </a:ext>
            </a:extLst>
          </p:cNvPr>
          <p:cNvSpPr txBox="1"/>
          <p:nvPr/>
        </p:nvSpPr>
        <p:spPr>
          <a:xfrm>
            <a:off x="8937133" y="5673964"/>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AD/</a:t>
            </a:r>
            <a:r>
              <a:rPr lang="ja-JP" altLang="en-US" dirty="0"/>
              <a:t>クリエチェリー</a:t>
            </a:r>
            <a:r>
              <a:rPr lang="en-US" altLang="ja-JP" dirty="0"/>
              <a:t>F</a:t>
            </a:r>
          </a:p>
          <a:p>
            <a:r>
              <a:rPr lang="ja-JP" altLang="en-US" dirty="0"/>
              <a:t>（ほんのり </a:t>
            </a:r>
            <a:r>
              <a:rPr lang="en-US" altLang="ja-JP" dirty="0"/>
              <a:t>Foot feel</a:t>
            </a:r>
            <a:r>
              <a:rPr lang="ja-JP" altLang="en-US" dirty="0"/>
              <a:t>）</a:t>
            </a:r>
          </a:p>
        </p:txBody>
      </p:sp>
      <p:sp>
        <p:nvSpPr>
          <p:cNvPr id="15387" name="テキスト ボックス 15386">
            <a:extLst>
              <a:ext uri="{FF2B5EF4-FFF2-40B4-BE49-F238E27FC236}">
                <a16:creationId xmlns:a16="http://schemas.microsoft.com/office/drawing/2014/main" id="{90DE41E7-9047-13E6-1B2C-07A31D25D84C}"/>
              </a:ext>
            </a:extLst>
          </p:cNvPr>
          <p:cNvSpPr txBox="1"/>
          <p:nvPr/>
        </p:nvSpPr>
        <p:spPr>
          <a:xfrm>
            <a:off x="5487647" y="6765740"/>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MM/</a:t>
            </a:r>
            <a:r>
              <a:rPr lang="ja-JP" altLang="en-US" dirty="0"/>
              <a:t>クリエモカ</a:t>
            </a:r>
            <a:r>
              <a:rPr lang="en-US" altLang="ja-JP" dirty="0"/>
              <a:t>F</a:t>
            </a:r>
          </a:p>
          <a:p>
            <a:r>
              <a:rPr lang="ja-JP" altLang="en-US" dirty="0"/>
              <a:t>（ほんのり </a:t>
            </a:r>
            <a:r>
              <a:rPr lang="en-US" altLang="ja-JP" dirty="0"/>
              <a:t>Foot feel</a:t>
            </a:r>
            <a:r>
              <a:rPr lang="ja-JP" altLang="en-US" dirty="0"/>
              <a:t>）</a:t>
            </a:r>
          </a:p>
        </p:txBody>
      </p:sp>
      <p:sp>
        <p:nvSpPr>
          <p:cNvPr id="15389" name="テキスト ボックス 15388">
            <a:extLst>
              <a:ext uri="{FF2B5EF4-FFF2-40B4-BE49-F238E27FC236}">
                <a16:creationId xmlns:a16="http://schemas.microsoft.com/office/drawing/2014/main" id="{A7CB4162-38D4-8AE3-9DC6-9F31AFD23C10}"/>
              </a:ext>
            </a:extLst>
          </p:cNvPr>
          <p:cNvSpPr txBox="1"/>
          <p:nvPr/>
        </p:nvSpPr>
        <p:spPr>
          <a:xfrm>
            <a:off x="7224043" y="6774166"/>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DD/</a:t>
            </a:r>
            <a:r>
              <a:rPr lang="ja-JP" altLang="en-US" dirty="0"/>
              <a:t>クリエダーク</a:t>
            </a:r>
            <a:r>
              <a:rPr lang="en-US" altLang="ja-JP" dirty="0"/>
              <a:t>F</a:t>
            </a:r>
          </a:p>
          <a:p>
            <a:r>
              <a:rPr lang="ja-JP" altLang="en-US" dirty="0"/>
              <a:t>（ほんのり </a:t>
            </a:r>
            <a:r>
              <a:rPr lang="en-US" altLang="ja-JP" dirty="0"/>
              <a:t>Foot feel</a:t>
            </a:r>
            <a:r>
              <a:rPr lang="ja-JP" altLang="en-US" dirty="0"/>
              <a:t>）</a:t>
            </a:r>
          </a:p>
        </p:txBody>
      </p:sp>
      <p:sp>
        <p:nvSpPr>
          <p:cNvPr id="15391" name="テキスト ボックス 15390">
            <a:extLst>
              <a:ext uri="{FF2B5EF4-FFF2-40B4-BE49-F238E27FC236}">
                <a16:creationId xmlns:a16="http://schemas.microsoft.com/office/drawing/2014/main" id="{0AC6E851-C75A-766F-B580-8CD935402AC6}"/>
              </a:ext>
            </a:extLst>
          </p:cNvPr>
          <p:cNvSpPr txBox="1"/>
          <p:nvPr/>
        </p:nvSpPr>
        <p:spPr>
          <a:xfrm>
            <a:off x="7869297" y="6978057"/>
            <a:ext cx="2832827" cy="169277"/>
          </a:xfrm>
          <a:prstGeom prst="rect">
            <a:avLst/>
          </a:prstGeom>
          <a:noFill/>
        </p:spPr>
        <p:txBody>
          <a:bodyPr wrap="none">
            <a:spAutoFit/>
          </a:bodyPr>
          <a:lstStyle/>
          <a:p>
            <a:r>
              <a:rPr lang="en-US" altLang="ja-JP" sz="500" dirty="0">
                <a:solidFill>
                  <a:srgbClr val="FF0000"/>
                </a:solidFill>
              </a:rPr>
              <a:t>※ </a:t>
            </a:r>
            <a:r>
              <a:rPr lang="en-US" altLang="ja-JP" sz="500" b="0" i="0" u="none" strike="noStrike" baseline="0" dirty="0">
                <a:solidFill>
                  <a:srgbClr val="F0001E"/>
                </a:solidFill>
                <a:latin typeface="游ゴシック" panose="020B0400000000000000" pitchFamily="50" charset="-128"/>
                <a:ea typeface="游ゴシック" panose="020B0400000000000000" pitchFamily="50" charset="-128"/>
              </a:rPr>
              <a:t>AC/</a:t>
            </a:r>
            <a:r>
              <a:rPr lang="ja-JP" altLang="en-US" sz="500" b="0" i="0" u="none" strike="noStrike" baseline="0" dirty="0">
                <a:solidFill>
                  <a:srgbClr val="F0001E"/>
                </a:solidFill>
                <a:latin typeface="游ゴシック" panose="020B0400000000000000" pitchFamily="50" charset="-128"/>
                <a:ea typeface="游ゴシック" panose="020B0400000000000000" pitchFamily="50" charset="-128"/>
              </a:rPr>
              <a:t>クリエオーク</a:t>
            </a:r>
            <a:r>
              <a:rPr lang="en-US" altLang="ja-JP" sz="500" b="0" i="0" u="none" strike="noStrike" baseline="0" dirty="0">
                <a:solidFill>
                  <a:srgbClr val="F0001E"/>
                </a:solidFill>
                <a:latin typeface="游ゴシック" panose="020B0400000000000000" pitchFamily="50" charset="-128"/>
                <a:ea typeface="游ゴシック" panose="020B0400000000000000" pitchFamily="50" charset="-128"/>
              </a:rPr>
              <a:t>F</a:t>
            </a:r>
            <a:r>
              <a:rPr lang="ja-JP" altLang="en-US" sz="500" b="0" i="0" u="none" strike="noStrike" baseline="0" dirty="0">
                <a:solidFill>
                  <a:srgbClr val="F0001E"/>
                </a:solidFill>
                <a:latin typeface="游ゴシック" panose="020B0400000000000000" pitchFamily="50" charset="-128"/>
                <a:ea typeface="游ゴシック" panose="020B0400000000000000" pitchFamily="50" charset="-128"/>
              </a:rPr>
              <a:t>は、ラシッサ </a:t>
            </a:r>
            <a:r>
              <a:rPr lang="en-US" altLang="ja-JP" sz="500" b="0" i="0" u="none" strike="noStrike" baseline="0" dirty="0">
                <a:solidFill>
                  <a:srgbClr val="F0001E"/>
                </a:solidFill>
                <a:latin typeface="游ゴシック" panose="020B0400000000000000" pitchFamily="50" charset="-128"/>
                <a:ea typeface="游ゴシック" panose="020B0400000000000000" pitchFamily="50" charset="-128"/>
              </a:rPr>
              <a:t>S</a:t>
            </a:r>
            <a:r>
              <a:rPr lang="ja-JP" altLang="en-US" sz="500" b="0" i="0" u="none" strike="noStrike" baseline="0" dirty="0">
                <a:solidFill>
                  <a:srgbClr val="F0001E"/>
                </a:solidFill>
                <a:latin typeface="游ゴシック" panose="020B0400000000000000" pitchFamily="50" charset="-128"/>
                <a:ea typeface="游ゴシック" panose="020B0400000000000000" pitchFamily="50" charset="-128"/>
              </a:rPr>
              <a:t>フロアシリーズと同じ色名称ですが色柄が異なります。</a:t>
            </a:r>
            <a:endParaRPr lang="ja-JP" altLang="en-US" sz="1200" dirty="0">
              <a:latin typeface="游ゴシック" panose="020B0400000000000000" pitchFamily="50" charset="-128"/>
              <a:ea typeface="游ゴシック" panose="020B0400000000000000" pitchFamily="50" charset="-128"/>
            </a:endParaRP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10111</TotalTime>
  <Words>681</Words>
  <Application>Microsoft Office PowerPoint</Application>
  <PresentationFormat>ユーザー設定</PresentationFormat>
  <Paragraphs>66</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メイリオ</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539</cp:revision>
  <cp:lastPrinted>2021-12-20T06:25:45Z</cp:lastPrinted>
  <dcterms:created xsi:type="dcterms:W3CDTF">2010-09-29T12:55:25Z</dcterms:created>
  <dcterms:modified xsi:type="dcterms:W3CDTF">2025-08-12T04:34:04Z</dcterms:modified>
</cp:coreProperties>
</file>