
<file path=[Content_Types].xml><?xml version="1.0" encoding="utf-8"?>
<Types xmlns="http://schemas.openxmlformats.org/package/2006/content-types">
  <Default Extension="emf" ContentType="image/x-emf"/>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3"/>
  </p:notesMasterIdLst>
  <p:handoutMasterIdLst>
    <p:handoutMasterId r:id="rId4"/>
  </p:handoutMasterIdLst>
  <p:sldIdLst>
    <p:sldId id="300" r:id="rId2"/>
  </p:sldIdLst>
  <p:sldSz cx="10691813" cy="7559675"/>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231" userDrawn="1">
          <p15:clr>
            <a:srgbClr val="A4A3A4"/>
          </p15:clr>
        </p15:guide>
        <p15:guide id="3" pos="168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47" autoAdjust="0"/>
    <p:restoredTop sz="95628" autoAdjust="0"/>
  </p:normalViewPr>
  <p:slideViewPr>
    <p:cSldViewPr snapToGrid="0" showGuides="1">
      <p:cViewPr varScale="1">
        <p:scale>
          <a:sx n="86" d="100"/>
          <a:sy n="86" d="100"/>
        </p:scale>
        <p:origin x="510" y="96"/>
      </p:cViewPr>
      <p:guideLst>
        <p:guide orient="horz" pos="2381"/>
        <p:guide pos="3231"/>
        <p:guide pos="168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4/24/2025</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68350" y="746125"/>
            <a:ext cx="5270500"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908050" y="4721225"/>
            <a:ext cx="4991100" cy="4471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81F634BD-34C5-0E41-A150-6652D74C73BC}"/>
              </a:ext>
            </a:extLst>
          </p:cNvPr>
          <p:cNvSpPr>
            <a:spLocks noGrp="1" noRot="1" noChangeAspect="1" noChangeArrowheads="1" noTextEdit="1"/>
          </p:cNvSpPr>
          <p:nvPr>
            <p:ph type="sldImg"/>
          </p:nvPr>
        </p:nvSpPr>
        <p:spPr>
          <a:ln/>
        </p:spPr>
      </p:sp>
      <p:sp>
        <p:nvSpPr>
          <p:cNvPr id="19458" name="Rectangle 3">
            <a:extLst>
              <a:ext uri="{FF2B5EF4-FFF2-40B4-BE49-F238E27FC236}">
                <a16:creationId xmlns:a16="http://schemas.microsoft.com/office/drawing/2014/main" id="{90BD24CB-D239-1A49-9F38-E082F1969144}"/>
              </a:ext>
            </a:extLst>
          </p:cNvPr>
          <p:cNvSpPr>
            <a:spLocks noGrp="1" noChangeArrowheads="1"/>
          </p:cNvSpPr>
          <p:nvPr>
            <p:ph type="body" idx="1"/>
          </p:nvPr>
        </p:nvSpPr>
        <p:spPr>
          <a:ln/>
        </p:spPr>
        <p:txBody>
          <a:bodyPr/>
          <a:lstStyle/>
          <a:p>
            <a:pPr defTabSz="496012" eaLnBrk="1" hangingPunct="1">
              <a:defRPr/>
            </a:pPr>
            <a:endParaRPr lang="ja-JP" altLang="en-US" sz="1306">
              <a:latin typeface="Calibri" panose="020F0502020204030204" pitchFamily="34"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A-1:LIXIL">
    <p:spTree>
      <p:nvGrpSpPr>
        <p:cNvPr id="1" name=""/>
        <p:cNvGrpSpPr/>
        <p:nvPr/>
      </p:nvGrpSpPr>
      <p:grpSpPr>
        <a:xfrm>
          <a:off x="0" y="0"/>
          <a:ext cx="0" cy="0"/>
          <a:chOff x="0" y="0"/>
          <a:chExt cx="0" cy="0"/>
        </a:xfrm>
      </p:grpSpPr>
      <p:pic>
        <p:nvPicPr>
          <p:cNvPr id="7" name="図 28">
            <a:extLst>
              <a:ext uri="{FF2B5EF4-FFF2-40B4-BE49-F238E27FC236}">
                <a16:creationId xmlns:a16="http://schemas.microsoft.com/office/drawing/2014/main" id="{0BEF197A-7849-B142-A95B-DC1C1266894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0BC21D27-3C6F-D340-8BBB-E8690000D05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25C66788-D7E4-9E44-90E6-B1AD47FD27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169AAB34-F82F-7A45-BBB9-B249E553EB2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4A5ADDE7-A8CA-3F43-B42D-3BB5B6F76D33}"/>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860646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3:EXSIOR（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692E8FD0-F161-DE48-9E73-49EF130F1CB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83788" y="100013"/>
            <a:ext cx="53340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41AB514-A4B6-374D-90CE-065073271169}"/>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EED6F73E-76C2-F348-A7B4-C351CB546CEC}"/>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061D5382-D263-2643-ABED-8BDB58723B8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13832B5D-64B8-684A-A6B5-833BE320A396}"/>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922520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4:TOSTEM（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B0956356-055A-9542-BD35-1580EA66C64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15525" y="138113"/>
            <a:ext cx="601663"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AD81878-65B1-AD4B-8C07-C338D50CB12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3F6CD256-1BE5-334E-8AC8-798FE57D94C3}"/>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FE1814F9-C12C-8940-AE04-EBAC3F277FE5}"/>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A6C33804-7BD4-374A-9903-CA1F18768621}"/>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921568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5:INTERIO（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57B48BC9-0E64-DD4C-B0F0-A42ED28BD78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42513" y="130175"/>
            <a:ext cx="5746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BE64055-36A3-D848-AC09-B89AD5AA80A2}"/>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AE37DE4B-14B4-8446-A646-2576E6B5E38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2AEB9C66-CC1A-5346-9A49-DA6B762C654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F2D5D346-B240-3A4B-BEC8-6420E30FD09D}"/>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35090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2:INAX">
    <p:spTree>
      <p:nvGrpSpPr>
        <p:cNvPr id="1" name=""/>
        <p:cNvGrpSpPr/>
        <p:nvPr/>
      </p:nvGrpSpPr>
      <p:grpSpPr>
        <a:xfrm>
          <a:off x="0" y="0"/>
          <a:ext cx="0" cy="0"/>
          <a:chOff x="0" y="0"/>
          <a:chExt cx="0" cy="0"/>
        </a:xfrm>
      </p:grpSpPr>
      <p:pic>
        <p:nvPicPr>
          <p:cNvPr id="3" name="図 3">
            <a:extLst>
              <a:ext uri="{FF2B5EF4-FFF2-40B4-BE49-F238E27FC236}">
                <a16:creationId xmlns:a16="http://schemas.microsoft.com/office/drawing/2014/main" id="{A246273F-0316-124D-913B-065B51648B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288">
            <a:extLst>
              <a:ext uri="{FF2B5EF4-FFF2-40B4-BE49-F238E27FC236}">
                <a16:creationId xmlns:a16="http://schemas.microsoft.com/office/drawing/2014/main" id="{F052AE12-B60B-784C-B34A-CF54CD41157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D3FC005-CC27-3947-9F96-93095E78E53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CC842CC-005C-5641-8858-9C3B75F1CA4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7D0E429B-C0A1-3545-B3F9-A15BC5D2E8B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95997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4:TOSTEM">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81C18BD7-6EFE-0B4D-A8EE-90E7B9FB960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7E6CDB7-F131-9E4F-8699-128E560B5A9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F43C4B3-C0F6-774B-AC90-133DA5B58D39}"/>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637CF95E-95B4-4F4B-B11C-46CB0538A9E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B36565EE-CE8E-1A44-8A9F-9ED8333C8F8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27750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5:INTERIO">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2F3622A4-9F6A-DF4E-8124-C92CD62C28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6DCDCD0-3AC0-A048-A727-1E98792F2E9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C70CBA1-39BE-384D-86EF-5191A45C214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77467F87-BB1F-264E-BE9F-AF86BC9543D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EE2BDD4B-6EC7-DA41-8303-F9AFDF1767F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114786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1:エコファーストなし">
    <p:spTree>
      <p:nvGrpSpPr>
        <p:cNvPr id="1" name=""/>
        <p:cNvGrpSpPr/>
        <p:nvPr/>
      </p:nvGrpSpPr>
      <p:grpSpPr>
        <a:xfrm>
          <a:off x="0" y="0"/>
          <a:ext cx="0" cy="0"/>
          <a:chOff x="0" y="0"/>
          <a:chExt cx="0" cy="0"/>
        </a:xfrm>
      </p:grpSpPr>
      <p:sp>
        <p:nvSpPr>
          <p:cNvPr id="7" name="Line 288">
            <a:extLst>
              <a:ext uri="{FF2B5EF4-FFF2-40B4-BE49-F238E27FC236}">
                <a16:creationId xmlns:a16="http://schemas.microsoft.com/office/drawing/2014/main" id="{BB3CB7EA-4A85-974A-BDD0-942B2EDB54E8}"/>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8" name="Rectangle 9">
            <a:extLst>
              <a:ext uri="{FF2B5EF4-FFF2-40B4-BE49-F238E27FC236}">
                <a16:creationId xmlns:a16="http://schemas.microsoft.com/office/drawing/2014/main" id="{A8C502DD-0634-EA40-9446-CFAC8D1A65B2}"/>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9" name="図 70">
            <a:extLst>
              <a:ext uri="{FF2B5EF4-FFF2-40B4-BE49-F238E27FC236}">
                <a16:creationId xmlns:a16="http://schemas.microsoft.com/office/drawing/2014/main" id="{114905AE-A962-CC40-A230-3B5C998728B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131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2:長期保証サービス有り">
    <p:spTree>
      <p:nvGrpSpPr>
        <p:cNvPr id="1" name=""/>
        <p:cNvGrpSpPr/>
        <p:nvPr/>
      </p:nvGrpSpPr>
      <p:grpSpPr>
        <a:xfrm>
          <a:off x="0" y="0"/>
          <a:ext cx="0" cy="0"/>
          <a:chOff x="0" y="0"/>
          <a:chExt cx="0" cy="0"/>
        </a:xfrm>
      </p:grpSpPr>
      <p:sp>
        <p:nvSpPr>
          <p:cNvPr id="6" name="Rectangle 9">
            <a:extLst>
              <a:ext uri="{FF2B5EF4-FFF2-40B4-BE49-F238E27FC236}">
                <a16:creationId xmlns:a16="http://schemas.microsoft.com/office/drawing/2014/main" id="{412B11FA-436C-AA40-A830-3978CB7EC189}"/>
              </a:ext>
            </a:extLst>
          </p:cNvPr>
          <p:cNvSpPr>
            <a:spLocks noChangeArrowheads="1"/>
          </p:cNvSpPr>
          <p:nvPr userDrawn="1"/>
        </p:nvSpPr>
        <p:spPr bwMode="auto">
          <a:xfrm>
            <a:off x="1331913" y="7423150"/>
            <a:ext cx="923925" cy="77788"/>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ctr" eaLnBrk="1" hangingPunct="1">
              <a:spcBef>
                <a:spcPct val="0"/>
              </a:spcBef>
              <a:buFontTx/>
              <a:buNone/>
              <a:defRPr/>
            </a:pPr>
            <a:r>
              <a:rPr lang="ja-JP" altLang="en-US" sz="500">
                <a:solidFill>
                  <a:schemeClr val="tx2"/>
                </a:solidFill>
                <a:latin typeface="Yu Gothic" panose="020B0400000000000000" pitchFamily="34" charset="-128"/>
                <a:ea typeface="Yu Gothic" panose="020B0400000000000000" pitchFamily="34" charset="-128"/>
              </a:rPr>
              <a:t>詳細は</a:t>
            </a:r>
            <a:r>
              <a:rPr lang="en-US" altLang="ja-JP" sz="500">
                <a:solidFill>
                  <a:schemeClr val="tx2"/>
                </a:solidFill>
                <a:latin typeface="Yu Gothic" panose="020B0400000000000000" pitchFamily="34" charset="-128"/>
                <a:ea typeface="Yu Gothic" panose="020B0400000000000000" pitchFamily="34" charset="-128"/>
              </a:rPr>
              <a:t>WEB</a:t>
            </a:r>
            <a:r>
              <a:rPr lang="ja-JP" altLang="en-US" sz="500">
                <a:solidFill>
                  <a:schemeClr val="tx2"/>
                </a:solidFill>
                <a:latin typeface="Yu Gothic" panose="020B0400000000000000" pitchFamily="34" charset="-128"/>
                <a:ea typeface="Yu Gothic" panose="020B0400000000000000" pitchFamily="34" charset="-128"/>
              </a:rPr>
              <a:t>をご確認ください</a:t>
            </a:r>
            <a:endParaRPr lang="en-US" altLang="ja-JP" sz="500">
              <a:solidFill>
                <a:schemeClr val="tx2"/>
              </a:solidFill>
              <a:latin typeface="Yu Gothic" panose="020B0400000000000000" pitchFamily="34" charset="-128"/>
              <a:ea typeface="Yu Gothic" panose="020B0400000000000000" pitchFamily="34" charset="-128"/>
            </a:endParaRPr>
          </a:p>
        </p:txBody>
      </p:sp>
      <p:pic>
        <p:nvPicPr>
          <p:cNvPr id="7" name="図 13">
            <a:extLst>
              <a:ext uri="{FF2B5EF4-FFF2-40B4-BE49-F238E27FC236}">
                <a16:creationId xmlns:a16="http://schemas.microsoft.com/office/drawing/2014/main" id="{CA1A329A-8FE5-D648-A2B7-051098B3E27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31913" y="7209972"/>
            <a:ext cx="9239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A7427117-E3FF-0A42-A2ED-AD17EDE3954A}"/>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1" name="Rectangle 9">
            <a:extLst>
              <a:ext uri="{FF2B5EF4-FFF2-40B4-BE49-F238E27FC236}">
                <a16:creationId xmlns:a16="http://schemas.microsoft.com/office/drawing/2014/main" id="{4CB710C5-C0CA-9149-B8C9-FFF3B4B113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2" name="図 70">
            <a:extLst>
              <a:ext uri="{FF2B5EF4-FFF2-40B4-BE49-F238E27FC236}">
                <a16:creationId xmlns:a16="http://schemas.microsoft.com/office/drawing/2014/main" id="{C3A73AD5-44B0-F943-A983-F216C0742F5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AA986C43-6E5F-A74E-8AF7-B737CF1B2E7F}"/>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763485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1:LIXIL（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C00DB1A8-0470-BB45-82B1-BE9EB02496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045700" y="127000"/>
            <a:ext cx="471488"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1EAB20B-B7D8-5647-8F72-157D68B64981}"/>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9B3BF950-55B9-6544-927E-D3BC413A9108}"/>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5F100BFB-CF55-514A-AA6A-9672C86BF4F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0834531F-142A-844D-A0AE-52EED4C304C0}"/>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571419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2:INAX（帯なし）">
    <p:spTree>
      <p:nvGrpSpPr>
        <p:cNvPr id="1" name=""/>
        <p:cNvGrpSpPr/>
        <p:nvPr/>
      </p:nvGrpSpPr>
      <p:grpSpPr>
        <a:xfrm>
          <a:off x="0" y="0"/>
          <a:ext cx="0" cy="0"/>
          <a:chOff x="0" y="0"/>
          <a:chExt cx="0" cy="0"/>
        </a:xfrm>
      </p:grpSpPr>
      <p:pic>
        <p:nvPicPr>
          <p:cNvPr id="8" name="図 12">
            <a:extLst>
              <a:ext uri="{FF2B5EF4-FFF2-40B4-BE49-F238E27FC236}">
                <a16:creationId xmlns:a16="http://schemas.microsoft.com/office/drawing/2014/main" id="{7F852F87-CE63-0E4D-B626-010E3753695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01263" y="141288"/>
            <a:ext cx="417512"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D1D62C18-EED0-9A4E-B5AA-C2E8C502EB7C}"/>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27507436-CF18-CB4A-875D-E2D32D429F55}"/>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F39F8AC4-E7E8-B84A-8928-B2ED091478A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6CFA223D-9598-D141-A54A-60B26515067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470498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14"/>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0.emf"/><Relationship Id="rId13" Type="http://schemas.openxmlformats.org/officeDocument/2006/relationships/image" Target="../media/image25.emf"/><Relationship Id="rId18" Type="http://schemas.openxmlformats.org/officeDocument/2006/relationships/image" Target="../media/image30.png"/><Relationship Id="rId26" Type="http://schemas.openxmlformats.org/officeDocument/2006/relationships/image" Target="../media/image38.emf"/><Relationship Id="rId3" Type="http://schemas.openxmlformats.org/officeDocument/2006/relationships/image" Target="../media/image15.png"/><Relationship Id="rId21" Type="http://schemas.openxmlformats.org/officeDocument/2006/relationships/image" Target="../media/image33.emf"/><Relationship Id="rId7" Type="http://schemas.openxmlformats.org/officeDocument/2006/relationships/image" Target="../media/image19.emf"/><Relationship Id="rId12" Type="http://schemas.openxmlformats.org/officeDocument/2006/relationships/image" Target="../media/image24.png"/><Relationship Id="rId17" Type="http://schemas.openxmlformats.org/officeDocument/2006/relationships/image" Target="../media/image29.png"/><Relationship Id="rId25" Type="http://schemas.openxmlformats.org/officeDocument/2006/relationships/image" Target="../media/image37.emf"/><Relationship Id="rId2" Type="http://schemas.openxmlformats.org/officeDocument/2006/relationships/notesSlide" Target="../notesSlides/notesSlide1.xml"/><Relationship Id="rId16" Type="http://schemas.openxmlformats.org/officeDocument/2006/relationships/image" Target="../media/image28.png"/><Relationship Id="rId20" Type="http://schemas.openxmlformats.org/officeDocument/2006/relationships/image" Target="../media/image32.emf"/><Relationship Id="rId29" Type="http://schemas.openxmlformats.org/officeDocument/2006/relationships/image" Target="../media/image41.emf"/><Relationship Id="rId1" Type="http://schemas.openxmlformats.org/officeDocument/2006/relationships/slideLayout" Target="../slideLayouts/slideLayout1.xml"/><Relationship Id="rId6" Type="http://schemas.openxmlformats.org/officeDocument/2006/relationships/image" Target="../media/image18.emf"/><Relationship Id="rId11" Type="http://schemas.openxmlformats.org/officeDocument/2006/relationships/image" Target="../media/image23.png"/><Relationship Id="rId24" Type="http://schemas.openxmlformats.org/officeDocument/2006/relationships/image" Target="../media/image36.emf"/><Relationship Id="rId5" Type="http://schemas.openxmlformats.org/officeDocument/2006/relationships/image" Target="../media/image17.emf"/><Relationship Id="rId15" Type="http://schemas.openxmlformats.org/officeDocument/2006/relationships/image" Target="../media/image27.png"/><Relationship Id="rId23" Type="http://schemas.openxmlformats.org/officeDocument/2006/relationships/image" Target="../media/image35.emf"/><Relationship Id="rId28" Type="http://schemas.openxmlformats.org/officeDocument/2006/relationships/image" Target="../media/image40.emf"/><Relationship Id="rId10" Type="http://schemas.openxmlformats.org/officeDocument/2006/relationships/image" Target="../media/image22.png"/><Relationship Id="rId19" Type="http://schemas.openxmlformats.org/officeDocument/2006/relationships/image" Target="../media/image31.emf"/><Relationship Id="rId31" Type="http://schemas.openxmlformats.org/officeDocument/2006/relationships/image" Target="../media/image43.emf"/><Relationship Id="rId4" Type="http://schemas.openxmlformats.org/officeDocument/2006/relationships/image" Target="../media/image16.emf"/><Relationship Id="rId9" Type="http://schemas.openxmlformats.org/officeDocument/2006/relationships/image" Target="../media/image21.png"/><Relationship Id="rId14" Type="http://schemas.openxmlformats.org/officeDocument/2006/relationships/image" Target="../media/image26.png"/><Relationship Id="rId22" Type="http://schemas.openxmlformats.org/officeDocument/2006/relationships/image" Target="../media/image34.emf"/><Relationship Id="rId27" Type="http://schemas.openxmlformats.org/officeDocument/2006/relationships/image" Target="../media/image39.emf"/><Relationship Id="rId30" Type="http://schemas.openxmlformats.org/officeDocument/2006/relationships/image" Target="../media/image4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Text Box 1039">
            <a:extLst>
              <a:ext uri="{FF2B5EF4-FFF2-40B4-BE49-F238E27FC236}">
                <a16:creationId xmlns:a16="http://schemas.microsoft.com/office/drawing/2014/main" id="{5305156E-DA42-0A4C-A104-833CCADA6DEE}"/>
              </a:ext>
            </a:extLst>
          </p:cNvPr>
          <p:cNvSpPr txBox="1">
            <a:spLocks noChangeArrowheads="1"/>
          </p:cNvSpPr>
          <p:nvPr/>
        </p:nvSpPr>
        <p:spPr bwMode="auto">
          <a:xfrm>
            <a:off x="7956550" y="128588"/>
            <a:ext cx="1154113"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buFontTx/>
              <a:buNone/>
            </a:pPr>
            <a:r>
              <a:rPr lang="ja-JP" altLang="en-US" sz="900" b="1">
                <a:solidFill>
                  <a:schemeClr val="bg1"/>
                </a:solidFill>
                <a:latin typeface="Yu Gothic" panose="020B0400000000000000" pitchFamily="34" charset="-128"/>
                <a:ea typeface="Yu Gothic" panose="020B0400000000000000" pitchFamily="34" charset="-128"/>
              </a:rPr>
              <a:t>□□□□□■■■■■</a:t>
            </a:r>
          </a:p>
        </p:txBody>
      </p:sp>
      <p:sp>
        <p:nvSpPr>
          <p:cNvPr id="15366" name="Text Box 1039">
            <a:extLst>
              <a:ext uri="{FF2B5EF4-FFF2-40B4-BE49-F238E27FC236}">
                <a16:creationId xmlns:a16="http://schemas.microsoft.com/office/drawing/2014/main" id="{0B886D4C-5C70-0E46-A6D5-BFBE1A200F96}"/>
              </a:ext>
            </a:extLst>
          </p:cNvPr>
          <p:cNvSpPr txBox="1">
            <a:spLocks noChangeArrowheads="1"/>
          </p:cNvSpPr>
          <p:nvPr/>
        </p:nvSpPr>
        <p:spPr bwMode="auto">
          <a:xfrm>
            <a:off x="174625" y="501650"/>
            <a:ext cx="12567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dirty="0">
                <a:solidFill>
                  <a:schemeClr val="bg1"/>
                </a:solidFill>
                <a:latin typeface="Yu Gothic" panose="020B0400000000000000" pitchFamily="34" charset="-128"/>
                <a:ea typeface="Yu Gothic" panose="020B0400000000000000" pitchFamily="34" charset="-128"/>
              </a:rPr>
              <a:t>インテリア建材</a:t>
            </a:r>
          </a:p>
        </p:txBody>
      </p:sp>
      <p:sp>
        <p:nvSpPr>
          <p:cNvPr id="15367" name="Text Box 1039">
            <a:extLst>
              <a:ext uri="{FF2B5EF4-FFF2-40B4-BE49-F238E27FC236}">
                <a16:creationId xmlns:a16="http://schemas.microsoft.com/office/drawing/2014/main" id="{5D426F98-4E66-5E4D-9EA2-51DAEB00D750}"/>
              </a:ext>
            </a:extLst>
          </p:cNvPr>
          <p:cNvSpPr txBox="1">
            <a:spLocks noChangeArrowheads="1"/>
          </p:cNvSpPr>
          <p:nvPr/>
        </p:nvSpPr>
        <p:spPr bwMode="auto">
          <a:xfrm>
            <a:off x="2204099" y="335280"/>
            <a:ext cx="546463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2800" b="1" dirty="0">
                <a:solidFill>
                  <a:schemeClr val="bg1"/>
                </a:solidFill>
                <a:latin typeface="Yu Gothic" panose="020B0400000000000000" pitchFamily="34" charset="-128"/>
                <a:ea typeface="Yu Gothic" panose="020B0400000000000000" pitchFamily="34" charset="-128"/>
              </a:rPr>
              <a:t>ラシッサ </a:t>
            </a:r>
            <a:r>
              <a:rPr lang="en-US" altLang="ja-JP" sz="2800" b="1" dirty="0">
                <a:solidFill>
                  <a:schemeClr val="bg1"/>
                </a:solidFill>
                <a:latin typeface="Yu Gothic" panose="020B0400000000000000" pitchFamily="34" charset="-128"/>
                <a:ea typeface="Yu Gothic" panose="020B0400000000000000" pitchFamily="34" charset="-128"/>
              </a:rPr>
              <a:t>S/D</a:t>
            </a:r>
            <a:r>
              <a:rPr lang="ja-JP" altLang="en-US" sz="2800" b="1" dirty="0">
                <a:solidFill>
                  <a:schemeClr val="bg1"/>
                </a:solidFill>
                <a:latin typeface="Yu Gothic" panose="020B0400000000000000" pitchFamily="34" charset="-128"/>
                <a:ea typeface="Yu Gothic" panose="020B0400000000000000" pitchFamily="34" charset="-128"/>
              </a:rPr>
              <a:t>フロア耐水・ペット</a:t>
            </a:r>
          </a:p>
        </p:txBody>
      </p:sp>
      <p:sp>
        <p:nvSpPr>
          <p:cNvPr id="34" name="Rectangle 9">
            <a:extLst>
              <a:ext uri="{FF2B5EF4-FFF2-40B4-BE49-F238E27FC236}">
                <a16:creationId xmlns:a16="http://schemas.microsoft.com/office/drawing/2014/main" id="{8AD23CE5-CF64-824E-9BF2-1F6917C0A381}"/>
              </a:ext>
            </a:extLst>
          </p:cNvPr>
          <p:cNvSpPr>
            <a:spLocks noChangeArrowheads="1"/>
          </p:cNvSpPr>
          <p:nvPr/>
        </p:nvSpPr>
        <p:spPr bwMode="auto">
          <a:xfrm>
            <a:off x="1433513" y="7310438"/>
            <a:ext cx="1260475" cy="184666"/>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SPD99999008180</a:t>
            </a:r>
          </a:p>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2025.04.24</a:t>
            </a:r>
            <a:r>
              <a:rPr lang="ja-JP" altLang="en-US" sz="600" dirty="0">
                <a:solidFill>
                  <a:schemeClr val="tx2"/>
                </a:solidFill>
                <a:latin typeface="Yu Gothic" panose="020B0400000000000000" pitchFamily="34" charset="-128"/>
                <a:ea typeface="Yu Gothic" panose="020B0400000000000000" pitchFamily="34" charset="-128"/>
              </a:rPr>
              <a:t>発行</a:t>
            </a:r>
          </a:p>
        </p:txBody>
      </p:sp>
      <p:sp>
        <p:nvSpPr>
          <p:cNvPr id="24" name="Text Box 1039">
            <a:extLst>
              <a:ext uri="{FF2B5EF4-FFF2-40B4-BE49-F238E27FC236}">
                <a16:creationId xmlns:a16="http://schemas.microsoft.com/office/drawing/2014/main" id="{53152343-5209-5247-9115-DAF3839F1496}"/>
              </a:ext>
            </a:extLst>
          </p:cNvPr>
          <p:cNvSpPr txBox="1">
            <a:spLocks noChangeArrowheads="1"/>
          </p:cNvSpPr>
          <p:nvPr/>
        </p:nvSpPr>
        <p:spPr bwMode="auto">
          <a:xfrm>
            <a:off x="174625" y="100013"/>
            <a:ext cx="14112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a:solidFill>
                  <a:schemeClr val="bg1"/>
                </a:solidFill>
                <a:latin typeface="Yu Gothic" panose="020B0400000000000000" pitchFamily="34" charset="-128"/>
                <a:ea typeface="Yu Gothic" panose="020B0400000000000000" pitchFamily="34" charset="-128"/>
              </a:rPr>
              <a:t>□□□□□■■■■■</a:t>
            </a:r>
          </a:p>
        </p:txBody>
      </p:sp>
      <p:pic>
        <p:nvPicPr>
          <p:cNvPr id="16" name="図 24">
            <a:extLst>
              <a:ext uri="{FF2B5EF4-FFF2-40B4-BE49-F238E27FC236}">
                <a16:creationId xmlns:a16="http://schemas.microsoft.com/office/drawing/2014/main" id="{FECF26AF-ED4E-4AFC-AEBC-5FAEADE9D5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3375" y="3418955"/>
            <a:ext cx="865187"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object 14">
            <a:extLst>
              <a:ext uri="{FF2B5EF4-FFF2-40B4-BE49-F238E27FC236}">
                <a16:creationId xmlns:a16="http://schemas.microsoft.com/office/drawing/2014/main" id="{B2DD3182-4DCD-43D1-958F-5650371FC70A}"/>
              </a:ext>
            </a:extLst>
          </p:cNvPr>
          <p:cNvSpPr>
            <a:spLocks/>
          </p:cNvSpPr>
          <p:nvPr/>
        </p:nvSpPr>
        <p:spPr bwMode="auto">
          <a:xfrm>
            <a:off x="5127862" y="1020053"/>
            <a:ext cx="5451475" cy="46038"/>
          </a:xfrm>
          <a:custGeom>
            <a:avLst/>
            <a:gdLst>
              <a:gd name="T0" fmla="*/ 0 w 8280400"/>
              <a:gd name="T1" fmla="*/ 0 h 45719"/>
              <a:gd name="T2" fmla="*/ 1 w 8280400"/>
              <a:gd name="T3" fmla="*/ 0 h 45719"/>
              <a:gd name="T4" fmla="*/ 0 60000 65536"/>
              <a:gd name="T5" fmla="*/ 0 60000 65536"/>
              <a:gd name="T6" fmla="*/ 0 w 8280400"/>
              <a:gd name="T7" fmla="*/ 0 h 45719"/>
              <a:gd name="T8" fmla="*/ 8280400 w 8280400"/>
              <a:gd name="T9" fmla="*/ 0 h 45719"/>
            </a:gdLst>
            <a:ahLst/>
            <a:cxnLst>
              <a:cxn ang="T4">
                <a:pos x="T0" y="T1"/>
              </a:cxn>
              <a:cxn ang="T5">
                <a:pos x="T2" y="T3"/>
              </a:cxn>
            </a:cxnLst>
            <a:rect l="T6" t="T7" r="T8" b="T9"/>
            <a:pathLst>
              <a:path w="8280400" h="45719">
                <a:moveTo>
                  <a:pt x="0" y="0"/>
                </a:moveTo>
                <a:lnTo>
                  <a:pt x="8280006" y="0"/>
                </a:lnTo>
              </a:path>
            </a:pathLst>
          </a:custGeom>
          <a:noFill/>
          <a:ln w="12700">
            <a:solidFill>
              <a:srgbClr val="828283"/>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25" name="object 79">
            <a:extLst>
              <a:ext uri="{FF2B5EF4-FFF2-40B4-BE49-F238E27FC236}">
                <a16:creationId xmlns:a16="http://schemas.microsoft.com/office/drawing/2014/main" id="{FB88BD27-8F9A-45C0-8805-C828FA53C85F}"/>
              </a:ext>
            </a:extLst>
          </p:cNvPr>
          <p:cNvSpPr txBox="1">
            <a:spLocks noChangeArrowheads="1"/>
          </p:cNvSpPr>
          <p:nvPr/>
        </p:nvSpPr>
        <p:spPr bwMode="auto">
          <a:xfrm>
            <a:off x="5151095" y="831779"/>
            <a:ext cx="83689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7938">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1200" dirty="0">
                <a:solidFill>
                  <a:srgbClr val="6C6C6C"/>
                </a:solidFill>
                <a:latin typeface="ＭＳ 明朝" panose="02020609040205080304" pitchFamily="17" charset="-128"/>
                <a:ea typeface="ＭＳ 明朝" panose="02020609040205080304" pitchFamily="17" charset="-128"/>
                <a:cs typeface="KozMinPro-Heavy" pitchFamily="18" charset="-128"/>
              </a:rPr>
              <a:t>商品特長</a:t>
            </a:r>
            <a:endParaRPr lang="ja-JP" altLang="en-US" sz="1200" dirty="0">
              <a:latin typeface="ＭＳ 明朝" panose="02020609040205080304" pitchFamily="17" charset="-128"/>
              <a:ea typeface="ＭＳ 明朝" panose="02020609040205080304" pitchFamily="17" charset="-128"/>
              <a:cs typeface="KozMinPro-Heavy" pitchFamily="18" charset="-128"/>
            </a:endParaRPr>
          </a:p>
        </p:txBody>
      </p:sp>
      <p:graphicFrame>
        <p:nvGraphicFramePr>
          <p:cNvPr id="28" name="表 27">
            <a:extLst>
              <a:ext uri="{FF2B5EF4-FFF2-40B4-BE49-F238E27FC236}">
                <a16:creationId xmlns:a16="http://schemas.microsoft.com/office/drawing/2014/main" id="{20C3C256-44E6-4E6F-8DB7-BE921E7CAED2}"/>
              </a:ext>
            </a:extLst>
          </p:cNvPr>
          <p:cNvGraphicFramePr>
            <a:graphicFrameLocks noGrp="1"/>
          </p:cNvGraphicFramePr>
          <p:nvPr>
            <p:extLst>
              <p:ext uri="{D42A27DB-BD31-4B8C-83A1-F6EECF244321}">
                <p14:modId xmlns:p14="http://schemas.microsoft.com/office/powerpoint/2010/main" val="2714316348"/>
              </p:ext>
            </p:extLst>
          </p:nvPr>
        </p:nvGraphicFramePr>
        <p:xfrm>
          <a:off x="79265" y="4790446"/>
          <a:ext cx="2222500" cy="683071"/>
        </p:xfrm>
        <a:graphic>
          <a:graphicData uri="http://schemas.openxmlformats.org/drawingml/2006/table">
            <a:tbl>
              <a:tblPr/>
              <a:tblGrid>
                <a:gridCol w="744263">
                  <a:extLst>
                    <a:ext uri="{9D8B030D-6E8A-4147-A177-3AD203B41FA5}">
                      <a16:colId xmlns:a16="http://schemas.microsoft.com/office/drawing/2014/main" val="20000"/>
                    </a:ext>
                  </a:extLst>
                </a:gridCol>
                <a:gridCol w="1478237">
                  <a:extLst>
                    <a:ext uri="{9D8B030D-6E8A-4147-A177-3AD203B41FA5}">
                      <a16:colId xmlns:a16="http://schemas.microsoft.com/office/drawing/2014/main" val="20001"/>
                    </a:ext>
                  </a:extLst>
                </a:gridCol>
              </a:tblGrid>
              <a:tr h="106699">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寸　法</a:t>
                      </a:r>
                    </a:p>
                  </a:txBody>
                  <a:tcPr marL="18019" marR="18019" marT="17979" marB="17979" anchor="ctr" horzOverflow="overflow">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厚み</a:t>
                      </a:r>
                      <a:r>
                        <a:rPr kumimoji="1" lang="en-US" altLang="ja-JP"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12×</a:t>
                      </a: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幅</a:t>
                      </a:r>
                      <a:r>
                        <a:rPr kumimoji="1" lang="en-US" altLang="ja-JP"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303×</a:t>
                      </a: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長さ</a:t>
                      </a:r>
                      <a:r>
                        <a:rPr kumimoji="1" lang="en-US" altLang="ja-JP"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1818</a:t>
                      </a: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a:t>
                      </a:r>
                      <a:r>
                        <a:rPr kumimoji="1" lang="en-US" altLang="ja-JP"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mm</a:t>
                      </a: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a:t>
                      </a:r>
                    </a:p>
                  </a:txBody>
                  <a:tcPr marL="18019" marR="18019" marT="17979" marB="17979" anchor="ctr" horzOverflow="overflow">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6699">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基　材</a:t>
                      </a:r>
                    </a:p>
                  </a:txBody>
                  <a:tcPr marL="18019" marR="18019" marT="17979" marB="17979" anchor="ctr" horzOverflow="overflow">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環境配慮型合板</a:t>
                      </a:r>
                    </a:p>
                  </a:txBody>
                  <a:tcPr marL="18019" marR="18019" marT="17979" marB="17979" anchor="ctr" horzOverflow="overflow">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79191">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表面材</a:t>
                      </a:r>
                    </a:p>
                  </a:txBody>
                  <a:tcPr marL="18019" marR="18019" marT="17979" marB="17979" anchor="ctr" horzOverflow="overflow">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フットフィール仕上げ防滑</a:t>
                      </a:r>
                      <a:endParaRPr kumimoji="1" lang="en-US" altLang="ja-JP"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ハイパーフィルム</a:t>
                      </a:r>
                      <a:r>
                        <a:rPr kumimoji="1" lang="en-US" altLang="ja-JP"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a:t>
                      </a: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硬質バッカー</a:t>
                      </a:r>
                      <a:endParaRPr kumimoji="1" lang="en-US" altLang="ja-JP"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a:txBody>
                  <a:tcPr marL="18019" marR="18019" marT="17979" marB="17979" anchor="ctr" horzOverflow="overflow">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6699">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ホルムアルデヒド対策</a:t>
                      </a:r>
                    </a:p>
                  </a:txBody>
                  <a:tcPr marL="18019" marR="18019" marT="17979" marB="17979" anchor="ctr" horzOverflow="overflow">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F☆☆☆☆</a:t>
                      </a:r>
                      <a:endPar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a:txBody>
                  <a:tcPr marL="18019" marR="18019" marT="17979" marB="17979" anchor="ctr" horzOverflow="overflow">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8239">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工　法</a:t>
                      </a:r>
                    </a:p>
                  </a:txBody>
                  <a:tcPr marL="18019" marR="18019" marT="17979" marB="17979" anchor="ctr" horzOverflow="overflow">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木造戸建住宅捨て張り・マンションン二重床</a:t>
                      </a:r>
                    </a:p>
                  </a:txBody>
                  <a:tcPr marL="18019" marR="18019" marT="17979" marB="17979" anchor="ctr" horzOverflow="overflow">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9" name="object 177">
            <a:extLst>
              <a:ext uri="{FF2B5EF4-FFF2-40B4-BE49-F238E27FC236}">
                <a16:creationId xmlns:a16="http://schemas.microsoft.com/office/drawing/2014/main" id="{C4916163-C6C7-4750-8B31-03389F055183}"/>
              </a:ext>
            </a:extLst>
          </p:cNvPr>
          <p:cNvSpPr txBox="1">
            <a:spLocks noChangeArrowheads="1"/>
          </p:cNvSpPr>
          <p:nvPr/>
        </p:nvSpPr>
        <p:spPr bwMode="auto">
          <a:xfrm>
            <a:off x="85138" y="5501766"/>
            <a:ext cx="1581547" cy="76944"/>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nchor="ctr" anchorCtr="1">
            <a:spAutoFit/>
          </a:bodyPr>
          <a:lstStyle>
            <a:lvl1pPr marL="7938">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500" dirty="0">
                <a:solidFill>
                  <a:srgbClr val="171001"/>
                </a:solidFill>
                <a:latin typeface="游ゴシック" panose="020B0400000000000000" pitchFamily="50" charset="-128"/>
                <a:ea typeface="游ゴシック" panose="020B0400000000000000" pitchFamily="50" charset="-128"/>
              </a:rPr>
              <a:t>おすすめ床造作材：ラシッサ Ｓ</a:t>
            </a:r>
            <a:r>
              <a:rPr lang="en-US" altLang="ja-JP" sz="500" dirty="0">
                <a:solidFill>
                  <a:srgbClr val="171001"/>
                </a:solidFill>
                <a:latin typeface="游ゴシック" panose="020B0400000000000000" pitchFamily="50" charset="-128"/>
                <a:ea typeface="游ゴシック" panose="020B0400000000000000" pitchFamily="50" charset="-128"/>
              </a:rPr>
              <a:t>/D</a:t>
            </a:r>
            <a:r>
              <a:rPr lang="ja-JP" altLang="en-US" sz="500" dirty="0">
                <a:solidFill>
                  <a:srgbClr val="171001"/>
                </a:solidFill>
                <a:latin typeface="游ゴシック" panose="020B0400000000000000" pitchFamily="50" charset="-128"/>
                <a:ea typeface="游ゴシック" panose="020B0400000000000000" pitchFamily="50" charset="-128"/>
              </a:rPr>
              <a:t>フロア用床造作材</a:t>
            </a:r>
            <a:endParaRPr lang="en-US" altLang="ja-JP" sz="500" dirty="0">
              <a:latin typeface="游ゴシック" panose="020B0400000000000000" pitchFamily="50" charset="-128"/>
              <a:ea typeface="游ゴシック" panose="020B0400000000000000" pitchFamily="50" charset="-128"/>
            </a:endParaRPr>
          </a:p>
        </p:txBody>
      </p:sp>
      <p:sp>
        <p:nvSpPr>
          <p:cNvPr id="30" name="正方形/長方形 123">
            <a:extLst>
              <a:ext uri="{FF2B5EF4-FFF2-40B4-BE49-F238E27FC236}">
                <a16:creationId xmlns:a16="http://schemas.microsoft.com/office/drawing/2014/main" id="{9B308842-3B41-4619-8AB3-06A024CFD086}"/>
              </a:ext>
            </a:extLst>
          </p:cNvPr>
          <p:cNvSpPr>
            <a:spLocks noChangeArrowheads="1"/>
          </p:cNvSpPr>
          <p:nvPr/>
        </p:nvSpPr>
        <p:spPr bwMode="auto">
          <a:xfrm>
            <a:off x="27581" y="6175282"/>
            <a:ext cx="262281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r>
              <a:rPr lang="en-US" altLang="ja-JP" sz="500" dirty="0">
                <a:latin typeface="游ゴシック" panose="020B0400000000000000" pitchFamily="50" charset="-128"/>
                <a:ea typeface="游ゴシック" panose="020B0400000000000000" pitchFamily="50" charset="-128"/>
              </a:rPr>
              <a:t>※</a:t>
            </a:r>
            <a:r>
              <a:rPr lang="ja-JP" altLang="en-US" sz="500" dirty="0">
                <a:latin typeface="游ゴシック" panose="020B0400000000000000" pitchFamily="50" charset="-128"/>
                <a:ea typeface="游ゴシック" panose="020B0400000000000000" pitchFamily="50" charset="-128"/>
              </a:rPr>
              <a:t>床造作材はペットすべり配慮ではありません。</a:t>
            </a:r>
            <a:endParaRPr lang="en-US" altLang="ja-JP" sz="500" dirty="0">
              <a:latin typeface="游ゴシック" panose="020B0400000000000000" pitchFamily="50" charset="-128"/>
              <a:ea typeface="游ゴシック" panose="020B0400000000000000" pitchFamily="50" charset="-128"/>
            </a:endParaRPr>
          </a:p>
          <a:p>
            <a:pPr eaLnBrk="1" hangingPunct="1"/>
            <a:r>
              <a:rPr lang="en-US" altLang="ja-JP" sz="500" dirty="0">
                <a:latin typeface="游ゴシック" panose="020B0400000000000000" pitchFamily="50" charset="-128"/>
                <a:ea typeface="游ゴシック" panose="020B0400000000000000" pitchFamily="50" charset="-128"/>
              </a:rPr>
              <a:t>※</a:t>
            </a:r>
            <a:r>
              <a:rPr lang="ja-JP" altLang="en-US" sz="500" dirty="0">
                <a:latin typeface="游ゴシック" panose="020B0400000000000000" pitchFamily="50" charset="-128"/>
                <a:ea typeface="游ゴシック" panose="020B0400000000000000" pitchFamily="50" charset="-128"/>
              </a:rPr>
              <a:t>ラシッサ </a:t>
            </a:r>
            <a:r>
              <a:rPr lang="en-US" altLang="ja-JP" sz="500" dirty="0">
                <a:latin typeface="游ゴシック" panose="020B0400000000000000" pitchFamily="50" charset="-128"/>
                <a:ea typeface="游ゴシック" panose="020B0400000000000000" pitchFamily="50" charset="-128"/>
              </a:rPr>
              <a:t>S</a:t>
            </a:r>
            <a:r>
              <a:rPr lang="ja-JP" altLang="en-US" sz="500" dirty="0">
                <a:latin typeface="游ゴシック" panose="020B0400000000000000" pitchFamily="50" charset="-128"/>
                <a:ea typeface="游ゴシック" panose="020B0400000000000000" pitchFamily="50" charset="-128"/>
              </a:rPr>
              <a:t>フロアアースとは、サネ形状が異なるため混使用はできません。</a:t>
            </a:r>
          </a:p>
          <a:p>
            <a:pPr eaLnBrk="1" hangingPunct="1"/>
            <a:r>
              <a:rPr lang="en-US" altLang="ja-JP" sz="500" dirty="0">
                <a:latin typeface="游ゴシック" panose="020B0400000000000000" pitchFamily="50" charset="-128"/>
                <a:ea typeface="游ゴシック" panose="020B0400000000000000" pitchFamily="50" charset="-128"/>
              </a:rPr>
              <a:t>※</a:t>
            </a:r>
            <a:r>
              <a:rPr lang="ja-JP" altLang="en-US" sz="500" dirty="0">
                <a:latin typeface="游ゴシック" panose="020B0400000000000000" pitchFamily="50" charset="-128"/>
                <a:ea typeface="游ゴシック" panose="020B0400000000000000" pitchFamily="50" charset="-128"/>
              </a:rPr>
              <a:t>他商品と同一の色名称であっても色柄・艶感・表面エンボスが異なる場合があります。あらかじめサンプル等でご確認ください。</a:t>
            </a:r>
          </a:p>
          <a:p>
            <a:pPr eaLnBrk="1" hangingPunct="1"/>
            <a:r>
              <a:rPr lang="en-US" altLang="ja-JP" sz="500" dirty="0">
                <a:latin typeface="游ゴシック" panose="020B0400000000000000" pitchFamily="50" charset="-128"/>
                <a:ea typeface="游ゴシック" panose="020B0400000000000000" pitchFamily="50" charset="-128"/>
              </a:rPr>
              <a:t>※ </a:t>
            </a:r>
            <a:r>
              <a:rPr lang="ja-JP" altLang="en-US" sz="500" dirty="0">
                <a:latin typeface="游ゴシック" panose="020B0400000000000000" pitchFamily="50" charset="-128"/>
                <a:ea typeface="游ゴシック" panose="020B0400000000000000" pitchFamily="50" charset="-128"/>
              </a:rPr>
              <a:t>床材には、光の反射や見る角度によって床材と異なる色の</a:t>
            </a:r>
            <a:r>
              <a:rPr lang="ja-JP" altLang="en-US" sz="500" dirty="0" err="1">
                <a:latin typeface="游ゴシック" panose="020B0400000000000000" pitchFamily="50" charset="-128"/>
                <a:ea typeface="游ゴシック" panose="020B0400000000000000" pitchFamily="50" charset="-128"/>
              </a:rPr>
              <a:t>すじ</a:t>
            </a:r>
            <a:r>
              <a:rPr lang="ja-JP" altLang="en-US" sz="500" dirty="0">
                <a:latin typeface="游ゴシック" panose="020B0400000000000000" pitchFamily="50" charset="-128"/>
                <a:ea typeface="游ゴシック" panose="020B0400000000000000" pitchFamily="50" charset="-128"/>
              </a:rPr>
              <a:t>等が見える場合がありますが、表面処理の特性によるものですので、あらかじめご了解ください。</a:t>
            </a:r>
            <a:endParaRPr lang="en-US" altLang="ja-JP" sz="500" dirty="0">
              <a:latin typeface="游ゴシック" panose="020B0400000000000000" pitchFamily="50" charset="-128"/>
              <a:ea typeface="游ゴシック" panose="020B0400000000000000" pitchFamily="50" charset="-128"/>
            </a:endParaRPr>
          </a:p>
          <a:p>
            <a:pPr eaLnBrk="1" hangingPunct="1"/>
            <a:r>
              <a:rPr lang="en-US" altLang="ja-JP" sz="500" dirty="0">
                <a:latin typeface="游ゴシック" panose="020B0400000000000000" pitchFamily="50" charset="-128"/>
                <a:ea typeface="游ゴシック" panose="020B0400000000000000" pitchFamily="50" charset="-128"/>
              </a:rPr>
              <a:t>※</a:t>
            </a:r>
            <a:r>
              <a:rPr lang="ja-JP" altLang="en-US" sz="500" dirty="0">
                <a:latin typeface="游ゴシック" panose="020B0400000000000000" pitchFamily="50" charset="-128"/>
                <a:ea typeface="游ゴシック" panose="020B0400000000000000" pitchFamily="50" charset="-128"/>
              </a:rPr>
              <a:t>傷がつかないわけではありません。家具等を移動させる時は引きずらないでください。</a:t>
            </a:r>
          </a:p>
          <a:p>
            <a:pPr eaLnBrk="1" hangingPunct="1"/>
            <a:r>
              <a:rPr lang="en-US" altLang="ja-JP" sz="500" dirty="0">
                <a:latin typeface="游ゴシック" panose="020B0400000000000000" pitchFamily="50" charset="-128"/>
                <a:ea typeface="游ゴシック" panose="020B0400000000000000" pitchFamily="50" charset="-128"/>
              </a:rPr>
              <a:t>※V</a:t>
            </a:r>
            <a:r>
              <a:rPr lang="ja-JP" altLang="en-US" sz="500" dirty="0">
                <a:latin typeface="游ゴシック" panose="020B0400000000000000" pitchFamily="50" charset="-128"/>
                <a:ea typeface="游ゴシック" panose="020B0400000000000000" pitchFamily="50" charset="-128"/>
              </a:rPr>
              <a:t>溝部において、樹脂シートの断面が白く見える場合がありますが、性能には影響ありませんのであらかじめご了承ください。</a:t>
            </a:r>
            <a:endParaRPr lang="en-US" altLang="ja-JP" sz="500" dirty="0">
              <a:latin typeface="游ゴシック" panose="020B0400000000000000" pitchFamily="50" charset="-128"/>
              <a:ea typeface="游ゴシック" panose="020B0400000000000000" pitchFamily="50" charset="-128"/>
            </a:endParaRPr>
          </a:p>
          <a:p>
            <a:pPr eaLnBrk="1" hangingPunct="1"/>
            <a:endParaRPr lang="en-US" altLang="ja-JP" sz="500" dirty="0">
              <a:latin typeface="游ゴシック" panose="020B0400000000000000" pitchFamily="50" charset="-128"/>
              <a:ea typeface="游ゴシック" panose="020B0400000000000000" pitchFamily="50" charset="-128"/>
            </a:endParaRPr>
          </a:p>
        </p:txBody>
      </p:sp>
      <p:sp>
        <p:nvSpPr>
          <p:cNvPr id="31" name="object 14">
            <a:extLst>
              <a:ext uri="{FF2B5EF4-FFF2-40B4-BE49-F238E27FC236}">
                <a16:creationId xmlns:a16="http://schemas.microsoft.com/office/drawing/2014/main" id="{E7A208A1-7482-4014-8D18-B7F2780A7534}"/>
              </a:ext>
            </a:extLst>
          </p:cNvPr>
          <p:cNvSpPr>
            <a:spLocks/>
          </p:cNvSpPr>
          <p:nvPr/>
        </p:nvSpPr>
        <p:spPr bwMode="auto">
          <a:xfrm>
            <a:off x="5143421" y="2691489"/>
            <a:ext cx="5461000" cy="49213"/>
          </a:xfrm>
          <a:custGeom>
            <a:avLst/>
            <a:gdLst>
              <a:gd name="T0" fmla="*/ 0 w 8280400"/>
              <a:gd name="T1" fmla="*/ 0 h 65324"/>
              <a:gd name="T2" fmla="*/ 1 w 8280400"/>
              <a:gd name="T3" fmla="*/ 0 h 65324"/>
              <a:gd name="T4" fmla="*/ 0 60000 65536"/>
              <a:gd name="T5" fmla="*/ 0 60000 65536"/>
              <a:gd name="T6" fmla="*/ 0 w 8280400"/>
              <a:gd name="T7" fmla="*/ 0 h 65324"/>
              <a:gd name="T8" fmla="*/ 8280400 w 8280400"/>
              <a:gd name="T9" fmla="*/ 0 h 65324"/>
            </a:gdLst>
            <a:ahLst/>
            <a:cxnLst>
              <a:cxn ang="T4">
                <a:pos x="T0" y="T1"/>
              </a:cxn>
              <a:cxn ang="T5">
                <a:pos x="T2" y="T3"/>
              </a:cxn>
            </a:cxnLst>
            <a:rect l="T6" t="T7" r="T8" b="T9"/>
            <a:pathLst>
              <a:path w="8280400" h="65324">
                <a:moveTo>
                  <a:pt x="0" y="0"/>
                </a:moveTo>
                <a:lnTo>
                  <a:pt x="8280006" y="0"/>
                </a:lnTo>
              </a:path>
            </a:pathLst>
          </a:custGeom>
          <a:noFill/>
          <a:ln w="12700">
            <a:solidFill>
              <a:srgbClr val="828283"/>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32" name="object 14">
            <a:extLst>
              <a:ext uri="{FF2B5EF4-FFF2-40B4-BE49-F238E27FC236}">
                <a16:creationId xmlns:a16="http://schemas.microsoft.com/office/drawing/2014/main" id="{AAF7DF94-AEA2-4D49-B3AB-04C146CCC48A}"/>
              </a:ext>
            </a:extLst>
          </p:cNvPr>
          <p:cNvSpPr>
            <a:spLocks/>
          </p:cNvSpPr>
          <p:nvPr/>
        </p:nvSpPr>
        <p:spPr bwMode="auto">
          <a:xfrm rot="5400000">
            <a:off x="6450356" y="2798966"/>
            <a:ext cx="2898049" cy="102917"/>
          </a:xfrm>
          <a:custGeom>
            <a:avLst/>
            <a:gdLst>
              <a:gd name="T0" fmla="*/ 0 w 8280400"/>
              <a:gd name="T1" fmla="*/ 0 h 65324"/>
              <a:gd name="T2" fmla="*/ 0 w 8280400"/>
              <a:gd name="T3" fmla="*/ 0 h 65324"/>
              <a:gd name="T4" fmla="*/ 0 60000 65536"/>
              <a:gd name="T5" fmla="*/ 0 60000 65536"/>
              <a:gd name="T6" fmla="*/ 0 w 8280400"/>
              <a:gd name="T7" fmla="*/ 0 h 65324"/>
              <a:gd name="T8" fmla="*/ 8280400 w 8280400"/>
              <a:gd name="T9" fmla="*/ 0 h 65324"/>
            </a:gdLst>
            <a:ahLst/>
            <a:cxnLst>
              <a:cxn ang="T4">
                <a:pos x="T0" y="T1"/>
              </a:cxn>
              <a:cxn ang="T5">
                <a:pos x="T2" y="T3"/>
              </a:cxn>
            </a:cxnLst>
            <a:rect l="T6" t="T7" r="T8" b="T9"/>
            <a:pathLst>
              <a:path w="8280400" h="65324">
                <a:moveTo>
                  <a:pt x="0" y="0"/>
                </a:moveTo>
                <a:lnTo>
                  <a:pt x="8280006" y="0"/>
                </a:lnTo>
              </a:path>
            </a:pathLst>
          </a:custGeom>
          <a:noFill/>
          <a:ln w="12700">
            <a:solidFill>
              <a:srgbClr val="828283"/>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pic>
        <p:nvPicPr>
          <p:cNvPr id="36" name="図 1">
            <a:extLst>
              <a:ext uri="{FF2B5EF4-FFF2-40B4-BE49-F238E27FC236}">
                <a16:creationId xmlns:a16="http://schemas.microsoft.com/office/drawing/2014/main" id="{9CA5431C-69C9-4C13-826D-1CD8A944E0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828965"/>
            <a:ext cx="5131712" cy="2967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図 5">
            <a:extLst>
              <a:ext uri="{FF2B5EF4-FFF2-40B4-BE49-F238E27FC236}">
                <a16:creationId xmlns:a16="http://schemas.microsoft.com/office/drawing/2014/main" id="{836C92B6-E7BA-4F08-8724-5FAA030BA1F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83" y="5640458"/>
            <a:ext cx="1921542" cy="473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正方形/長方形 37">
            <a:extLst>
              <a:ext uri="{FF2B5EF4-FFF2-40B4-BE49-F238E27FC236}">
                <a16:creationId xmlns:a16="http://schemas.microsoft.com/office/drawing/2014/main" id="{6AAFFF19-6224-4D71-B22F-151750048AEF}"/>
              </a:ext>
            </a:extLst>
          </p:cNvPr>
          <p:cNvSpPr/>
          <p:nvPr/>
        </p:nvSpPr>
        <p:spPr>
          <a:xfrm>
            <a:off x="40490" y="6875732"/>
            <a:ext cx="5046774" cy="255588"/>
          </a:xfrm>
          <a:prstGeom prst="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9" name="正方形/長方形 7">
            <a:extLst>
              <a:ext uri="{FF2B5EF4-FFF2-40B4-BE49-F238E27FC236}">
                <a16:creationId xmlns:a16="http://schemas.microsoft.com/office/drawing/2014/main" id="{8FBCFB19-2D7B-432B-A2B5-6FF63C8076A5}"/>
              </a:ext>
            </a:extLst>
          </p:cNvPr>
          <p:cNvSpPr>
            <a:spLocks noChangeArrowheads="1"/>
          </p:cNvSpPr>
          <p:nvPr/>
        </p:nvSpPr>
        <p:spPr bwMode="auto">
          <a:xfrm>
            <a:off x="-7135" y="6863032"/>
            <a:ext cx="512762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ja-JP" altLang="en-US" sz="400" dirty="0">
                <a:solidFill>
                  <a:srgbClr val="F42643"/>
                </a:solidFill>
                <a:latin typeface="游ゴシック" panose="020B0400000000000000" pitchFamily="50" charset="-128"/>
                <a:ea typeface="游ゴシック" panose="020B0400000000000000" pitchFamily="50" charset="-128"/>
              </a:rPr>
              <a:t>耐水仕様になっておりますが、長時間の漏水や水こぼし・床下からの湿気により、表面のフクレ、基材の剥がれや腐れ、突き上げが生じる場合があります。水に濡れた場合はすぐに拭き取ってください。また、濡れたマットを放置すること避けてください。トイレ・洗面所への施工の際、より高い耐水性をお求めの場合は、床の継ぎ目や配管周りにシリコン系のコーキング剤を塗布することをお勧めします。尿やトイレ用洗剤等をこぼした場合は、</a:t>
            </a:r>
            <a:r>
              <a:rPr lang="ja-JP" altLang="en-US" sz="400" dirty="0">
                <a:solidFill>
                  <a:srgbClr val="FF0000"/>
                </a:solidFill>
                <a:latin typeface="游ゴシック" panose="020B0400000000000000" pitchFamily="50" charset="-128"/>
                <a:ea typeface="游ゴシック" panose="020B0400000000000000" pitchFamily="50" charset="-128"/>
              </a:rPr>
              <a:t>すぐに拭き取ってください。放置すると変色等の原因となります。</a:t>
            </a:r>
          </a:p>
        </p:txBody>
      </p:sp>
      <p:sp>
        <p:nvSpPr>
          <p:cNvPr id="42" name="正方形/長方形 41">
            <a:extLst>
              <a:ext uri="{FF2B5EF4-FFF2-40B4-BE49-F238E27FC236}">
                <a16:creationId xmlns:a16="http://schemas.microsoft.com/office/drawing/2014/main" id="{239B2616-44AB-4AAD-BEF3-763D096E6A0E}"/>
              </a:ext>
            </a:extLst>
          </p:cNvPr>
          <p:cNvSpPr/>
          <p:nvPr/>
        </p:nvSpPr>
        <p:spPr>
          <a:xfrm>
            <a:off x="2677577" y="5806893"/>
            <a:ext cx="244480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altLang="ja-JP" sz="500" dirty="0">
                <a:latin typeface="游ゴシック" panose="020B0400000000000000" pitchFamily="50" charset="-128"/>
                <a:ea typeface="游ゴシック" panose="020B0400000000000000" pitchFamily="50" charset="-128"/>
              </a:rPr>
              <a:t>※</a:t>
            </a:r>
            <a:r>
              <a:rPr lang="ja-JP" altLang="en-US" sz="500" dirty="0">
                <a:latin typeface="游ゴシック" panose="020B0400000000000000" pitchFamily="50" charset="-128"/>
                <a:ea typeface="游ゴシック" panose="020B0400000000000000" pitchFamily="50" charset="-128"/>
              </a:rPr>
              <a:t>ペット（小型犬）の歩行に対してすべりにくい仕様です。</a:t>
            </a:r>
          </a:p>
          <a:p>
            <a:r>
              <a:rPr lang="en-US" altLang="ja-JP" sz="500" dirty="0">
                <a:latin typeface="游ゴシック" panose="020B0400000000000000" pitchFamily="50" charset="-128"/>
                <a:ea typeface="游ゴシック" panose="020B0400000000000000" pitchFamily="50" charset="-128"/>
              </a:rPr>
              <a:t>※</a:t>
            </a:r>
            <a:r>
              <a:rPr lang="ja-JP" altLang="en-US" sz="500" dirty="0">
                <a:latin typeface="游ゴシック" panose="020B0400000000000000" pitchFamily="50" charset="-128"/>
                <a:ea typeface="游ゴシック" panose="020B0400000000000000" pitchFamily="50" charset="-128"/>
              </a:rPr>
              <a:t>走り回ったり、急な動作（飛び出し、停止、方向転換等）の場合はすべることがあります。</a:t>
            </a:r>
            <a:endParaRPr lang="en-US" altLang="ja-JP" sz="500" dirty="0">
              <a:latin typeface="游ゴシック" panose="020B0400000000000000" pitchFamily="50" charset="-128"/>
              <a:ea typeface="游ゴシック" panose="020B0400000000000000" pitchFamily="50" charset="-128"/>
            </a:endParaRPr>
          </a:p>
          <a:p>
            <a:pPr eaLnBrk="1" hangingPunct="1"/>
            <a:r>
              <a:rPr lang="en-US" altLang="ja-JP" sz="500" dirty="0">
                <a:latin typeface="游ゴシック" panose="020B0400000000000000" pitchFamily="50" charset="-128"/>
                <a:ea typeface="游ゴシック" panose="020B0400000000000000" pitchFamily="50" charset="-128"/>
              </a:rPr>
              <a:t>※</a:t>
            </a:r>
            <a:r>
              <a:rPr lang="ja-JP" altLang="en-US" sz="500" dirty="0">
                <a:latin typeface="游ゴシック" panose="020B0400000000000000" pitchFamily="50" charset="-128"/>
                <a:ea typeface="游ゴシック" panose="020B0400000000000000" pitchFamily="50" charset="-128"/>
              </a:rPr>
              <a:t>ツメや肉球まわりの毛のお手入れをおこたると、歩行時でもすべることがあります。</a:t>
            </a:r>
            <a:endParaRPr lang="en-US" altLang="ja-JP" sz="500" dirty="0">
              <a:latin typeface="游ゴシック" panose="020B0400000000000000" pitchFamily="50" charset="-128"/>
              <a:ea typeface="游ゴシック" panose="020B0400000000000000" pitchFamily="50" charset="-128"/>
            </a:endParaRPr>
          </a:p>
          <a:p>
            <a:pPr eaLnBrk="1" hangingPunct="1"/>
            <a:r>
              <a:rPr lang="en-US" altLang="ja-JP" sz="500" dirty="0">
                <a:latin typeface="游ゴシック" panose="020B0400000000000000" pitchFamily="50" charset="-128"/>
                <a:ea typeface="游ゴシック" panose="020B0400000000000000" pitchFamily="50" charset="-128"/>
              </a:rPr>
              <a:t>※</a:t>
            </a:r>
            <a:r>
              <a:rPr lang="ja-JP" altLang="en-US" sz="500" dirty="0">
                <a:latin typeface="游ゴシック" panose="020B0400000000000000" pitchFamily="50" charset="-128"/>
                <a:ea typeface="游ゴシック" panose="020B0400000000000000" pitchFamily="50" charset="-128"/>
              </a:rPr>
              <a:t>ワックスは不要です。お客さまのご都合でワックスがけされますと、表面の性能がワックスの性能になり、本来の性能を損ないます。</a:t>
            </a:r>
          </a:p>
          <a:p>
            <a:pPr eaLnBrk="1" hangingPunct="1"/>
            <a:r>
              <a:rPr lang="en-US" altLang="ja-JP" sz="500" dirty="0">
                <a:latin typeface="游ゴシック" panose="020B0400000000000000" pitchFamily="50" charset="-128"/>
                <a:ea typeface="游ゴシック" panose="020B0400000000000000" pitchFamily="50" charset="-128"/>
              </a:rPr>
              <a:t>※</a:t>
            </a:r>
            <a:r>
              <a:rPr lang="ja-JP" altLang="en-US" sz="500" dirty="0">
                <a:latin typeface="游ゴシック" panose="020B0400000000000000" pitchFamily="50" charset="-128"/>
                <a:ea typeface="游ゴシック" panose="020B0400000000000000" pitchFamily="50" charset="-128"/>
              </a:rPr>
              <a:t>床表面に油分や汚れが付着するとすべりやすくなります。住居用洗剤を含ませ固く絞った雑巾で拭き取ってください。</a:t>
            </a:r>
          </a:p>
          <a:p>
            <a:pPr eaLnBrk="1" hangingPunct="1"/>
            <a:r>
              <a:rPr lang="en-US" altLang="ja-JP" sz="500" dirty="0">
                <a:latin typeface="游ゴシック" panose="020B0400000000000000" pitchFamily="50" charset="-128"/>
                <a:ea typeface="游ゴシック" panose="020B0400000000000000" pitchFamily="50" charset="-128"/>
              </a:rPr>
              <a:t>※</a:t>
            </a:r>
            <a:r>
              <a:rPr lang="ja-JP" altLang="en-US" sz="500" dirty="0">
                <a:latin typeface="游ゴシック" panose="020B0400000000000000" pitchFamily="50" charset="-128"/>
                <a:ea typeface="游ゴシック" panose="020B0400000000000000" pitchFamily="50" charset="-128"/>
              </a:rPr>
              <a:t>使用環境や使用期間により表面が摩耗され、性能が低下して、すべりやすくなる可能性があります。</a:t>
            </a:r>
          </a:p>
          <a:p>
            <a:pPr eaLnBrk="1" hangingPunct="1"/>
            <a:r>
              <a:rPr lang="en-US" altLang="ja-JP" sz="500" dirty="0">
                <a:latin typeface="游ゴシック" panose="020B0400000000000000" pitchFamily="50" charset="-128"/>
                <a:ea typeface="游ゴシック" panose="020B0400000000000000" pitchFamily="50" charset="-128"/>
              </a:rPr>
              <a:t>※</a:t>
            </a:r>
            <a:r>
              <a:rPr lang="ja-JP" altLang="en-US" sz="500" dirty="0">
                <a:latin typeface="游ゴシック" panose="020B0400000000000000" pitchFamily="50" charset="-128"/>
                <a:ea typeface="游ゴシック" panose="020B0400000000000000" pitchFamily="50" charset="-128"/>
              </a:rPr>
              <a:t>他のフローリングと同一面に施工すると、すべり抵抗の違いによりペットや人が滑ったり、つまずいたりする場合があるのでご注意ください。</a:t>
            </a:r>
          </a:p>
          <a:p>
            <a:pPr eaLnBrk="1" hangingPunct="1"/>
            <a:r>
              <a:rPr lang="en-US" altLang="ja-JP" sz="500" dirty="0">
                <a:latin typeface="游ゴシック" panose="020B0400000000000000" pitchFamily="50" charset="-128"/>
                <a:ea typeface="游ゴシック" panose="020B0400000000000000" pitchFamily="50" charset="-128"/>
              </a:rPr>
              <a:t>※</a:t>
            </a:r>
            <a:r>
              <a:rPr lang="ja-JP" altLang="en-US" sz="500" dirty="0">
                <a:latin typeface="游ゴシック" panose="020B0400000000000000" pitchFamily="50" charset="-128"/>
                <a:ea typeface="游ゴシック" panose="020B0400000000000000" pitchFamily="50" charset="-128"/>
              </a:rPr>
              <a:t>一般床に比べて耐アンモニア性に優れていますが、ペットの排泄物を放置しますと変色など不具合の原因となりますので、すぐに拭き取ってください。</a:t>
            </a:r>
          </a:p>
        </p:txBody>
      </p:sp>
      <p:sp>
        <p:nvSpPr>
          <p:cNvPr id="43" name="正方形/長方形 42">
            <a:extLst>
              <a:ext uri="{FF2B5EF4-FFF2-40B4-BE49-F238E27FC236}">
                <a16:creationId xmlns:a16="http://schemas.microsoft.com/office/drawing/2014/main" id="{2DD56079-A59B-4C63-88FD-A8C150007E31}"/>
              </a:ext>
            </a:extLst>
          </p:cNvPr>
          <p:cNvSpPr/>
          <p:nvPr/>
        </p:nvSpPr>
        <p:spPr>
          <a:xfrm>
            <a:off x="2639146" y="4634275"/>
            <a:ext cx="1053494" cy="184666"/>
          </a:xfrm>
          <a:prstGeom prst="rect">
            <a:avLst/>
          </a:prstGeom>
        </p:spPr>
        <p:txBody>
          <a:bodyPr wrap="none">
            <a:spAutoFit/>
          </a:bodyPr>
          <a:lstStyle/>
          <a:p>
            <a:r>
              <a:rPr lang="ja-JP" altLang="en-US" sz="600" dirty="0">
                <a:solidFill>
                  <a:schemeClr val="tx2"/>
                </a:solidFill>
                <a:latin typeface="游ゴシック" panose="020B0400000000000000" pitchFamily="50" charset="-128"/>
                <a:ea typeface="游ゴシック" panose="020B0400000000000000" pitchFamily="50" charset="-128"/>
              </a:rPr>
              <a:t>■ 平面図（木目タイプ）</a:t>
            </a:r>
          </a:p>
        </p:txBody>
      </p:sp>
      <p:sp>
        <p:nvSpPr>
          <p:cNvPr id="44" name="正方形/長方形 43">
            <a:extLst>
              <a:ext uri="{FF2B5EF4-FFF2-40B4-BE49-F238E27FC236}">
                <a16:creationId xmlns:a16="http://schemas.microsoft.com/office/drawing/2014/main" id="{5B52DB40-BE66-46DA-B070-8BE05EAF45CD}"/>
              </a:ext>
            </a:extLst>
          </p:cNvPr>
          <p:cNvSpPr/>
          <p:nvPr/>
        </p:nvSpPr>
        <p:spPr>
          <a:xfrm>
            <a:off x="4058858" y="4624409"/>
            <a:ext cx="1053494" cy="184666"/>
          </a:xfrm>
          <a:prstGeom prst="rect">
            <a:avLst/>
          </a:prstGeom>
        </p:spPr>
        <p:txBody>
          <a:bodyPr wrap="none">
            <a:spAutoFit/>
          </a:bodyPr>
          <a:lstStyle/>
          <a:p>
            <a:r>
              <a:rPr lang="ja-JP" altLang="en-US" sz="600" dirty="0">
                <a:solidFill>
                  <a:schemeClr val="tx2"/>
                </a:solidFill>
                <a:latin typeface="游ゴシック" panose="020B0400000000000000" pitchFamily="50" charset="-128"/>
                <a:ea typeface="游ゴシック" panose="020B0400000000000000" pitchFamily="50" charset="-128"/>
              </a:rPr>
              <a:t>■ 断面図（木目タイプ）</a:t>
            </a:r>
          </a:p>
        </p:txBody>
      </p:sp>
      <p:pic>
        <p:nvPicPr>
          <p:cNvPr id="45" name="図 1">
            <a:extLst>
              <a:ext uri="{FF2B5EF4-FFF2-40B4-BE49-F238E27FC236}">
                <a16:creationId xmlns:a16="http://schemas.microsoft.com/office/drawing/2014/main" id="{EEABD778-A9CF-45DA-B29F-E92C701CB01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87275" y="1791164"/>
            <a:ext cx="1050925"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図 2">
            <a:extLst>
              <a:ext uri="{FF2B5EF4-FFF2-40B4-BE49-F238E27FC236}">
                <a16:creationId xmlns:a16="http://schemas.microsoft.com/office/drawing/2014/main" id="{083535AE-E079-4CD0-8197-20CA6A95F95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95528" y="1783226"/>
            <a:ext cx="769142" cy="462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図 3">
            <a:extLst>
              <a:ext uri="{FF2B5EF4-FFF2-40B4-BE49-F238E27FC236}">
                <a16:creationId xmlns:a16="http://schemas.microsoft.com/office/drawing/2014/main" id="{69B2F99B-E44E-4E87-8814-10367080EA6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1279"/>
          <a:stretch>
            <a:fillRect/>
          </a:stretch>
        </p:blipFill>
        <p:spPr bwMode="auto">
          <a:xfrm>
            <a:off x="7136323" y="1790047"/>
            <a:ext cx="747374" cy="457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正方形/長方形 47">
            <a:extLst>
              <a:ext uri="{FF2B5EF4-FFF2-40B4-BE49-F238E27FC236}">
                <a16:creationId xmlns:a16="http://schemas.microsoft.com/office/drawing/2014/main" id="{EBB6E5CF-7FC6-4872-8ED6-A194FEEEA658}"/>
              </a:ext>
            </a:extLst>
          </p:cNvPr>
          <p:cNvSpPr/>
          <p:nvPr/>
        </p:nvSpPr>
        <p:spPr>
          <a:xfrm>
            <a:off x="6302823" y="2259884"/>
            <a:ext cx="662041" cy="76944"/>
          </a:xfrm>
          <a:prstGeom prst="rect">
            <a:avLst/>
          </a:prstGeom>
        </p:spPr>
        <p:txBody>
          <a:bodyPr wrap="none" lIns="0" tIns="0" rIns="0" bIns="0">
            <a:spAutoFit/>
          </a:bodyPr>
          <a:lstStyle/>
          <a:p>
            <a:pPr>
              <a:defRPr/>
            </a:pPr>
            <a:r>
              <a:rPr lang="ja-JP" altLang="en-US" sz="500" b="1" dirty="0">
                <a:solidFill>
                  <a:schemeClr val="tx2"/>
                </a:solidFill>
                <a:latin typeface="游ゴシック" panose="020B0400000000000000" pitchFamily="50" charset="-128"/>
                <a:ea typeface="游ゴシック" panose="020B0400000000000000" pitchFamily="50" charset="-128"/>
              </a:rPr>
              <a:t>ラシッサ 耐水・ペット</a:t>
            </a:r>
            <a:endParaRPr lang="ja-JP" altLang="en-US" sz="500" dirty="0">
              <a:solidFill>
                <a:schemeClr val="tx2"/>
              </a:solidFill>
              <a:latin typeface="游ゴシック" panose="020B0400000000000000" pitchFamily="50" charset="-128"/>
              <a:ea typeface="游ゴシック" panose="020B0400000000000000" pitchFamily="50" charset="-128"/>
            </a:endParaRPr>
          </a:p>
        </p:txBody>
      </p:sp>
      <p:sp>
        <p:nvSpPr>
          <p:cNvPr id="49" name="正方形/長方形 94">
            <a:extLst>
              <a:ext uri="{FF2B5EF4-FFF2-40B4-BE49-F238E27FC236}">
                <a16:creationId xmlns:a16="http://schemas.microsoft.com/office/drawing/2014/main" id="{11BD1D79-93E0-4759-84A3-100A6ABEFFFD}"/>
              </a:ext>
            </a:extLst>
          </p:cNvPr>
          <p:cNvSpPr>
            <a:spLocks noChangeArrowheads="1"/>
          </p:cNvSpPr>
          <p:nvPr/>
        </p:nvSpPr>
        <p:spPr bwMode="auto">
          <a:xfrm>
            <a:off x="7145123" y="2263547"/>
            <a:ext cx="769441"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500" b="1" dirty="0">
                <a:solidFill>
                  <a:schemeClr val="tx2"/>
                </a:solidFill>
                <a:latin typeface="游ゴシック" panose="020B0400000000000000" pitchFamily="50" charset="-128"/>
                <a:ea typeface="游ゴシック" panose="020B0400000000000000" pitchFamily="50" charset="-128"/>
              </a:rPr>
              <a:t>天然木化粧床材（当社比）</a:t>
            </a:r>
            <a:endParaRPr lang="ja-JP" altLang="en-US" sz="500" dirty="0">
              <a:solidFill>
                <a:schemeClr val="tx2"/>
              </a:solidFill>
              <a:latin typeface="游ゴシック" panose="020B0400000000000000" pitchFamily="50" charset="-128"/>
              <a:ea typeface="游ゴシック" panose="020B0400000000000000" pitchFamily="50" charset="-128"/>
            </a:endParaRPr>
          </a:p>
        </p:txBody>
      </p:sp>
      <p:sp>
        <p:nvSpPr>
          <p:cNvPr id="50" name="正方形/長方形 49">
            <a:extLst>
              <a:ext uri="{FF2B5EF4-FFF2-40B4-BE49-F238E27FC236}">
                <a16:creationId xmlns:a16="http://schemas.microsoft.com/office/drawing/2014/main" id="{7C567FFF-C2F8-49DC-8C4E-725748743607}"/>
              </a:ext>
            </a:extLst>
          </p:cNvPr>
          <p:cNvSpPr/>
          <p:nvPr/>
        </p:nvSpPr>
        <p:spPr>
          <a:xfrm>
            <a:off x="6285564" y="2340491"/>
            <a:ext cx="830263" cy="76944"/>
          </a:xfrm>
          <a:prstGeom prst="rect">
            <a:avLst/>
          </a:prstGeom>
        </p:spPr>
        <p:txBody>
          <a:bodyPr wrap="square" lIns="0" tIns="0" rIns="0" bIns="0">
            <a:spAutoFit/>
          </a:bodyPr>
          <a:lstStyle/>
          <a:p>
            <a:pPr>
              <a:defRPr/>
            </a:pPr>
            <a:r>
              <a:rPr lang="ja-JP" altLang="en-US" sz="500" dirty="0">
                <a:solidFill>
                  <a:schemeClr val="tx2"/>
                </a:solidFill>
                <a:latin typeface="游ゴシック" panose="020B0400000000000000" pitchFamily="50" charset="-128"/>
                <a:ea typeface="游ゴシック" panose="020B0400000000000000" pitchFamily="50" charset="-128"/>
              </a:rPr>
              <a:t>目立った変化はなし。</a:t>
            </a:r>
          </a:p>
        </p:txBody>
      </p:sp>
      <p:sp>
        <p:nvSpPr>
          <p:cNvPr id="51" name="正方形/長方形 50">
            <a:extLst>
              <a:ext uri="{FF2B5EF4-FFF2-40B4-BE49-F238E27FC236}">
                <a16:creationId xmlns:a16="http://schemas.microsoft.com/office/drawing/2014/main" id="{E1170F3A-D1EE-4B59-AC8E-1A00F293C734}"/>
              </a:ext>
            </a:extLst>
          </p:cNvPr>
          <p:cNvSpPr/>
          <p:nvPr/>
        </p:nvSpPr>
        <p:spPr>
          <a:xfrm>
            <a:off x="7149615" y="2338531"/>
            <a:ext cx="448841" cy="76944"/>
          </a:xfrm>
          <a:prstGeom prst="rect">
            <a:avLst/>
          </a:prstGeom>
        </p:spPr>
        <p:txBody>
          <a:bodyPr wrap="none" lIns="0" tIns="0" rIns="0" bIns="0">
            <a:spAutoFit/>
          </a:bodyPr>
          <a:lstStyle/>
          <a:p>
            <a:pPr>
              <a:defRPr/>
            </a:pPr>
            <a:r>
              <a:rPr lang="ja-JP" altLang="en-US" sz="500" dirty="0">
                <a:solidFill>
                  <a:schemeClr val="tx2"/>
                </a:solidFill>
                <a:latin typeface="游ゴシック" panose="020B0400000000000000" pitchFamily="50" charset="-128"/>
                <a:ea typeface="游ゴシック" panose="020B0400000000000000" pitchFamily="50" charset="-128"/>
              </a:rPr>
              <a:t>溝部より劣化。</a:t>
            </a:r>
          </a:p>
        </p:txBody>
      </p:sp>
      <p:pic>
        <p:nvPicPr>
          <p:cNvPr id="52" name="図 25">
            <a:extLst>
              <a:ext uri="{FF2B5EF4-FFF2-40B4-BE49-F238E27FC236}">
                <a16:creationId xmlns:a16="http://schemas.microsoft.com/office/drawing/2014/main" id="{165D04AF-F243-43D6-83DD-AE9B890436C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989023" y="3569327"/>
            <a:ext cx="18351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正方形/長方形 52">
            <a:extLst>
              <a:ext uri="{FF2B5EF4-FFF2-40B4-BE49-F238E27FC236}">
                <a16:creationId xmlns:a16="http://schemas.microsoft.com/office/drawing/2014/main" id="{942A4DEB-B07C-48E2-BF94-BBF06906CCD2}"/>
              </a:ext>
            </a:extLst>
          </p:cNvPr>
          <p:cNvSpPr/>
          <p:nvPr/>
        </p:nvSpPr>
        <p:spPr>
          <a:xfrm>
            <a:off x="7989023" y="3461782"/>
            <a:ext cx="1538883" cy="92333"/>
          </a:xfrm>
          <a:prstGeom prst="rect">
            <a:avLst/>
          </a:prstGeom>
        </p:spPr>
        <p:txBody>
          <a:bodyPr wrap="none" lIns="0" tIns="0" rIns="0" bIns="0">
            <a:spAutoFit/>
          </a:bodyPr>
          <a:lstStyle/>
          <a:p>
            <a:r>
              <a:rPr lang="ja-JP" altLang="en-US" sz="600" dirty="0">
                <a:solidFill>
                  <a:schemeClr val="tx2"/>
                </a:solidFill>
                <a:latin typeface="游ゴシック" panose="020B0400000000000000" pitchFamily="50" charset="-128"/>
                <a:ea typeface="游ゴシック" panose="020B0400000000000000" pitchFamily="50" charset="-128"/>
              </a:rPr>
              <a:t>■ 一般的な床とすべり配慮床の</a:t>
            </a:r>
            <a:r>
              <a:rPr lang="en-US" altLang="ja-JP" sz="600" dirty="0">
                <a:solidFill>
                  <a:schemeClr val="tx2"/>
                </a:solidFill>
                <a:latin typeface="游ゴシック" panose="020B0400000000000000" pitchFamily="50" charset="-128"/>
                <a:ea typeface="游ゴシック" panose="020B0400000000000000" pitchFamily="50" charset="-128"/>
              </a:rPr>
              <a:t>C.S.R.D'</a:t>
            </a:r>
            <a:r>
              <a:rPr lang="ja-JP" altLang="en-US" sz="600" dirty="0">
                <a:solidFill>
                  <a:schemeClr val="tx2"/>
                </a:solidFill>
                <a:latin typeface="游ゴシック" panose="020B0400000000000000" pitchFamily="50" charset="-128"/>
                <a:ea typeface="游ゴシック" panose="020B0400000000000000" pitchFamily="50" charset="-128"/>
              </a:rPr>
              <a:t>の値</a:t>
            </a:r>
          </a:p>
        </p:txBody>
      </p:sp>
      <p:sp>
        <p:nvSpPr>
          <p:cNvPr id="55" name="正方形/長方形 54">
            <a:extLst>
              <a:ext uri="{FF2B5EF4-FFF2-40B4-BE49-F238E27FC236}">
                <a16:creationId xmlns:a16="http://schemas.microsoft.com/office/drawing/2014/main" id="{EA8C820D-81B8-4717-96E7-C4DD8E4FA61F}"/>
              </a:ext>
            </a:extLst>
          </p:cNvPr>
          <p:cNvSpPr/>
          <p:nvPr/>
        </p:nvSpPr>
        <p:spPr>
          <a:xfrm>
            <a:off x="7989023" y="4045060"/>
            <a:ext cx="1879600" cy="230832"/>
          </a:xfrm>
          <a:prstGeom prst="rect">
            <a:avLst/>
          </a:prstGeom>
        </p:spPr>
        <p:txBody>
          <a:bodyPr lIns="0" tIns="0" rIns="0" bIns="0">
            <a:spAutoFit/>
          </a:bodyPr>
          <a:lstStyle/>
          <a:p>
            <a:pPr algn="just"/>
            <a:r>
              <a:rPr lang="en-US" altLang="ja-JP" sz="500" dirty="0">
                <a:solidFill>
                  <a:schemeClr val="tx2"/>
                </a:solidFill>
                <a:latin typeface="游ゴシック" panose="020B0400000000000000" pitchFamily="50" charset="-128"/>
                <a:ea typeface="游ゴシック" panose="020B0400000000000000" pitchFamily="50" charset="-128"/>
              </a:rPr>
              <a:t>※C.S.R.D'</a:t>
            </a:r>
            <a:r>
              <a:rPr lang="ja-JP" altLang="en-US" sz="500" dirty="0">
                <a:solidFill>
                  <a:schemeClr val="tx2"/>
                </a:solidFill>
                <a:latin typeface="游ゴシック" panose="020B0400000000000000" pitchFamily="50" charset="-128"/>
                <a:ea typeface="游ゴシック" panose="020B0400000000000000" pitchFamily="50" charset="-128"/>
              </a:rPr>
              <a:t>値とは小型犬を対象としたすべり抵抗係数です。</a:t>
            </a:r>
          </a:p>
          <a:p>
            <a:pPr algn="just"/>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弊社での測定結果で、保証値ではありません。</a:t>
            </a:r>
          </a:p>
          <a:p>
            <a:pPr algn="just"/>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すべてのペットの歩行に有効というわけではありません。</a:t>
            </a:r>
          </a:p>
        </p:txBody>
      </p:sp>
      <p:sp>
        <p:nvSpPr>
          <p:cNvPr id="56" name="正方形/長方形 12">
            <a:extLst>
              <a:ext uri="{FF2B5EF4-FFF2-40B4-BE49-F238E27FC236}">
                <a16:creationId xmlns:a16="http://schemas.microsoft.com/office/drawing/2014/main" id="{595F3D1E-C218-47C0-8883-1D8B21F84B11}"/>
              </a:ext>
            </a:extLst>
          </p:cNvPr>
          <p:cNvSpPr>
            <a:spLocks noChangeArrowheads="1"/>
          </p:cNvSpPr>
          <p:nvPr/>
        </p:nvSpPr>
        <p:spPr bwMode="auto">
          <a:xfrm>
            <a:off x="5144413" y="3443644"/>
            <a:ext cx="189865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en-US" altLang="ja-JP" sz="500" dirty="0">
                <a:solidFill>
                  <a:schemeClr val="tx2"/>
                </a:solidFill>
                <a:latin typeface="游ゴシック" panose="020B0400000000000000" pitchFamily="50" charset="-128"/>
                <a:ea typeface="游ゴシック" panose="020B0400000000000000" pitchFamily="50" charset="-128"/>
              </a:rPr>
              <a:t>※SIAA</a:t>
            </a:r>
            <a:r>
              <a:rPr lang="ja-JP" altLang="en-US" sz="500" dirty="0">
                <a:solidFill>
                  <a:schemeClr val="tx2"/>
                </a:solidFill>
                <a:latin typeface="游ゴシック" panose="020B0400000000000000" pitchFamily="50" charset="-128"/>
                <a:ea typeface="游ゴシック" panose="020B0400000000000000" pitchFamily="50" charset="-128"/>
              </a:rPr>
              <a:t>登録された化粧シートを使用しています。</a:t>
            </a:r>
          </a:p>
          <a:p>
            <a:pPr algn="just"/>
            <a:r>
              <a:rPr lang="en-US" altLang="ja-JP" sz="500" dirty="0">
                <a:solidFill>
                  <a:schemeClr val="tx2"/>
                </a:solidFill>
                <a:latin typeface="游ゴシック" panose="020B0400000000000000" pitchFamily="50" charset="-128"/>
                <a:ea typeface="游ゴシック" panose="020B0400000000000000" pitchFamily="50" charset="-128"/>
              </a:rPr>
              <a:t>※SIAA</a:t>
            </a:r>
            <a:r>
              <a:rPr lang="ja-JP" altLang="en-US" sz="500" dirty="0">
                <a:solidFill>
                  <a:schemeClr val="tx2"/>
                </a:solidFill>
                <a:latin typeface="游ゴシック" panose="020B0400000000000000" pitchFamily="50" charset="-128"/>
                <a:ea typeface="游ゴシック" panose="020B0400000000000000" pitchFamily="50" charset="-128"/>
              </a:rPr>
              <a:t>マークは</a:t>
            </a:r>
            <a:r>
              <a:rPr lang="en-US" altLang="ja-JP" sz="500" dirty="0">
                <a:solidFill>
                  <a:schemeClr val="tx2"/>
                </a:solidFill>
                <a:latin typeface="游ゴシック" panose="020B0400000000000000" pitchFamily="50" charset="-128"/>
                <a:ea typeface="游ゴシック" panose="020B0400000000000000" pitchFamily="50" charset="-128"/>
              </a:rPr>
              <a:t>ISO22196</a:t>
            </a:r>
            <a:r>
              <a:rPr lang="ja-JP" altLang="en-US" sz="500" dirty="0">
                <a:solidFill>
                  <a:schemeClr val="tx2"/>
                </a:solidFill>
                <a:latin typeface="游ゴシック" panose="020B0400000000000000" pitchFamily="50" charset="-128"/>
                <a:ea typeface="游ゴシック" panose="020B0400000000000000" pitchFamily="50" charset="-128"/>
              </a:rPr>
              <a:t>法により評価された結果に基づき、</a:t>
            </a:r>
            <a:endParaRPr lang="en-US" altLang="ja-JP" sz="500" dirty="0">
              <a:solidFill>
                <a:schemeClr val="tx2"/>
              </a:solidFill>
              <a:latin typeface="游ゴシック" panose="020B0400000000000000" pitchFamily="50" charset="-128"/>
              <a:ea typeface="游ゴシック" panose="020B0400000000000000" pitchFamily="50" charset="-128"/>
            </a:endParaRPr>
          </a:p>
          <a:p>
            <a:pPr algn="just"/>
            <a:r>
              <a:rPr lang="ja-JP" altLang="en-US" sz="500" dirty="0">
                <a:solidFill>
                  <a:schemeClr val="tx2"/>
                </a:solidFill>
                <a:latin typeface="游ゴシック" panose="020B0400000000000000" pitchFamily="50" charset="-128"/>
                <a:ea typeface="游ゴシック" panose="020B0400000000000000" pitchFamily="50" charset="-128"/>
              </a:rPr>
              <a:t>　抗菌製品技術協議会ガイドラインで品質管理・情報公開</a:t>
            </a:r>
            <a:endParaRPr lang="en-US" altLang="ja-JP" sz="500" dirty="0">
              <a:solidFill>
                <a:schemeClr val="tx2"/>
              </a:solidFill>
              <a:latin typeface="游ゴシック" panose="020B0400000000000000" pitchFamily="50" charset="-128"/>
              <a:ea typeface="游ゴシック" panose="020B0400000000000000" pitchFamily="50" charset="-128"/>
            </a:endParaRPr>
          </a:p>
          <a:p>
            <a:pPr algn="just"/>
            <a:r>
              <a:rPr lang="ja-JP" altLang="en-US" sz="500" dirty="0">
                <a:solidFill>
                  <a:schemeClr val="tx2"/>
                </a:solidFill>
                <a:latin typeface="游ゴシック" panose="020B0400000000000000" pitchFamily="50" charset="-128"/>
                <a:ea typeface="游ゴシック" panose="020B0400000000000000" pitchFamily="50" charset="-128"/>
              </a:rPr>
              <a:t>　された製品に表示されています。 </a:t>
            </a:r>
          </a:p>
          <a:p>
            <a:pPr algn="just"/>
            <a:r>
              <a:rPr lang="ja-JP" altLang="en-US" sz="500" dirty="0">
                <a:solidFill>
                  <a:schemeClr val="tx2"/>
                </a:solidFill>
                <a:latin typeface="游ゴシック" panose="020B0400000000000000" pitchFamily="50" charset="-128"/>
                <a:ea typeface="游ゴシック" panose="020B0400000000000000" pitchFamily="50" charset="-128"/>
              </a:rPr>
              <a:t>　①抗菌剤の種類 ： 無機抗菌剤 </a:t>
            </a:r>
          </a:p>
          <a:p>
            <a:pPr algn="just"/>
            <a:r>
              <a:rPr lang="ja-JP" altLang="en-US" sz="500" dirty="0">
                <a:solidFill>
                  <a:schemeClr val="tx2"/>
                </a:solidFill>
                <a:latin typeface="游ゴシック" panose="020B0400000000000000" pitchFamily="50" charset="-128"/>
                <a:ea typeface="游ゴシック" panose="020B0400000000000000" pitchFamily="50" charset="-128"/>
              </a:rPr>
              <a:t>　②抗菌加工方法 ： 印刷 </a:t>
            </a:r>
          </a:p>
          <a:p>
            <a:pPr algn="just"/>
            <a:r>
              <a:rPr lang="ja-JP" altLang="en-US" sz="500" dirty="0">
                <a:solidFill>
                  <a:schemeClr val="tx2"/>
                </a:solidFill>
                <a:latin typeface="游ゴシック" panose="020B0400000000000000" pitchFamily="50" charset="-128"/>
                <a:ea typeface="游ゴシック" panose="020B0400000000000000" pitchFamily="50" charset="-128"/>
              </a:rPr>
              <a:t>　③抗菌加工部位 ： トップコート層印刷面 </a:t>
            </a:r>
          </a:p>
          <a:p>
            <a:pPr algn="just"/>
            <a:r>
              <a:rPr lang="ja-JP" altLang="en-US" sz="500" dirty="0">
                <a:solidFill>
                  <a:schemeClr val="tx2"/>
                </a:solidFill>
                <a:latin typeface="游ゴシック" panose="020B0400000000000000" pitchFamily="50" charset="-128"/>
                <a:ea typeface="游ゴシック" panose="020B0400000000000000" pitchFamily="50" charset="-128"/>
              </a:rPr>
              <a:t>　④登録番号 ： </a:t>
            </a:r>
            <a:r>
              <a:rPr lang="en-US" altLang="ja-JP" sz="500" dirty="0">
                <a:solidFill>
                  <a:schemeClr val="tx2"/>
                </a:solidFill>
                <a:latin typeface="游ゴシック" panose="020B0400000000000000" pitchFamily="50" charset="-128"/>
                <a:ea typeface="游ゴシック" panose="020B0400000000000000" pitchFamily="50" charset="-128"/>
              </a:rPr>
              <a:t>JP0122378X0002G</a:t>
            </a:r>
            <a:r>
              <a:rPr lang="ja-JP" altLang="en-US" sz="500" dirty="0" err="1">
                <a:solidFill>
                  <a:schemeClr val="tx2"/>
                </a:solidFill>
                <a:latin typeface="游ゴシック" panose="020B0400000000000000" pitchFamily="50" charset="-128"/>
                <a:ea typeface="游ゴシック" panose="020B0400000000000000" pitchFamily="50" charset="-128"/>
              </a:rPr>
              <a:t>、</a:t>
            </a:r>
            <a:r>
              <a:rPr lang="en-US" altLang="ja-JP" sz="500" dirty="0">
                <a:solidFill>
                  <a:schemeClr val="tx2"/>
                </a:solidFill>
                <a:latin typeface="游ゴシック" panose="020B0400000000000000" pitchFamily="50" charset="-128"/>
                <a:ea typeface="游ゴシック" panose="020B0400000000000000" pitchFamily="50" charset="-128"/>
              </a:rPr>
              <a:t>JP0122397X0001G </a:t>
            </a:r>
            <a:endParaRPr lang="ja-JP" altLang="en-US" sz="500" dirty="0">
              <a:solidFill>
                <a:schemeClr val="tx2"/>
              </a:solidFill>
              <a:latin typeface="游ゴシック" panose="020B0400000000000000" pitchFamily="50" charset="-128"/>
              <a:ea typeface="游ゴシック" panose="020B0400000000000000" pitchFamily="50" charset="-128"/>
            </a:endParaRPr>
          </a:p>
        </p:txBody>
      </p:sp>
      <p:pic>
        <p:nvPicPr>
          <p:cNvPr id="57" name="図 20">
            <a:extLst>
              <a:ext uri="{FF2B5EF4-FFF2-40B4-BE49-F238E27FC236}">
                <a16:creationId xmlns:a16="http://schemas.microsoft.com/office/drawing/2014/main" id="{E8BC4B16-84D6-4B7E-81F7-87B26A6B2BE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43394" y="2759431"/>
            <a:ext cx="1062037"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図 21">
            <a:extLst>
              <a:ext uri="{FF2B5EF4-FFF2-40B4-BE49-F238E27FC236}">
                <a16:creationId xmlns:a16="http://schemas.microsoft.com/office/drawing/2014/main" id="{8043A96D-B563-4452-A194-0A8954E9357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612829" y="2732057"/>
            <a:ext cx="1041561" cy="676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正方形/長方形 59">
            <a:extLst>
              <a:ext uri="{FF2B5EF4-FFF2-40B4-BE49-F238E27FC236}">
                <a16:creationId xmlns:a16="http://schemas.microsoft.com/office/drawing/2014/main" id="{D2B15D8B-C494-4C92-8C5E-0C6E91A799A8}"/>
              </a:ext>
            </a:extLst>
          </p:cNvPr>
          <p:cNvSpPr/>
          <p:nvPr/>
        </p:nvSpPr>
        <p:spPr bwMode="auto">
          <a:xfrm>
            <a:off x="5187275" y="1353867"/>
            <a:ext cx="898279" cy="206669"/>
          </a:xfrm>
          <a:prstGeom prst="rect">
            <a:avLst/>
          </a:prstGeom>
          <a:solidFill>
            <a:srgbClr val="00389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ja-JP" altLang="en-US" sz="800" b="1" dirty="0">
                <a:latin typeface="游ゴシック" panose="020B0400000000000000" pitchFamily="50" charset="-128"/>
                <a:ea typeface="游ゴシック" panose="020B0400000000000000" pitchFamily="50" charset="-128"/>
              </a:rPr>
              <a:t>耐水性</a:t>
            </a:r>
          </a:p>
        </p:txBody>
      </p:sp>
      <p:pic>
        <p:nvPicPr>
          <p:cNvPr id="63" name="図 23">
            <a:extLst>
              <a:ext uri="{FF2B5EF4-FFF2-40B4-BE49-F238E27FC236}">
                <a16:creationId xmlns:a16="http://schemas.microsoft.com/office/drawing/2014/main" id="{371C5BEA-CBB3-4D08-81D0-D38A0252957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914441" y="1799193"/>
            <a:ext cx="745560" cy="446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 name="正方形/長方形 66">
            <a:extLst>
              <a:ext uri="{FF2B5EF4-FFF2-40B4-BE49-F238E27FC236}">
                <a16:creationId xmlns:a16="http://schemas.microsoft.com/office/drawing/2014/main" id="{AE0643A8-1EC9-45DC-B3AC-A999952C9BD7}"/>
              </a:ext>
            </a:extLst>
          </p:cNvPr>
          <p:cNvSpPr/>
          <p:nvPr/>
        </p:nvSpPr>
        <p:spPr>
          <a:xfrm>
            <a:off x="9881027" y="2375879"/>
            <a:ext cx="641201" cy="76944"/>
          </a:xfrm>
          <a:prstGeom prst="rect">
            <a:avLst/>
          </a:prstGeom>
        </p:spPr>
        <p:txBody>
          <a:bodyPr wrap="none" lIns="0" tIns="0" rIns="0" bIns="0">
            <a:spAutoFit/>
          </a:bodyPr>
          <a:lstStyle/>
          <a:p>
            <a:r>
              <a:rPr lang="ja-JP" altLang="en-US" sz="500" dirty="0">
                <a:solidFill>
                  <a:schemeClr val="tx2"/>
                </a:solidFill>
                <a:latin typeface="游ゴシック" panose="020B0400000000000000" pitchFamily="50" charset="-128"/>
                <a:ea typeface="游ゴシック" panose="020B0400000000000000" pitchFamily="50" charset="-128"/>
              </a:rPr>
              <a:t>床間・溝部共に変色。</a:t>
            </a:r>
          </a:p>
        </p:txBody>
      </p:sp>
      <p:pic>
        <p:nvPicPr>
          <p:cNvPr id="69" name="図 12">
            <a:extLst>
              <a:ext uri="{FF2B5EF4-FFF2-40B4-BE49-F238E27FC236}">
                <a16:creationId xmlns:a16="http://schemas.microsoft.com/office/drawing/2014/main" id="{83C4CFF6-B33B-4370-8F27-FD0E52B3A319}"/>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969232" y="1788358"/>
            <a:ext cx="1062037"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正方形/長方形 70">
            <a:extLst>
              <a:ext uri="{FF2B5EF4-FFF2-40B4-BE49-F238E27FC236}">
                <a16:creationId xmlns:a16="http://schemas.microsoft.com/office/drawing/2014/main" id="{DEF007C4-37EA-49C5-97A9-9E28B7612148}"/>
              </a:ext>
            </a:extLst>
          </p:cNvPr>
          <p:cNvSpPr/>
          <p:nvPr/>
        </p:nvSpPr>
        <p:spPr bwMode="auto">
          <a:xfrm>
            <a:off x="5150798" y="2757224"/>
            <a:ext cx="1497240" cy="203962"/>
          </a:xfrm>
          <a:prstGeom prst="rect">
            <a:avLst/>
          </a:prstGeom>
          <a:solidFill>
            <a:srgbClr val="00389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800" b="1" dirty="0">
                <a:latin typeface="游ゴシック" panose="020B0400000000000000" pitchFamily="50" charset="-128"/>
                <a:ea typeface="游ゴシック" panose="020B0400000000000000" pitchFamily="50" charset="-128"/>
              </a:rPr>
              <a:t>抗菌（ </a:t>
            </a:r>
            <a:r>
              <a:rPr lang="en-US" altLang="ja-JP" sz="800" b="1" dirty="0">
                <a:latin typeface="游ゴシック" panose="020B0400000000000000" pitchFamily="50" charset="-128"/>
                <a:ea typeface="游ゴシック" panose="020B0400000000000000" pitchFamily="50" charset="-128"/>
              </a:rPr>
              <a:t>S I A </a:t>
            </a:r>
            <a:r>
              <a:rPr lang="en-US" altLang="ja-JP" sz="800" b="1" dirty="0" err="1">
                <a:latin typeface="游ゴシック" panose="020B0400000000000000" pitchFamily="50" charset="-128"/>
                <a:ea typeface="游ゴシック" panose="020B0400000000000000" pitchFamily="50" charset="-128"/>
              </a:rPr>
              <a:t>A</a:t>
            </a:r>
            <a:r>
              <a:rPr lang="ja-JP" altLang="en-US" sz="800" b="1" dirty="0">
                <a:latin typeface="游ゴシック" panose="020B0400000000000000" pitchFamily="50" charset="-128"/>
                <a:ea typeface="游ゴシック" panose="020B0400000000000000" pitchFamily="50" charset="-128"/>
              </a:rPr>
              <a:t>登録済み ） </a:t>
            </a:r>
          </a:p>
        </p:txBody>
      </p:sp>
      <p:sp>
        <p:nvSpPr>
          <p:cNvPr id="75" name="テキスト ボックス 111">
            <a:extLst>
              <a:ext uri="{FF2B5EF4-FFF2-40B4-BE49-F238E27FC236}">
                <a16:creationId xmlns:a16="http://schemas.microsoft.com/office/drawing/2014/main" id="{6F3B2B13-F2EC-47F0-ACDC-1D7E9BE6B35E}"/>
              </a:ext>
            </a:extLst>
          </p:cNvPr>
          <p:cNvSpPr txBox="1">
            <a:spLocks noChangeArrowheads="1"/>
          </p:cNvSpPr>
          <p:nvPr/>
        </p:nvSpPr>
        <p:spPr bwMode="auto">
          <a:xfrm>
            <a:off x="7968787" y="2729697"/>
            <a:ext cx="1586741" cy="246221"/>
          </a:xfrm>
          <a:prstGeom prst="rect">
            <a:avLst/>
          </a:prstGeom>
          <a:solidFill>
            <a:srgbClr val="003895"/>
          </a:solid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ctr">
              <a:defRPr sz="800">
                <a:solidFill>
                  <a:schemeClr val="lt1"/>
                </a:solidFill>
                <a:latin typeface="游ゴシック" panose="020B0400000000000000" pitchFamily="50" charset="-128"/>
                <a:ea typeface="游ゴシック" panose="020B0400000000000000"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b="1" dirty="0"/>
              <a:t>ペット</a:t>
            </a:r>
            <a:r>
              <a:rPr lang="en-US" altLang="ja-JP" b="1" dirty="0"/>
              <a:t>(</a:t>
            </a:r>
            <a:r>
              <a:rPr lang="ja-JP" altLang="en-US" b="1" dirty="0"/>
              <a:t>小型犬</a:t>
            </a:r>
            <a:r>
              <a:rPr lang="en-US" altLang="ja-JP" b="1" dirty="0"/>
              <a:t>)</a:t>
            </a:r>
            <a:r>
              <a:rPr lang="ja-JP" altLang="en-US" b="1" dirty="0"/>
              <a:t>のすべりに配慮</a:t>
            </a:r>
          </a:p>
        </p:txBody>
      </p:sp>
      <p:sp>
        <p:nvSpPr>
          <p:cNvPr id="92" name="正方形/長方形 91">
            <a:extLst>
              <a:ext uri="{FF2B5EF4-FFF2-40B4-BE49-F238E27FC236}">
                <a16:creationId xmlns:a16="http://schemas.microsoft.com/office/drawing/2014/main" id="{71531CA5-A977-488E-BF65-F9DBB1BA6AB7}"/>
              </a:ext>
            </a:extLst>
          </p:cNvPr>
          <p:cNvSpPr/>
          <p:nvPr/>
        </p:nvSpPr>
        <p:spPr>
          <a:xfrm>
            <a:off x="5173899" y="2499414"/>
            <a:ext cx="271780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トイレ・洗面所への施工の際、より高い耐水性をお求めの場合は 床の継ぎ目や配管周りにシリコン系のコーキング剤を塗布することをおすすめします。</a:t>
            </a:r>
          </a:p>
        </p:txBody>
      </p:sp>
      <p:sp>
        <p:nvSpPr>
          <p:cNvPr id="93" name="正方形/長方形 92">
            <a:extLst>
              <a:ext uri="{FF2B5EF4-FFF2-40B4-BE49-F238E27FC236}">
                <a16:creationId xmlns:a16="http://schemas.microsoft.com/office/drawing/2014/main" id="{206C8AAD-CBA1-4B53-B4F8-3A74FACAE3AA}"/>
              </a:ext>
            </a:extLst>
          </p:cNvPr>
          <p:cNvSpPr/>
          <p:nvPr/>
        </p:nvSpPr>
        <p:spPr>
          <a:xfrm>
            <a:off x="8014613" y="2507972"/>
            <a:ext cx="2492375"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一般床に比べて耐アンモニア性に優れていますが、ペットの排泄物を放置すると変色などの原因となります。すぐにふき取ってください。</a:t>
            </a:r>
          </a:p>
        </p:txBody>
      </p:sp>
      <p:sp>
        <p:nvSpPr>
          <p:cNvPr id="94" name="正方形/長方形 93">
            <a:extLst>
              <a:ext uri="{FF2B5EF4-FFF2-40B4-BE49-F238E27FC236}">
                <a16:creationId xmlns:a16="http://schemas.microsoft.com/office/drawing/2014/main" id="{0AC4B10A-5A06-4003-829D-F5FC97372237}"/>
              </a:ext>
            </a:extLst>
          </p:cNvPr>
          <p:cNvSpPr/>
          <p:nvPr/>
        </p:nvSpPr>
        <p:spPr>
          <a:xfrm>
            <a:off x="5151368" y="4068615"/>
            <a:ext cx="2736850" cy="230832"/>
          </a:xfrm>
          <a:prstGeom prst="rect">
            <a:avLst/>
          </a:prstGeom>
        </p:spPr>
        <p:txBody>
          <a:bodyPr lIns="0" tIns="0" rIns="0" bIns="0">
            <a:spAutoFit/>
          </a:bodyPr>
          <a:lstStyle/>
          <a:p>
            <a:pPr algn="just">
              <a:defRPr/>
            </a:pPr>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抗菌とは菌の増殖を抑制することを言います。菌を死滅・除去する殺菌・除菌とは異なります。抗菌性能を維持するため、定期的によごれをふき取ってください。</a:t>
            </a:r>
          </a:p>
          <a:p>
            <a:pPr algn="just">
              <a:defRPr/>
            </a:pPr>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すべての菌に有効というわけではありません。</a:t>
            </a:r>
          </a:p>
        </p:txBody>
      </p:sp>
      <p:sp>
        <p:nvSpPr>
          <p:cNvPr id="98" name="正方形/長方形 103">
            <a:extLst>
              <a:ext uri="{FF2B5EF4-FFF2-40B4-BE49-F238E27FC236}">
                <a16:creationId xmlns:a16="http://schemas.microsoft.com/office/drawing/2014/main" id="{A4005518-88AE-4484-971E-A1BE83912E3E}"/>
              </a:ext>
            </a:extLst>
          </p:cNvPr>
          <p:cNvSpPr>
            <a:spLocks noChangeArrowheads="1"/>
          </p:cNvSpPr>
          <p:nvPr/>
        </p:nvSpPr>
        <p:spPr bwMode="auto">
          <a:xfrm>
            <a:off x="5150799" y="3006696"/>
            <a:ext cx="16096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r>
              <a:rPr lang="ja-JP" altLang="en-US" sz="600" dirty="0">
                <a:solidFill>
                  <a:schemeClr val="tx2"/>
                </a:solidFill>
                <a:latin typeface="游ゴシック" panose="020B0400000000000000" pitchFamily="50" charset="-128"/>
                <a:ea typeface="游ゴシック" panose="020B0400000000000000" pitchFamily="50" charset="-128"/>
              </a:rPr>
              <a:t>化粧シートに抗菌剤を練り込むことで、床表面を抗菌化。</a:t>
            </a:r>
          </a:p>
          <a:p>
            <a:pPr algn="just"/>
            <a:r>
              <a:rPr lang="ja-JP" altLang="en-US" sz="600" dirty="0">
                <a:solidFill>
                  <a:schemeClr val="tx2"/>
                </a:solidFill>
                <a:latin typeface="游ゴシック" panose="020B0400000000000000" pitchFamily="50" charset="-128"/>
                <a:ea typeface="游ゴシック" panose="020B0400000000000000" pitchFamily="50" charset="-128"/>
              </a:rPr>
              <a:t>一般家庭に存在する細菌に対して高い抗菌性能を発揮します。</a:t>
            </a:r>
            <a:endParaRPr lang="en-US" altLang="ja-JP" sz="600" dirty="0">
              <a:solidFill>
                <a:schemeClr val="tx2"/>
              </a:solidFill>
              <a:latin typeface="游ゴシック" panose="020B0400000000000000" pitchFamily="50" charset="-128"/>
              <a:ea typeface="游ゴシック" panose="020B0400000000000000" pitchFamily="50" charset="-128"/>
            </a:endParaRPr>
          </a:p>
        </p:txBody>
      </p:sp>
      <p:sp>
        <p:nvSpPr>
          <p:cNvPr id="99" name="正方形/長方形 103">
            <a:extLst>
              <a:ext uri="{FF2B5EF4-FFF2-40B4-BE49-F238E27FC236}">
                <a16:creationId xmlns:a16="http://schemas.microsoft.com/office/drawing/2014/main" id="{0CD16E58-8C9B-42DA-A66B-F120E725E9FC}"/>
              </a:ext>
            </a:extLst>
          </p:cNvPr>
          <p:cNvSpPr>
            <a:spLocks noChangeArrowheads="1"/>
          </p:cNvSpPr>
          <p:nvPr/>
        </p:nvSpPr>
        <p:spPr bwMode="auto">
          <a:xfrm>
            <a:off x="7963017" y="3024739"/>
            <a:ext cx="158228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r>
              <a:rPr lang="ja-JP" altLang="en-US" sz="600" dirty="0">
                <a:solidFill>
                  <a:schemeClr val="tx2"/>
                </a:solidFill>
                <a:latin typeface="游ゴシック" panose="020B0400000000000000" pitchFamily="50" charset="-128"/>
                <a:ea typeface="游ゴシック" panose="020B0400000000000000" pitchFamily="50" charset="-128"/>
              </a:rPr>
              <a:t>床の表面に防滑ハイパーフィルムを採用。一般的な床と比較して、ペット（小型犬）が滑りにくい加工です。</a:t>
            </a:r>
            <a:endParaRPr lang="en-US" altLang="ja-JP" sz="600" dirty="0">
              <a:solidFill>
                <a:schemeClr val="tx2"/>
              </a:solidFill>
              <a:latin typeface="游ゴシック" panose="020B0400000000000000" pitchFamily="50" charset="-128"/>
              <a:ea typeface="游ゴシック" panose="020B0400000000000000" pitchFamily="50" charset="-128"/>
            </a:endParaRPr>
          </a:p>
        </p:txBody>
      </p:sp>
      <p:sp>
        <p:nvSpPr>
          <p:cNvPr id="100" name="正方形/長方形 103">
            <a:extLst>
              <a:ext uri="{FF2B5EF4-FFF2-40B4-BE49-F238E27FC236}">
                <a16:creationId xmlns:a16="http://schemas.microsoft.com/office/drawing/2014/main" id="{11905596-839B-4C8F-9B11-A6E1405953B7}"/>
              </a:ext>
            </a:extLst>
          </p:cNvPr>
          <p:cNvSpPr>
            <a:spLocks noChangeArrowheads="1"/>
          </p:cNvSpPr>
          <p:nvPr/>
        </p:nvSpPr>
        <p:spPr bwMode="auto">
          <a:xfrm>
            <a:off x="5193210" y="1606622"/>
            <a:ext cx="270613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r>
              <a:rPr lang="ja-JP" altLang="en-US" sz="600" dirty="0">
                <a:solidFill>
                  <a:schemeClr val="tx2"/>
                </a:solidFill>
                <a:latin typeface="游ゴシック" panose="020B0400000000000000" pitchFamily="50" charset="-128"/>
                <a:ea typeface="游ゴシック" panose="020B0400000000000000" pitchFamily="50" charset="-128"/>
              </a:rPr>
              <a:t>水かかりや湿気によるしみや変色を抑制。トイレや洗面所でも使用できます。</a:t>
            </a:r>
          </a:p>
        </p:txBody>
      </p:sp>
      <p:sp>
        <p:nvSpPr>
          <p:cNvPr id="101" name="正方形/長方形 103">
            <a:extLst>
              <a:ext uri="{FF2B5EF4-FFF2-40B4-BE49-F238E27FC236}">
                <a16:creationId xmlns:a16="http://schemas.microsoft.com/office/drawing/2014/main" id="{C317CAA3-9292-491B-93C1-C16899C3EE42}"/>
              </a:ext>
            </a:extLst>
          </p:cNvPr>
          <p:cNvSpPr>
            <a:spLocks noChangeArrowheads="1"/>
          </p:cNvSpPr>
          <p:nvPr/>
        </p:nvSpPr>
        <p:spPr bwMode="auto">
          <a:xfrm>
            <a:off x="7955875" y="1591998"/>
            <a:ext cx="270679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r>
              <a:rPr lang="ja-JP" altLang="en-US" sz="600" dirty="0">
                <a:solidFill>
                  <a:schemeClr val="tx2"/>
                </a:solidFill>
                <a:latin typeface="游ゴシック" panose="020B0400000000000000" pitchFamily="50" charset="-128"/>
                <a:ea typeface="游ゴシック" panose="020B0400000000000000" pitchFamily="50" charset="-128"/>
              </a:rPr>
              <a:t>変色を起こしにくく、拭き取りしやすいため、トイレでの使用やペットのいるご家庭でも安心です。</a:t>
            </a:r>
          </a:p>
        </p:txBody>
      </p:sp>
      <p:sp>
        <p:nvSpPr>
          <p:cNvPr id="102" name="正方形/長方形 101">
            <a:extLst>
              <a:ext uri="{FF2B5EF4-FFF2-40B4-BE49-F238E27FC236}">
                <a16:creationId xmlns:a16="http://schemas.microsoft.com/office/drawing/2014/main" id="{DA040984-3624-4F49-A3D0-C437A6B6B425}"/>
              </a:ext>
            </a:extLst>
          </p:cNvPr>
          <p:cNvSpPr/>
          <p:nvPr/>
        </p:nvSpPr>
        <p:spPr>
          <a:xfrm>
            <a:off x="83233" y="4634791"/>
            <a:ext cx="414338" cy="184150"/>
          </a:xfrm>
          <a:prstGeom prst="rect">
            <a:avLst/>
          </a:prstGeom>
        </p:spPr>
        <p:txBody>
          <a:bodyPr wrap="none">
            <a:spAutoFit/>
          </a:bodyPr>
          <a:lstStyle/>
          <a:p>
            <a:pPr>
              <a:defRPr/>
            </a:pPr>
            <a:r>
              <a:rPr lang="ja-JP" altLang="en-US" sz="600" dirty="0">
                <a:solidFill>
                  <a:srgbClr val="130600"/>
                </a:solidFill>
                <a:latin typeface="游ゴシック" panose="020B0400000000000000" pitchFamily="50" charset="-128"/>
                <a:ea typeface="游ゴシック" panose="020B0400000000000000" pitchFamily="50" charset="-128"/>
              </a:rPr>
              <a:t>■仕様</a:t>
            </a:r>
          </a:p>
        </p:txBody>
      </p:sp>
      <p:sp>
        <p:nvSpPr>
          <p:cNvPr id="104" name="正方形/長方形 103">
            <a:extLst>
              <a:ext uri="{FF2B5EF4-FFF2-40B4-BE49-F238E27FC236}">
                <a16:creationId xmlns:a16="http://schemas.microsoft.com/office/drawing/2014/main" id="{E4AB5DFA-E381-4EAE-AC85-44B53C160A33}"/>
              </a:ext>
            </a:extLst>
          </p:cNvPr>
          <p:cNvSpPr>
            <a:spLocks noChangeArrowheads="1"/>
          </p:cNvSpPr>
          <p:nvPr/>
        </p:nvSpPr>
        <p:spPr bwMode="auto">
          <a:xfrm>
            <a:off x="5219362" y="1053357"/>
            <a:ext cx="5359975" cy="277640"/>
          </a:xfrm>
          <a:prstGeom prst="rect">
            <a:avLst/>
          </a:prstGeom>
          <a:noFill/>
          <a:ln>
            <a:noFill/>
          </a:ln>
        </p:spPr>
        <p:txBody>
          <a:bodyPr wrap="square" lIns="0" tIns="0" rIns="0" bIns="0">
            <a:spAutoFit/>
          </a:bodyPr>
          <a:lstStyle/>
          <a:p>
            <a:pPr algn="just">
              <a:lnSpc>
                <a:spcPts val="1100"/>
              </a:lnSpc>
            </a:pPr>
            <a:r>
              <a:rPr lang="ja-JP" altLang="en-US" sz="800" spc="10" dirty="0">
                <a:solidFill>
                  <a:srgbClr val="535353"/>
                </a:solidFill>
                <a:latin typeface="游ゴシック" panose="020B0400000000000000" pitchFamily="50" charset="-128"/>
                <a:ea typeface="游ゴシック" panose="020B0400000000000000" pitchFamily="50" charset="-128"/>
              </a:rPr>
              <a:t>洗面所やトイレなど水まわり空間の床材として最適です。またすべりに配慮した表面仕上げなので、ペットの足腰の負担を軽減します。</a:t>
            </a:r>
          </a:p>
        </p:txBody>
      </p:sp>
      <p:pic>
        <p:nvPicPr>
          <p:cNvPr id="115" name="図 114">
            <a:extLst>
              <a:ext uri="{FF2B5EF4-FFF2-40B4-BE49-F238E27FC236}">
                <a16:creationId xmlns:a16="http://schemas.microsoft.com/office/drawing/2014/main" id="{96A61DEA-AFDE-4939-940A-E8B63E9274B8}"/>
              </a:ext>
            </a:extLst>
          </p:cNvPr>
          <p:cNvPicPr>
            <a:picLocks noChangeAspect="1"/>
          </p:cNvPicPr>
          <p:nvPr/>
        </p:nvPicPr>
        <p:blipFill>
          <a:blip r:embed="rId14"/>
          <a:stretch>
            <a:fillRect/>
          </a:stretch>
        </p:blipFill>
        <p:spPr>
          <a:xfrm>
            <a:off x="18264" y="3683255"/>
            <a:ext cx="5102225" cy="870006"/>
          </a:xfrm>
          <a:prstGeom prst="rect">
            <a:avLst/>
          </a:prstGeom>
        </p:spPr>
      </p:pic>
      <p:sp>
        <p:nvSpPr>
          <p:cNvPr id="96" name="正方形/長方形 95">
            <a:extLst>
              <a:ext uri="{FF2B5EF4-FFF2-40B4-BE49-F238E27FC236}">
                <a16:creationId xmlns:a16="http://schemas.microsoft.com/office/drawing/2014/main" id="{81320207-97C6-4AD1-AA90-7795BBC41DB5}"/>
              </a:ext>
            </a:extLst>
          </p:cNvPr>
          <p:cNvSpPr/>
          <p:nvPr/>
        </p:nvSpPr>
        <p:spPr>
          <a:xfrm>
            <a:off x="40490" y="4562737"/>
            <a:ext cx="1859483" cy="76944"/>
          </a:xfrm>
          <a:prstGeom prst="rect">
            <a:avLst/>
          </a:prstGeom>
        </p:spPr>
        <p:txBody>
          <a:bodyPr wrap="none" lIns="0" tIns="0" rIns="0" bIns="0">
            <a:spAutoFit/>
          </a:bodyPr>
          <a:lstStyle/>
          <a:p>
            <a:pPr>
              <a:defRPr/>
            </a:pPr>
            <a:r>
              <a:rPr lang="en-US" altLang="ja-JP" sz="500" dirty="0">
                <a:solidFill>
                  <a:srgbClr val="130600"/>
                </a:solidFill>
                <a:latin typeface="游ゴシック" panose="020B0400000000000000" pitchFamily="50" charset="-128"/>
                <a:ea typeface="游ゴシック" panose="020B0400000000000000" pitchFamily="50" charset="-128"/>
              </a:rPr>
              <a:t>※</a:t>
            </a:r>
            <a:r>
              <a:rPr lang="ja-JP" altLang="en-US" sz="500" dirty="0">
                <a:solidFill>
                  <a:srgbClr val="130600"/>
                </a:solidFill>
                <a:latin typeface="游ゴシック" panose="020B0400000000000000" pitchFamily="50" charset="-128"/>
                <a:ea typeface="游ゴシック" panose="020B0400000000000000" pitchFamily="50" charset="-128"/>
              </a:rPr>
              <a:t>床暖房システムの種類によって対応できないものもあります。</a:t>
            </a:r>
            <a:endParaRPr lang="ja-JP" altLang="en-US" sz="500" dirty="0">
              <a:latin typeface="游ゴシック" panose="020B0400000000000000" pitchFamily="50" charset="-128"/>
              <a:ea typeface="游ゴシック" panose="020B0400000000000000" pitchFamily="50" charset="-128"/>
            </a:endParaRPr>
          </a:p>
        </p:txBody>
      </p:sp>
      <p:sp>
        <p:nvSpPr>
          <p:cNvPr id="3" name="正方形/長方形 2">
            <a:extLst>
              <a:ext uri="{FF2B5EF4-FFF2-40B4-BE49-F238E27FC236}">
                <a16:creationId xmlns:a16="http://schemas.microsoft.com/office/drawing/2014/main" id="{A0390007-D2C2-48D4-B029-EA552E9814D0}"/>
              </a:ext>
            </a:extLst>
          </p:cNvPr>
          <p:cNvSpPr/>
          <p:nvPr/>
        </p:nvSpPr>
        <p:spPr>
          <a:xfrm>
            <a:off x="1037538" y="5637134"/>
            <a:ext cx="1077531" cy="4695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 name="正方形/長方形 1">
            <a:extLst>
              <a:ext uri="{FF2B5EF4-FFF2-40B4-BE49-F238E27FC236}">
                <a16:creationId xmlns:a16="http://schemas.microsoft.com/office/drawing/2014/main" id="{FBC2EFCE-A915-4F88-A0C4-816229437B96}"/>
              </a:ext>
            </a:extLst>
          </p:cNvPr>
          <p:cNvSpPr/>
          <p:nvPr/>
        </p:nvSpPr>
        <p:spPr>
          <a:xfrm>
            <a:off x="1059192" y="5711326"/>
            <a:ext cx="1599797" cy="153888"/>
          </a:xfrm>
          <a:prstGeom prst="rect">
            <a:avLst/>
          </a:prstGeom>
          <a:solidFill>
            <a:schemeClr val="bg1"/>
          </a:solidFill>
        </p:spPr>
        <p:txBody>
          <a:bodyPr wrap="none" lIns="0" tIns="0" rIns="0" bIns="0">
            <a:spAutoFit/>
          </a:bodyPr>
          <a:lstStyle/>
          <a:p>
            <a:r>
              <a:rPr lang="ja-JP" altLang="en-US" sz="500" dirty="0">
                <a:latin typeface="游ゴシック" panose="020B0400000000000000" pitchFamily="50" charset="-128"/>
                <a:ea typeface="游ゴシック" panose="020B0400000000000000" pitchFamily="50" charset="-128"/>
              </a:rPr>
              <a:t>表面キズやひび割れ、汚れに強い</a:t>
            </a:r>
            <a:endParaRPr lang="en-US" altLang="ja-JP" sz="500" dirty="0">
              <a:latin typeface="游ゴシック" panose="020B0400000000000000" pitchFamily="50" charset="-128"/>
              <a:ea typeface="游ゴシック" panose="020B0400000000000000" pitchFamily="50" charset="-128"/>
            </a:endParaRPr>
          </a:p>
          <a:p>
            <a:r>
              <a:rPr lang="ja-JP" altLang="en-US" sz="500" dirty="0">
                <a:latin typeface="游ゴシック" panose="020B0400000000000000" pitchFamily="50" charset="-128"/>
                <a:ea typeface="游ゴシック" panose="020B0400000000000000" pitchFamily="50" charset="-128"/>
              </a:rPr>
              <a:t>                 </a:t>
            </a:r>
            <a:r>
              <a:rPr lang="ja-JP" altLang="en-US" sz="500" dirty="0">
                <a:solidFill>
                  <a:srgbClr val="FF0000"/>
                </a:solidFill>
                <a:latin typeface="游ゴシック" panose="020B0400000000000000" pitchFamily="50" charset="-128"/>
                <a:ea typeface="游ゴシック" panose="020B0400000000000000" pitchFamily="50" charset="-128"/>
              </a:rPr>
              <a:t>フットフィール仕上げ防滑ハイパーフイルム</a:t>
            </a:r>
          </a:p>
        </p:txBody>
      </p:sp>
      <p:sp>
        <p:nvSpPr>
          <p:cNvPr id="116" name="正方形/長方形 115">
            <a:extLst>
              <a:ext uri="{FF2B5EF4-FFF2-40B4-BE49-F238E27FC236}">
                <a16:creationId xmlns:a16="http://schemas.microsoft.com/office/drawing/2014/main" id="{4F2E16E7-15FA-47DF-85CE-17C9545406CC}"/>
              </a:ext>
            </a:extLst>
          </p:cNvPr>
          <p:cNvSpPr/>
          <p:nvPr/>
        </p:nvSpPr>
        <p:spPr>
          <a:xfrm>
            <a:off x="1075107" y="5920962"/>
            <a:ext cx="992720" cy="76944"/>
          </a:xfrm>
          <a:prstGeom prst="rect">
            <a:avLst/>
          </a:prstGeom>
          <a:solidFill>
            <a:schemeClr val="bg1"/>
          </a:solidFill>
        </p:spPr>
        <p:txBody>
          <a:bodyPr wrap="square" lIns="0" tIns="0" rIns="0" bIns="0">
            <a:spAutoFit/>
          </a:bodyPr>
          <a:lstStyle/>
          <a:p>
            <a:r>
              <a:rPr lang="ja-JP" altLang="en-US" sz="500" dirty="0">
                <a:latin typeface="游ゴシック" panose="020B0400000000000000" pitchFamily="50" charset="-128"/>
                <a:ea typeface="游ゴシック" panose="020B0400000000000000" pitchFamily="50" charset="-128"/>
              </a:rPr>
              <a:t>へこみキズに強い</a:t>
            </a:r>
            <a:r>
              <a:rPr lang="ja-JP" altLang="en-US" sz="500" dirty="0">
                <a:solidFill>
                  <a:srgbClr val="FF0000"/>
                </a:solidFill>
                <a:latin typeface="游ゴシック" panose="020B0400000000000000" pitchFamily="50" charset="-128"/>
                <a:ea typeface="游ゴシック" panose="020B0400000000000000" pitchFamily="50" charset="-128"/>
              </a:rPr>
              <a:t>硬質バッカー</a:t>
            </a:r>
          </a:p>
        </p:txBody>
      </p:sp>
      <p:sp>
        <p:nvSpPr>
          <p:cNvPr id="117" name="正方形/長方形 116">
            <a:extLst>
              <a:ext uri="{FF2B5EF4-FFF2-40B4-BE49-F238E27FC236}">
                <a16:creationId xmlns:a16="http://schemas.microsoft.com/office/drawing/2014/main" id="{4BFC3EAF-C463-4539-9820-D1FC6D05FCBE}"/>
              </a:ext>
            </a:extLst>
          </p:cNvPr>
          <p:cNvSpPr/>
          <p:nvPr/>
        </p:nvSpPr>
        <p:spPr>
          <a:xfrm>
            <a:off x="1066984" y="6043521"/>
            <a:ext cx="448841" cy="76944"/>
          </a:xfrm>
          <a:prstGeom prst="rect">
            <a:avLst/>
          </a:prstGeom>
          <a:solidFill>
            <a:schemeClr val="bg1"/>
          </a:solidFill>
        </p:spPr>
        <p:txBody>
          <a:bodyPr wrap="none" lIns="0" tIns="0" rIns="0" bIns="0">
            <a:spAutoFit/>
          </a:bodyPr>
          <a:lstStyle/>
          <a:p>
            <a:r>
              <a:rPr lang="ja-JP" altLang="en-US" sz="500" dirty="0">
                <a:latin typeface="游ゴシック" panose="020B0400000000000000" pitchFamily="50" charset="-128"/>
                <a:ea typeface="游ゴシック" panose="020B0400000000000000" pitchFamily="50" charset="-128"/>
              </a:rPr>
              <a:t>環境配慮型合板</a:t>
            </a:r>
          </a:p>
        </p:txBody>
      </p:sp>
      <p:sp>
        <p:nvSpPr>
          <p:cNvPr id="118" name="正方形/長方形 117">
            <a:extLst>
              <a:ext uri="{FF2B5EF4-FFF2-40B4-BE49-F238E27FC236}">
                <a16:creationId xmlns:a16="http://schemas.microsoft.com/office/drawing/2014/main" id="{B58BD224-2D91-4609-B32B-2185D662DBD8}"/>
              </a:ext>
            </a:extLst>
          </p:cNvPr>
          <p:cNvSpPr/>
          <p:nvPr/>
        </p:nvSpPr>
        <p:spPr>
          <a:xfrm>
            <a:off x="2639146" y="5238189"/>
            <a:ext cx="1053494" cy="184666"/>
          </a:xfrm>
          <a:prstGeom prst="rect">
            <a:avLst/>
          </a:prstGeom>
        </p:spPr>
        <p:txBody>
          <a:bodyPr wrap="none">
            <a:spAutoFit/>
          </a:bodyPr>
          <a:lstStyle/>
          <a:p>
            <a:r>
              <a:rPr lang="ja-JP" altLang="en-US" sz="600" dirty="0">
                <a:solidFill>
                  <a:schemeClr val="tx2"/>
                </a:solidFill>
                <a:latin typeface="游ゴシック" panose="020B0400000000000000" pitchFamily="50" charset="-128"/>
                <a:ea typeface="游ゴシック" panose="020B0400000000000000" pitchFamily="50" charset="-128"/>
              </a:rPr>
              <a:t>■ 平面図（素材タイプ）</a:t>
            </a:r>
          </a:p>
        </p:txBody>
      </p:sp>
      <p:sp>
        <p:nvSpPr>
          <p:cNvPr id="119" name="正方形/長方形 118">
            <a:extLst>
              <a:ext uri="{FF2B5EF4-FFF2-40B4-BE49-F238E27FC236}">
                <a16:creationId xmlns:a16="http://schemas.microsoft.com/office/drawing/2014/main" id="{08204AF0-69A5-4F77-BB2D-E7B28A250C17}"/>
              </a:ext>
            </a:extLst>
          </p:cNvPr>
          <p:cNvSpPr/>
          <p:nvPr/>
        </p:nvSpPr>
        <p:spPr>
          <a:xfrm>
            <a:off x="4058858" y="5228323"/>
            <a:ext cx="1053494" cy="184666"/>
          </a:xfrm>
          <a:prstGeom prst="rect">
            <a:avLst/>
          </a:prstGeom>
        </p:spPr>
        <p:txBody>
          <a:bodyPr wrap="none">
            <a:spAutoFit/>
          </a:bodyPr>
          <a:lstStyle/>
          <a:p>
            <a:r>
              <a:rPr lang="ja-JP" altLang="en-US" sz="600" dirty="0">
                <a:solidFill>
                  <a:schemeClr val="tx2"/>
                </a:solidFill>
                <a:latin typeface="游ゴシック" panose="020B0400000000000000" pitchFamily="50" charset="-128"/>
                <a:ea typeface="游ゴシック" panose="020B0400000000000000" pitchFamily="50" charset="-128"/>
              </a:rPr>
              <a:t>■ 断面図（素材タイプ）</a:t>
            </a:r>
          </a:p>
        </p:txBody>
      </p:sp>
      <p:pic>
        <p:nvPicPr>
          <p:cNvPr id="4" name="図 3">
            <a:extLst>
              <a:ext uri="{FF2B5EF4-FFF2-40B4-BE49-F238E27FC236}">
                <a16:creationId xmlns:a16="http://schemas.microsoft.com/office/drawing/2014/main" id="{314CF867-1834-4569-9F95-23AD4543DB1C}"/>
              </a:ext>
            </a:extLst>
          </p:cNvPr>
          <p:cNvPicPr>
            <a:picLocks noChangeAspect="1"/>
          </p:cNvPicPr>
          <p:nvPr/>
        </p:nvPicPr>
        <p:blipFill>
          <a:blip r:embed="rId15"/>
          <a:stretch>
            <a:fillRect/>
          </a:stretch>
        </p:blipFill>
        <p:spPr>
          <a:xfrm>
            <a:off x="2695941" y="4796862"/>
            <a:ext cx="1396157" cy="306007"/>
          </a:xfrm>
          <a:prstGeom prst="rect">
            <a:avLst/>
          </a:prstGeom>
        </p:spPr>
      </p:pic>
      <p:pic>
        <p:nvPicPr>
          <p:cNvPr id="5" name="図 4">
            <a:extLst>
              <a:ext uri="{FF2B5EF4-FFF2-40B4-BE49-F238E27FC236}">
                <a16:creationId xmlns:a16="http://schemas.microsoft.com/office/drawing/2014/main" id="{D8C60CF7-5380-4602-9218-DB60ECB96FEF}"/>
              </a:ext>
            </a:extLst>
          </p:cNvPr>
          <p:cNvPicPr>
            <a:picLocks noChangeAspect="1"/>
          </p:cNvPicPr>
          <p:nvPr/>
        </p:nvPicPr>
        <p:blipFill>
          <a:blip r:embed="rId16"/>
          <a:stretch>
            <a:fillRect/>
          </a:stretch>
        </p:blipFill>
        <p:spPr>
          <a:xfrm>
            <a:off x="4164805" y="4837370"/>
            <a:ext cx="944682" cy="250589"/>
          </a:xfrm>
          <a:prstGeom prst="rect">
            <a:avLst/>
          </a:prstGeom>
        </p:spPr>
      </p:pic>
      <p:pic>
        <p:nvPicPr>
          <p:cNvPr id="6" name="図 5">
            <a:extLst>
              <a:ext uri="{FF2B5EF4-FFF2-40B4-BE49-F238E27FC236}">
                <a16:creationId xmlns:a16="http://schemas.microsoft.com/office/drawing/2014/main" id="{A9C685CE-FE8E-46D0-B414-AB232914D3CD}"/>
              </a:ext>
            </a:extLst>
          </p:cNvPr>
          <p:cNvPicPr>
            <a:picLocks noChangeAspect="1"/>
          </p:cNvPicPr>
          <p:nvPr/>
        </p:nvPicPr>
        <p:blipFill>
          <a:blip r:embed="rId17"/>
          <a:stretch>
            <a:fillRect/>
          </a:stretch>
        </p:blipFill>
        <p:spPr>
          <a:xfrm>
            <a:off x="2731861" y="5382816"/>
            <a:ext cx="1352308" cy="401855"/>
          </a:xfrm>
          <a:prstGeom prst="rect">
            <a:avLst/>
          </a:prstGeom>
        </p:spPr>
      </p:pic>
      <p:pic>
        <p:nvPicPr>
          <p:cNvPr id="9" name="図 8">
            <a:extLst>
              <a:ext uri="{FF2B5EF4-FFF2-40B4-BE49-F238E27FC236}">
                <a16:creationId xmlns:a16="http://schemas.microsoft.com/office/drawing/2014/main" id="{C48310C7-987E-49E6-80E6-955CE0B836C7}"/>
              </a:ext>
            </a:extLst>
          </p:cNvPr>
          <p:cNvPicPr>
            <a:picLocks noChangeAspect="1"/>
          </p:cNvPicPr>
          <p:nvPr/>
        </p:nvPicPr>
        <p:blipFill>
          <a:blip r:embed="rId18"/>
          <a:stretch>
            <a:fillRect/>
          </a:stretch>
        </p:blipFill>
        <p:spPr>
          <a:xfrm>
            <a:off x="4125957" y="5482873"/>
            <a:ext cx="967856" cy="170798"/>
          </a:xfrm>
          <a:prstGeom prst="rect">
            <a:avLst/>
          </a:prstGeom>
        </p:spPr>
      </p:pic>
      <p:pic>
        <p:nvPicPr>
          <p:cNvPr id="120" name="図 2">
            <a:extLst>
              <a:ext uri="{FF2B5EF4-FFF2-40B4-BE49-F238E27FC236}">
                <a16:creationId xmlns:a16="http://schemas.microsoft.com/office/drawing/2014/main" id="{FF0D074D-8FEB-4438-8D7E-BED3B7AA4E8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74387" y="1796699"/>
            <a:ext cx="769142" cy="462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 name="正方形/長方形 120">
            <a:extLst>
              <a:ext uri="{FF2B5EF4-FFF2-40B4-BE49-F238E27FC236}">
                <a16:creationId xmlns:a16="http://schemas.microsoft.com/office/drawing/2014/main" id="{1BFFB7F7-A877-4AE6-9362-0EBF8C870CE2}"/>
              </a:ext>
            </a:extLst>
          </p:cNvPr>
          <p:cNvSpPr/>
          <p:nvPr/>
        </p:nvSpPr>
        <p:spPr>
          <a:xfrm>
            <a:off x="9068548" y="2279210"/>
            <a:ext cx="662041" cy="76944"/>
          </a:xfrm>
          <a:prstGeom prst="rect">
            <a:avLst/>
          </a:prstGeom>
        </p:spPr>
        <p:txBody>
          <a:bodyPr wrap="none" lIns="0" tIns="0" rIns="0" bIns="0">
            <a:spAutoFit/>
          </a:bodyPr>
          <a:lstStyle/>
          <a:p>
            <a:pPr>
              <a:defRPr/>
            </a:pPr>
            <a:r>
              <a:rPr lang="ja-JP" altLang="en-US" sz="500" b="1" dirty="0">
                <a:solidFill>
                  <a:schemeClr val="tx2"/>
                </a:solidFill>
                <a:latin typeface="游ゴシック" panose="020B0400000000000000" pitchFamily="50" charset="-128"/>
                <a:ea typeface="游ゴシック" panose="020B0400000000000000" pitchFamily="50" charset="-128"/>
              </a:rPr>
              <a:t>ラシッサ 耐水・ペット</a:t>
            </a:r>
            <a:endParaRPr lang="ja-JP" altLang="en-US" sz="500" dirty="0">
              <a:solidFill>
                <a:schemeClr val="tx2"/>
              </a:solidFill>
              <a:latin typeface="游ゴシック" panose="020B0400000000000000" pitchFamily="50" charset="-128"/>
              <a:ea typeface="游ゴシック" panose="020B0400000000000000" pitchFamily="50" charset="-128"/>
            </a:endParaRPr>
          </a:p>
        </p:txBody>
      </p:sp>
      <p:sp>
        <p:nvSpPr>
          <p:cNvPr id="122" name="正方形/長方形 94">
            <a:extLst>
              <a:ext uri="{FF2B5EF4-FFF2-40B4-BE49-F238E27FC236}">
                <a16:creationId xmlns:a16="http://schemas.microsoft.com/office/drawing/2014/main" id="{D85DE206-4A65-47A6-8105-6B5E43BB80C3}"/>
              </a:ext>
            </a:extLst>
          </p:cNvPr>
          <p:cNvSpPr>
            <a:spLocks noChangeArrowheads="1"/>
          </p:cNvSpPr>
          <p:nvPr/>
        </p:nvSpPr>
        <p:spPr bwMode="auto">
          <a:xfrm>
            <a:off x="9910848" y="2282873"/>
            <a:ext cx="769441"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500" b="1" dirty="0">
                <a:solidFill>
                  <a:schemeClr val="tx2"/>
                </a:solidFill>
                <a:latin typeface="游ゴシック" panose="020B0400000000000000" pitchFamily="50" charset="-128"/>
                <a:ea typeface="游ゴシック" panose="020B0400000000000000" pitchFamily="50" charset="-128"/>
              </a:rPr>
              <a:t>天然木化粧床材（当社比）</a:t>
            </a:r>
            <a:endParaRPr lang="ja-JP" altLang="en-US" sz="500" dirty="0">
              <a:solidFill>
                <a:schemeClr val="tx2"/>
              </a:solidFill>
              <a:latin typeface="游ゴシック" panose="020B0400000000000000" pitchFamily="50" charset="-128"/>
              <a:ea typeface="游ゴシック" panose="020B0400000000000000" pitchFamily="50" charset="-128"/>
            </a:endParaRPr>
          </a:p>
        </p:txBody>
      </p:sp>
      <p:sp>
        <p:nvSpPr>
          <p:cNvPr id="123" name="正方形/長方形 122">
            <a:extLst>
              <a:ext uri="{FF2B5EF4-FFF2-40B4-BE49-F238E27FC236}">
                <a16:creationId xmlns:a16="http://schemas.microsoft.com/office/drawing/2014/main" id="{07DE3021-D84F-42DD-909D-A42FDD11247C}"/>
              </a:ext>
            </a:extLst>
          </p:cNvPr>
          <p:cNvSpPr/>
          <p:nvPr/>
        </p:nvSpPr>
        <p:spPr>
          <a:xfrm>
            <a:off x="9080585" y="2354386"/>
            <a:ext cx="830263" cy="76944"/>
          </a:xfrm>
          <a:prstGeom prst="rect">
            <a:avLst/>
          </a:prstGeom>
        </p:spPr>
        <p:txBody>
          <a:bodyPr wrap="square" lIns="0" tIns="0" rIns="0" bIns="0">
            <a:spAutoFit/>
          </a:bodyPr>
          <a:lstStyle/>
          <a:p>
            <a:pPr>
              <a:defRPr/>
            </a:pPr>
            <a:r>
              <a:rPr lang="ja-JP" altLang="en-US" sz="500" dirty="0">
                <a:solidFill>
                  <a:schemeClr val="tx2"/>
                </a:solidFill>
                <a:latin typeface="游ゴシック" panose="020B0400000000000000" pitchFamily="50" charset="-128"/>
                <a:ea typeface="游ゴシック" panose="020B0400000000000000" pitchFamily="50" charset="-128"/>
              </a:rPr>
              <a:t>目立った変化はなし。</a:t>
            </a:r>
          </a:p>
        </p:txBody>
      </p:sp>
      <p:sp>
        <p:nvSpPr>
          <p:cNvPr id="124" name="object 14">
            <a:extLst>
              <a:ext uri="{FF2B5EF4-FFF2-40B4-BE49-F238E27FC236}">
                <a16:creationId xmlns:a16="http://schemas.microsoft.com/office/drawing/2014/main" id="{42D52053-2FE6-40F2-BE0E-6180983F04CE}"/>
              </a:ext>
            </a:extLst>
          </p:cNvPr>
          <p:cNvSpPr>
            <a:spLocks/>
          </p:cNvSpPr>
          <p:nvPr/>
        </p:nvSpPr>
        <p:spPr bwMode="auto">
          <a:xfrm>
            <a:off x="5122186" y="4545678"/>
            <a:ext cx="5451475" cy="46038"/>
          </a:xfrm>
          <a:custGeom>
            <a:avLst/>
            <a:gdLst>
              <a:gd name="T0" fmla="*/ 0 w 8280400"/>
              <a:gd name="T1" fmla="*/ 0 h 45719"/>
              <a:gd name="T2" fmla="*/ 1 w 8280400"/>
              <a:gd name="T3" fmla="*/ 0 h 45719"/>
              <a:gd name="T4" fmla="*/ 0 60000 65536"/>
              <a:gd name="T5" fmla="*/ 0 60000 65536"/>
              <a:gd name="T6" fmla="*/ 0 w 8280400"/>
              <a:gd name="T7" fmla="*/ 0 h 45719"/>
              <a:gd name="T8" fmla="*/ 8280400 w 8280400"/>
              <a:gd name="T9" fmla="*/ 0 h 45719"/>
            </a:gdLst>
            <a:ahLst/>
            <a:cxnLst>
              <a:cxn ang="T4">
                <a:pos x="T0" y="T1"/>
              </a:cxn>
              <a:cxn ang="T5">
                <a:pos x="T2" y="T3"/>
              </a:cxn>
            </a:cxnLst>
            <a:rect l="T6" t="T7" r="T8" b="T9"/>
            <a:pathLst>
              <a:path w="8280400" h="45719">
                <a:moveTo>
                  <a:pt x="0" y="0"/>
                </a:moveTo>
                <a:lnTo>
                  <a:pt x="8280006" y="0"/>
                </a:lnTo>
              </a:path>
            </a:pathLst>
          </a:custGeom>
          <a:noFill/>
          <a:ln w="12700">
            <a:solidFill>
              <a:srgbClr val="828283"/>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25" name="object 79">
            <a:extLst>
              <a:ext uri="{FF2B5EF4-FFF2-40B4-BE49-F238E27FC236}">
                <a16:creationId xmlns:a16="http://schemas.microsoft.com/office/drawing/2014/main" id="{562FACB9-C7D4-42A6-96E6-EAC39E8956CC}"/>
              </a:ext>
            </a:extLst>
          </p:cNvPr>
          <p:cNvSpPr txBox="1">
            <a:spLocks noChangeArrowheads="1"/>
          </p:cNvSpPr>
          <p:nvPr/>
        </p:nvSpPr>
        <p:spPr bwMode="auto">
          <a:xfrm>
            <a:off x="5139748" y="4350431"/>
            <a:ext cx="142615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en-US"/>
            </a:defPPr>
            <a:lvl1pPr marL="7938">
              <a:spcBef>
                <a:spcPct val="0"/>
              </a:spcBef>
              <a:defRPr sz="1200">
                <a:solidFill>
                  <a:srgbClr val="6C6C6C"/>
                </a:solidFill>
                <a:latin typeface="ＭＳ 明朝" panose="02020609040205080304" pitchFamily="17" charset="-128"/>
                <a:ea typeface="ＭＳ 明朝" panose="02020609040205080304" pitchFamily="17" charset="-128"/>
                <a:cs typeface="KozMinPro-Heavy" pitchFamily="18" charset="-128"/>
              </a:defRPr>
            </a:lvl1pPr>
            <a:lvl2pPr marL="742950" indent="-285750">
              <a:spcBef>
                <a:spcPct val="20000"/>
              </a:spcBef>
              <a:defRPr>
                <a:latin typeface="Calibri" panose="020F0502020204030204" pitchFamily="34" charset="0"/>
                <a:ea typeface="ＭＳ Ｐゴシック" panose="020B0600070205080204" pitchFamily="50" charset="-128"/>
              </a:defRPr>
            </a:lvl2pPr>
            <a:lvl3pPr marL="1143000" indent="-228600">
              <a:spcBef>
                <a:spcPct val="20000"/>
              </a:spcBef>
              <a:defRPr>
                <a:latin typeface="Calibri" panose="020F0502020204030204" pitchFamily="34" charset="0"/>
                <a:ea typeface="ＭＳ Ｐゴシック" panose="020B0600070205080204" pitchFamily="50" charset="-128"/>
              </a:defRPr>
            </a:lvl3pPr>
            <a:lvl4pPr marL="1600200" indent="-228600">
              <a:spcBef>
                <a:spcPct val="20000"/>
              </a:spcBef>
              <a:defRPr>
                <a:latin typeface="Calibri" panose="020F0502020204030204" pitchFamily="34" charset="0"/>
                <a:ea typeface="ＭＳ Ｐゴシック" panose="020B0600070205080204" pitchFamily="50" charset="-128"/>
              </a:defRPr>
            </a:lvl4pPr>
            <a:lvl5pPr marL="2057400" indent="-228600">
              <a:spcBef>
                <a:spcPct val="20000"/>
              </a:spcBef>
              <a:defRPr>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latin typeface="Calibri" panose="020F0502020204030204" pitchFamily="34" charset="0"/>
                <a:ea typeface="ＭＳ Ｐゴシック" panose="020B0600070205080204" pitchFamily="50" charset="-128"/>
              </a:defRPr>
            </a:lvl9pPr>
          </a:lstStyle>
          <a:p>
            <a:r>
              <a:rPr lang="ja-JP" altLang="en-US" dirty="0"/>
              <a:t>カラーラインアップ</a:t>
            </a:r>
          </a:p>
        </p:txBody>
      </p:sp>
      <p:sp>
        <p:nvSpPr>
          <p:cNvPr id="126" name="正方形/長方形 125">
            <a:extLst>
              <a:ext uri="{FF2B5EF4-FFF2-40B4-BE49-F238E27FC236}">
                <a16:creationId xmlns:a16="http://schemas.microsoft.com/office/drawing/2014/main" id="{9AEFFB37-333D-488E-9272-E05B5F1BAF2D}"/>
              </a:ext>
            </a:extLst>
          </p:cNvPr>
          <p:cNvSpPr/>
          <p:nvPr/>
        </p:nvSpPr>
        <p:spPr bwMode="auto">
          <a:xfrm>
            <a:off x="7989023" y="1334052"/>
            <a:ext cx="898279" cy="206669"/>
          </a:xfrm>
          <a:prstGeom prst="rect">
            <a:avLst/>
          </a:prstGeom>
          <a:solidFill>
            <a:srgbClr val="00389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ja-JP" altLang="en-US" sz="800" b="1" dirty="0">
                <a:latin typeface="游ゴシック" panose="020B0400000000000000" pitchFamily="50" charset="-128"/>
                <a:ea typeface="游ゴシック" panose="020B0400000000000000" pitchFamily="50" charset="-128"/>
              </a:rPr>
              <a:t>耐アンモニア性</a:t>
            </a:r>
          </a:p>
        </p:txBody>
      </p:sp>
      <p:sp>
        <p:nvSpPr>
          <p:cNvPr id="127" name="正方形/長方形 126">
            <a:extLst>
              <a:ext uri="{FF2B5EF4-FFF2-40B4-BE49-F238E27FC236}">
                <a16:creationId xmlns:a16="http://schemas.microsoft.com/office/drawing/2014/main" id="{768D3A2A-2968-4380-9044-137D4EB8E0D1}"/>
              </a:ext>
            </a:extLst>
          </p:cNvPr>
          <p:cNvSpPr/>
          <p:nvPr/>
        </p:nvSpPr>
        <p:spPr>
          <a:xfrm>
            <a:off x="5087264" y="4535097"/>
            <a:ext cx="1742785" cy="215444"/>
          </a:xfrm>
          <a:prstGeom prst="rect">
            <a:avLst/>
          </a:prstGeom>
        </p:spPr>
        <p:txBody>
          <a:bodyPr wrap="none">
            <a:spAutoFit/>
          </a:bodyPr>
          <a:lstStyle/>
          <a:p>
            <a:r>
              <a:rPr lang="ja-JP" altLang="en-US" sz="800" b="1" dirty="0">
                <a:solidFill>
                  <a:schemeClr val="tx2"/>
                </a:solidFill>
                <a:latin typeface="游ゴシック" panose="020B0400000000000000" pitchFamily="50" charset="-128"/>
                <a:ea typeface="游ゴシック" panose="020B0400000000000000" pitchFamily="50" charset="-128"/>
              </a:rPr>
              <a:t>■ ラシッサ </a:t>
            </a:r>
            <a:r>
              <a:rPr lang="en-US" altLang="ja-JP" sz="800" b="1" dirty="0">
                <a:solidFill>
                  <a:schemeClr val="tx2"/>
                </a:solidFill>
                <a:latin typeface="游ゴシック" panose="020B0400000000000000" pitchFamily="50" charset="-128"/>
                <a:ea typeface="游ゴシック" panose="020B0400000000000000" pitchFamily="50" charset="-128"/>
              </a:rPr>
              <a:t>S</a:t>
            </a:r>
            <a:r>
              <a:rPr lang="ja-JP" altLang="en-US" sz="800" b="1" dirty="0">
                <a:solidFill>
                  <a:schemeClr val="tx2"/>
                </a:solidFill>
                <a:latin typeface="游ゴシック" panose="020B0400000000000000" pitchFamily="50" charset="-128"/>
                <a:ea typeface="游ゴシック" panose="020B0400000000000000" pitchFamily="50" charset="-128"/>
              </a:rPr>
              <a:t>フロア耐水・ペット</a:t>
            </a:r>
          </a:p>
        </p:txBody>
      </p:sp>
      <p:pic>
        <p:nvPicPr>
          <p:cNvPr id="11" name="図 10">
            <a:extLst>
              <a:ext uri="{FF2B5EF4-FFF2-40B4-BE49-F238E27FC236}">
                <a16:creationId xmlns:a16="http://schemas.microsoft.com/office/drawing/2014/main" id="{3C431179-D4EA-4E7E-9496-67897C34E9F5}"/>
              </a:ext>
            </a:extLst>
          </p:cNvPr>
          <p:cNvPicPr>
            <a:picLocks noChangeAspect="1"/>
          </p:cNvPicPr>
          <p:nvPr/>
        </p:nvPicPr>
        <p:blipFill>
          <a:blip r:embed="rId19"/>
          <a:stretch>
            <a:fillRect/>
          </a:stretch>
        </p:blipFill>
        <p:spPr>
          <a:xfrm>
            <a:off x="5173899" y="4708188"/>
            <a:ext cx="1634730" cy="282855"/>
          </a:xfrm>
          <a:prstGeom prst="rect">
            <a:avLst/>
          </a:prstGeom>
        </p:spPr>
      </p:pic>
      <p:pic>
        <p:nvPicPr>
          <p:cNvPr id="12" name="図 11">
            <a:extLst>
              <a:ext uri="{FF2B5EF4-FFF2-40B4-BE49-F238E27FC236}">
                <a16:creationId xmlns:a16="http://schemas.microsoft.com/office/drawing/2014/main" id="{DC54965F-C161-45CB-B004-8D8371DB27E2}"/>
              </a:ext>
            </a:extLst>
          </p:cNvPr>
          <p:cNvPicPr>
            <a:picLocks noChangeAspect="1"/>
          </p:cNvPicPr>
          <p:nvPr/>
        </p:nvPicPr>
        <p:blipFill>
          <a:blip r:embed="rId20"/>
          <a:stretch>
            <a:fillRect/>
          </a:stretch>
        </p:blipFill>
        <p:spPr>
          <a:xfrm>
            <a:off x="7045783" y="4718520"/>
            <a:ext cx="1645557" cy="280161"/>
          </a:xfrm>
          <a:prstGeom prst="rect">
            <a:avLst/>
          </a:prstGeom>
        </p:spPr>
      </p:pic>
      <p:pic>
        <p:nvPicPr>
          <p:cNvPr id="14" name="図 13">
            <a:extLst>
              <a:ext uri="{FF2B5EF4-FFF2-40B4-BE49-F238E27FC236}">
                <a16:creationId xmlns:a16="http://schemas.microsoft.com/office/drawing/2014/main" id="{C97DA0DC-91A0-4699-BE06-EACB5F6CB66C}"/>
              </a:ext>
            </a:extLst>
          </p:cNvPr>
          <p:cNvPicPr>
            <a:picLocks noChangeAspect="1"/>
          </p:cNvPicPr>
          <p:nvPr/>
        </p:nvPicPr>
        <p:blipFill>
          <a:blip r:embed="rId21"/>
          <a:stretch>
            <a:fillRect/>
          </a:stretch>
        </p:blipFill>
        <p:spPr>
          <a:xfrm>
            <a:off x="8914470" y="4718520"/>
            <a:ext cx="1645557" cy="280161"/>
          </a:xfrm>
          <a:prstGeom prst="rect">
            <a:avLst/>
          </a:prstGeom>
        </p:spPr>
      </p:pic>
      <p:pic>
        <p:nvPicPr>
          <p:cNvPr id="15" name="図 14">
            <a:extLst>
              <a:ext uri="{FF2B5EF4-FFF2-40B4-BE49-F238E27FC236}">
                <a16:creationId xmlns:a16="http://schemas.microsoft.com/office/drawing/2014/main" id="{8FC6997C-B3E6-412D-BD49-078BB48D235D}"/>
              </a:ext>
            </a:extLst>
          </p:cNvPr>
          <p:cNvPicPr>
            <a:picLocks noChangeAspect="1"/>
          </p:cNvPicPr>
          <p:nvPr/>
        </p:nvPicPr>
        <p:blipFill>
          <a:blip r:embed="rId22"/>
          <a:stretch>
            <a:fillRect/>
          </a:stretch>
        </p:blipFill>
        <p:spPr>
          <a:xfrm>
            <a:off x="5165016" y="5155548"/>
            <a:ext cx="1634730" cy="282855"/>
          </a:xfrm>
          <a:prstGeom prst="rect">
            <a:avLst/>
          </a:prstGeom>
        </p:spPr>
      </p:pic>
      <p:pic>
        <p:nvPicPr>
          <p:cNvPr id="15360" name="図 15359">
            <a:extLst>
              <a:ext uri="{FF2B5EF4-FFF2-40B4-BE49-F238E27FC236}">
                <a16:creationId xmlns:a16="http://schemas.microsoft.com/office/drawing/2014/main" id="{CED7A017-9878-4A82-8F99-18B0A6122B4C}"/>
              </a:ext>
            </a:extLst>
          </p:cNvPr>
          <p:cNvPicPr>
            <a:picLocks noChangeAspect="1"/>
          </p:cNvPicPr>
          <p:nvPr/>
        </p:nvPicPr>
        <p:blipFill>
          <a:blip r:embed="rId23"/>
          <a:stretch>
            <a:fillRect/>
          </a:stretch>
        </p:blipFill>
        <p:spPr>
          <a:xfrm>
            <a:off x="7053610" y="5165287"/>
            <a:ext cx="1645557" cy="280161"/>
          </a:xfrm>
          <a:prstGeom prst="rect">
            <a:avLst/>
          </a:prstGeom>
        </p:spPr>
      </p:pic>
      <p:pic>
        <p:nvPicPr>
          <p:cNvPr id="15361" name="図 15360">
            <a:extLst>
              <a:ext uri="{FF2B5EF4-FFF2-40B4-BE49-F238E27FC236}">
                <a16:creationId xmlns:a16="http://schemas.microsoft.com/office/drawing/2014/main" id="{519C6E90-2909-45AA-9CF2-553E48E2D7AC}"/>
              </a:ext>
            </a:extLst>
          </p:cNvPr>
          <p:cNvPicPr>
            <a:picLocks noChangeAspect="1"/>
          </p:cNvPicPr>
          <p:nvPr/>
        </p:nvPicPr>
        <p:blipFill>
          <a:blip r:embed="rId24"/>
          <a:stretch>
            <a:fillRect/>
          </a:stretch>
        </p:blipFill>
        <p:spPr>
          <a:xfrm>
            <a:off x="5173899" y="5767195"/>
            <a:ext cx="1645557" cy="287287"/>
          </a:xfrm>
          <a:prstGeom prst="rect">
            <a:avLst/>
          </a:prstGeom>
        </p:spPr>
      </p:pic>
      <p:pic>
        <p:nvPicPr>
          <p:cNvPr id="15362" name="図 15361">
            <a:extLst>
              <a:ext uri="{FF2B5EF4-FFF2-40B4-BE49-F238E27FC236}">
                <a16:creationId xmlns:a16="http://schemas.microsoft.com/office/drawing/2014/main" id="{446B7414-103F-4273-A2B3-103DCE7AA554}"/>
              </a:ext>
            </a:extLst>
          </p:cNvPr>
          <p:cNvPicPr>
            <a:picLocks noChangeAspect="1"/>
          </p:cNvPicPr>
          <p:nvPr/>
        </p:nvPicPr>
        <p:blipFill>
          <a:blip r:embed="rId25"/>
          <a:stretch>
            <a:fillRect/>
          </a:stretch>
        </p:blipFill>
        <p:spPr>
          <a:xfrm>
            <a:off x="7045783" y="5756989"/>
            <a:ext cx="1645557" cy="287287"/>
          </a:xfrm>
          <a:prstGeom prst="rect">
            <a:avLst/>
          </a:prstGeom>
        </p:spPr>
      </p:pic>
      <p:pic>
        <p:nvPicPr>
          <p:cNvPr id="15363" name="図 15362">
            <a:extLst>
              <a:ext uri="{FF2B5EF4-FFF2-40B4-BE49-F238E27FC236}">
                <a16:creationId xmlns:a16="http://schemas.microsoft.com/office/drawing/2014/main" id="{3F410539-1013-4AD2-9821-751AA9407744}"/>
              </a:ext>
            </a:extLst>
          </p:cNvPr>
          <p:cNvPicPr>
            <a:picLocks noChangeAspect="1"/>
          </p:cNvPicPr>
          <p:nvPr/>
        </p:nvPicPr>
        <p:blipFill>
          <a:blip r:embed="rId26"/>
          <a:stretch>
            <a:fillRect/>
          </a:stretch>
        </p:blipFill>
        <p:spPr>
          <a:xfrm>
            <a:off x="8899291" y="5763663"/>
            <a:ext cx="1645557" cy="283985"/>
          </a:xfrm>
          <a:prstGeom prst="rect">
            <a:avLst/>
          </a:prstGeom>
        </p:spPr>
      </p:pic>
      <p:pic>
        <p:nvPicPr>
          <p:cNvPr id="15364" name="図 15363">
            <a:extLst>
              <a:ext uri="{FF2B5EF4-FFF2-40B4-BE49-F238E27FC236}">
                <a16:creationId xmlns:a16="http://schemas.microsoft.com/office/drawing/2014/main" id="{FDA5EF0A-5A41-4D9C-BEF4-B4B9C304BFBE}"/>
              </a:ext>
            </a:extLst>
          </p:cNvPr>
          <p:cNvPicPr>
            <a:picLocks noChangeAspect="1"/>
          </p:cNvPicPr>
          <p:nvPr/>
        </p:nvPicPr>
        <p:blipFill>
          <a:blip r:embed="rId27"/>
          <a:stretch>
            <a:fillRect/>
          </a:stretch>
        </p:blipFill>
        <p:spPr>
          <a:xfrm>
            <a:off x="5184726" y="6351195"/>
            <a:ext cx="1634730" cy="285397"/>
          </a:xfrm>
          <a:prstGeom prst="rect">
            <a:avLst/>
          </a:prstGeom>
        </p:spPr>
      </p:pic>
      <p:pic>
        <p:nvPicPr>
          <p:cNvPr id="15368" name="図 15367">
            <a:extLst>
              <a:ext uri="{FF2B5EF4-FFF2-40B4-BE49-F238E27FC236}">
                <a16:creationId xmlns:a16="http://schemas.microsoft.com/office/drawing/2014/main" id="{F2D288E1-3C7E-4840-95D5-6DE65AD0E7A6}"/>
              </a:ext>
            </a:extLst>
          </p:cNvPr>
          <p:cNvPicPr>
            <a:picLocks noChangeAspect="1"/>
          </p:cNvPicPr>
          <p:nvPr/>
        </p:nvPicPr>
        <p:blipFill>
          <a:blip r:embed="rId28"/>
          <a:stretch>
            <a:fillRect/>
          </a:stretch>
        </p:blipFill>
        <p:spPr>
          <a:xfrm>
            <a:off x="7046227" y="6355641"/>
            <a:ext cx="1652940" cy="285259"/>
          </a:xfrm>
          <a:prstGeom prst="rect">
            <a:avLst/>
          </a:prstGeom>
        </p:spPr>
      </p:pic>
      <p:pic>
        <p:nvPicPr>
          <p:cNvPr id="15369" name="図 15368">
            <a:extLst>
              <a:ext uri="{FF2B5EF4-FFF2-40B4-BE49-F238E27FC236}">
                <a16:creationId xmlns:a16="http://schemas.microsoft.com/office/drawing/2014/main" id="{1CAFA451-88A6-4821-8497-C4D44CD15733}"/>
              </a:ext>
            </a:extLst>
          </p:cNvPr>
          <p:cNvPicPr>
            <a:picLocks noChangeAspect="1"/>
          </p:cNvPicPr>
          <p:nvPr/>
        </p:nvPicPr>
        <p:blipFill>
          <a:blip r:embed="rId29"/>
          <a:stretch>
            <a:fillRect/>
          </a:stretch>
        </p:blipFill>
        <p:spPr>
          <a:xfrm>
            <a:off x="8915461" y="6361759"/>
            <a:ext cx="1645557" cy="283985"/>
          </a:xfrm>
          <a:prstGeom prst="rect">
            <a:avLst/>
          </a:prstGeom>
        </p:spPr>
      </p:pic>
      <p:pic>
        <p:nvPicPr>
          <p:cNvPr id="15371" name="図 15370">
            <a:extLst>
              <a:ext uri="{FF2B5EF4-FFF2-40B4-BE49-F238E27FC236}">
                <a16:creationId xmlns:a16="http://schemas.microsoft.com/office/drawing/2014/main" id="{61FA9EA2-9AB4-4414-A60F-2D1EFA318A6E}"/>
              </a:ext>
            </a:extLst>
          </p:cNvPr>
          <p:cNvPicPr>
            <a:picLocks noChangeAspect="1"/>
          </p:cNvPicPr>
          <p:nvPr/>
        </p:nvPicPr>
        <p:blipFill>
          <a:blip r:embed="rId30"/>
          <a:stretch>
            <a:fillRect/>
          </a:stretch>
        </p:blipFill>
        <p:spPr>
          <a:xfrm>
            <a:off x="5184726" y="6743053"/>
            <a:ext cx="1634730" cy="282116"/>
          </a:xfrm>
          <a:prstGeom prst="rect">
            <a:avLst/>
          </a:prstGeom>
        </p:spPr>
      </p:pic>
      <p:pic>
        <p:nvPicPr>
          <p:cNvPr id="15372" name="図 15371">
            <a:extLst>
              <a:ext uri="{FF2B5EF4-FFF2-40B4-BE49-F238E27FC236}">
                <a16:creationId xmlns:a16="http://schemas.microsoft.com/office/drawing/2014/main" id="{98CE8DC5-8036-463E-9B02-C22B28F2F428}"/>
              </a:ext>
            </a:extLst>
          </p:cNvPr>
          <p:cNvPicPr>
            <a:picLocks noChangeAspect="1"/>
          </p:cNvPicPr>
          <p:nvPr/>
        </p:nvPicPr>
        <p:blipFill>
          <a:blip r:embed="rId31"/>
          <a:stretch>
            <a:fillRect/>
          </a:stretch>
        </p:blipFill>
        <p:spPr>
          <a:xfrm>
            <a:off x="7064113" y="6751082"/>
            <a:ext cx="1634730" cy="282116"/>
          </a:xfrm>
          <a:prstGeom prst="rect">
            <a:avLst/>
          </a:prstGeom>
        </p:spPr>
      </p:pic>
      <p:sp>
        <p:nvSpPr>
          <p:cNvPr id="141" name="正方形/長方形 140">
            <a:extLst>
              <a:ext uri="{FF2B5EF4-FFF2-40B4-BE49-F238E27FC236}">
                <a16:creationId xmlns:a16="http://schemas.microsoft.com/office/drawing/2014/main" id="{58F114F8-85CD-430D-9531-4BB1496FDFAB}"/>
              </a:ext>
            </a:extLst>
          </p:cNvPr>
          <p:cNvSpPr/>
          <p:nvPr/>
        </p:nvSpPr>
        <p:spPr>
          <a:xfrm>
            <a:off x="7063959" y="7047698"/>
            <a:ext cx="681277" cy="92333"/>
          </a:xfrm>
          <a:prstGeom prst="rect">
            <a:avLst/>
          </a:prstGeom>
        </p:spPr>
        <p:txBody>
          <a:bodyPr wrap="none" lIns="0" tIns="0" rIns="0" bIns="0">
            <a:spAutoFit/>
          </a:bodyPr>
          <a:lstStyle/>
          <a:p>
            <a:r>
              <a:rPr lang="en-US" altLang="ja-JP" sz="600" dirty="0">
                <a:solidFill>
                  <a:schemeClr val="tx2"/>
                </a:solidFill>
                <a:latin typeface="游ゴシック" panose="020B0400000000000000" pitchFamily="50" charset="-128"/>
                <a:ea typeface="游ゴシック" panose="020B0400000000000000" pitchFamily="50" charset="-128"/>
              </a:rPr>
              <a:t>EN/</a:t>
            </a:r>
            <a:r>
              <a:rPr lang="ja-JP" altLang="en-US" sz="600" dirty="0">
                <a:solidFill>
                  <a:schemeClr val="tx2"/>
                </a:solidFill>
                <a:latin typeface="游ゴシック" panose="020B0400000000000000" pitchFamily="50" charset="-128"/>
                <a:ea typeface="游ゴシック" panose="020B0400000000000000" pitchFamily="50" charset="-128"/>
              </a:rPr>
              <a:t>ラフモルタル調</a:t>
            </a:r>
          </a:p>
        </p:txBody>
      </p:sp>
      <p:sp>
        <p:nvSpPr>
          <p:cNvPr id="142" name="正方形/長方形 141">
            <a:extLst>
              <a:ext uri="{FF2B5EF4-FFF2-40B4-BE49-F238E27FC236}">
                <a16:creationId xmlns:a16="http://schemas.microsoft.com/office/drawing/2014/main" id="{02E28EE6-367C-4A4A-BA87-0FBAC32D3479}"/>
              </a:ext>
            </a:extLst>
          </p:cNvPr>
          <p:cNvSpPr/>
          <p:nvPr/>
        </p:nvSpPr>
        <p:spPr>
          <a:xfrm>
            <a:off x="5192549" y="7033198"/>
            <a:ext cx="694101" cy="92333"/>
          </a:xfrm>
          <a:prstGeom prst="rect">
            <a:avLst/>
          </a:prstGeom>
        </p:spPr>
        <p:txBody>
          <a:bodyPr wrap="none" lIns="0" tIns="0" rIns="0" bIns="0">
            <a:spAutoFit/>
          </a:bodyPr>
          <a:lstStyle/>
          <a:p>
            <a:r>
              <a:rPr lang="en-US" altLang="ja-JP" sz="600" dirty="0">
                <a:solidFill>
                  <a:schemeClr val="tx2"/>
                </a:solidFill>
                <a:latin typeface="游ゴシック" panose="020B0400000000000000" pitchFamily="50" charset="-128"/>
                <a:ea typeface="游ゴシック" panose="020B0400000000000000" pitchFamily="50" charset="-128"/>
              </a:rPr>
              <a:t>EM/</a:t>
            </a:r>
            <a:r>
              <a:rPr lang="ja-JP" altLang="en-US" sz="600" dirty="0">
                <a:solidFill>
                  <a:schemeClr val="tx2"/>
                </a:solidFill>
                <a:latin typeface="游ゴシック" panose="020B0400000000000000" pitchFamily="50" charset="-128"/>
                <a:ea typeface="游ゴシック" panose="020B0400000000000000" pitchFamily="50" charset="-128"/>
              </a:rPr>
              <a:t>ライトクレイ調</a:t>
            </a:r>
          </a:p>
        </p:txBody>
      </p:sp>
      <p:sp>
        <p:nvSpPr>
          <p:cNvPr id="143" name="正方形/長方形 142">
            <a:extLst>
              <a:ext uri="{FF2B5EF4-FFF2-40B4-BE49-F238E27FC236}">
                <a16:creationId xmlns:a16="http://schemas.microsoft.com/office/drawing/2014/main" id="{E3166914-96DC-46CA-A5F1-CBAC43B15A4A}"/>
              </a:ext>
            </a:extLst>
          </p:cNvPr>
          <p:cNvSpPr/>
          <p:nvPr/>
        </p:nvSpPr>
        <p:spPr>
          <a:xfrm>
            <a:off x="5178127" y="6642675"/>
            <a:ext cx="830356" cy="92333"/>
          </a:xfrm>
          <a:prstGeom prst="rect">
            <a:avLst/>
          </a:prstGeom>
        </p:spPr>
        <p:txBody>
          <a:bodyPr wrap="none" lIns="0" tIns="0" rIns="0" bIns="0">
            <a:spAutoFit/>
          </a:bodyPr>
          <a:lstStyle/>
          <a:p>
            <a:r>
              <a:rPr lang="en-US" altLang="ja-JP" sz="600" dirty="0">
                <a:solidFill>
                  <a:schemeClr val="tx2"/>
                </a:solidFill>
                <a:latin typeface="游ゴシック" panose="020B0400000000000000" pitchFamily="50" charset="-128"/>
                <a:ea typeface="游ゴシック" panose="020B0400000000000000" pitchFamily="50" charset="-128"/>
              </a:rPr>
              <a:t>VP/</a:t>
            </a:r>
            <a:r>
              <a:rPr lang="ja-JP" altLang="en-US" sz="600" dirty="0">
                <a:solidFill>
                  <a:schemeClr val="tx2"/>
                </a:solidFill>
                <a:latin typeface="游ゴシック" panose="020B0400000000000000" pitchFamily="50" charset="-128"/>
                <a:ea typeface="游ゴシック" panose="020B0400000000000000" pitchFamily="50" charset="-128"/>
              </a:rPr>
              <a:t>マーブルホワイト調</a:t>
            </a:r>
          </a:p>
        </p:txBody>
      </p:sp>
      <p:sp>
        <p:nvSpPr>
          <p:cNvPr id="144" name="正方形/長方形 143">
            <a:extLst>
              <a:ext uri="{FF2B5EF4-FFF2-40B4-BE49-F238E27FC236}">
                <a16:creationId xmlns:a16="http://schemas.microsoft.com/office/drawing/2014/main" id="{F4B90BD9-B087-4617-A196-9E14AC9197C8}"/>
              </a:ext>
            </a:extLst>
          </p:cNvPr>
          <p:cNvSpPr/>
          <p:nvPr/>
        </p:nvSpPr>
        <p:spPr>
          <a:xfrm>
            <a:off x="7056456" y="6645744"/>
            <a:ext cx="830356" cy="92333"/>
          </a:xfrm>
          <a:prstGeom prst="rect">
            <a:avLst/>
          </a:prstGeom>
        </p:spPr>
        <p:txBody>
          <a:bodyPr wrap="none" lIns="0" tIns="0" rIns="0" bIns="0">
            <a:spAutoFit/>
          </a:bodyPr>
          <a:lstStyle/>
          <a:p>
            <a:r>
              <a:rPr lang="en-US" altLang="ja-JP" sz="600" dirty="0">
                <a:solidFill>
                  <a:schemeClr val="tx2"/>
                </a:solidFill>
                <a:latin typeface="游ゴシック" panose="020B0400000000000000" pitchFamily="50" charset="-128"/>
                <a:ea typeface="游ゴシック" panose="020B0400000000000000" pitchFamily="50" charset="-128"/>
              </a:rPr>
              <a:t>VS/</a:t>
            </a:r>
            <a:r>
              <a:rPr lang="ja-JP" altLang="en-US" sz="600" dirty="0">
                <a:solidFill>
                  <a:schemeClr val="tx2"/>
                </a:solidFill>
                <a:latin typeface="游ゴシック" panose="020B0400000000000000" pitchFamily="50" charset="-128"/>
                <a:ea typeface="游ゴシック" panose="020B0400000000000000" pitchFamily="50" charset="-128"/>
              </a:rPr>
              <a:t>ヌーディベージュ調</a:t>
            </a:r>
          </a:p>
        </p:txBody>
      </p:sp>
      <p:sp>
        <p:nvSpPr>
          <p:cNvPr id="145" name="正方形/長方形 144">
            <a:extLst>
              <a:ext uri="{FF2B5EF4-FFF2-40B4-BE49-F238E27FC236}">
                <a16:creationId xmlns:a16="http://schemas.microsoft.com/office/drawing/2014/main" id="{2AADC603-6E9F-43BA-A236-F14C84F15EC8}"/>
              </a:ext>
            </a:extLst>
          </p:cNvPr>
          <p:cNvSpPr/>
          <p:nvPr/>
        </p:nvSpPr>
        <p:spPr>
          <a:xfrm>
            <a:off x="8915461" y="6649905"/>
            <a:ext cx="753411" cy="92333"/>
          </a:xfrm>
          <a:prstGeom prst="rect">
            <a:avLst/>
          </a:prstGeom>
        </p:spPr>
        <p:txBody>
          <a:bodyPr wrap="none" lIns="0" tIns="0" rIns="0" bIns="0">
            <a:spAutoFit/>
          </a:bodyPr>
          <a:lstStyle/>
          <a:p>
            <a:r>
              <a:rPr lang="en-US" altLang="ja-JP" sz="600" dirty="0">
                <a:solidFill>
                  <a:schemeClr val="tx2"/>
                </a:solidFill>
                <a:latin typeface="游ゴシック" panose="020B0400000000000000" pitchFamily="50" charset="-128"/>
                <a:ea typeface="游ゴシック" panose="020B0400000000000000" pitchFamily="50" charset="-128"/>
              </a:rPr>
              <a:t>VR/</a:t>
            </a:r>
            <a:r>
              <a:rPr lang="ja-JP" altLang="en-US" sz="600" dirty="0">
                <a:solidFill>
                  <a:schemeClr val="tx2"/>
                </a:solidFill>
                <a:latin typeface="游ゴシック" panose="020B0400000000000000" pitchFamily="50" charset="-128"/>
                <a:ea typeface="游ゴシック" panose="020B0400000000000000" pitchFamily="50" charset="-128"/>
              </a:rPr>
              <a:t>サンドブラック調</a:t>
            </a:r>
          </a:p>
        </p:txBody>
      </p:sp>
      <p:sp>
        <p:nvSpPr>
          <p:cNvPr id="146" name="正方形/長方形 145">
            <a:extLst>
              <a:ext uri="{FF2B5EF4-FFF2-40B4-BE49-F238E27FC236}">
                <a16:creationId xmlns:a16="http://schemas.microsoft.com/office/drawing/2014/main" id="{33F734EE-D96F-452A-AEAE-15DA0571CCEC}"/>
              </a:ext>
            </a:extLst>
          </p:cNvPr>
          <p:cNvSpPr/>
          <p:nvPr/>
        </p:nvSpPr>
        <p:spPr>
          <a:xfrm>
            <a:off x="5173899" y="6053934"/>
            <a:ext cx="652423" cy="92333"/>
          </a:xfrm>
          <a:prstGeom prst="rect">
            <a:avLst/>
          </a:prstGeom>
        </p:spPr>
        <p:txBody>
          <a:bodyPr wrap="none" lIns="0" tIns="0" rIns="0" bIns="0">
            <a:spAutoFit/>
          </a:bodyPr>
          <a:lstStyle/>
          <a:p>
            <a:r>
              <a:rPr lang="en-US" altLang="ja-JP" sz="600" dirty="0">
                <a:solidFill>
                  <a:schemeClr val="tx2"/>
                </a:solidFill>
                <a:latin typeface="游ゴシック" panose="020B0400000000000000" pitchFamily="50" charset="-128"/>
                <a:ea typeface="游ゴシック" panose="020B0400000000000000" pitchFamily="50" charset="-128"/>
              </a:rPr>
              <a:t>DX/</a:t>
            </a:r>
            <a:r>
              <a:rPr lang="ja-JP" altLang="en-US" sz="600" dirty="0">
                <a:solidFill>
                  <a:schemeClr val="tx2"/>
                </a:solidFill>
                <a:latin typeface="游ゴシック" panose="020B0400000000000000" pitchFamily="50" charset="-128"/>
                <a:ea typeface="游ゴシック" panose="020B0400000000000000" pitchFamily="50" charset="-128"/>
              </a:rPr>
              <a:t>チェスナット</a:t>
            </a:r>
            <a:r>
              <a:rPr lang="en-US" altLang="ja-JP" sz="600" dirty="0">
                <a:solidFill>
                  <a:schemeClr val="tx2"/>
                </a:solidFill>
                <a:latin typeface="游ゴシック" panose="020B0400000000000000" pitchFamily="50" charset="-128"/>
                <a:ea typeface="游ゴシック" panose="020B0400000000000000" pitchFamily="50" charset="-128"/>
              </a:rPr>
              <a:t>F</a:t>
            </a:r>
            <a:endParaRPr lang="ja-JP" altLang="en-US" sz="600" dirty="0">
              <a:solidFill>
                <a:schemeClr val="tx2"/>
              </a:solidFill>
              <a:latin typeface="游ゴシック" panose="020B0400000000000000" pitchFamily="50" charset="-128"/>
              <a:ea typeface="游ゴシック" panose="020B0400000000000000" pitchFamily="50" charset="-128"/>
            </a:endParaRPr>
          </a:p>
        </p:txBody>
      </p:sp>
      <p:sp>
        <p:nvSpPr>
          <p:cNvPr id="147" name="正方形/長方形 146">
            <a:extLst>
              <a:ext uri="{FF2B5EF4-FFF2-40B4-BE49-F238E27FC236}">
                <a16:creationId xmlns:a16="http://schemas.microsoft.com/office/drawing/2014/main" id="{CD55FB83-5DF0-4309-90D8-3A95E57658BE}"/>
              </a:ext>
            </a:extLst>
          </p:cNvPr>
          <p:cNvSpPr/>
          <p:nvPr/>
        </p:nvSpPr>
        <p:spPr>
          <a:xfrm>
            <a:off x="7053728" y="6049121"/>
            <a:ext cx="492122" cy="92333"/>
          </a:xfrm>
          <a:prstGeom prst="rect">
            <a:avLst/>
          </a:prstGeom>
        </p:spPr>
        <p:txBody>
          <a:bodyPr wrap="none" lIns="0" tIns="0" rIns="0" bIns="0">
            <a:spAutoFit/>
          </a:bodyPr>
          <a:lstStyle/>
          <a:p>
            <a:r>
              <a:rPr lang="en-US" altLang="ja-JP" sz="600" dirty="0">
                <a:solidFill>
                  <a:schemeClr val="tx2"/>
                </a:solidFill>
                <a:latin typeface="游ゴシック" panose="020B0400000000000000" pitchFamily="50" charset="-128"/>
                <a:ea typeface="游ゴシック" panose="020B0400000000000000" pitchFamily="50" charset="-128"/>
              </a:rPr>
              <a:t>D2/</a:t>
            </a:r>
            <a:r>
              <a:rPr lang="ja-JP" altLang="en-US" sz="600" dirty="0">
                <a:solidFill>
                  <a:schemeClr val="tx2"/>
                </a:solidFill>
                <a:latin typeface="游ゴシック" panose="020B0400000000000000" pitchFamily="50" charset="-128"/>
                <a:ea typeface="游ゴシック" panose="020B0400000000000000" pitchFamily="50" charset="-128"/>
              </a:rPr>
              <a:t>メープル</a:t>
            </a:r>
            <a:r>
              <a:rPr lang="en-US" altLang="ja-JP" sz="600" dirty="0">
                <a:solidFill>
                  <a:schemeClr val="tx2"/>
                </a:solidFill>
                <a:latin typeface="游ゴシック" panose="020B0400000000000000" pitchFamily="50" charset="-128"/>
                <a:ea typeface="游ゴシック" panose="020B0400000000000000" pitchFamily="50" charset="-128"/>
              </a:rPr>
              <a:t>F</a:t>
            </a:r>
            <a:endParaRPr lang="ja-JP" altLang="en-US" sz="600" dirty="0">
              <a:solidFill>
                <a:schemeClr val="tx2"/>
              </a:solidFill>
              <a:latin typeface="游ゴシック" panose="020B0400000000000000" pitchFamily="50" charset="-128"/>
              <a:ea typeface="游ゴシック" panose="020B0400000000000000" pitchFamily="50" charset="-128"/>
            </a:endParaRPr>
          </a:p>
        </p:txBody>
      </p:sp>
      <p:sp>
        <p:nvSpPr>
          <p:cNvPr id="148" name="正方形/長方形 147">
            <a:extLst>
              <a:ext uri="{FF2B5EF4-FFF2-40B4-BE49-F238E27FC236}">
                <a16:creationId xmlns:a16="http://schemas.microsoft.com/office/drawing/2014/main" id="{5985FD99-8BAC-4948-8F3C-A3221BF7D033}"/>
              </a:ext>
            </a:extLst>
          </p:cNvPr>
          <p:cNvSpPr/>
          <p:nvPr/>
        </p:nvSpPr>
        <p:spPr>
          <a:xfrm>
            <a:off x="8902232" y="6041805"/>
            <a:ext cx="893304" cy="92333"/>
          </a:xfrm>
          <a:prstGeom prst="rect">
            <a:avLst/>
          </a:prstGeom>
        </p:spPr>
        <p:txBody>
          <a:bodyPr wrap="square" lIns="0" tIns="0" rIns="0" bIns="0">
            <a:spAutoFit/>
          </a:bodyPr>
          <a:lstStyle/>
          <a:p>
            <a:r>
              <a:rPr lang="en-US" altLang="ja-JP" sz="600" dirty="0">
                <a:solidFill>
                  <a:schemeClr val="tx2"/>
                </a:solidFill>
                <a:latin typeface="游ゴシック" panose="020B0400000000000000" pitchFamily="50" charset="-128"/>
                <a:ea typeface="游ゴシック" panose="020B0400000000000000" pitchFamily="50" charset="-128"/>
              </a:rPr>
              <a:t>DK/</a:t>
            </a:r>
            <a:r>
              <a:rPr lang="ja-JP" altLang="en-US" sz="600" dirty="0">
                <a:solidFill>
                  <a:schemeClr val="tx2"/>
                </a:solidFill>
                <a:latin typeface="游ゴシック" panose="020B0400000000000000" pitchFamily="50" charset="-128"/>
                <a:ea typeface="游ゴシック" panose="020B0400000000000000" pitchFamily="50" charset="-128"/>
              </a:rPr>
              <a:t>ナチュラルオーク</a:t>
            </a:r>
            <a:r>
              <a:rPr lang="en-US" altLang="ja-JP" sz="600" dirty="0">
                <a:solidFill>
                  <a:schemeClr val="tx2"/>
                </a:solidFill>
                <a:latin typeface="游ゴシック" panose="020B0400000000000000" pitchFamily="50" charset="-128"/>
                <a:ea typeface="游ゴシック" panose="020B0400000000000000" pitchFamily="50" charset="-128"/>
              </a:rPr>
              <a:t>F</a:t>
            </a:r>
            <a:endParaRPr lang="ja-JP" altLang="en-US" sz="600" dirty="0">
              <a:solidFill>
                <a:schemeClr val="tx2"/>
              </a:solidFill>
              <a:latin typeface="游ゴシック" panose="020B0400000000000000" pitchFamily="50" charset="-128"/>
              <a:ea typeface="游ゴシック" panose="020B0400000000000000" pitchFamily="50" charset="-128"/>
            </a:endParaRPr>
          </a:p>
        </p:txBody>
      </p:sp>
      <p:sp>
        <p:nvSpPr>
          <p:cNvPr id="149" name="正方形/長方形 148">
            <a:extLst>
              <a:ext uri="{FF2B5EF4-FFF2-40B4-BE49-F238E27FC236}">
                <a16:creationId xmlns:a16="http://schemas.microsoft.com/office/drawing/2014/main" id="{BF385774-8EE6-44E7-B6CC-3BC2B4C2B172}"/>
              </a:ext>
            </a:extLst>
          </p:cNvPr>
          <p:cNvSpPr/>
          <p:nvPr/>
        </p:nvSpPr>
        <p:spPr>
          <a:xfrm>
            <a:off x="7071496" y="5449544"/>
            <a:ext cx="893304" cy="92333"/>
          </a:xfrm>
          <a:prstGeom prst="rect">
            <a:avLst/>
          </a:prstGeom>
        </p:spPr>
        <p:txBody>
          <a:bodyPr wrap="square" lIns="0" tIns="0" rIns="0" bIns="0">
            <a:spAutoFit/>
          </a:bodyPr>
          <a:lstStyle/>
          <a:p>
            <a:r>
              <a:rPr lang="en-US" altLang="ja-JP" sz="600" dirty="0">
                <a:solidFill>
                  <a:schemeClr val="tx2"/>
                </a:solidFill>
                <a:latin typeface="游ゴシック" panose="020B0400000000000000" pitchFamily="50" charset="-128"/>
                <a:ea typeface="游ゴシック" panose="020B0400000000000000" pitchFamily="50" charset="-128"/>
              </a:rPr>
              <a:t>DD/</a:t>
            </a:r>
            <a:r>
              <a:rPr lang="ja-JP" altLang="en-US" sz="600" dirty="0">
                <a:solidFill>
                  <a:schemeClr val="tx2"/>
                </a:solidFill>
                <a:latin typeface="游ゴシック" panose="020B0400000000000000" pitchFamily="50" charset="-128"/>
                <a:ea typeface="游ゴシック" panose="020B0400000000000000" pitchFamily="50" charset="-128"/>
              </a:rPr>
              <a:t>クリエダーク</a:t>
            </a:r>
            <a:r>
              <a:rPr lang="en-US" altLang="ja-JP" sz="600" dirty="0">
                <a:solidFill>
                  <a:schemeClr val="tx2"/>
                </a:solidFill>
                <a:latin typeface="游ゴシック" panose="020B0400000000000000" pitchFamily="50" charset="-128"/>
                <a:ea typeface="游ゴシック" panose="020B0400000000000000" pitchFamily="50" charset="-128"/>
              </a:rPr>
              <a:t>F</a:t>
            </a:r>
            <a:endParaRPr lang="ja-JP" altLang="en-US" sz="600" dirty="0">
              <a:solidFill>
                <a:schemeClr val="tx2"/>
              </a:solidFill>
              <a:latin typeface="游ゴシック" panose="020B0400000000000000" pitchFamily="50" charset="-128"/>
              <a:ea typeface="游ゴシック" panose="020B0400000000000000" pitchFamily="50" charset="-128"/>
            </a:endParaRPr>
          </a:p>
        </p:txBody>
      </p:sp>
      <p:sp>
        <p:nvSpPr>
          <p:cNvPr id="150" name="正方形/長方形 149">
            <a:extLst>
              <a:ext uri="{FF2B5EF4-FFF2-40B4-BE49-F238E27FC236}">
                <a16:creationId xmlns:a16="http://schemas.microsoft.com/office/drawing/2014/main" id="{EEA9CC61-1873-4D5A-A57C-3D688E54028C}"/>
              </a:ext>
            </a:extLst>
          </p:cNvPr>
          <p:cNvSpPr/>
          <p:nvPr/>
        </p:nvSpPr>
        <p:spPr>
          <a:xfrm>
            <a:off x="5186467" y="5435513"/>
            <a:ext cx="893304" cy="92333"/>
          </a:xfrm>
          <a:prstGeom prst="rect">
            <a:avLst/>
          </a:prstGeom>
        </p:spPr>
        <p:txBody>
          <a:bodyPr wrap="square" lIns="0" tIns="0" rIns="0" bIns="0">
            <a:spAutoFit/>
          </a:bodyPr>
          <a:lstStyle/>
          <a:p>
            <a:r>
              <a:rPr lang="en-US" altLang="ja-JP" sz="600" dirty="0">
                <a:solidFill>
                  <a:schemeClr val="tx2"/>
                </a:solidFill>
                <a:latin typeface="游ゴシック" panose="020B0400000000000000" pitchFamily="50" charset="-128"/>
                <a:ea typeface="游ゴシック" panose="020B0400000000000000" pitchFamily="50" charset="-128"/>
              </a:rPr>
              <a:t>MM/</a:t>
            </a:r>
            <a:r>
              <a:rPr lang="ja-JP" altLang="en-US" sz="600" dirty="0">
                <a:solidFill>
                  <a:schemeClr val="tx2"/>
                </a:solidFill>
                <a:latin typeface="游ゴシック" panose="020B0400000000000000" pitchFamily="50" charset="-128"/>
                <a:ea typeface="游ゴシック" panose="020B0400000000000000" pitchFamily="50" charset="-128"/>
              </a:rPr>
              <a:t>クリエモカ</a:t>
            </a:r>
            <a:r>
              <a:rPr lang="en-US" altLang="ja-JP" sz="600" dirty="0">
                <a:solidFill>
                  <a:schemeClr val="tx2"/>
                </a:solidFill>
                <a:latin typeface="游ゴシック" panose="020B0400000000000000" pitchFamily="50" charset="-128"/>
                <a:ea typeface="游ゴシック" panose="020B0400000000000000" pitchFamily="50" charset="-128"/>
              </a:rPr>
              <a:t>F</a:t>
            </a:r>
            <a:endParaRPr lang="ja-JP" altLang="en-US" sz="600" dirty="0">
              <a:solidFill>
                <a:schemeClr val="tx2"/>
              </a:solidFill>
              <a:latin typeface="游ゴシック" panose="020B0400000000000000" pitchFamily="50" charset="-128"/>
              <a:ea typeface="游ゴシック" panose="020B0400000000000000" pitchFamily="50" charset="-128"/>
            </a:endParaRPr>
          </a:p>
        </p:txBody>
      </p:sp>
      <p:sp>
        <p:nvSpPr>
          <p:cNvPr id="151" name="正方形/長方形 150">
            <a:extLst>
              <a:ext uri="{FF2B5EF4-FFF2-40B4-BE49-F238E27FC236}">
                <a16:creationId xmlns:a16="http://schemas.microsoft.com/office/drawing/2014/main" id="{23086A19-FEB0-4626-B894-8C2DF9C05B20}"/>
              </a:ext>
            </a:extLst>
          </p:cNvPr>
          <p:cNvSpPr/>
          <p:nvPr/>
        </p:nvSpPr>
        <p:spPr>
          <a:xfrm>
            <a:off x="5185273" y="4996015"/>
            <a:ext cx="1623355" cy="92333"/>
          </a:xfrm>
          <a:prstGeom prst="rect">
            <a:avLst/>
          </a:prstGeom>
        </p:spPr>
        <p:txBody>
          <a:bodyPr wrap="square" lIns="0" tIns="0" rIns="0" bIns="0">
            <a:spAutoFit/>
          </a:bodyPr>
          <a:lstStyle/>
          <a:p>
            <a:r>
              <a:rPr lang="en-US" altLang="ja-JP" sz="600" dirty="0">
                <a:solidFill>
                  <a:schemeClr val="tx2"/>
                </a:solidFill>
                <a:latin typeface="游ゴシック" panose="020B0400000000000000" pitchFamily="50" charset="-128"/>
                <a:ea typeface="游ゴシック" panose="020B0400000000000000" pitchFamily="50" charset="-128"/>
              </a:rPr>
              <a:t>WW /</a:t>
            </a:r>
            <a:r>
              <a:rPr lang="ja-JP" altLang="en-US" sz="600" dirty="0">
                <a:solidFill>
                  <a:schemeClr val="tx2"/>
                </a:solidFill>
                <a:latin typeface="游ゴシック" panose="020B0400000000000000" pitchFamily="50" charset="-128"/>
                <a:ea typeface="游ゴシック" panose="020B0400000000000000" pitchFamily="50" charset="-128"/>
              </a:rPr>
              <a:t>クリエアイボリー</a:t>
            </a:r>
            <a:r>
              <a:rPr lang="en-US" altLang="ja-JP" sz="600" dirty="0">
                <a:solidFill>
                  <a:schemeClr val="tx2"/>
                </a:solidFill>
                <a:latin typeface="游ゴシック" panose="020B0400000000000000" pitchFamily="50" charset="-128"/>
                <a:ea typeface="游ゴシック" panose="020B0400000000000000" pitchFamily="50" charset="-128"/>
              </a:rPr>
              <a:t>F/</a:t>
            </a:r>
            <a:r>
              <a:rPr lang="ja-JP" altLang="en-US" sz="600" dirty="0">
                <a:solidFill>
                  <a:schemeClr val="tx2"/>
                </a:solidFill>
                <a:latin typeface="游ゴシック" panose="020B0400000000000000" pitchFamily="50" charset="-128"/>
                <a:ea typeface="游ゴシック" panose="020B0400000000000000" pitchFamily="50" charset="-128"/>
              </a:rPr>
              <a:t>クリエホワイト</a:t>
            </a:r>
            <a:r>
              <a:rPr lang="en-US" altLang="ja-JP" sz="600" dirty="0">
                <a:solidFill>
                  <a:schemeClr val="tx2"/>
                </a:solidFill>
                <a:latin typeface="游ゴシック" panose="020B0400000000000000" pitchFamily="50" charset="-128"/>
                <a:ea typeface="游ゴシック" panose="020B0400000000000000" pitchFamily="50" charset="-128"/>
              </a:rPr>
              <a:t>F</a:t>
            </a:r>
            <a:endParaRPr lang="ja-JP" altLang="en-US" sz="600" dirty="0">
              <a:solidFill>
                <a:schemeClr val="tx2"/>
              </a:solidFill>
              <a:latin typeface="游ゴシック" panose="020B0400000000000000" pitchFamily="50" charset="-128"/>
              <a:ea typeface="游ゴシック" panose="020B0400000000000000" pitchFamily="50" charset="-128"/>
            </a:endParaRPr>
          </a:p>
        </p:txBody>
      </p:sp>
      <p:sp>
        <p:nvSpPr>
          <p:cNvPr id="152" name="正方形/長方形 151">
            <a:extLst>
              <a:ext uri="{FF2B5EF4-FFF2-40B4-BE49-F238E27FC236}">
                <a16:creationId xmlns:a16="http://schemas.microsoft.com/office/drawing/2014/main" id="{786EC1CF-542A-44D1-9D57-0F85F33FFDB5}"/>
              </a:ext>
            </a:extLst>
          </p:cNvPr>
          <p:cNvSpPr/>
          <p:nvPr/>
        </p:nvSpPr>
        <p:spPr>
          <a:xfrm>
            <a:off x="7056882" y="4989929"/>
            <a:ext cx="1623355" cy="92333"/>
          </a:xfrm>
          <a:prstGeom prst="rect">
            <a:avLst/>
          </a:prstGeom>
        </p:spPr>
        <p:txBody>
          <a:bodyPr wrap="square" lIns="0" tIns="0" rIns="0" bIns="0">
            <a:spAutoFit/>
          </a:bodyPr>
          <a:lstStyle/>
          <a:p>
            <a:r>
              <a:rPr lang="en-US" altLang="ja-JP" sz="600" dirty="0">
                <a:solidFill>
                  <a:schemeClr val="tx2"/>
                </a:solidFill>
                <a:latin typeface="游ゴシック" panose="020B0400000000000000" pitchFamily="50" charset="-128"/>
                <a:ea typeface="游ゴシック" panose="020B0400000000000000" pitchFamily="50" charset="-128"/>
              </a:rPr>
              <a:t>PP/</a:t>
            </a:r>
            <a:r>
              <a:rPr lang="ja-JP" altLang="en-US" sz="600" dirty="0">
                <a:solidFill>
                  <a:schemeClr val="tx2"/>
                </a:solidFill>
                <a:latin typeface="游ゴシック" panose="020B0400000000000000" pitchFamily="50" charset="-128"/>
                <a:ea typeface="游ゴシック" panose="020B0400000000000000" pitchFamily="50" charset="-128"/>
              </a:rPr>
              <a:t>クリエペール</a:t>
            </a:r>
            <a:r>
              <a:rPr lang="en-US" altLang="ja-JP" sz="600" dirty="0">
                <a:solidFill>
                  <a:schemeClr val="tx2"/>
                </a:solidFill>
                <a:latin typeface="游ゴシック" panose="020B0400000000000000" pitchFamily="50" charset="-128"/>
                <a:ea typeface="游ゴシック" panose="020B0400000000000000" pitchFamily="50" charset="-128"/>
              </a:rPr>
              <a:t>F</a:t>
            </a:r>
            <a:endParaRPr lang="ja-JP" altLang="en-US" sz="600" dirty="0">
              <a:solidFill>
                <a:schemeClr val="tx2"/>
              </a:solidFill>
              <a:latin typeface="游ゴシック" panose="020B0400000000000000" pitchFamily="50" charset="-128"/>
              <a:ea typeface="游ゴシック" panose="020B0400000000000000" pitchFamily="50" charset="-128"/>
            </a:endParaRPr>
          </a:p>
        </p:txBody>
      </p:sp>
      <p:sp>
        <p:nvSpPr>
          <p:cNvPr id="153" name="正方形/長方形 152">
            <a:extLst>
              <a:ext uri="{FF2B5EF4-FFF2-40B4-BE49-F238E27FC236}">
                <a16:creationId xmlns:a16="http://schemas.microsoft.com/office/drawing/2014/main" id="{48A8F6F9-E9E3-4334-A65A-D76A0FF41ABE}"/>
              </a:ext>
            </a:extLst>
          </p:cNvPr>
          <p:cNvSpPr/>
          <p:nvPr/>
        </p:nvSpPr>
        <p:spPr>
          <a:xfrm>
            <a:off x="8926365" y="5002842"/>
            <a:ext cx="1623355" cy="92333"/>
          </a:xfrm>
          <a:prstGeom prst="rect">
            <a:avLst/>
          </a:prstGeom>
        </p:spPr>
        <p:txBody>
          <a:bodyPr wrap="square" lIns="0" tIns="0" rIns="0" bIns="0">
            <a:spAutoFit/>
          </a:bodyPr>
          <a:lstStyle/>
          <a:p>
            <a:r>
              <a:rPr lang="en-US" altLang="ja-JP" sz="600" dirty="0">
                <a:solidFill>
                  <a:schemeClr val="tx2"/>
                </a:solidFill>
                <a:latin typeface="游ゴシック" panose="020B0400000000000000" pitchFamily="50" charset="-128"/>
                <a:ea typeface="游ゴシック" panose="020B0400000000000000" pitchFamily="50" charset="-128"/>
              </a:rPr>
              <a:t>LL/</a:t>
            </a:r>
            <a:r>
              <a:rPr lang="ja-JP" altLang="en-US" sz="600" dirty="0">
                <a:solidFill>
                  <a:schemeClr val="tx2"/>
                </a:solidFill>
                <a:latin typeface="游ゴシック" panose="020B0400000000000000" pitchFamily="50" charset="-128"/>
                <a:ea typeface="游ゴシック" panose="020B0400000000000000" pitchFamily="50" charset="-128"/>
              </a:rPr>
              <a:t>クリエラスク</a:t>
            </a:r>
            <a:r>
              <a:rPr lang="en-US" altLang="ja-JP" sz="600" dirty="0">
                <a:solidFill>
                  <a:schemeClr val="tx2"/>
                </a:solidFill>
                <a:latin typeface="游ゴシック" panose="020B0400000000000000" pitchFamily="50" charset="-128"/>
                <a:ea typeface="游ゴシック" panose="020B0400000000000000" pitchFamily="50" charset="-128"/>
              </a:rPr>
              <a:t>F</a:t>
            </a:r>
            <a:endParaRPr lang="ja-JP" altLang="en-US" sz="600" dirty="0">
              <a:solidFill>
                <a:schemeClr val="tx2"/>
              </a:solidFill>
              <a:latin typeface="游ゴシック" panose="020B0400000000000000" pitchFamily="50" charset="-128"/>
              <a:ea typeface="游ゴシック" panose="020B0400000000000000" pitchFamily="50" charset="-128"/>
            </a:endParaRPr>
          </a:p>
        </p:txBody>
      </p:sp>
      <p:sp>
        <p:nvSpPr>
          <p:cNvPr id="155" name="正方形/長方形 154">
            <a:extLst>
              <a:ext uri="{FF2B5EF4-FFF2-40B4-BE49-F238E27FC236}">
                <a16:creationId xmlns:a16="http://schemas.microsoft.com/office/drawing/2014/main" id="{F8811467-98C9-4BA7-BEC1-8827B55490ED}"/>
              </a:ext>
            </a:extLst>
          </p:cNvPr>
          <p:cNvSpPr/>
          <p:nvPr/>
        </p:nvSpPr>
        <p:spPr>
          <a:xfrm>
            <a:off x="5079945" y="5583812"/>
            <a:ext cx="2411238" cy="215444"/>
          </a:xfrm>
          <a:prstGeom prst="rect">
            <a:avLst/>
          </a:prstGeom>
        </p:spPr>
        <p:txBody>
          <a:bodyPr wrap="none">
            <a:spAutoFit/>
          </a:bodyPr>
          <a:lstStyle/>
          <a:p>
            <a:r>
              <a:rPr lang="ja-JP" altLang="en-US" sz="800" b="1" dirty="0">
                <a:solidFill>
                  <a:schemeClr val="tx2"/>
                </a:solidFill>
                <a:latin typeface="游ゴシック" panose="020B0400000000000000" pitchFamily="50" charset="-128"/>
                <a:ea typeface="游ゴシック" panose="020B0400000000000000" pitchFamily="50" charset="-128"/>
              </a:rPr>
              <a:t>■ ラシッサ </a:t>
            </a:r>
            <a:r>
              <a:rPr lang="en-US" altLang="ja-JP" sz="800" b="1" dirty="0">
                <a:solidFill>
                  <a:schemeClr val="tx2"/>
                </a:solidFill>
                <a:latin typeface="游ゴシック" panose="020B0400000000000000" pitchFamily="50" charset="-128"/>
                <a:ea typeface="游ゴシック" panose="020B0400000000000000" pitchFamily="50" charset="-128"/>
              </a:rPr>
              <a:t>D</a:t>
            </a:r>
            <a:r>
              <a:rPr lang="ja-JP" altLang="en-US" sz="800" b="1" dirty="0">
                <a:solidFill>
                  <a:schemeClr val="tx2"/>
                </a:solidFill>
                <a:latin typeface="游ゴシック" panose="020B0400000000000000" pitchFamily="50" charset="-128"/>
                <a:ea typeface="游ゴシック" panose="020B0400000000000000" pitchFamily="50" charset="-128"/>
              </a:rPr>
              <a:t>フロア耐水・ペット</a:t>
            </a:r>
            <a:r>
              <a:rPr lang="en-US" altLang="ja-JP" sz="800" b="1" dirty="0">
                <a:solidFill>
                  <a:schemeClr val="tx2"/>
                </a:solidFill>
                <a:latin typeface="游ゴシック" panose="020B0400000000000000" pitchFamily="50" charset="-128"/>
                <a:ea typeface="游ゴシック" panose="020B0400000000000000" pitchFamily="50" charset="-128"/>
              </a:rPr>
              <a:t>(</a:t>
            </a:r>
            <a:r>
              <a:rPr lang="ja-JP" altLang="en-US" sz="800" b="1" dirty="0">
                <a:solidFill>
                  <a:schemeClr val="tx2"/>
                </a:solidFill>
                <a:latin typeface="游ゴシック" panose="020B0400000000000000" pitchFamily="50" charset="-128"/>
                <a:ea typeface="游ゴシック" panose="020B0400000000000000" pitchFamily="50" charset="-128"/>
              </a:rPr>
              <a:t>木目タイプ）</a:t>
            </a:r>
          </a:p>
        </p:txBody>
      </p:sp>
      <p:sp>
        <p:nvSpPr>
          <p:cNvPr id="156" name="正方形/長方形 155">
            <a:extLst>
              <a:ext uri="{FF2B5EF4-FFF2-40B4-BE49-F238E27FC236}">
                <a16:creationId xmlns:a16="http://schemas.microsoft.com/office/drawing/2014/main" id="{6A8F2F4F-1D69-4EBF-9E82-7F1421163224}"/>
              </a:ext>
            </a:extLst>
          </p:cNvPr>
          <p:cNvSpPr/>
          <p:nvPr/>
        </p:nvSpPr>
        <p:spPr>
          <a:xfrm>
            <a:off x="5079945" y="6164699"/>
            <a:ext cx="2411238" cy="215444"/>
          </a:xfrm>
          <a:prstGeom prst="rect">
            <a:avLst/>
          </a:prstGeom>
        </p:spPr>
        <p:txBody>
          <a:bodyPr wrap="none">
            <a:spAutoFit/>
          </a:bodyPr>
          <a:lstStyle/>
          <a:p>
            <a:r>
              <a:rPr lang="ja-JP" altLang="en-US" sz="800" b="1" dirty="0">
                <a:solidFill>
                  <a:schemeClr val="tx2"/>
                </a:solidFill>
                <a:latin typeface="游ゴシック" panose="020B0400000000000000" pitchFamily="50" charset="-128"/>
                <a:ea typeface="游ゴシック" panose="020B0400000000000000" pitchFamily="50" charset="-128"/>
              </a:rPr>
              <a:t>■ ラシッサ </a:t>
            </a:r>
            <a:r>
              <a:rPr lang="en-US" altLang="ja-JP" sz="800" b="1" dirty="0">
                <a:solidFill>
                  <a:schemeClr val="tx2"/>
                </a:solidFill>
                <a:latin typeface="游ゴシック" panose="020B0400000000000000" pitchFamily="50" charset="-128"/>
                <a:ea typeface="游ゴシック" panose="020B0400000000000000" pitchFamily="50" charset="-128"/>
              </a:rPr>
              <a:t>D</a:t>
            </a:r>
            <a:r>
              <a:rPr lang="ja-JP" altLang="en-US" sz="800" b="1" dirty="0">
                <a:solidFill>
                  <a:schemeClr val="tx2"/>
                </a:solidFill>
                <a:latin typeface="游ゴシック" panose="020B0400000000000000" pitchFamily="50" charset="-128"/>
                <a:ea typeface="游ゴシック" panose="020B0400000000000000" pitchFamily="50" charset="-128"/>
              </a:rPr>
              <a:t>フロア耐水・ペット</a:t>
            </a:r>
            <a:r>
              <a:rPr lang="en-US" altLang="ja-JP" sz="800" b="1" dirty="0">
                <a:solidFill>
                  <a:schemeClr val="tx2"/>
                </a:solidFill>
                <a:latin typeface="游ゴシック" panose="020B0400000000000000" pitchFamily="50" charset="-128"/>
                <a:ea typeface="游ゴシック" panose="020B0400000000000000" pitchFamily="50" charset="-128"/>
              </a:rPr>
              <a:t>(</a:t>
            </a:r>
            <a:r>
              <a:rPr lang="ja-JP" altLang="en-US" sz="800" b="1" dirty="0">
                <a:solidFill>
                  <a:schemeClr val="tx2"/>
                </a:solidFill>
                <a:latin typeface="游ゴシック" panose="020B0400000000000000" pitchFamily="50" charset="-128"/>
                <a:ea typeface="游ゴシック" panose="020B0400000000000000" pitchFamily="50" charset="-128"/>
              </a:rPr>
              <a:t>素材タイプ）</a:t>
            </a:r>
          </a:p>
        </p:txBody>
      </p:sp>
      <p:sp>
        <p:nvSpPr>
          <p:cNvPr id="15373" name="正方形/長方形 15372">
            <a:extLst>
              <a:ext uri="{FF2B5EF4-FFF2-40B4-BE49-F238E27FC236}">
                <a16:creationId xmlns:a16="http://schemas.microsoft.com/office/drawing/2014/main" id="{A0987EA0-3A33-46AC-9637-19A22EBB09EB}"/>
              </a:ext>
            </a:extLst>
          </p:cNvPr>
          <p:cNvSpPr/>
          <p:nvPr/>
        </p:nvSpPr>
        <p:spPr>
          <a:xfrm>
            <a:off x="6633843" y="4380819"/>
            <a:ext cx="2978986"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r>
              <a:rPr lang="en-US" altLang="ja-JP" sz="500" dirty="0">
                <a:solidFill>
                  <a:schemeClr val="tx2"/>
                </a:solidFill>
                <a:latin typeface="游ゴシック" panose="020B0400000000000000" pitchFamily="50" charset="-128"/>
                <a:ea typeface="游ゴシック" panose="020B0400000000000000" pitchFamily="50" charset="-128"/>
              </a:rPr>
              <a:t>※</a:t>
            </a:r>
            <a:r>
              <a:rPr lang="ja-JP" altLang="en-US" sz="500" dirty="0">
                <a:solidFill>
                  <a:schemeClr val="tx2"/>
                </a:solidFill>
                <a:latin typeface="游ゴシック" panose="020B0400000000000000" pitchFamily="50" charset="-128"/>
                <a:ea typeface="游ゴシック" panose="020B0400000000000000" pitchFamily="50" charset="-128"/>
              </a:rPr>
              <a:t>色名称の「</a:t>
            </a:r>
            <a:r>
              <a:rPr lang="en-US" altLang="ja-JP" sz="500" dirty="0">
                <a:solidFill>
                  <a:schemeClr val="tx2"/>
                </a:solidFill>
                <a:latin typeface="游ゴシック" panose="020B0400000000000000" pitchFamily="50" charset="-128"/>
                <a:ea typeface="游ゴシック" panose="020B0400000000000000" pitchFamily="50" charset="-128"/>
              </a:rPr>
              <a:t>F</a:t>
            </a:r>
            <a:r>
              <a:rPr lang="ja-JP" altLang="en-US" sz="500" dirty="0">
                <a:solidFill>
                  <a:schemeClr val="tx2"/>
                </a:solidFill>
                <a:latin typeface="游ゴシック" panose="020B0400000000000000" pitchFamily="50" charset="-128"/>
                <a:ea typeface="游ゴシック" panose="020B0400000000000000" pitchFamily="50" charset="-128"/>
              </a:rPr>
              <a:t>」はフットフィール仕上げを意味します。</a:t>
            </a:r>
          </a:p>
          <a:p>
            <a:pPr algn="just"/>
            <a:r>
              <a:rPr lang="en-US" altLang="ja-JP" sz="500" dirty="0">
                <a:solidFill>
                  <a:schemeClr val="tx2"/>
                </a:solidFill>
                <a:latin typeface="游ゴシック" panose="020B0400000000000000" pitchFamily="50" charset="-128"/>
                <a:ea typeface="游ゴシック" panose="020B0400000000000000" pitchFamily="50" charset="-128"/>
              </a:rPr>
              <a:t>※ Foot feel</a:t>
            </a:r>
            <a:r>
              <a:rPr lang="ja-JP" altLang="en-US" sz="500" dirty="0">
                <a:solidFill>
                  <a:schemeClr val="tx2"/>
                </a:solidFill>
                <a:latin typeface="游ゴシック" panose="020B0400000000000000" pitchFamily="50" charset="-128"/>
                <a:ea typeface="游ゴシック" panose="020B0400000000000000" pitchFamily="50" charset="-128"/>
              </a:rPr>
              <a:t>のタイプは天然木の木肌を表現しているため、色により仕様タイプが限定されます。</a:t>
            </a:r>
          </a:p>
        </p:txBody>
      </p:sp>
    </p:spTree>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LIXILテーマ</Template>
  <TotalTime>10059</TotalTime>
  <Words>1139</Words>
  <Application>Microsoft Office PowerPoint</Application>
  <PresentationFormat>ユーザー設定</PresentationFormat>
  <Paragraphs>97</Paragraphs>
  <Slides>1</Slides>
  <Notes>1</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vt:i4>
      </vt:variant>
    </vt:vector>
  </HeadingPairs>
  <TitlesOfParts>
    <vt:vector size="12" baseType="lpstr">
      <vt:lpstr>KozMinPro-Heavy</vt:lpstr>
      <vt:lpstr>ＭＳ Ｐゴシック</vt:lpstr>
      <vt:lpstr>ＭＳ 明朝</vt:lpstr>
      <vt:lpstr>メイリオ</vt:lpstr>
      <vt:lpstr>游ゴシック</vt:lpstr>
      <vt:lpstr>游ゴシック</vt:lpstr>
      <vt:lpstr>Arial</vt:lpstr>
      <vt:lpstr>Calibri</vt:lpstr>
      <vt:lpstr>Segoe UI</vt:lpstr>
      <vt:lpstr>Times New Roman</vt:lpstr>
      <vt:lpstr>LIXILテーマ</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衿香 佐藤</cp:lastModifiedBy>
  <cp:revision>546</cp:revision>
  <cp:lastPrinted>2021-12-20T06:25:45Z</cp:lastPrinted>
  <dcterms:created xsi:type="dcterms:W3CDTF">2010-09-29T12:55:25Z</dcterms:created>
  <dcterms:modified xsi:type="dcterms:W3CDTF">2025-04-24T03:44:16Z</dcterms:modified>
</cp:coreProperties>
</file>