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37.jpg" ContentType="image/jpeg"/>
  <Override PartName="/ppt/media/image38.jpg" ContentType="image/jpeg"/>
  <Override PartName="/ppt/media/image39.jpg" ContentType="image/jpeg"/>
  <Override PartName="/ppt/media/image40.jpg" ContentType="image/jpeg"/>
  <Override PartName="/ppt/media/image41.jpg" ContentType="image/jpeg"/>
  <Override PartName="/ppt/media/image4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6190" autoAdjust="0"/>
  </p:normalViewPr>
  <p:slideViewPr>
    <p:cSldViewPr snapToGrid="0" showGuides="1">
      <p:cViewPr>
        <p:scale>
          <a:sx n="100" d="100"/>
          <a:sy n="100" d="100"/>
        </p:scale>
        <p:origin x="114" y="-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2348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450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png"/><Relationship Id="rId26" Type="http://schemas.openxmlformats.org/officeDocument/2006/relationships/image" Target="../media/image38.jpg"/><Relationship Id="rId3" Type="http://schemas.openxmlformats.org/officeDocument/2006/relationships/image" Target="../media/image15.png"/><Relationship Id="rId21" Type="http://schemas.openxmlformats.org/officeDocument/2006/relationships/image" Target="../media/image33.jpeg"/><Relationship Id="rId7" Type="http://schemas.openxmlformats.org/officeDocument/2006/relationships/image" Target="../media/image19.jp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5" Type="http://schemas.openxmlformats.org/officeDocument/2006/relationships/image" Target="../media/image37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emf"/><Relationship Id="rId20" Type="http://schemas.openxmlformats.org/officeDocument/2006/relationships/image" Target="../media/image32.jpeg"/><Relationship Id="rId29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11" Type="http://schemas.openxmlformats.org/officeDocument/2006/relationships/image" Target="../media/image23.jpg"/><Relationship Id="rId24" Type="http://schemas.openxmlformats.org/officeDocument/2006/relationships/image" Target="../media/image36.emf"/><Relationship Id="rId5" Type="http://schemas.openxmlformats.org/officeDocument/2006/relationships/image" Target="../media/image17.png"/><Relationship Id="rId15" Type="http://schemas.openxmlformats.org/officeDocument/2006/relationships/image" Target="../media/image27.emf"/><Relationship Id="rId23" Type="http://schemas.openxmlformats.org/officeDocument/2006/relationships/image" Target="../media/image35.emf"/><Relationship Id="rId28" Type="http://schemas.openxmlformats.org/officeDocument/2006/relationships/image" Target="../media/image40.jpg"/><Relationship Id="rId10" Type="http://schemas.openxmlformats.org/officeDocument/2006/relationships/image" Target="../media/image22.jpeg"/><Relationship Id="rId19" Type="http://schemas.openxmlformats.org/officeDocument/2006/relationships/image" Target="../media/image31.emf"/><Relationship Id="rId4" Type="http://schemas.openxmlformats.org/officeDocument/2006/relationships/image" Target="../media/image16.png"/><Relationship Id="rId9" Type="http://schemas.openxmlformats.org/officeDocument/2006/relationships/image" Target="../media/image21.jpg"/><Relationship Id="rId14" Type="http://schemas.openxmlformats.org/officeDocument/2006/relationships/image" Target="../media/image26.emf"/><Relationship Id="rId22" Type="http://schemas.openxmlformats.org/officeDocument/2006/relationships/image" Target="../media/image34.jpeg"/><Relationship Id="rId27" Type="http://schemas.openxmlformats.org/officeDocument/2006/relationships/image" Target="../media/image39.jpg"/><Relationship Id="rId30" Type="http://schemas.openxmlformats.org/officeDocument/2006/relationships/image" Target="../media/image4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35907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オープン用金属手すり</a:t>
            </a:r>
          </a:p>
        </p:txBody>
      </p:sp>
      <p:pic>
        <p:nvPicPr>
          <p:cNvPr id="15370" name="図 4">
            <a:extLst>
              <a:ext uri="{FF2B5EF4-FFF2-40B4-BE49-F238E27FC236}">
                <a16:creationId xmlns:a16="http://schemas.microsoft.com/office/drawing/2014/main" id="{F6F2E47B-2932-F544-A204-4B7988AC3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333" y="530225"/>
            <a:ext cx="309562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SPD99999008183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536256"/>
              </p:ext>
            </p:extLst>
          </p:nvPr>
        </p:nvGraphicFramePr>
        <p:xfrm>
          <a:off x="5415775" y="1181916"/>
          <a:ext cx="5099825" cy="29187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5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2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925"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38735" marB="0" vert="vert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8034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700" spc="3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縦</a:t>
                      </a:r>
                      <a:r>
                        <a:rPr sz="700" spc="-4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桟</a:t>
                      </a:r>
                      <a:r>
                        <a:rPr sz="700" spc="-10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タ</a:t>
                      </a:r>
                      <a:r>
                        <a:rPr sz="700" spc="-12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イプ</a:t>
                      </a:r>
                      <a:endParaRPr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U-OTF 中ゴシックBBB Upr Medium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8034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endParaRPr sz="700" dirty="0">
                        <a:latin typeface="+mn-ea"/>
                        <a:ea typeface="+mn-ea"/>
                        <a:cs typeface="U-OTF 中ゴシックBBB Upr Medium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700" spc="-3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パ</a:t>
                      </a:r>
                      <a:r>
                        <a:rPr lang="ja-JP" altLang="en-US" sz="700" spc="-5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ネル</a:t>
                      </a:r>
                      <a:r>
                        <a:rPr lang="ja-JP" altLang="en-US" sz="700" spc="-10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タ</a:t>
                      </a:r>
                      <a:r>
                        <a:rPr lang="ja-JP" altLang="en-US" sz="700" spc="-12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イ</a:t>
                      </a:r>
                      <a:r>
                        <a:rPr lang="ja-JP" altLang="en-US" sz="700" spc="3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プ</a:t>
                      </a:r>
                      <a:endParaRPr kumimoji="1" lang="ja-JP" altLang="en-US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4922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endParaRPr sz="700" dirty="0">
                        <a:latin typeface="+mn-ea"/>
                        <a:ea typeface="+mn-ea"/>
                        <a:cs typeface="U-OTF 中ゴシックBBB Upr Medium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棒</a:t>
                      </a:r>
                      <a:endParaRPr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U-OTF 中ゴシックBBB Upr Medium"/>
                      </a:endParaRP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5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SimSun"/>
                        </a:rPr>
                        <a:t>スクエアタイプ</a:t>
                      </a: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700" dirty="0">
                        <a:latin typeface="+mn-ea"/>
                        <a:ea typeface="+mn-ea"/>
                        <a:cs typeface="U-OTF 中ゴシックBBB Upr Medium"/>
                      </a:endParaRP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5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SimSun"/>
                        </a:rPr>
                        <a:t>ラウンドタイプ</a:t>
                      </a: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7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金</a:t>
                      </a:r>
                      <a:r>
                        <a:rPr sz="700" spc="1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具</a:t>
                      </a:r>
                      <a:endParaRPr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U-OTF 中ゴシックBBB Upr Medium"/>
                      </a:endParaRP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407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700" spc="-10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パ</a:t>
                      </a:r>
                      <a:r>
                        <a:rPr sz="700" spc="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ネ</a:t>
                      </a:r>
                      <a:r>
                        <a:rPr sz="700" spc="15" dirty="0">
                          <a:solidFill>
                            <a:srgbClr val="FFFF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U-OTF 中ゴシックBBB Upr Medium"/>
                        </a:rPr>
                        <a:t>ル</a:t>
                      </a:r>
                      <a:endParaRPr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U-OTF 中ゴシックBBB Upr Medium"/>
                      </a:endParaRPr>
                    </a:p>
                  </a:txBody>
                  <a:tcPr marL="0" marR="0" marT="0" marB="0"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1616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+mn-ea"/>
                        <a:ea typeface="+mn-ea"/>
                        <a:cs typeface="SimSun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407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0" name="直線コネクタ 19"/>
          <p:cNvCxnSpPr/>
          <p:nvPr/>
        </p:nvCxnSpPr>
        <p:spPr>
          <a:xfrm>
            <a:off x="174625" y="3913188"/>
            <a:ext cx="494729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ject 136"/>
          <p:cNvSpPr txBox="1"/>
          <p:nvPr/>
        </p:nvSpPr>
        <p:spPr bwMode="auto">
          <a:xfrm>
            <a:off x="214379" y="3538538"/>
            <a:ext cx="5416550" cy="38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24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01</a:t>
            </a:r>
            <a:r>
              <a:rPr lang="ja-JP" alt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デザイン性</a:t>
            </a:r>
            <a:endParaRPr sz="1600" dirty="0">
              <a:solidFill>
                <a:schemeClr val="tx1">
                  <a:lumMod val="50000"/>
                  <a:lumOff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KozMinPro-Heavy"/>
            </a:endParaRPr>
          </a:p>
        </p:txBody>
      </p:sp>
      <p:cxnSp>
        <p:nvCxnSpPr>
          <p:cNvPr id="25" name="直線コネクタ 24"/>
          <p:cNvCxnSpPr>
            <a:cxnSpLocks/>
          </p:cNvCxnSpPr>
          <p:nvPr/>
        </p:nvCxnSpPr>
        <p:spPr>
          <a:xfrm>
            <a:off x="5464824" y="4619625"/>
            <a:ext cx="475138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136"/>
          <p:cNvSpPr txBox="1"/>
          <p:nvPr/>
        </p:nvSpPr>
        <p:spPr bwMode="auto">
          <a:xfrm>
            <a:off x="5439424" y="4244975"/>
            <a:ext cx="3667125" cy="38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24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02</a:t>
            </a:r>
            <a:r>
              <a:rPr lang="ja-JP" alt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/>
              </a:rPr>
              <a:t>安心のポイント</a:t>
            </a:r>
            <a:endParaRPr sz="1600" dirty="0">
              <a:solidFill>
                <a:schemeClr val="tx1">
                  <a:lumMod val="50000"/>
                  <a:lumOff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KozMinPro-Heavy"/>
            </a:endParaRPr>
          </a:p>
        </p:txBody>
      </p:sp>
      <p:sp>
        <p:nvSpPr>
          <p:cNvPr id="27" name="object 2"/>
          <p:cNvSpPr/>
          <p:nvPr/>
        </p:nvSpPr>
        <p:spPr>
          <a:xfrm>
            <a:off x="214379" y="910035"/>
            <a:ext cx="4896978" cy="2608219"/>
          </a:xfrm>
          <a:prstGeom prst="rect">
            <a:avLst/>
          </a:prstGeom>
          <a:blipFill>
            <a:blip r:embed="rId6" cstate="print"/>
            <a:stretch>
              <a:fillRect t="-51871" b="-3272"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dirty="0"/>
          </a:p>
        </p:txBody>
      </p:sp>
      <p:sp>
        <p:nvSpPr>
          <p:cNvPr id="28" name="object 49"/>
          <p:cNvSpPr/>
          <p:nvPr/>
        </p:nvSpPr>
        <p:spPr>
          <a:xfrm>
            <a:off x="2770832" y="4594533"/>
            <a:ext cx="1700166" cy="1118619"/>
          </a:xfrm>
          <a:prstGeom prst="rect">
            <a:avLst/>
          </a:prstGeom>
          <a:blipFill>
            <a:blip r:embed="rId7" cstate="print"/>
            <a:stretch>
              <a:fillRect b="-12584"/>
            </a:stretch>
          </a:blipFill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9" name="object 50"/>
          <p:cNvSpPr>
            <a:spLocks noChangeArrowheads="1"/>
          </p:cNvSpPr>
          <p:nvPr/>
        </p:nvSpPr>
        <p:spPr bwMode="auto">
          <a:xfrm>
            <a:off x="4507913" y="4594225"/>
            <a:ext cx="674688" cy="945294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ja-JP"/>
          </a:p>
        </p:txBody>
      </p:sp>
      <p:sp>
        <p:nvSpPr>
          <p:cNvPr id="30" name="object 51"/>
          <p:cNvSpPr/>
          <p:nvPr/>
        </p:nvSpPr>
        <p:spPr>
          <a:xfrm>
            <a:off x="243764" y="4594534"/>
            <a:ext cx="1700169" cy="1118618"/>
          </a:xfrm>
          <a:prstGeom prst="rect">
            <a:avLst/>
          </a:prstGeom>
          <a:blipFill>
            <a:blip r:embed="rId9" cstate="print"/>
            <a:stretch>
              <a:fillRect b="-12584"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dirty="0"/>
          </a:p>
        </p:txBody>
      </p:sp>
      <p:sp>
        <p:nvSpPr>
          <p:cNvPr id="31" name="object 52"/>
          <p:cNvSpPr>
            <a:spLocks noChangeArrowheads="1"/>
          </p:cNvSpPr>
          <p:nvPr/>
        </p:nvSpPr>
        <p:spPr bwMode="auto">
          <a:xfrm>
            <a:off x="1974790" y="4594224"/>
            <a:ext cx="674687" cy="94529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ja-JP"/>
          </a:p>
        </p:txBody>
      </p:sp>
      <p:sp>
        <p:nvSpPr>
          <p:cNvPr id="32" name="object 21"/>
          <p:cNvSpPr/>
          <p:nvPr/>
        </p:nvSpPr>
        <p:spPr>
          <a:xfrm>
            <a:off x="4413332" y="6134654"/>
            <a:ext cx="906727" cy="690326"/>
          </a:xfrm>
          <a:prstGeom prst="rect">
            <a:avLst/>
          </a:prstGeom>
          <a:blipFill>
            <a:blip r:embed="rId11" cstate="print"/>
            <a:stretch>
              <a:fillRect l="-35319" t="-29320" r="-2" b="-26204"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dirty="0"/>
          </a:p>
        </p:txBody>
      </p:sp>
      <p:sp>
        <p:nvSpPr>
          <p:cNvPr id="33" name="object 3"/>
          <p:cNvSpPr txBox="1">
            <a:spLocks noChangeArrowheads="1"/>
          </p:cNvSpPr>
          <p:nvPr/>
        </p:nvSpPr>
        <p:spPr bwMode="auto">
          <a:xfrm>
            <a:off x="5466410" y="4678363"/>
            <a:ext cx="4850981" cy="200696"/>
          </a:xfrm>
          <a:prstGeom prst="rect">
            <a:avLst/>
          </a:prstGeom>
          <a:noFill/>
          <a:ln>
            <a:noFill/>
          </a:ln>
        </p:spPr>
        <p:txBody>
          <a:bodyPr wrap="square" lIns="0" tIns="15875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25"/>
              </a:spcBef>
              <a:defRPr/>
            </a:pPr>
            <a:r>
              <a:rPr lang="ja-JP" altLang="en-US" sz="1200" spc="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子供の転落事故防止を考えた商品です</a:t>
            </a:r>
            <a:endParaRPr lang="ja-JP" altLang="ja-JP" sz="1200" spc="1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object 97"/>
          <p:cNvSpPr>
            <a:spLocks noChangeArrowheads="1"/>
          </p:cNvSpPr>
          <p:nvPr/>
        </p:nvSpPr>
        <p:spPr bwMode="auto">
          <a:xfrm>
            <a:off x="8175061" y="5470513"/>
            <a:ext cx="1069975" cy="1235075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ja-JP"/>
          </a:p>
        </p:txBody>
      </p:sp>
      <p:sp>
        <p:nvSpPr>
          <p:cNvPr id="36" name="object 98"/>
          <p:cNvSpPr>
            <a:spLocks noChangeArrowheads="1"/>
          </p:cNvSpPr>
          <p:nvPr/>
        </p:nvSpPr>
        <p:spPr bwMode="auto">
          <a:xfrm>
            <a:off x="9279961" y="5475275"/>
            <a:ext cx="1071562" cy="123507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ja-JP"/>
          </a:p>
        </p:txBody>
      </p:sp>
      <p:cxnSp>
        <p:nvCxnSpPr>
          <p:cNvPr id="37" name="直線コネクタ 36"/>
          <p:cNvCxnSpPr>
            <a:cxnSpLocks/>
          </p:cNvCxnSpPr>
          <p:nvPr/>
        </p:nvCxnSpPr>
        <p:spPr>
          <a:xfrm>
            <a:off x="234011" y="5917097"/>
            <a:ext cx="44338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bject 95"/>
          <p:cNvSpPr txBox="1">
            <a:spLocks noChangeArrowheads="1"/>
          </p:cNvSpPr>
          <p:nvPr/>
        </p:nvSpPr>
        <p:spPr bwMode="auto">
          <a:xfrm>
            <a:off x="8181411" y="6702413"/>
            <a:ext cx="642937" cy="12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604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13"/>
              </a:spcBef>
            </a:pPr>
            <a:r>
              <a:rPr lang="ja-JP" altLang="ja-JP" sz="70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縦桟タイプ</a:t>
            </a:r>
            <a:endParaRPr lang="ja-JP" altLang="ja-JP" sz="7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object 96"/>
          <p:cNvSpPr txBox="1">
            <a:spLocks noChangeArrowheads="1"/>
          </p:cNvSpPr>
          <p:nvPr/>
        </p:nvSpPr>
        <p:spPr bwMode="auto">
          <a:xfrm>
            <a:off x="9279961" y="6710350"/>
            <a:ext cx="611187" cy="12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604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13"/>
              </a:spcBef>
            </a:pPr>
            <a:r>
              <a:rPr lang="ja-JP" altLang="ja-JP" sz="70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パネルタイプ</a:t>
            </a:r>
            <a:endParaRPr lang="ja-JP" altLang="ja-JP" sz="7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0" name="直線コネクタ 39"/>
          <p:cNvCxnSpPr>
            <a:cxnSpLocks/>
          </p:cNvCxnSpPr>
          <p:nvPr/>
        </p:nvCxnSpPr>
        <p:spPr>
          <a:xfrm>
            <a:off x="2312133" y="6036159"/>
            <a:ext cx="0" cy="9256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2" name="図 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047" y="6044097"/>
            <a:ext cx="1053013" cy="91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図 10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644"/>
          <a:stretch>
            <a:fillRect/>
          </a:stretch>
        </p:blipFill>
        <p:spPr bwMode="auto">
          <a:xfrm>
            <a:off x="1194992" y="6036158"/>
            <a:ext cx="1053013" cy="91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図 10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486" y="5676493"/>
            <a:ext cx="2058988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bject 3"/>
          <p:cNvSpPr txBox="1">
            <a:spLocks noChangeArrowheads="1"/>
          </p:cNvSpPr>
          <p:nvPr/>
        </p:nvSpPr>
        <p:spPr bwMode="auto">
          <a:xfrm>
            <a:off x="215965" y="3962400"/>
            <a:ext cx="4904375" cy="385763"/>
          </a:xfrm>
          <a:prstGeom prst="rect">
            <a:avLst/>
          </a:prstGeom>
          <a:noFill/>
          <a:ln>
            <a:noFill/>
          </a:ln>
        </p:spPr>
        <p:txBody>
          <a:bodyPr wrap="square" lIns="0" tIns="15875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25"/>
              </a:spcBef>
              <a:defRPr/>
            </a:pPr>
            <a:r>
              <a:rPr lang="ja-JP" altLang="en-US" sz="1200" spc="12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すっきりとした縦のラインが印象的な縦桟タイプと、洗練されたモダン空間を演出するパネルタイプ</a:t>
            </a: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2424761" y="6032984"/>
            <a:ext cx="220821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600" b="1">
                <a:latin typeface="游ゴシック" panose="020B0400000000000000" pitchFamily="50" charset="-128"/>
                <a:ea typeface="游ゴシック" panose="020B0400000000000000" pitchFamily="50" charset="-128"/>
              </a:rPr>
              <a:t>スクエアタイプ</a:t>
            </a: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2768417" y="4414757"/>
            <a:ext cx="220821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800" b="1">
                <a:latin typeface="游ゴシック" panose="020B0400000000000000" pitchFamily="50" charset="-128"/>
                <a:ea typeface="游ゴシック" panose="020B0400000000000000" pitchFamily="50" charset="-128"/>
              </a:rPr>
              <a:t>パネルタイプ</a:t>
            </a: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243536" y="4411582"/>
            <a:ext cx="22082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縦桟タイプ</a:t>
            </a: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243536" y="5769817"/>
            <a:ext cx="22082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800" b="1">
                <a:latin typeface="游ゴシック" panose="020B0400000000000000" pitchFamily="50" charset="-128"/>
                <a:ea typeface="游ゴシック" panose="020B0400000000000000" pitchFamily="50" charset="-128"/>
              </a:rPr>
              <a:t>手すり棒</a:t>
            </a:r>
          </a:p>
        </p:txBody>
      </p:sp>
      <p:sp>
        <p:nvSpPr>
          <p:cNvPr id="50" name="object 95"/>
          <p:cNvSpPr txBox="1">
            <a:spLocks noChangeArrowheads="1"/>
          </p:cNvSpPr>
          <p:nvPr/>
        </p:nvSpPr>
        <p:spPr bwMode="auto">
          <a:xfrm>
            <a:off x="2415236" y="6144109"/>
            <a:ext cx="8016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604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13"/>
              </a:spcBef>
            </a:pPr>
            <a:r>
              <a:rPr lang="ja-JP" altLang="en-US" sz="6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支柱とデザインが合う</a:t>
            </a:r>
          </a:p>
          <a:p>
            <a:pPr>
              <a:spcBef>
                <a:spcPts val="113"/>
              </a:spcBef>
            </a:pPr>
            <a:r>
              <a:rPr lang="ja-JP" altLang="en-US" sz="6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スクエアタイプ</a:t>
            </a:r>
          </a:p>
        </p:txBody>
      </p: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235598" y="6032984"/>
            <a:ext cx="22082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600" b="1">
                <a:latin typeface="游ゴシック" panose="020B0400000000000000" pitchFamily="50" charset="-128"/>
                <a:ea typeface="游ゴシック" panose="020B0400000000000000" pitchFamily="50" charset="-128"/>
              </a:rPr>
              <a:t>ラウンドタイプ</a:t>
            </a:r>
          </a:p>
        </p:txBody>
      </p:sp>
      <p:sp>
        <p:nvSpPr>
          <p:cNvPr id="52" name="object 95"/>
          <p:cNvSpPr txBox="1">
            <a:spLocks noChangeArrowheads="1"/>
          </p:cNvSpPr>
          <p:nvPr/>
        </p:nvSpPr>
        <p:spPr bwMode="auto">
          <a:xfrm>
            <a:off x="226073" y="6144109"/>
            <a:ext cx="801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604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13"/>
              </a:spcBef>
            </a:pPr>
            <a:r>
              <a:rPr lang="ja-JP" altLang="en-US" sz="60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握りやすさに配慮した</a:t>
            </a:r>
          </a:p>
          <a:p>
            <a:pPr>
              <a:spcBef>
                <a:spcPts val="113"/>
              </a:spcBef>
            </a:pPr>
            <a:r>
              <a:rPr lang="ja-JP" altLang="en-US" sz="60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ラウンドタイプ</a:t>
            </a:r>
          </a:p>
        </p:txBody>
      </p:sp>
      <p:grpSp>
        <p:nvGrpSpPr>
          <p:cNvPr id="53" name="グループ化 6"/>
          <p:cNvGrpSpPr>
            <a:grpSpLocks/>
          </p:cNvGrpSpPr>
          <p:nvPr/>
        </p:nvGrpSpPr>
        <p:grpSpPr bwMode="auto">
          <a:xfrm>
            <a:off x="7301561" y="2722970"/>
            <a:ext cx="1162868" cy="569069"/>
            <a:chOff x="6859588" y="2446338"/>
            <a:chExt cx="1162867" cy="569069"/>
          </a:xfrm>
        </p:grpSpPr>
        <p:sp>
          <p:nvSpPr>
            <p:cNvPr id="54" name="object 12"/>
            <p:cNvSpPr>
              <a:spLocks noChangeArrowheads="1"/>
            </p:cNvSpPr>
            <p:nvPr/>
          </p:nvSpPr>
          <p:spPr bwMode="auto">
            <a:xfrm>
              <a:off x="6962775" y="2446338"/>
              <a:ext cx="223838" cy="473075"/>
            </a:xfrm>
            <a:prstGeom prst="rect">
              <a:avLst/>
            </a:prstGeom>
            <a:blipFill dpi="0" rotWithShape="1">
              <a:blip r:embed="rId17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ja-JP">
                <a:latin typeface="ＭＳ Ｐゴシック" panose="020B0600070205080204" pitchFamily="50" charset="-128"/>
              </a:endParaRPr>
            </a:p>
          </p:txBody>
        </p:sp>
        <p:sp>
          <p:nvSpPr>
            <p:cNvPr id="55" name="object 13"/>
            <p:cNvSpPr>
              <a:spLocks noChangeArrowheads="1"/>
            </p:cNvSpPr>
            <p:nvPr/>
          </p:nvSpPr>
          <p:spPr bwMode="auto">
            <a:xfrm>
              <a:off x="7570788" y="2476500"/>
              <a:ext cx="196850" cy="434975"/>
            </a:xfrm>
            <a:prstGeom prst="rect">
              <a:avLst/>
            </a:prstGeom>
            <a:blipFill dpi="0" rotWithShape="1">
              <a:blip r:embed="rId1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ja-JP">
                <a:latin typeface="ＭＳ Ｐゴシック" panose="020B0600070205080204" pitchFamily="50" charset="-128"/>
              </a:endParaRPr>
            </a:p>
          </p:txBody>
        </p:sp>
        <p:sp>
          <p:nvSpPr>
            <p:cNvPr id="56" name="正方形/長方形 29"/>
            <p:cNvSpPr>
              <a:spLocks noChangeArrowheads="1"/>
            </p:cNvSpPr>
            <p:nvPr/>
          </p:nvSpPr>
          <p:spPr bwMode="auto">
            <a:xfrm>
              <a:off x="6859588" y="2938463"/>
              <a:ext cx="512961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 dirty="0">
                  <a:solidFill>
                    <a:srgbClr val="1407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アイアンブラック</a:t>
              </a:r>
              <a:endParaRPr lang="ja-JP" altLang="en-US" sz="5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57" name="正方形/長方形 371"/>
            <p:cNvSpPr>
              <a:spLocks noChangeArrowheads="1"/>
            </p:cNvSpPr>
            <p:nvPr/>
          </p:nvSpPr>
          <p:spPr bwMode="auto">
            <a:xfrm>
              <a:off x="7445375" y="2932113"/>
              <a:ext cx="577080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 dirty="0">
                  <a:solidFill>
                    <a:srgbClr val="1407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プレシャスホワイト</a:t>
              </a:r>
              <a:endParaRPr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58" name="グループ化 4"/>
          <p:cNvGrpSpPr>
            <a:grpSpLocks/>
          </p:cNvGrpSpPr>
          <p:nvPr/>
        </p:nvGrpSpPr>
        <p:grpSpPr bwMode="auto">
          <a:xfrm>
            <a:off x="5794826" y="2064950"/>
            <a:ext cx="3263900" cy="591201"/>
            <a:chOff x="5676900" y="1816100"/>
            <a:chExt cx="3263900" cy="591201"/>
          </a:xfrm>
        </p:grpSpPr>
        <p:pic>
          <p:nvPicPr>
            <p:cNvPr id="59" name="図 37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6900" y="1816100"/>
              <a:ext cx="32639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0" name="グループ化 378"/>
            <p:cNvGrpSpPr>
              <a:grpSpLocks/>
            </p:cNvGrpSpPr>
            <p:nvPr/>
          </p:nvGrpSpPr>
          <p:grpSpPr bwMode="auto">
            <a:xfrm>
              <a:off x="5683250" y="2176465"/>
              <a:ext cx="3122613" cy="230836"/>
              <a:chOff x="5599431" y="2034193"/>
              <a:chExt cx="3122665" cy="254284"/>
            </a:xfrm>
          </p:grpSpPr>
          <p:sp>
            <p:nvSpPr>
              <p:cNvPr id="61" name="正方形/長方形 395"/>
              <p:cNvSpPr>
                <a:spLocks noChangeArrowheads="1"/>
              </p:cNvSpPr>
              <p:nvPr/>
            </p:nvSpPr>
            <p:spPr bwMode="auto">
              <a:xfrm>
                <a:off x="5599431" y="2034197"/>
                <a:ext cx="693882" cy="254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プレシャスホワイト</a:t>
                </a:r>
                <a:r>
                  <a:rPr lang="en-US" altLang="ja-JP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/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クリエアイボリー</a:t>
                </a:r>
                <a:r>
                  <a:rPr lang="en-US" altLang="ja-JP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/</a:t>
                </a:r>
              </a:p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クリエホワイト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" name="正方形/長方形 396"/>
              <p:cNvSpPr>
                <a:spLocks noChangeArrowheads="1"/>
              </p:cNvSpPr>
              <p:nvPr/>
            </p:nvSpPr>
            <p:spPr bwMode="auto">
              <a:xfrm>
                <a:off x="6251689" y="2034193"/>
                <a:ext cx="384727" cy="8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クリエオーク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" name="正方形/長方形 397"/>
              <p:cNvSpPr>
                <a:spLocks noChangeArrowheads="1"/>
              </p:cNvSpPr>
              <p:nvPr/>
            </p:nvSpPr>
            <p:spPr bwMode="auto">
              <a:xfrm>
                <a:off x="6733621" y="2034193"/>
                <a:ext cx="448848" cy="8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クリエチェリー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4" name="正方形/長方形 398"/>
              <p:cNvSpPr>
                <a:spLocks noChangeArrowheads="1"/>
              </p:cNvSpPr>
              <p:nvPr/>
            </p:nvSpPr>
            <p:spPr bwMode="auto">
              <a:xfrm>
                <a:off x="7311862" y="2034193"/>
                <a:ext cx="332011" cy="8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クリエモカ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" name="正方形/長方形 399"/>
              <p:cNvSpPr>
                <a:spLocks noChangeArrowheads="1"/>
              </p:cNvSpPr>
              <p:nvPr/>
            </p:nvSpPr>
            <p:spPr bwMode="auto">
              <a:xfrm>
                <a:off x="7811055" y="2034193"/>
                <a:ext cx="425189" cy="8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クリエダーク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" name="object 136"/>
              <p:cNvSpPr txBox="1">
                <a:spLocks noChangeArrowheads="1"/>
              </p:cNvSpPr>
              <p:nvPr/>
            </p:nvSpPr>
            <p:spPr bwMode="auto">
              <a:xfrm>
                <a:off x="8373976" y="2034193"/>
                <a:ext cx="348120" cy="8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eaLnBrk="1" hangingPunct="1"/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ブラック</a:t>
                </a:r>
                <a:endParaRPr lang="ja-JP" altLang="ja-JP" sz="500" dirty="0">
                  <a:solidFill>
                    <a:srgbClr val="7F7F7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7" name="グループ化 7"/>
          <p:cNvGrpSpPr>
            <a:grpSpLocks/>
          </p:cNvGrpSpPr>
          <p:nvPr/>
        </p:nvGrpSpPr>
        <p:grpSpPr bwMode="auto">
          <a:xfrm>
            <a:off x="8284226" y="3361145"/>
            <a:ext cx="1530913" cy="700836"/>
            <a:chOff x="7740582" y="3106738"/>
            <a:chExt cx="1530981" cy="700886"/>
          </a:xfrm>
        </p:grpSpPr>
        <p:grpSp>
          <p:nvGrpSpPr>
            <p:cNvPr id="68" name="グループ化 379"/>
            <p:cNvGrpSpPr>
              <a:grpSpLocks/>
            </p:cNvGrpSpPr>
            <p:nvPr/>
          </p:nvGrpSpPr>
          <p:grpSpPr bwMode="auto">
            <a:xfrm>
              <a:off x="7740582" y="3106738"/>
              <a:ext cx="1501842" cy="615975"/>
              <a:chOff x="7609549" y="3338413"/>
              <a:chExt cx="1832826" cy="751965"/>
            </a:xfrm>
          </p:grpSpPr>
          <p:sp>
            <p:nvSpPr>
              <p:cNvPr id="72" name="object 14"/>
              <p:cNvSpPr>
                <a:spLocks noChangeArrowheads="1"/>
              </p:cNvSpPr>
              <p:nvPr/>
            </p:nvSpPr>
            <p:spPr bwMode="auto">
              <a:xfrm>
                <a:off x="7609549" y="3344259"/>
                <a:ext cx="447676" cy="746119"/>
              </a:xfrm>
              <a:prstGeom prst="rect">
                <a:avLst/>
              </a:prstGeom>
              <a:blipFill dpi="0" rotWithShape="1">
                <a:blip r:embed="rId20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ja-JP"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73" name="object 15"/>
              <p:cNvSpPr>
                <a:spLocks noChangeArrowheads="1"/>
              </p:cNvSpPr>
              <p:nvPr/>
            </p:nvSpPr>
            <p:spPr bwMode="auto">
              <a:xfrm>
                <a:off x="8294989" y="3338413"/>
                <a:ext cx="440720" cy="734525"/>
              </a:xfrm>
              <a:prstGeom prst="rect">
                <a:avLst/>
              </a:prstGeom>
              <a:blipFill dpi="0" rotWithShape="1">
                <a:blip r:embed="rId21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ja-JP"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74" name="object 16"/>
              <p:cNvSpPr>
                <a:spLocks noChangeArrowheads="1"/>
              </p:cNvSpPr>
              <p:nvPr/>
            </p:nvSpPr>
            <p:spPr bwMode="auto">
              <a:xfrm>
                <a:off x="9001655" y="3344866"/>
                <a:ext cx="440720" cy="734525"/>
              </a:xfrm>
              <a:prstGeom prst="rect">
                <a:avLst/>
              </a:prstGeom>
              <a:blipFill dpi="0" rotWithShape="1">
                <a:blip r:embed="rId22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ja-JP"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69" name="正方形/長方形 433"/>
            <p:cNvSpPr>
              <a:spLocks noChangeArrowheads="1"/>
            </p:cNvSpPr>
            <p:nvPr/>
          </p:nvSpPr>
          <p:spPr bwMode="auto">
            <a:xfrm>
              <a:off x="7859704" y="3730675"/>
              <a:ext cx="128246" cy="7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 dirty="0">
                  <a:solidFill>
                    <a:srgbClr val="1407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透明</a:t>
              </a:r>
              <a:endParaRPr lang="ja-JP" altLang="en-US" sz="5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0" name="正方形/長方形 434"/>
            <p:cNvSpPr>
              <a:spLocks noChangeArrowheads="1"/>
            </p:cNvSpPr>
            <p:nvPr/>
          </p:nvSpPr>
          <p:spPr bwMode="auto">
            <a:xfrm>
              <a:off x="8307388" y="3725863"/>
              <a:ext cx="512984" cy="7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>
                  <a:solidFill>
                    <a:srgbClr val="1407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半透明（マット）</a:t>
              </a:r>
              <a:endParaRPr lang="ja-JP" altLang="en-US" sz="5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1" name="正方形/長方形 435"/>
            <p:cNvSpPr>
              <a:spLocks noChangeArrowheads="1"/>
            </p:cNvSpPr>
            <p:nvPr/>
          </p:nvSpPr>
          <p:spPr bwMode="auto">
            <a:xfrm>
              <a:off x="8886825" y="3725863"/>
              <a:ext cx="384738" cy="7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500">
                  <a:solidFill>
                    <a:srgbClr val="1407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透明ブラック</a:t>
              </a:r>
              <a:endParaRPr lang="ja-JP" altLang="en-US" sz="5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75" name="object 73"/>
          <p:cNvSpPr txBox="1">
            <a:spLocks noChangeArrowheads="1"/>
          </p:cNvSpPr>
          <p:nvPr/>
        </p:nvSpPr>
        <p:spPr bwMode="auto">
          <a:xfrm>
            <a:off x="5447361" y="4988207"/>
            <a:ext cx="4050702" cy="49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065" rIns="0" bIns="0">
            <a:spAutoFit/>
          </a:bodyPr>
          <a:lstStyle>
            <a:lvl1pPr marL="12700" indent="63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lnSpc>
                <a:spcPct val="126000"/>
              </a:lnSpc>
              <a:spcBef>
                <a:spcPts val="100"/>
              </a:spcBef>
            </a:pPr>
            <a:r>
              <a:rPr lang="ja-JP" altLang="ja-JP" sz="8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横桟や、格子が</a:t>
            </a:r>
            <a:r>
              <a:rPr lang="ja-JP" altLang="en-US" sz="8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少な</a:t>
            </a:r>
            <a:r>
              <a:rPr lang="ja-JP" altLang="ja-JP" sz="8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いと、よじ登りや、落下の危険があります。</a:t>
            </a:r>
            <a:endParaRPr lang="en-US" altLang="ja-JP" sz="800" dirty="0">
              <a:solidFill>
                <a:srgbClr val="1407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>
              <a:lnSpc>
                <a:spcPct val="126000"/>
              </a:lnSpc>
              <a:spcBef>
                <a:spcPts val="100"/>
              </a:spcBef>
            </a:pPr>
            <a:r>
              <a:rPr lang="ja-JP" altLang="ja-JP" sz="8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オープン用金属手すりでは、２タイプ（縦桟タイプ・パネルタイプ）を設定しており、安心してお選びいただけます</a:t>
            </a:r>
            <a:endParaRPr lang="ja-JP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6" name="object 14"/>
          <p:cNvSpPr txBox="1">
            <a:spLocks noChangeArrowheads="1"/>
          </p:cNvSpPr>
          <p:nvPr/>
        </p:nvSpPr>
        <p:spPr bwMode="auto">
          <a:xfrm>
            <a:off x="4412811" y="6002822"/>
            <a:ext cx="1262062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0"/>
              </a:spcBef>
            </a:pPr>
            <a:r>
              <a:rPr lang="ja-JP" altLang="ja-JP" sz="6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-OTF 中ゴシックBBB Upr Medium"/>
              </a:rPr>
              <a:t>美しい端部塗装仕上げ</a:t>
            </a:r>
            <a:endParaRPr lang="ja-JP" altLang="ja-JP" sz="600" dirty="0">
              <a:latin typeface="游ゴシック" panose="020B0400000000000000" pitchFamily="50" charset="-128"/>
              <a:ea typeface="游ゴシック" panose="020B0400000000000000" pitchFamily="50" charset="-128"/>
              <a:cs typeface="U-OTF 中ゴシックBBB Upr Medium"/>
            </a:endParaRPr>
          </a:p>
        </p:txBody>
      </p:sp>
      <p:sp>
        <p:nvSpPr>
          <p:cNvPr id="77" name="object 12"/>
          <p:cNvSpPr txBox="1">
            <a:spLocks noChangeArrowheads="1"/>
          </p:cNvSpPr>
          <p:nvPr/>
        </p:nvSpPr>
        <p:spPr bwMode="auto">
          <a:xfrm>
            <a:off x="4447797" y="6852810"/>
            <a:ext cx="1284288" cy="90487"/>
          </a:xfrm>
          <a:prstGeom prst="rect">
            <a:avLst/>
          </a:prstGeom>
          <a:noFill/>
          <a:ln>
            <a:noFill/>
          </a:ln>
        </p:spPr>
        <p:txBody>
          <a:bodyPr lIns="0" tIns="13335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16430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1002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25574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014663" indent="6429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0"/>
              </a:spcBef>
              <a:defRPr/>
            </a:pPr>
            <a:r>
              <a:rPr lang="ja-JP" altLang="ja-JP" sz="500" spc="-3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※スクエアタイプのみ、特注対応</a:t>
            </a:r>
            <a:endParaRPr lang="ja-JP" altLang="ja-JP" sz="500" spc="-3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>
            <a:off x="5407674" y="984267"/>
            <a:ext cx="22082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ja-JP" altLang="en-US" sz="900" b="1" dirty="0">
                <a:latin typeface="Yu Gothic" panose="020B0400000000000000" pitchFamily="50" charset="-128"/>
                <a:ea typeface="Yu Gothic" panose="020B0400000000000000" pitchFamily="50" charset="-128"/>
              </a:rPr>
              <a:t>カラーラインアップ</a:t>
            </a:r>
          </a:p>
        </p:txBody>
      </p:sp>
      <p:grpSp>
        <p:nvGrpSpPr>
          <p:cNvPr id="79" name="グループ化 5"/>
          <p:cNvGrpSpPr>
            <a:grpSpLocks/>
          </p:cNvGrpSpPr>
          <p:nvPr/>
        </p:nvGrpSpPr>
        <p:grpSpPr bwMode="auto">
          <a:xfrm>
            <a:off x="5809210" y="1378357"/>
            <a:ext cx="3263900" cy="614363"/>
            <a:chOff x="5510111" y="1155700"/>
            <a:chExt cx="3263900" cy="614363"/>
          </a:xfrm>
        </p:grpSpPr>
        <p:pic>
          <p:nvPicPr>
            <p:cNvPr id="80" name="図 37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0111" y="1155700"/>
              <a:ext cx="3263900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1" name="グループ化 378"/>
            <p:cNvGrpSpPr>
              <a:grpSpLocks/>
            </p:cNvGrpSpPr>
            <p:nvPr/>
          </p:nvGrpSpPr>
          <p:grpSpPr bwMode="auto">
            <a:xfrm>
              <a:off x="5518051" y="1538288"/>
              <a:ext cx="3122613" cy="231775"/>
              <a:chOff x="5451690" y="2034193"/>
              <a:chExt cx="3122665" cy="230832"/>
            </a:xfrm>
          </p:grpSpPr>
          <p:sp>
            <p:nvSpPr>
              <p:cNvPr id="82" name="正方形/長方形 395"/>
              <p:cNvSpPr>
                <a:spLocks noChangeArrowheads="1"/>
              </p:cNvSpPr>
              <p:nvPr/>
            </p:nvSpPr>
            <p:spPr bwMode="auto">
              <a:xfrm>
                <a:off x="5451690" y="2034193"/>
                <a:ext cx="69388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プレシャスホワイト</a:t>
                </a:r>
                <a:r>
                  <a:rPr lang="en-US" altLang="ja-JP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/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クリエアイボリー</a:t>
                </a:r>
                <a:r>
                  <a:rPr lang="en-US" altLang="ja-JP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/</a:t>
                </a:r>
              </a:p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クリエホワイト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正方形/長方形 396"/>
              <p:cNvSpPr>
                <a:spLocks noChangeArrowheads="1"/>
              </p:cNvSpPr>
              <p:nvPr/>
            </p:nvSpPr>
            <p:spPr bwMode="auto">
              <a:xfrm>
                <a:off x="6117219" y="2034193"/>
                <a:ext cx="384727" cy="76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クリエオーク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正方形/長方形 397"/>
              <p:cNvSpPr>
                <a:spLocks noChangeArrowheads="1"/>
              </p:cNvSpPr>
              <p:nvPr/>
            </p:nvSpPr>
            <p:spPr bwMode="auto">
              <a:xfrm>
                <a:off x="6609618" y="2034193"/>
                <a:ext cx="507186" cy="76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クリエチェリー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5" name="正方形/長方形 398"/>
              <p:cNvSpPr>
                <a:spLocks noChangeArrowheads="1"/>
              </p:cNvSpPr>
              <p:nvPr/>
            </p:nvSpPr>
            <p:spPr bwMode="auto">
              <a:xfrm>
                <a:off x="7142677" y="2034193"/>
                <a:ext cx="320606" cy="76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クリエモカ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6" name="正方形/長方形 399"/>
              <p:cNvSpPr>
                <a:spLocks noChangeArrowheads="1"/>
              </p:cNvSpPr>
              <p:nvPr/>
            </p:nvSpPr>
            <p:spPr bwMode="auto">
              <a:xfrm>
                <a:off x="7665079" y="2034193"/>
                <a:ext cx="384727" cy="76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クリエダーク</a:t>
                </a:r>
                <a:endPara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7" name="object 136"/>
              <p:cNvSpPr txBox="1">
                <a:spLocks noChangeArrowheads="1"/>
              </p:cNvSpPr>
              <p:nvPr/>
            </p:nvSpPr>
            <p:spPr bwMode="auto">
              <a:xfrm>
                <a:off x="8166507" y="2034193"/>
                <a:ext cx="407848" cy="76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eaLnBrk="1" hangingPunct="1"/>
                <a:r>
                  <a:rPr lang="ja-JP" altLang="en-US" sz="500" dirty="0">
                    <a:solidFill>
                      <a:srgbClr val="140700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</a:rPr>
                  <a:t>ブラック</a:t>
                </a:r>
                <a:endParaRPr lang="ja-JP" altLang="ja-JP" sz="500" dirty="0">
                  <a:solidFill>
                    <a:srgbClr val="7F7F7F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88" name="グループ化 8"/>
          <p:cNvGrpSpPr>
            <a:grpSpLocks/>
          </p:cNvGrpSpPr>
          <p:nvPr/>
        </p:nvGrpSpPr>
        <p:grpSpPr bwMode="auto">
          <a:xfrm>
            <a:off x="9528876" y="1375184"/>
            <a:ext cx="1212966" cy="619889"/>
            <a:chOff x="8857701" y="1249933"/>
            <a:chExt cx="1211489" cy="620037"/>
          </a:xfrm>
        </p:grpSpPr>
        <p:pic>
          <p:nvPicPr>
            <p:cNvPr id="89" name="図 42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83" t="27068" r="2773" b="16628"/>
            <a:stretch>
              <a:fillRect/>
            </a:stretch>
          </p:blipFill>
          <p:spPr bwMode="auto">
            <a:xfrm>
              <a:off x="8865964" y="1357090"/>
              <a:ext cx="536575" cy="423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" name="object 136"/>
            <p:cNvSpPr txBox="1">
              <a:spLocks noChangeArrowheads="1"/>
            </p:cNvSpPr>
            <p:nvPr/>
          </p:nvSpPr>
          <p:spPr bwMode="auto">
            <a:xfrm>
              <a:off x="8860871" y="1249933"/>
              <a:ext cx="1054099" cy="769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eaLnBrk="1" hangingPunct="1">
                <a:defRPr/>
              </a:pPr>
              <a:r>
                <a:rPr lang="en-US" altLang="ja-JP" sz="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【</a:t>
              </a:r>
              <a:r>
                <a: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特注</a:t>
              </a:r>
              <a:r>
                <a:rPr lang="en-US" altLang="ja-JP" sz="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】</a:t>
              </a:r>
              <a:r>
                <a: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（スクエアタイプのみ）</a:t>
              </a:r>
            </a:p>
          </p:txBody>
        </p:sp>
        <p:sp>
          <p:nvSpPr>
            <p:cNvPr id="91" name="正方形/長方形 371"/>
            <p:cNvSpPr>
              <a:spLocks noChangeArrowheads="1"/>
            </p:cNvSpPr>
            <p:nvPr/>
          </p:nvSpPr>
          <p:spPr bwMode="auto">
            <a:xfrm>
              <a:off x="8857701" y="1793008"/>
              <a:ext cx="1211489" cy="76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5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端部塗装仕上げも対応可能</a:t>
              </a:r>
            </a:p>
          </p:txBody>
        </p:sp>
      </p:grpSp>
      <p:cxnSp>
        <p:nvCxnSpPr>
          <p:cNvPr id="92" name="直線コネクタ 91"/>
          <p:cNvCxnSpPr>
            <a:cxnSpLocks/>
          </p:cNvCxnSpPr>
          <p:nvPr/>
        </p:nvCxnSpPr>
        <p:spPr>
          <a:xfrm>
            <a:off x="6514161" y="3715157"/>
            <a:ext cx="3333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t="24341" r="40997" b="17355"/>
          <a:stretch/>
        </p:blipFill>
        <p:spPr>
          <a:xfrm>
            <a:off x="6951083" y="1382551"/>
            <a:ext cx="438036" cy="37780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t="24727" r="38914" b="18659"/>
          <a:stretch/>
        </p:blipFill>
        <p:spPr>
          <a:xfrm>
            <a:off x="6370650" y="1374337"/>
            <a:ext cx="487315" cy="36685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" t="26192" r="40614" b="18543"/>
          <a:stretch/>
        </p:blipFill>
        <p:spPr>
          <a:xfrm>
            <a:off x="9051814" y="1374337"/>
            <a:ext cx="446249" cy="358643"/>
          </a:xfrm>
          <a:prstGeom prst="rect">
            <a:avLst/>
          </a:prstGeom>
        </p:spPr>
      </p:pic>
      <p:sp>
        <p:nvSpPr>
          <p:cNvPr id="93" name="object 136"/>
          <p:cNvSpPr txBox="1">
            <a:spLocks noChangeArrowheads="1"/>
          </p:cNvSpPr>
          <p:nvPr/>
        </p:nvSpPr>
        <p:spPr bwMode="auto">
          <a:xfrm>
            <a:off x="9034535" y="1760272"/>
            <a:ext cx="40784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ja-JP" altLang="en-US" sz="5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コージー</a:t>
            </a:r>
            <a:endParaRPr lang="en-US" altLang="ja-JP" sz="500" dirty="0">
              <a:solidFill>
                <a:srgbClr val="1407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en-US" sz="5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ライトグレー</a:t>
            </a:r>
            <a:endParaRPr lang="ja-JP" altLang="ja-JP" sz="500" dirty="0">
              <a:solidFill>
                <a:srgbClr val="7F7F7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8" t="24052" r="28868" b="18477"/>
          <a:stretch/>
        </p:blipFill>
        <p:spPr>
          <a:xfrm>
            <a:off x="6912869" y="2103072"/>
            <a:ext cx="476250" cy="32385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5" t="20301" r="25127" b="16449"/>
          <a:stretch/>
        </p:blipFill>
        <p:spPr>
          <a:xfrm>
            <a:off x="8987376" y="2102531"/>
            <a:ext cx="455154" cy="32759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4" t="26005" r="31759" b="20626"/>
          <a:stretch/>
        </p:blipFill>
        <p:spPr>
          <a:xfrm>
            <a:off x="6390469" y="2102531"/>
            <a:ext cx="447675" cy="308321"/>
          </a:xfrm>
          <a:prstGeom prst="rect">
            <a:avLst/>
          </a:prstGeom>
        </p:spPr>
      </p:pic>
      <p:sp>
        <p:nvSpPr>
          <p:cNvPr id="96" name="object 136"/>
          <p:cNvSpPr txBox="1">
            <a:spLocks noChangeArrowheads="1"/>
          </p:cNvSpPr>
          <p:nvPr/>
        </p:nvSpPr>
        <p:spPr bwMode="auto">
          <a:xfrm>
            <a:off x="9011443" y="2450599"/>
            <a:ext cx="4866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ja-JP" altLang="en-US" sz="5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コージー</a:t>
            </a:r>
            <a:endParaRPr lang="en-US" altLang="ja-JP" sz="500" dirty="0">
              <a:solidFill>
                <a:srgbClr val="1407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en-US" sz="500" dirty="0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ライトグレー</a:t>
            </a:r>
            <a:endParaRPr lang="ja-JP" altLang="ja-JP" sz="500" dirty="0">
              <a:solidFill>
                <a:srgbClr val="7F7F7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9965</TotalTime>
  <Words>216</Words>
  <Application>Microsoft Office PowerPoint</Application>
  <PresentationFormat>ユーザー設定</PresentationFormat>
  <Paragraphs>66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メイリオ</vt:lpstr>
      <vt:lpstr>游ゴシック</vt:lpstr>
      <vt:lpstr>游ゴシック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541</cp:revision>
  <cp:lastPrinted>2021-12-20T06:25:45Z</cp:lastPrinted>
  <dcterms:created xsi:type="dcterms:W3CDTF">2010-09-29T12:55:25Z</dcterms:created>
  <dcterms:modified xsi:type="dcterms:W3CDTF">2025-08-25T02:23:16Z</dcterms:modified>
</cp:coreProperties>
</file>