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25"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2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上 真由美(Mayumi Kawakami)" initials="川上" lastIdx="1" clrIdx="0">
    <p:extLst>
      <p:ext uri="{19B8F6BF-5375-455C-9EA6-DF929625EA0E}">
        <p15:presenceInfo xmlns:p15="http://schemas.microsoft.com/office/powerpoint/2012/main" userId="S::mayumi.kawakami@lixil.com::94168538-b9a5-43d1-99b1-2733b19758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E75400"/>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50" autoAdjust="0"/>
    <p:restoredTop sz="96190" autoAdjust="0"/>
  </p:normalViewPr>
  <p:slideViewPr>
    <p:cSldViewPr snapToGrid="0" showGuides="1">
      <p:cViewPr varScale="1">
        <p:scale>
          <a:sx n="95" d="100"/>
          <a:sy n="95" d="100"/>
        </p:scale>
        <p:origin x="960" y="6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4/8/2025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1697" eaLnBrk="1" hangingPunct="1">
              <a:defRPr/>
            </a:pPr>
            <a:endParaRPr lang="ja-JP" altLang="en-US"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71422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jpg"/><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object 27">
            <a:extLst>
              <a:ext uri="{FF2B5EF4-FFF2-40B4-BE49-F238E27FC236}">
                <a16:creationId xmlns:a16="http://schemas.microsoft.com/office/drawing/2014/main" id="{62E28189-A95D-4226-A772-E09CCEAC1D3E}"/>
              </a:ext>
            </a:extLst>
          </p:cNvPr>
          <p:cNvSpPr txBox="1"/>
          <p:nvPr/>
        </p:nvSpPr>
        <p:spPr>
          <a:xfrm>
            <a:off x="5295032" y="906592"/>
            <a:ext cx="5273492" cy="328295"/>
          </a:xfrm>
          <a:prstGeom prst="rect">
            <a:avLst/>
          </a:prstGeom>
        </p:spPr>
        <p:txBody>
          <a:bodyPr wrap="square" lIns="0" tIns="0" rIns="0" bIns="0">
            <a:spAutoFit/>
          </a:bodyPr>
          <a:lstStyle/>
          <a:p>
            <a:pPr marL="12700">
              <a:defRPr/>
            </a:pPr>
            <a:r>
              <a:rPr lang="en-US" altLang="ja-JP" sz="3200" baseline="-2923" dirty="0">
                <a:solidFill>
                  <a:srgbClr val="818282"/>
                </a:solidFill>
                <a:latin typeface="+mj-ea"/>
                <a:ea typeface="+mj-ea"/>
                <a:cs typeface="Century Gothic"/>
              </a:rPr>
              <a:t>01</a:t>
            </a:r>
            <a:r>
              <a:rPr lang="ja-JP" altLang="en-US" sz="1600" dirty="0">
                <a:solidFill>
                  <a:srgbClr val="6C6C6C"/>
                </a:solidFill>
                <a:latin typeface="+mj-ea"/>
                <a:ea typeface="+mj-ea"/>
                <a:cs typeface="BIZ UDP明朝 Medium"/>
              </a:rPr>
              <a:t> トレンドのダスクグレー色とオークを追加</a:t>
            </a:r>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dirty="0">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アルミ形材門扉</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586978" y="335280"/>
            <a:ext cx="34288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800" b="1" dirty="0">
                <a:solidFill>
                  <a:schemeClr val="bg1"/>
                </a:solidFill>
                <a:latin typeface="Yu Gothic" panose="020B0400000000000000" pitchFamily="34" charset="-128"/>
                <a:ea typeface="Yu Gothic" panose="020B0400000000000000" pitchFamily="34" charset="-128"/>
              </a:rPr>
              <a:t>開き門扉</a:t>
            </a:r>
            <a:r>
              <a:rPr lang="en-US" altLang="ja-JP" sz="2800" b="1" dirty="0">
                <a:solidFill>
                  <a:schemeClr val="bg1"/>
                </a:solidFill>
                <a:latin typeface="Yu Gothic" panose="020B0400000000000000" pitchFamily="34" charset="-128"/>
                <a:ea typeface="Yu Gothic" panose="020B0400000000000000" pitchFamily="34" charset="-128"/>
              </a:rPr>
              <a:t>AB</a:t>
            </a:r>
            <a:r>
              <a:rPr lang="ja-JP" altLang="en-US" sz="2800" b="1" dirty="0">
                <a:solidFill>
                  <a:schemeClr val="bg1"/>
                </a:solidFill>
                <a:latin typeface="Yu Gothic" panose="020B0400000000000000" pitchFamily="34" charset="-128"/>
                <a:ea typeface="Yu Gothic" panose="020B0400000000000000" pitchFamily="34" charset="-128"/>
              </a:rPr>
              <a:t> </a:t>
            </a:r>
            <a:r>
              <a:rPr lang="en-US" altLang="ja-JP" sz="1600" b="1" dirty="0" err="1">
                <a:solidFill>
                  <a:schemeClr val="bg1"/>
                </a:solidFill>
                <a:latin typeface="Yu Gothic" panose="020B0400000000000000" pitchFamily="34" charset="-128"/>
                <a:ea typeface="Yu Gothic" panose="020B0400000000000000" pitchFamily="34" charset="-128"/>
              </a:rPr>
              <a:t>FamiLock</a:t>
            </a:r>
            <a:r>
              <a:rPr lang="ja-JP" altLang="en-US" sz="1600" b="1" dirty="0">
                <a:solidFill>
                  <a:schemeClr val="bg1"/>
                </a:solidFill>
                <a:latin typeface="Yu Gothic" panose="020B0400000000000000" pitchFamily="34" charset="-128"/>
                <a:ea typeface="Yu Gothic" panose="020B0400000000000000" pitchFamily="34" charset="-128"/>
              </a:rPr>
              <a:t>対応</a:t>
            </a:r>
          </a:p>
        </p:txBody>
      </p:sp>
      <p:sp>
        <p:nvSpPr>
          <p:cNvPr id="17" name="object 29">
            <a:extLst>
              <a:ext uri="{FF2B5EF4-FFF2-40B4-BE49-F238E27FC236}">
                <a16:creationId xmlns:a16="http://schemas.microsoft.com/office/drawing/2014/main" id="{0369A2F1-655F-4D24-88E0-7D3C55916D65}"/>
              </a:ext>
            </a:extLst>
          </p:cNvPr>
          <p:cNvSpPr/>
          <p:nvPr/>
        </p:nvSpPr>
        <p:spPr>
          <a:xfrm flipV="1">
            <a:off x="5311168" y="1153541"/>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nvGrpSpPr>
          <p:cNvPr id="23" name="グループ化 22">
            <a:extLst>
              <a:ext uri="{FF2B5EF4-FFF2-40B4-BE49-F238E27FC236}">
                <a16:creationId xmlns:a16="http://schemas.microsoft.com/office/drawing/2014/main" id="{F6EEBD6E-00A1-4D43-8B47-9ECF56DE8468}"/>
              </a:ext>
            </a:extLst>
          </p:cNvPr>
          <p:cNvGrpSpPr/>
          <p:nvPr/>
        </p:nvGrpSpPr>
        <p:grpSpPr>
          <a:xfrm>
            <a:off x="125295" y="3262594"/>
            <a:ext cx="5220611" cy="387286"/>
            <a:chOff x="125295" y="3240308"/>
            <a:chExt cx="5220611" cy="387286"/>
          </a:xfrm>
        </p:grpSpPr>
        <p:sp>
          <p:nvSpPr>
            <p:cNvPr id="186" name="テキスト ボックス 185">
              <a:extLst>
                <a:ext uri="{FF2B5EF4-FFF2-40B4-BE49-F238E27FC236}">
                  <a16:creationId xmlns:a16="http://schemas.microsoft.com/office/drawing/2014/main" id="{B08045C4-CA56-4A57-AC74-DE23381683AA}"/>
                </a:ext>
              </a:extLst>
            </p:cNvPr>
            <p:cNvSpPr txBox="1"/>
            <p:nvPr/>
          </p:nvSpPr>
          <p:spPr>
            <a:xfrm>
              <a:off x="125295" y="3240308"/>
              <a:ext cx="5220611" cy="387286"/>
            </a:xfrm>
            <a:prstGeom prst="rect">
              <a:avLst/>
            </a:prstGeom>
            <a:noFill/>
          </p:spPr>
          <p:txBody>
            <a:bodyPr wrap="square">
              <a:spAutoFit/>
            </a:bodyPr>
            <a:lstStyle/>
            <a:p>
              <a:pPr>
                <a:lnSpc>
                  <a:spcPts val="2300"/>
                </a:lnSpc>
              </a:pPr>
              <a:r>
                <a:rPr lang="ja-JP" altLang="en-US" sz="1700" dirty="0">
                  <a:solidFill>
                    <a:schemeClr val="bg1">
                      <a:lumMod val="50000"/>
                    </a:schemeClr>
                  </a:solidFill>
                  <a:latin typeface="+mj-ea"/>
                  <a:ea typeface="+mj-ea"/>
                </a:rPr>
                <a:t>スタンダードに、ワンランク上のクオリティを</a:t>
              </a:r>
              <a:r>
                <a:rPr lang="ja-JP" altLang="en-US" sz="1250" dirty="0">
                  <a:solidFill>
                    <a:schemeClr val="bg1">
                      <a:lumMod val="50000"/>
                    </a:schemeClr>
                  </a:solidFill>
                  <a:latin typeface="+mj-ea"/>
                  <a:ea typeface="+mj-ea"/>
                </a:rPr>
                <a:t>。</a:t>
              </a:r>
              <a:endParaRPr lang="en-US" altLang="ja-JP" sz="1250" dirty="0">
                <a:solidFill>
                  <a:schemeClr val="bg1">
                    <a:lumMod val="50000"/>
                  </a:schemeClr>
                </a:solidFill>
                <a:latin typeface="+mj-ea"/>
                <a:ea typeface="+mj-ea"/>
              </a:endParaRPr>
            </a:p>
          </p:txBody>
        </p:sp>
        <p:sp>
          <p:nvSpPr>
            <p:cNvPr id="123" name="object 29">
              <a:extLst>
                <a:ext uri="{FF2B5EF4-FFF2-40B4-BE49-F238E27FC236}">
                  <a16:creationId xmlns:a16="http://schemas.microsoft.com/office/drawing/2014/main" id="{63021EDC-FB06-44EE-887E-FC9DD74F8C5B}"/>
                </a:ext>
              </a:extLst>
            </p:cNvPr>
            <p:cNvSpPr/>
            <p:nvPr/>
          </p:nvSpPr>
          <p:spPr>
            <a:xfrm flipV="1">
              <a:off x="166822" y="3522286"/>
              <a:ext cx="4981712" cy="50444"/>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125" name="テキスト ボックス 124">
            <a:extLst>
              <a:ext uri="{FF2B5EF4-FFF2-40B4-BE49-F238E27FC236}">
                <a16:creationId xmlns:a16="http://schemas.microsoft.com/office/drawing/2014/main" id="{4031D02D-935E-46A8-B500-AB7CEA338325}"/>
              </a:ext>
            </a:extLst>
          </p:cNvPr>
          <p:cNvSpPr txBox="1"/>
          <p:nvPr/>
        </p:nvSpPr>
        <p:spPr>
          <a:xfrm>
            <a:off x="5253061" y="1199577"/>
            <a:ext cx="5230533" cy="392415"/>
          </a:xfrm>
          <a:prstGeom prst="rect">
            <a:avLst/>
          </a:prstGeom>
          <a:noFill/>
        </p:spPr>
        <p:txBody>
          <a:bodyPr wrap="square">
            <a:spAutoFit/>
          </a:bodyPr>
          <a:lstStyle/>
          <a:p>
            <a:pPr algn="just">
              <a:lnSpc>
                <a:spcPts val="12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素材感を引き立て暮らしに馴染むダスクグレー色を追加。木調カラーにアルミ形材色＋オーク色も追加し外構デザインのバリエーションが広がります。</a:t>
            </a:r>
            <a:r>
              <a:rPr lang="en-US" altLang="ja-JP" sz="700" dirty="0">
                <a:solidFill>
                  <a:srgbClr val="FF0000"/>
                </a:solidFill>
                <a:latin typeface="メイリオ" panose="020B0604030504040204" pitchFamily="50" charset="-128"/>
                <a:ea typeface="メイリオ" panose="020B0604030504040204" pitchFamily="50" charset="-128"/>
              </a:rPr>
              <a:t>※</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アルミ形材</a:t>
            </a:r>
            <a:r>
              <a:rPr lang="en-US" altLang="ja-JP" sz="700" dirty="0">
                <a:solidFill>
                  <a:schemeClr val="bg1">
                    <a:lumMod val="50000"/>
                  </a:schemeClr>
                </a:solidFill>
                <a:latin typeface="メイリオ" panose="020B0604030504040204" pitchFamily="50" charset="-128"/>
                <a:ea typeface="メイリオ" panose="020B0604030504040204" pitchFamily="50" charset="-128"/>
              </a:rPr>
              <a:t>+</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オーク色追加対象機種および追加色は以下の表をご覧ください</a:t>
            </a:r>
          </a:p>
        </p:txBody>
      </p:sp>
      <p:sp>
        <p:nvSpPr>
          <p:cNvPr id="138" name="テキスト ボックス 137">
            <a:extLst>
              <a:ext uri="{FF2B5EF4-FFF2-40B4-BE49-F238E27FC236}">
                <a16:creationId xmlns:a16="http://schemas.microsoft.com/office/drawing/2014/main" id="{BAD71F70-B885-4D30-AC1E-41318C3D4B87}"/>
              </a:ext>
            </a:extLst>
          </p:cNvPr>
          <p:cNvSpPr txBox="1"/>
          <p:nvPr/>
        </p:nvSpPr>
        <p:spPr>
          <a:xfrm>
            <a:off x="119105" y="3617120"/>
            <a:ext cx="4999014" cy="592470"/>
          </a:xfrm>
          <a:prstGeom prst="rect">
            <a:avLst/>
          </a:prstGeom>
          <a:noFill/>
        </p:spPr>
        <p:txBody>
          <a:bodyPr wrap="square">
            <a:spAutoFit/>
          </a:bodyPr>
          <a:lstStyle/>
          <a:p>
            <a:pPr algn="just">
              <a:lnSpc>
                <a:spcPts val="1300"/>
              </a:lnSpc>
            </a:pPr>
            <a:r>
              <a:rPr lang="ja-JP" altLang="en-US" sz="1000" dirty="0">
                <a:solidFill>
                  <a:schemeClr val="bg1">
                    <a:lumMod val="50000"/>
                  </a:schemeClr>
                </a:solidFill>
                <a:latin typeface="メイリオ" panose="020B0604030504040204" pitchFamily="50" charset="-128"/>
                <a:ea typeface="メイリオ" panose="020B0604030504040204" pitchFamily="50" charset="-128"/>
              </a:rPr>
              <a:t>安心感のある従来のデザインはしっかり受け継ぎながら、凹凸と丸みを抑えたフラットなデザインへ進化。さらに、先進の</a:t>
            </a:r>
            <a:r>
              <a:rPr lang="en-US" altLang="ja-JP" sz="1000" dirty="0">
                <a:solidFill>
                  <a:schemeClr val="bg1">
                    <a:lumMod val="50000"/>
                  </a:schemeClr>
                </a:solidFill>
                <a:latin typeface="メイリオ" panose="020B0604030504040204" pitchFamily="50" charset="-128"/>
                <a:ea typeface="メイリオ" panose="020B0604030504040204" pitchFamily="50" charset="-128"/>
              </a:rPr>
              <a:t>LIXIL</a:t>
            </a:r>
            <a:r>
              <a:rPr lang="ja-JP" altLang="en-US" sz="1000" dirty="0">
                <a:solidFill>
                  <a:schemeClr val="bg1">
                    <a:lumMod val="50000"/>
                  </a:schemeClr>
                </a:solidFill>
                <a:latin typeface="メイリオ" panose="020B0604030504040204" pitchFamily="50" charset="-128"/>
                <a:ea typeface="メイリオ" panose="020B0604030504040204" pitchFamily="50" charset="-128"/>
              </a:rPr>
              <a:t>スマートロックシステム</a:t>
            </a:r>
            <a:r>
              <a:rPr lang="en-US" altLang="ja-JP" sz="1000" dirty="0">
                <a:solidFill>
                  <a:schemeClr val="bg1">
                    <a:lumMod val="50000"/>
                  </a:schemeClr>
                </a:solidFill>
                <a:latin typeface="メイリオ" panose="020B0604030504040204" pitchFamily="50" charset="-128"/>
                <a:ea typeface="メイリオ" panose="020B0604030504040204" pitchFamily="50" charset="-128"/>
              </a:rPr>
              <a:t>FamiLock</a:t>
            </a:r>
            <a:r>
              <a:rPr lang="ja-JP" altLang="en-US" sz="1000" dirty="0">
                <a:solidFill>
                  <a:schemeClr val="bg1">
                    <a:lumMod val="50000"/>
                  </a:schemeClr>
                </a:solidFill>
                <a:latin typeface="メイリオ" panose="020B0604030504040204" pitchFamily="50" charset="-128"/>
                <a:ea typeface="メイリオ" panose="020B0604030504040204" pitchFamily="50" charset="-128"/>
              </a:rPr>
              <a:t>にも対応しています。</a:t>
            </a:r>
            <a:endParaRPr lang="en-US" altLang="ja-JP" sz="10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133" name="Rectangle 9">
            <a:extLst>
              <a:ext uri="{FF2B5EF4-FFF2-40B4-BE49-F238E27FC236}">
                <a16:creationId xmlns:a16="http://schemas.microsoft.com/office/drawing/2014/main" id="{9D9AAF9B-25EF-4AA7-AE9B-A18885B11A74}"/>
              </a:ext>
            </a:extLst>
          </p:cNvPr>
          <p:cNvSpPr>
            <a:spLocks noChangeArrowheads="1"/>
          </p:cNvSpPr>
          <p:nvPr/>
        </p:nvSpPr>
        <p:spPr bwMode="auto">
          <a:xfrm>
            <a:off x="1433513" y="7239223"/>
            <a:ext cx="1530913"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開き門扉</a:t>
            </a:r>
            <a:r>
              <a:rPr lang="en-US" altLang="ja-JP" sz="600" dirty="0">
                <a:solidFill>
                  <a:schemeClr val="tx2"/>
                </a:solidFill>
                <a:latin typeface="Yu Gothic" panose="020B0400000000000000" pitchFamily="34" charset="-128"/>
                <a:ea typeface="Yu Gothic" panose="020B0400000000000000" pitchFamily="34" charset="-128"/>
              </a:rPr>
              <a:t>AB</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SPD8194</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2025.04</a:t>
            </a:r>
            <a:r>
              <a:rPr lang="ja-JP" altLang="en-US" sz="600" dirty="0">
                <a:solidFill>
                  <a:schemeClr val="tx2"/>
                </a:solidFill>
                <a:latin typeface="Yu Gothic" panose="020B0400000000000000" pitchFamily="34" charset="-128"/>
                <a:ea typeface="Yu Gothic" panose="020B0400000000000000" pitchFamily="34" charset="-128"/>
              </a:rPr>
              <a:t> 改訂版</a:t>
            </a:r>
            <a:endParaRPr lang="en-US" altLang="ja-JP" sz="600" dirty="0">
              <a:solidFill>
                <a:schemeClr val="tx2"/>
              </a:solidFill>
              <a:latin typeface="Yu Gothic" panose="020B0400000000000000" pitchFamily="34" charset="-128"/>
              <a:ea typeface="Yu Gothic" panose="020B0400000000000000" pitchFamily="34" charset="-128"/>
            </a:endParaRPr>
          </a:p>
        </p:txBody>
      </p:sp>
      <p:grpSp>
        <p:nvGrpSpPr>
          <p:cNvPr id="4" name="グループ化 3">
            <a:extLst>
              <a:ext uri="{FF2B5EF4-FFF2-40B4-BE49-F238E27FC236}">
                <a16:creationId xmlns:a16="http://schemas.microsoft.com/office/drawing/2014/main" id="{E9DD2D48-3D8E-4117-B65A-22FA1D51D3A8}"/>
              </a:ext>
            </a:extLst>
          </p:cNvPr>
          <p:cNvGrpSpPr/>
          <p:nvPr/>
        </p:nvGrpSpPr>
        <p:grpSpPr>
          <a:xfrm>
            <a:off x="8027423" y="2574365"/>
            <a:ext cx="2750149" cy="1822358"/>
            <a:chOff x="8027423" y="2992281"/>
            <a:chExt cx="2750149" cy="1822358"/>
          </a:xfrm>
        </p:grpSpPr>
        <p:grpSp>
          <p:nvGrpSpPr>
            <p:cNvPr id="16" name="グループ化 15">
              <a:extLst>
                <a:ext uri="{FF2B5EF4-FFF2-40B4-BE49-F238E27FC236}">
                  <a16:creationId xmlns:a16="http://schemas.microsoft.com/office/drawing/2014/main" id="{1606FD80-1BBD-4778-9295-04DB96663BA6}"/>
                </a:ext>
              </a:extLst>
            </p:cNvPr>
            <p:cNvGrpSpPr/>
            <p:nvPr/>
          </p:nvGrpSpPr>
          <p:grpSpPr>
            <a:xfrm>
              <a:off x="8171664" y="3900200"/>
              <a:ext cx="2323333" cy="914439"/>
              <a:chOff x="8171664" y="4108171"/>
              <a:chExt cx="2323333" cy="914439"/>
            </a:xfrm>
          </p:grpSpPr>
          <p:grpSp>
            <p:nvGrpSpPr>
              <p:cNvPr id="15" name="グループ化 14">
                <a:extLst>
                  <a:ext uri="{FF2B5EF4-FFF2-40B4-BE49-F238E27FC236}">
                    <a16:creationId xmlns:a16="http://schemas.microsoft.com/office/drawing/2014/main" id="{F6F9DE98-E34F-4742-94F5-179C2E79D92F}"/>
                  </a:ext>
                </a:extLst>
              </p:cNvPr>
              <p:cNvGrpSpPr/>
              <p:nvPr/>
            </p:nvGrpSpPr>
            <p:grpSpPr>
              <a:xfrm>
                <a:off x="8171664" y="4108171"/>
                <a:ext cx="1611281" cy="914439"/>
                <a:chOff x="4932000" y="5407960"/>
                <a:chExt cx="2166383" cy="1229472"/>
              </a:xfrm>
            </p:grpSpPr>
            <p:sp>
              <p:nvSpPr>
                <p:cNvPr id="207" name="object 108">
                  <a:extLst>
                    <a:ext uri="{FF2B5EF4-FFF2-40B4-BE49-F238E27FC236}">
                      <a16:creationId xmlns:a16="http://schemas.microsoft.com/office/drawing/2014/main" id="{A1DFDBDE-0765-4B36-AB34-9801627FB6DE}"/>
                    </a:ext>
                  </a:extLst>
                </p:cNvPr>
                <p:cNvSpPr>
                  <a:spLocks noChangeArrowheads="1"/>
                </p:cNvSpPr>
                <p:nvPr/>
              </p:nvSpPr>
              <p:spPr bwMode="auto">
                <a:xfrm>
                  <a:off x="4932000" y="5407960"/>
                  <a:ext cx="2166383" cy="1212515"/>
                </a:xfrm>
                <a:prstGeom prst="rect">
                  <a:avLst/>
                </a:prstGeom>
                <a:blipFill dpi="0" rotWithShape="1">
                  <a:blip r:embed="rId3"/>
                  <a:srcRect/>
                  <a:stretch>
                    <a:fillRect l="-10726" r="5910"/>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endParaRPr lang="ja-JP" altLang="ja-JP"/>
                </a:p>
              </p:txBody>
            </p:sp>
            <p:sp>
              <p:nvSpPr>
                <p:cNvPr id="209" name="object 120">
                  <a:extLst>
                    <a:ext uri="{FF2B5EF4-FFF2-40B4-BE49-F238E27FC236}">
                      <a16:creationId xmlns:a16="http://schemas.microsoft.com/office/drawing/2014/main" id="{65A8C93D-76F0-4BF5-AEC2-BE9F076EF536}"/>
                    </a:ext>
                  </a:extLst>
                </p:cNvPr>
                <p:cNvSpPr>
                  <a:spLocks/>
                </p:cNvSpPr>
                <p:nvPr/>
              </p:nvSpPr>
              <p:spPr bwMode="auto">
                <a:xfrm>
                  <a:off x="6746959" y="5605559"/>
                  <a:ext cx="271462" cy="1031873"/>
                </a:xfrm>
                <a:custGeom>
                  <a:avLst/>
                  <a:gdLst>
                    <a:gd name="T0" fmla="*/ 119961 w 270509"/>
                    <a:gd name="T1" fmla="*/ 710120 h 1031875"/>
                    <a:gd name="T2" fmla="*/ 129239 w 270509"/>
                    <a:gd name="T3" fmla="*/ 755970 h 1031875"/>
                    <a:gd name="T4" fmla="*/ 129450 w 270509"/>
                    <a:gd name="T5" fmla="*/ 811542 h 1031875"/>
                    <a:gd name="T6" fmla="*/ 133113 w 270509"/>
                    <a:gd name="T7" fmla="*/ 874985 h 1031875"/>
                    <a:gd name="T8" fmla="*/ 124332 w 270509"/>
                    <a:gd name="T9" fmla="*/ 931214 h 1031875"/>
                    <a:gd name="T10" fmla="*/ 124036 w 270509"/>
                    <a:gd name="T11" fmla="*/ 964309 h 1031875"/>
                    <a:gd name="T12" fmla="*/ 124336 w 270509"/>
                    <a:gd name="T13" fmla="*/ 1010304 h 1031875"/>
                    <a:gd name="T14" fmla="*/ 156666 w 270509"/>
                    <a:gd name="T15" fmla="*/ 1031389 h 1031875"/>
                    <a:gd name="T16" fmla="*/ 177170 w 270509"/>
                    <a:gd name="T17" fmla="*/ 1016444 h 1031875"/>
                    <a:gd name="T18" fmla="*/ 167826 w 270509"/>
                    <a:gd name="T19" fmla="*/ 956394 h 1031875"/>
                    <a:gd name="T20" fmla="*/ 165451 w 270509"/>
                    <a:gd name="T21" fmla="*/ 903409 h 1031875"/>
                    <a:gd name="T22" fmla="*/ 187519 w 270509"/>
                    <a:gd name="T23" fmla="*/ 832248 h 1031875"/>
                    <a:gd name="T24" fmla="*/ 194244 w 270509"/>
                    <a:gd name="T25" fmla="*/ 768474 h 1031875"/>
                    <a:gd name="T26" fmla="*/ 189263 w 270509"/>
                    <a:gd name="T27" fmla="*/ 717432 h 1031875"/>
                    <a:gd name="T28" fmla="*/ 69918 w 270509"/>
                    <a:gd name="T29" fmla="*/ 20939 h 1031875"/>
                    <a:gd name="T30" fmla="*/ 72542 w 270509"/>
                    <a:gd name="T31" fmla="*/ 121894 h 1031875"/>
                    <a:gd name="T32" fmla="*/ 35231 w 270509"/>
                    <a:gd name="T33" fmla="*/ 186893 h 1031875"/>
                    <a:gd name="T34" fmla="*/ 9597 w 270509"/>
                    <a:gd name="T35" fmla="*/ 330768 h 1031875"/>
                    <a:gd name="T36" fmla="*/ 6614 w 270509"/>
                    <a:gd name="T37" fmla="*/ 482701 h 1031875"/>
                    <a:gd name="T38" fmla="*/ 0 w 270509"/>
                    <a:gd name="T39" fmla="*/ 601052 h 1031875"/>
                    <a:gd name="T40" fmla="*/ 13523 w 270509"/>
                    <a:gd name="T41" fmla="*/ 628102 h 1031875"/>
                    <a:gd name="T42" fmla="*/ 44218 w 270509"/>
                    <a:gd name="T43" fmla="*/ 683061 h 1031875"/>
                    <a:gd name="T44" fmla="*/ 47751 w 270509"/>
                    <a:gd name="T45" fmla="*/ 743927 h 1031875"/>
                    <a:gd name="T46" fmla="*/ 59759 w 270509"/>
                    <a:gd name="T47" fmla="*/ 843326 h 1031875"/>
                    <a:gd name="T48" fmla="*/ 78147 w 270509"/>
                    <a:gd name="T49" fmla="*/ 919352 h 1031875"/>
                    <a:gd name="T50" fmla="*/ 68246 w 270509"/>
                    <a:gd name="T51" fmla="*/ 962998 h 1031875"/>
                    <a:gd name="T52" fmla="*/ 57299 w 270509"/>
                    <a:gd name="T53" fmla="*/ 998767 h 1031875"/>
                    <a:gd name="T54" fmla="*/ 83582 w 270509"/>
                    <a:gd name="T55" fmla="*/ 1026901 h 1031875"/>
                    <a:gd name="T56" fmla="*/ 110779 w 270509"/>
                    <a:gd name="T57" fmla="*/ 1002424 h 1031875"/>
                    <a:gd name="T58" fmla="*/ 115796 w 270509"/>
                    <a:gd name="T59" fmla="*/ 952517 h 1031875"/>
                    <a:gd name="T60" fmla="*/ 110174 w 270509"/>
                    <a:gd name="T61" fmla="*/ 900914 h 1031875"/>
                    <a:gd name="T62" fmla="*/ 113407 w 270509"/>
                    <a:gd name="T63" fmla="*/ 815913 h 1031875"/>
                    <a:gd name="T64" fmla="*/ 112666 w 270509"/>
                    <a:gd name="T65" fmla="*/ 736336 h 1031875"/>
                    <a:gd name="T66" fmla="*/ 118965 w 270509"/>
                    <a:gd name="T67" fmla="*/ 693788 h 1031875"/>
                    <a:gd name="T68" fmla="*/ 198327 w 270509"/>
                    <a:gd name="T69" fmla="*/ 649221 h 1031875"/>
                    <a:gd name="T70" fmla="*/ 216688 w 270509"/>
                    <a:gd name="T71" fmla="*/ 624357 h 1031875"/>
                    <a:gd name="T72" fmla="*/ 224504 w 270509"/>
                    <a:gd name="T73" fmla="*/ 595504 h 1031875"/>
                    <a:gd name="T74" fmla="*/ 223824 w 270509"/>
                    <a:gd name="T75" fmla="*/ 509520 h 1031875"/>
                    <a:gd name="T76" fmla="*/ 255231 w 270509"/>
                    <a:gd name="T77" fmla="*/ 407863 h 1031875"/>
                    <a:gd name="T78" fmla="*/ 202877 w 270509"/>
                    <a:gd name="T79" fmla="*/ 385406 h 1031875"/>
                    <a:gd name="T80" fmla="*/ 201427 w 270509"/>
                    <a:gd name="T81" fmla="*/ 367715 h 1031875"/>
                    <a:gd name="T82" fmla="*/ 265493 w 270509"/>
                    <a:gd name="T83" fmla="*/ 349618 h 1031875"/>
                    <a:gd name="T84" fmla="*/ 273113 w 270509"/>
                    <a:gd name="T85" fmla="*/ 274684 h 1031875"/>
                    <a:gd name="T86" fmla="*/ 221847 w 270509"/>
                    <a:gd name="T87" fmla="*/ 184048 h 1031875"/>
                    <a:gd name="T88" fmla="*/ 67868 w 270509"/>
                    <a:gd name="T89" fmla="*/ 164649 h 1031875"/>
                    <a:gd name="T90" fmla="*/ 184884 w 270509"/>
                    <a:gd name="T91" fmla="*/ 145160 h 1031875"/>
                    <a:gd name="T92" fmla="*/ 182391 w 270509"/>
                    <a:gd name="T93" fmla="*/ 104467 h 1031875"/>
                    <a:gd name="T94" fmla="*/ 186725 w 270509"/>
                    <a:gd name="T95" fmla="*/ 72427 h 1031875"/>
                    <a:gd name="T96" fmla="*/ 176663 w 270509"/>
                    <a:gd name="T97" fmla="*/ 40593 h 1031875"/>
                    <a:gd name="T98" fmla="*/ 134593 w 270509"/>
                    <a:gd name="T99" fmla="*/ 2792 h 1031875"/>
                    <a:gd name="T100" fmla="*/ 205457 w 270509"/>
                    <a:gd name="T101" fmla="*/ 646328 h 1031875"/>
                    <a:gd name="T102" fmla="*/ 215160 w 270509"/>
                    <a:gd name="T103" fmla="*/ 367283 h 1031875"/>
                    <a:gd name="T104" fmla="*/ 264403 w 270509"/>
                    <a:gd name="T105" fmla="*/ 358660 h 1031875"/>
                    <a:gd name="T106" fmla="*/ 68178 w 270509"/>
                    <a:gd name="T107" fmla="*/ 175361 h 1031875"/>
                    <a:gd name="T108" fmla="*/ 211514 w 270509"/>
                    <a:gd name="T109" fmla="*/ 172351 h 1031875"/>
                    <a:gd name="T110" fmla="*/ 185155 w 270509"/>
                    <a:gd name="T111" fmla="*/ 147345 h 1031875"/>
                    <a:gd name="T112" fmla="*/ 192518 w 270509"/>
                    <a:gd name="T113" fmla="*/ 159113 h 1031875"/>
                    <a:gd name="T114" fmla="*/ 210847 w 270509"/>
                    <a:gd name="T115" fmla="*/ 171597 h 1031875"/>
                    <a:gd name="T116" fmla="*/ 176041 w 270509"/>
                    <a:gd name="T117" fmla="*/ 61506 h 10318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509" h="1031875">
                      <a:moveTo>
                        <a:pt x="189501" y="693788"/>
                      </a:moveTo>
                      <a:lnTo>
                        <a:pt x="117716" y="693788"/>
                      </a:lnTo>
                      <a:lnTo>
                        <a:pt x="118053" y="703104"/>
                      </a:lnTo>
                      <a:lnTo>
                        <a:pt x="118702" y="710120"/>
                      </a:lnTo>
                      <a:lnTo>
                        <a:pt x="120143" y="718355"/>
                      </a:lnTo>
                      <a:lnTo>
                        <a:pt x="122859" y="731329"/>
                      </a:lnTo>
                      <a:lnTo>
                        <a:pt x="125885" y="745209"/>
                      </a:lnTo>
                      <a:lnTo>
                        <a:pt x="127882" y="755970"/>
                      </a:lnTo>
                      <a:lnTo>
                        <a:pt x="128860" y="766812"/>
                      </a:lnTo>
                      <a:lnTo>
                        <a:pt x="128829" y="780807"/>
                      </a:lnTo>
                      <a:lnTo>
                        <a:pt x="128356" y="797090"/>
                      </a:lnTo>
                      <a:lnTo>
                        <a:pt x="128092" y="811542"/>
                      </a:lnTo>
                      <a:lnTo>
                        <a:pt x="128146" y="832248"/>
                      </a:lnTo>
                      <a:lnTo>
                        <a:pt x="128320" y="841717"/>
                      </a:lnTo>
                      <a:lnTo>
                        <a:pt x="129721" y="857646"/>
                      </a:lnTo>
                      <a:lnTo>
                        <a:pt x="131716" y="874985"/>
                      </a:lnTo>
                      <a:lnTo>
                        <a:pt x="132280" y="892724"/>
                      </a:lnTo>
                      <a:lnTo>
                        <a:pt x="129387" y="909853"/>
                      </a:lnTo>
                      <a:lnTo>
                        <a:pt x="125224" y="922803"/>
                      </a:lnTo>
                      <a:lnTo>
                        <a:pt x="123028" y="931214"/>
                      </a:lnTo>
                      <a:lnTo>
                        <a:pt x="122305" y="938565"/>
                      </a:lnTo>
                      <a:lnTo>
                        <a:pt x="122318" y="943276"/>
                      </a:lnTo>
                      <a:lnTo>
                        <a:pt x="122402" y="949985"/>
                      </a:lnTo>
                      <a:lnTo>
                        <a:pt x="122735" y="964309"/>
                      </a:lnTo>
                      <a:lnTo>
                        <a:pt x="123112" y="987513"/>
                      </a:lnTo>
                      <a:lnTo>
                        <a:pt x="123194" y="998767"/>
                      </a:lnTo>
                      <a:lnTo>
                        <a:pt x="123020" y="1002424"/>
                      </a:lnTo>
                      <a:lnTo>
                        <a:pt x="123032" y="1010304"/>
                      </a:lnTo>
                      <a:lnTo>
                        <a:pt x="123147" y="1015706"/>
                      </a:lnTo>
                      <a:lnTo>
                        <a:pt x="126402" y="1025689"/>
                      </a:lnTo>
                      <a:lnTo>
                        <a:pt x="135102" y="1030224"/>
                      </a:lnTo>
                      <a:lnTo>
                        <a:pt x="155022" y="1031389"/>
                      </a:lnTo>
                      <a:lnTo>
                        <a:pt x="162070" y="1030441"/>
                      </a:lnTo>
                      <a:lnTo>
                        <a:pt x="167627" y="1026744"/>
                      </a:lnTo>
                      <a:lnTo>
                        <a:pt x="172082" y="1021531"/>
                      </a:lnTo>
                      <a:lnTo>
                        <a:pt x="175310" y="1016444"/>
                      </a:lnTo>
                      <a:lnTo>
                        <a:pt x="176910" y="1010795"/>
                      </a:lnTo>
                      <a:lnTo>
                        <a:pt x="176479" y="1003896"/>
                      </a:lnTo>
                      <a:lnTo>
                        <a:pt x="169879" y="975258"/>
                      </a:lnTo>
                      <a:lnTo>
                        <a:pt x="166065" y="956394"/>
                      </a:lnTo>
                      <a:lnTo>
                        <a:pt x="163728" y="939190"/>
                      </a:lnTo>
                      <a:lnTo>
                        <a:pt x="162777" y="925640"/>
                      </a:lnTo>
                      <a:lnTo>
                        <a:pt x="162560" y="914280"/>
                      </a:lnTo>
                      <a:lnTo>
                        <a:pt x="163714" y="903409"/>
                      </a:lnTo>
                      <a:lnTo>
                        <a:pt x="166878" y="891324"/>
                      </a:lnTo>
                      <a:lnTo>
                        <a:pt x="172410" y="874975"/>
                      </a:lnTo>
                      <a:lnTo>
                        <a:pt x="179171" y="854338"/>
                      </a:lnTo>
                      <a:lnTo>
                        <a:pt x="185551" y="832248"/>
                      </a:lnTo>
                      <a:lnTo>
                        <a:pt x="189941" y="811542"/>
                      </a:lnTo>
                      <a:lnTo>
                        <a:pt x="192037" y="794594"/>
                      </a:lnTo>
                      <a:lnTo>
                        <a:pt x="192738" y="780807"/>
                      </a:lnTo>
                      <a:lnTo>
                        <a:pt x="192205" y="768474"/>
                      </a:lnTo>
                      <a:lnTo>
                        <a:pt x="190601" y="755891"/>
                      </a:lnTo>
                      <a:lnTo>
                        <a:pt x="188605" y="744261"/>
                      </a:lnTo>
                      <a:lnTo>
                        <a:pt x="187228" y="733310"/>
                      </a:lnTo>
                      <a:lnTo>
                        <a:pt x="187277" y="717432"/>
                      </a:lnTo>
                      <a:lnTo>
                        <a:pt x="188950" y="698080"/>
                      </a:lnTo>
                      <a:lnTo>
                        <a:pt x="189501" y="693788"/>
                      </a:lnTo>
                      <a:close/>
                    </a:path>
                    <a:path w="270509" h="1031875">
                      <a:moveTo>
                        <a:pt x="115298" y="0"/>
                      </a:moveTo>
                      <a:lnTo>
                        <a:pt x="69184" y="20939"/>
                      </a:lnTo>
                      <a:lnTo>
                        <a:pt x="62667" y="49852"/>
                      </a:lnTo>
                      <a:lnTo>
                        <a:pt x="66103" y="81775"/>
                      </a:lnTo>
                      <a:lnTo>
                        <a:pt x="60807" y="86512"/>
                      </a:lnTo>
                      <a:lnTo>
                        <a:pt x="71780" y="121894"/>
                      </a:lnTo>
                      <a:lnTo>
                        <a:pt x="71217" y="131815"/>
                      </a:lnTo>
                      <a:lnTo>
                        <a:pt x="44094" y="182257"/>
                      </a:lnTo>
                      <a:lnTo>
                        <a:pt x="38544" y="185343"/>
                      </a:lnTo>
                      <a:lnTo>
                        <a:pt x="34861" y="186893"/>
                      </a:lnTo>
                      <a:lnTo>
                        <a:pt x="4165" y="227571"/>
                      </a:lnTo>
                      <a:lnTo>
                        <a:pt x="3293" y="249624"/>
                      </a:lnTo>
                      <a:lnTo>
                        <a:pt x="3843" y="274721"/>
                      </a:lnTo>
                      <a:lnTo>
                        <a:pt x="9496" y="330768"/>
                      </a:lnTo>
                      <a:lnTo>
                        <a:pt x="20032" y="392513"/>
                      </a:lnTo>
                      <a:lnTo>
                        <a:pt x="24612" y="417309"/>
                      </a:lnTo>
                      <a:lnTo>
                        <a:pt x="16215" y="437758"/>
                      </a:lnTo>
                      <a:lnTo>
                        <a:pt x="6545" y="482701"/>
                      </a:lnTo>
                      <a:lnTo>
                        <a:pt x="3074" y="530645"/>
                      </a:lnTo>
                      <a:lnTo>
                        <a:pt x="2231" y="553537"/>
                      </a:lnTo>
                      <a:lnTo>
                        <a:pt x="1460" y="573036"/>
                      </a:lnTo>
                      <a:lnTo>
                        <a:pt x="0" y="601052"/>
                      </a:lnTo>
                      <a:lnTo>
                        <a:pt x="6832" y="601891"/>
                      </a:lnTo>
                      <a:lnTo>
                        <a:pt x="1473" y="620445"/>
                      </a:lnTo>
                      <a:lnTo>
                        <a:pt x="8188" y="625445"/>
                      </a:lnTo>
                      <a:lnTo>
                        <a:pt x="13382" y="628102"/>
                      </a:lnTo>
                      <a:lnTo>
                        <a:pt x="19714" y="629309"/>
                      </a:lnTo>
                      <a:lnTo>
                        <a:pt x="29845" y="629958"/>
                      </a:lnTo>
                      <a:lnTo>
                        <a:pt x="38906" y="662676"/>
                      </a:lnTo>
                      <a:lnTo>
                        <a:pt x="43754" y="683061"/>
                      </a:lnTo>
                      <a:lnTo>
                        <a:pt x="46036" y="699643"/>
                      </a:lnTo>
                      <a:lnTo>
                        <a:pt x="47230" y="718355"/>
                      </a:lnTo>
                      <a:lnTo>
                        <a:pt x="47355" y="727417"/>
                      </a:lnTo>
                      <a:lnTo>
                        <a:pt x="47250" y="743927"/>
                      </a:lnTo>
                      <a:lnTo>
                        <a:pt x="45850" y="763336"/>
                      </a:lnTo>
                      <a:lnTo>
                        <a:pt x="46121" y="784522"/>
                      </a:lnTo>
                      <a:lnTo>
                        <a:pt x="50990" y="812825"/>
                      </a:lnTo>
                      <a:lnTo>
                        <a:pt x="59132" y="843326"/>
                      </a:lnTo>
                      <a:lnTo>
                        <a:pt x="66751" y="868202"/>
                      </a:lnTo>
                      <a:lnTo>
                        <a:pt x="72807" y="888465"/>
                      </a:lnTo>
                      <a:lnTo>
                        <a:pt x="76263" y="905129"/>
                      </a:lnTo>
                      <a:lnTo>
                        <a:pt x="77328" y="919352"/>
                      </a:lnTo>
                      <a:lnTo>
                        <a:pt x="76957" y="931919"/>
                      </a:lnTo>
                      <a:lnTo>
                        <a:pt x="75111" y="943276"/>
                      </a:lnTo>
                      <a:lnTo>
                        <a:pt x="71755" y="953871"/>
                      </a:lnTo>
                      <a:lnTo>
                        <a:pt x="67529" y="962998"/>
                      </a:lnTo>
                      <a:lnTo>
                        <a:pt x="63426" y="970678"/>
                      </a:lnTo>
                      <a:lnTo>
                        <a:pt x="59996" y="978365"/>
                      </a:lnTo>
                      <a:lnTo>
                        <a:pt x="57785" y="987513"/>
                      </a:lnTo>
                      <a:lnTo>
                        <a:pt x="56698" y="998767"/>
                      </a:lnTo>
                      <a:lnTo>
                        <a:pt x="57313" y="1010304"/>
                      </a:lnTo>
                      <a:lnTo>
                        <a:pt x="61269" y="1019821"/>
                      </a:lnTo>
                      <a:lnTo>
                        <a:pt x="70205" y="1025016"/>
                      </a:lnTo>
                      <a:lnTo>
                        <a:pt x="82706" y="1026901"/>
                      </a:lnTo>
                      <a:lnTo>
                        <a:pt x="94813" y="1026850"/>
                      </a:lnTo>
                      <a:lnTo>
                        <a:pt x="104265" y="1023082"/>
                      </a:lnTo>
                      <a:lnTo>
                        <a:pt x="108800" y="1013815"/>
                      </a:lnTo>
                      <a:lnTo>
                        <a:pt x="109616" y="1002424"/>
                      </a:lnTo>
                      <a:lnTo>
                        <a:pt x="109827" y="984344"/>
                      </a:lnTo>
                      <a:lnTo>
                        <a:pt x="110464" y="975868"/>
                      </a:lnTo>
                      <a:lnTo>
                        <a:pt x="112278" y="965419"/>
                      </a:lnTo>
                      <a:lnTo>
                        <a:pt x="114580" y="952517"/>
                      </a:lnTo>
                      <a:lnTo>
                        <a:pt x="115924" y="938565"/>
                      </a:lnTo>
                      <a:lnTo>
                        <a:pt x="114858" y="924966"/>
                      </a:lnTo>
                      <a:lnTo>
                        <a:pt x="111837" y="913056"/>
                      </a:lnTo>
                      <a:lnTo>
                        <a:pt x="109018" y="900914"/>
                      </a:lnTo>
                      <a:lnTo>
                        <a:pt x="107534" y="885059"/>
                      </a:lnTo>
                      <a:lnTo>
                        <a:pt x="108521" y="862012"/>
                      </a:lnTo>
                      <a:lnTo>
                        <a:pt x="110799" y="836920"/>
                      </a:lnTo>
                      <a:lnTo>
                        <a:pt x="112217" y="815913"/>
                      </a:lnTo>
                      <a:lnTo>
                        <a:pt x="112425" y="796927"/>
                      </a:lnTo>
                      <a:lnTo>
                        <a:pt x="109853" y="760488"/>
                      </a:lnTo>
                      <a:lnTo>
                        <a:pt x="110240" y="746996"/>
                      </a:lnTo>
                      <a:lnTo>
                        <a:pt x="111483" y="736336"/>
                      </a:lnTo>
                      <a:lnTo>
                        <a:pt x="112826" y="727417"/>
                      </a:lnTo>
                      <a:lnTo>
                        <a:pt x="114206" y="717432"/>
                      </a:lnTo>
                      <a:lnTo>
                        <a:pt x="115819" y="706397"/>
                      </a:lnTo>
                      <a:lnTo>
                        <a:pt x="117716" y="693788"/>
                      </a:lnTo>
                      <a:lnTo>
                        <a:pt x="189501" y="693788"/>
                      </a:lnTo>
                      <a:lnTo>
                        <a:pt x="191865" y="675379"/>
                      </a:lnTo>
                      <a:lnTo>
                        <a:pt x="194425" y="659066"/>
                      </a:lnTo>
                      <a:lnTo>
                        <a:pt x="196246" y="649221"/>
                      </a:lnTo>
                      <a:lnTo>
                        <a:pt x="196938" y="645922"/>
                      </a:lnTo>
                      <a:lnTo>
                        <a:pt x="204046" y="645922"/>
                      </a:lnTo>
                      <a:lnTo>
                        <a:pt x="213550" y="640740"/>
                      </a:lnTo>
                      <a:lnTo>
                        <a:pt x="214414" y="624357"/>
                      </a:lnTo>
                      <a:lnTo>
                        <a:pt x="223443" y="622617"/>
                      </a:lnTo>
                      <a:lnTo>
                        <a:pt x="223608" y="613143"/>
                      </a:lnTo>
                      <a:lnTo>
                        <a:pt x="223187" y="605393"/>
                      </a:lnTo>
                      <a:lnTo>
                        <a:pt x="222148" y="595504"/>
                      </a:lnTo>
                      <a:lnTo>
                        <a:pt x="221262" y="582141"/>
                      </a:lnTo>
                      <a:lnTo>
                        <a:pt x="221297" y="563968"/>
                      </a:lnTo>
                      <a:lnTo>
                        <a:pt x="221682" y="538764"/>
                      </a:lnTo>
                      <a:lnTo>
                        <a:pt x="221475" y="509520"/>
                      </a:lnTo>
                      <a:lnTo>
                        <a:pt x="220906" y="482472"/>
                      </a:lnTo>
                      <a:lnTo>
                        <a:pt x="220243" y="464769"/>
                      </a:lnTo>
                      <a:lnTo>
                        <a:pt x="248246" y="415175"/>
                      </a:lnTo>
                      <a:lnTo>
                        <a:pt x="252552" y="407863"/>
                      </a:lnTo>
                      <a:lnTo>
                        <a:pt x="255066" y="401966"/>
                      </a:lnTo>
                      <a:lnTo>
                        <a:pt x="256762" y="394371"/>
                      </a:lnTo>
                      <a:lnTo>
                        <a:pt x="258097" y="385406"/>
                      </a:lnTo>
                      <a:lnTo>
                        <a:pt x="200748" y="385406"/>
                      </a:lnTo>
                      <a:lnTo>
                        <a:pt x="197942" y="382384"/>
                      </a:lnTo>
                      <a:lnTo>
                        <a:pt x="200444" y="374624"/>
                      </a:lnTo>
                      <a:lnTo>
                        <a:pt x="200406" y="373773"/>
                      </a:lnTo>
                      <a:lnTo>
                        <a:pt x="199313" y="367715"/>
                      </a:lnTo>
                      <a:lnTo>
                        <a:pt x="198843" y="366420"/>
                      </a:lnTo>
                      <a:lnTo>
                        <a:pt x="202234" y="358660"/>
                      </a:lnTo>
                      <a:lnTo>
                        <a:pt x="208305" y="349618"/>
                      </a:lnTo>
                      <a:lnTo>
                        <a:pt x="262706" y="349618"/>
                      </a:lnTo>
                      <a:lnTo>
                        <a:pt x="264999" y="330368"/>
                      </a:lnTo>
                      <a:lnTo>
                        <a:pt x="268116" y="302569"/>
                      </a:lnTo>
                      <a:lnTo>
                        <a:pt x="269875" y="284924"/>
                      </a:lnTo>
                      <a:lnTo>
                        <a:pt x="270247" y="274684"/>
                      </a:lnTo>
                      <a:lnTo>
                        <a:pt x="269976" y="263790"/>
                      </a:lnTo>
                      <a:lnTo>
                        <a:pt x="262058" y="220595"/>
                      </a:lnTo>
                      <a:lnTo>
                        <a:pt x="234535" y="193206"/>
                      </a:lnTo>
                      <a:lnTo>
                        <a:pt x="219519" y="184048"/>
                      </a:lnTo>
                      <a:lnTo>
                        <a:pt x="214656" y="178485"/>
                      </a:lnTo>
                      <a:lnTo>
                        <a:pt x="57632" y="178485"/>
                      </a:lnTo>
                      <a:lnTo>
                        <a:pt x="62560" y="172037"/>
                      </a:lnTo>
                      <a:lnTo>
                        <a:pt x="67156" y="164649"/>
                      </a:lnTo>
                      <a:lnTo>
                        <a:pt x="71053" y="156393"/>
                      </a:lnTo>
                      <a:lnTo>
                        <a:pt x="73888" y="147345"/>
                      </a:lnTo>
                      <a:lnTo>
                        <a:pt x="183212" y="147345"/>
                      </a:lnTo>
                      <a:lnTo>
                        <a:pt x="182943" y="145160"/>
                      </a:lnTo>
                      <a:lnTo>
                        <a:pt x="192451" y="145160"/>
                      </a:lnTo>
                      <a:lnTo>
                        <a:pt x="188222" y="136583"/>
                      </a:lnTo>
                      <a:lnTo>
                        <a:pt x="182067" y="114566"/>
                      </a:lnTo>
                      <a:lnTo>
                        <a:pt x="180477" y="104467"/>
                      </a:lnTo>
                      <a:lnTo>
                        <a:pt x="179730" y="98448"/>
                      </a:lnTo>
                      <a:lnTo>
                        <a:pt x="179631" y="94123"/>
                      </a:lnTo>
                      <a:lnTo>
                        <a:pt x="179984" y="89103"/>
                      </a:lnTo>
                      <a:lnTo>
                        <a:pt x="184765" y="72427"/>
                      </a:lnTo>
                      <a:lnTo>
                        <a:pt x="185756" y="63993"/>
                      </a:lnTo>
                      <a:lnTo>
                        <a:pt x="182762" y="61506"/>
                      </a:lnTo>
                      <a:lnTo>
                        <a:pt x="174193" y="61506"/>
                      </a:lnTo>
                      <a:lnTo>
                        <a:pt x="174809" y="40593"/>
                      </a:lnTo>
                      <a:lnTo>
                        <a:pt x="172643" y="28365"/>
                      </a:lnTo>
                      <a:lnTo>
                        <a:pt x="165563" y="20090"/>
                      </a:lnTo>
                      <a:lnTo>
                        <a:pt x="151434" y="11036"/>
                      </a:lnTo>
                      <a:lnTo>
                        <a:pt x="133180" y="2792"/>
                      </a:lnTo>
                      <a:lnTo>
                        <a:pt x="115298" y="0"/>
                      </a:lnTo>
                      <a:close/>
                    </a:path>
                    <a:path w="270509" h="1031875">
                      <a:moveTo>
                        <a:pt x="204046" y="645922"/>
                      </a:moveTo>
                      <a:lnTo>
                        <a:pt x="196938" y="645922"/>
                      </a:lnTo>
                      <a:lnTo>
                        <a:pt x="203301" y="646328"/>
                      </a:lnTo>
                      <a:lnTo>
                        <a:pt x="204046" y="645922"/>
                      </a:lnTo>
                      <a:close/>
                    </a:path>
                    <a:path w="270509" h="1031875">
                      <a:moveTo>
                        <a:pt x="262706" y="349618"/>
                      </a:moveTo>
                      <a:lnTo>
                        <a:pt x="208305" y="349618"/>
                      </a:lnTo>
                      <a:lnTo>
                        <a:pt x="212902" y="367283"/>
                      </a:lnTo>
                      <a:lnTo>
                        <a:pt x="200748" y="385406"/>
                      </a:lnTo>
                      <a:lnTo>
                        <a:pt x="258097" y="385406"/>
                      </a:lnTo>
                      <a:lnTo>
                        <a:pt x="258610" y="381965"/>
                      </a:lnTo>
                      <a:lnTo>
                        <a:pt x="261628" y="358660"/>
                      </a:lnTo>
                      <a:lnTo>
                        <a:pt x="262706" y="349618"/>
                      </a:lnTo>
                      <a:close/>
                    </a:path>
                    <a:path w="270509" h="1031875">
                      <a:moveTo>
                        <a:pt x="183212" y="147345"/>
                      </a:moveTo>
                      <a:lnTo>
                        <a:pt x="73888" y="147345"/>
                      </a:lnTo>
                      <a:lnTo>
                        <a:pt x="67462" y="175361"/>
                      </a:lnTo>
                      <a:lnTo>
                        <a:pt x="63309" y="176618"/>
                      </a:lnTo>
                      <a:lnTo>
                        <a:pt x="57632" y="178485"/>
                      </a:lnTo>
                      <a:lnTo>
                        <a:pt x="214656" y="178485"/>
                      </a:lnTo>
                      <a:lnTo>
                        <a:pt x="209294" y="172351"/>
                      </a:lnTo>
                      <a:lnTo>
                        <a:pt x="200025" y="172351"/>
                      </a:lnTo>
                      <a:lnTo>
                        <a:pt x="191287" y="167170"/>
                      </a:lnTo>
                      <a:lnTo>
                        <a:pt x="184111" y="154647"/>
                      </a:lnTo>
                      <a:lnTo>
                        <a:pt x="183212" y="147345"/>
                      </a:lnTo>
                      <a:close/>
                    </a:path>
                    <a:path w="270509" h="1031875">
                      <a:moveTo>
                        <a:pt x="192451" y="145160"/>
                      </a:moveTo>
                      <a:lnTo>
                        <a:pt x="182943" y="145160"/>
                      </a:lnTo>
                      <a:lnTo>
                        <a:pt x="187275" y="153501"/>
                      </a:lnTo>
                      <a:lnTo>
                        <a:pt x="190498" y="159113"/>
                      </a:lnTo>
                      <a:lnTo>
                        <a:pt x="194290" y="164649"/>
                      </a:lnTo>
                      <a:lnTo>
                        <a:pt x="200025" y="172351"/>
                      </a:lnTo>
                      <a:lnTo>
                        <a:pt x="209294" y="172351"/>
                      </a:lnTo>
                      <a:lnTo>
                        <a:pt x="208634" y="171597"/>
                      </a:lnTo>
                      <a:lnTo>
                        <a:pt x="197640" y="155684"/>
                      </a:lnTo>
                      <a:lnTo>
                        <a:pt x="192451" y="145160"/>
                      </a:lnTo>
                      <a:close/>
                    </a:path>
                    <a:path w="270509" h="1031875">
                      <a:moveTo>
                        <a:pt x="182413" y="61215"/>
                      </a:moveTo>
                      <a:lnTo>
                        <a:pt x="174193" y="61506"/>
                      </a:lnTo>
                      <a:lnTo>
                        <a:pt x="182762" y="61506"/>
                      </a:lnTo>
                      <a:lnTo>
                        <a:pt x="182413" y="61215"/>
                      </a:lnTo>
                      <a:close/>
                    </a:path>
                  </a:pathLst>
                </a:custGeom>
                <a:solidFill>
                  <a:srgbClr val="2F557B"/>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grpSp>
          <p:sp>
            <p:nvSpPr>
              <p:cNvPr id="208" name="object 68">
                <a:extLst>
                  <a:ext uri="{FF2B5EF4-FFF2-40B4-BE49-F238E27FC236}">
                    <a16:creationId xmlns:a16="http://schemas.microsoft.com/office/drawing/2014/main" id="{A7BA32CD-A4B2-493B-8122-BC0155D9E5CE}"/>
                  </a:ext>
                </a:extLst>
              </p:cNvPr>
              <p:cNvSpPr txBox="1">
                <a:spLocks noChangeArrowheads="1"/>
              </p:cNvSpPr>
              <p:nvPr/>
            </p:nvSpPr>
            <p:spPr bwMode="auto">
              <a:xfrm>
                <a:off x="9723472" y="4905343"/>
                <a:ext cx="77152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ja-JP" sz="600" dirty="0">
                    <a:solidFill>
                      <a:srgbClr val="777777"/>
                    </a:solidFill>
                    <a:latin typeface="+mn-ea"/>
                    <a:ea typeface="+mn-ea"/>
                  </a:rPr>
                  <a:t>YM1型 09-16</a:t>
                </a:r>
                <a:endParaRPr lang="ja-JP" altLang="ja-JP" sz="600" dirty="0">
                  <a:latin typeface="+mn-ea"/>
                  <a:ea typeface="+mn-ea"/>
                </a:endParaRPr>
              </a:p>
            </p:txBody>
          </p:sp>
        </p:grpSp>
        <p:sp>
          <p:nvSpPr>
            <p:cNvPr id="162" name="object 27">
              <a:extLst>
                <a:ext uri="{FF2B5EF4-FFF2-40B4-BE49-F238E27FC236}">
                  <a16:creationId xmlns:a16="http://schemas.microsoft.com/office/drawing/2014/main" id="{77DAE124-E38D-43B1-99B0-A56CDB2EC1F5}"/>
                </a:ext>
              </a:extLst>
            </p:cNvPr>
            <p:cNvSpPr txBox="1"/>
            <p:nvPr/>
          </p:nvSpPr>
          <p:spPr>
            <a:xfrm>
              <a:off x="8027423" y="2992281"/>
              <a:ext cx="2750149" cy="328295"/>
            </a:xfrm>
            <a:prstGeom prst="rect">
              <a:avLst/>
            </a:prstGeom>
          </p:spPr>
          <p:txBody>
            <a:bodyPr wrap="square" lIns="0" tIns="0" rIns="0" bIns="0">
              <a:spAutoFit/>
            </a:bodyPr>
            <a:lstStyle/>
            <a:p>
              <a:pPr marL="12700">
                <a:defRPr/>
              </a:pPr>
              <a:r>
                <a:rPr lang="en-US" altLang="ja-JP" sz="3200" baseline="-2923" dirty="0">
                  <a:solidFill>
                    <a:srgbClr val="818282"/>
                  </a:solidFill>
                  <a:latin typeface="+mj-ea"/>
                  <a:ea typeface="+mj-ea"/>
                  <a:cs typeface="Century Gothic"/>
                </a:rPr>
                <a:t>03</a:t>
              </a:r>
              <a:r>
                <a:rPr lang="ja-JP" altLang="en-US" sz="1600" dirty="0">
                  <a:solidFill>
                    <a:srgbClr val="6C6C6C"/>
                  </a:solidFill>
                  <a:latin typeface="+mj-ea"/>
                  <a:ea typeface="+mj-ea"/>
                  <a:cs typeface="BIZ UDP明朝 Medium"/>
                </a:rPr>
                <a:t> </a:t>
              </a:r>
              <a:r>
                <a:rPr lang="ja-JP" altLang="en-US" sz="1300" dirty="0">
                  <a:solidFill>
                    <a:srgbClr val="6C6C6C"/>
                  </a:solidFill>
                  <a:latin typeface="+mj-ea"/>
                  <a:ea typeface="+mj-ea"/>
                  <a:cs typeface="BIZ UDP明朝 Medium"/>
                </a:rPr>
                <a:t>防犯効果の高い</a:t>
              </a:r>
              <a:r>
                <a:rPr lang="en-US" altLang="ja-JP" sz="1300" dirty="0">
                  <a:solidFill>
                    <a:srgbClr val="6C6C6C"/>
                  </a:solidFill>
                  <a:latin typeface="+mj-ea"/>
                  <a:ea typeface="+mj-ea"/>
                  <a:cs typeface="BIZ UDP明朝 Medium"/>
                </a:rPr>
                <a:t>H16</a:t>
              </a:r>
              <a:r>
                <a:rPr lang="ja-JP" altLang="en-US" sz="1300" dirty="0">
                  <a:solidFill>
                    <a:srgbClr val="6C6C6C"/>
                  </a:solidFill>
                  <a:latin typeface="+mj-ea"/>
                  <a:ea typeface="+mj-ea"/>
                  <a:cs typeface="BIZ UDP明朝 Medium"/>
                </a:rPr>
                <a:t>サイズ</a:t>
              </a:r>
            </a:p>
          </p:txBody>
        </p:sp>
        <p:sp>
          <p:nvSpPr>
            <p:cNvPr id="164" name="object 29">
              <a:extLst>
                <a:ext uri="{FF2B5EF4-FFF2-40B4-BE49-F238E27FC236}">
                  <a16:creationId xmlns:a16="http://schemas.microsoft.com/office/drawing/2014/main" id="{BA7992B4-4F02-4580-B013-9ADCE5C03B60}"/>
                </a:ext>
              </a:extLst>
            </p:cNvPr>
            <p:cNvSpPr/>
            <p:nvPr/>
          </p:nvSpPr>
          <p:spPr>
            <a:xfrm flipV="1">
              <a:off x="8105891" y="3247950"/>
              <a:ext cx="2437055" cy="51013"/>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179" name="テキスト ボックス 178">
              <a:extLst>
                <a:ext uri="{FF2B5EF4-FFF2-40B4-BE49-F238E27FC236}">
                  <a16:creationId xmlns:a16="http://schemas.microsoft.com/office/drawing/2014/main" id="{CCD3BDA2-45D9-4924-8879-B00AAEFDA3D8}"/>
                </a:ext>
              </a:extLst>
            </p:cNvPr>
            <p:cNvSpPr txBox="1"/>
            <p:nvPr/>
          </p:nvSpPr>
          <p:spPr>
            <a:xfrm>
              <a:off x="8099430" y="3342419"/>
              <a:ext cx="2433866" cy="636072"/>
            </a:xfrm>
            <a:prstGeom prst="rect">
              <a:avLst/>
            </a:prstGeom>
            <a:noFill/>
          </p:spPr>
          <p:txBody>
            <a:bodyPr wrap="square" lIns="25447" tIns="0" rIns="25447" bIns="0">
              <a:spAutoFit/>
            </a:bodyPr>
            <a:lstStyle/>
            <a:p>
              <a:pPr algn="just">
                <a:lnSpc>
                  <a:spcPts val="1000"/>
                </a:lnSpc>
                <a:defRPr/>
              </a:pPr>
              <a:r>
                <a:rPr lang="ja-JP" altLang="en-US" sz="700" dirty="0">
                  <a:solidFill>
                    <a:srgbClr val="6E6E6E"/>
                  </a:solidFill>
                  <a:latin typeface="+mn-ea"/>
                </a:rPr>
                <a:t>防犯効果を高める</a:t>
              </a:r>
              <a:r>
                <a:rPr lang="en-US" altLang="ja-JP" sz="700" dirty="0">
                  <a:solidFill>
                    <a:srgbClr val="6E6E6E"/>
                  </a:solidFill>
                  <a:latin typeface="+mn-ea"/>
                </a:rPr>
                <a:t>H16 </a:t>
              </a:r>
              <a:r>
                <a:rPr lang="ja-JP" altLang="en-US" sz="700" dirty="0">
                  <a:solidFill>
                    <a:srgbClr val="6E6E6E"/>
                  </a:solidFill>
                  <a:latin typeface="+mn-ea"/>
                </a:rPr>
                <a:t>サイズの門扉をご用意しています。さらに目隠し率の高いデザインなら、外からの視線をカットして、プライバシーも確保できます。</a:t>
              </a:r>
              <a:endParaRPr lang="en-US" altLang="ja-JP" sz="700" dirty="0">
                <a:solidFill>
                  <a:srgbClr val="6E6E6E"/>
                </a:solidFill>
                <a:latin typeface="+mn-ea"/>
              </a:endParaRPr>
            </a:p>
            <a:p>
              <a:pPr algn="just">
                <a:lnSpc>
                  <a:spcPts val="1000"/>
                </a:lnSpc>
                <a:defRPr/>
              </a:pPr>
              <a:r>
                <a:rPr lang="ja-JP" altLang="en-US" sz="600" b="1" dirty="0">
                  <a:solidFill>
                    <a:srgbClr val="6E6E6E"/>
                  </a:solidFill>
                  <a:latin typeface="+mn-ea"/>
                </a:rPr>
                <a:t>対応門扉：</a:t>
              </a:r>
              <a:r>
                <a:rPr lang="en-US" altLang="ja-JP" sz="600" b="1" dirty="0">
                  <a:solidFill>
                    <a:srgbClr val="6E6E6E"/>
                  </a:solidFill>
                  <a:latin typeface="+mn-ea"/>
                </a:rPr>
                <a:t>	YR1</a:t>
              </a:r>
              <a:r>
                <a:rPr lang="ja-JP" altLang="en-US" sz="600" b="1" dirty="0">
                  <a:solidFill>
                    <a:srgbClr val="6E6E6E"/>
                  </a:solidFill>
                  <a:latin typeface="+mn-ea"/>
                </a:rPr>
                <a:t>型・</a:t>
              </a:r>
              <a:r>
                <a:rPr lang="en-US" altLang="ja-JP" sz="600" b="1" dirty="0">
                  <a:solidFill>
                    <a:srgbClr val="6E6E6E"/>
                  </a:solidFill>
                  <a:latin typeface="+mn-ea"/>
                </a:rPr>
                <a:t>TR1</a:t>
              </a:r>
              <a:r>
                <a:rPr lang="ja-JP" altLang="en-US" sz="600" b="1" dirty="0">
                  <a:solidFill>
                    <a:srgbClr val="6E6E6E"/>
                  </a:solidFill>
                  <a:latin typeface="+mn-ea"/>
                </a:rPr>
                <a:t>型・</a:t>
              </a:r>
              <a:r>
                <a:rPr lang="en-US" altLang="ja-JP" sz="600" b="1" dirty="0">
                  <a:solidFill>
                    <a:srgbClr val="6E6E6E"/>
                  </a:solidFill>
                  <a:latin typeface="+mn-ea"/>
                </a:rPr>
                <a:t>YS1</a:t>
              </a:r>
              <a:r>
                <a:rPr lang="ja-JP" altLang="en-US" sz="600" b="1" dirty="0">
                  <a:solidFill>
                    <a:srgbClr val="6E6E6E"/>
                  </a:solidFill>
                  <a:latin typeface="+mn-ea"/>
                </a:rPr>
                <a:t>型・</a:t>
              </a:r>
              <a:r>
                <a:rPr lang="en-US" altLang="ja-JP" sz="600" b="1" dirty="0">
                  <a:solidFill>
                    <a:srgbClr val="6E6E6E"/>
                  </a:solidFill>
                  <a:latin typeface="+mn-ea"/>
                </a:rPr>
                <a:t>TS1</a:t>
              </a:r>
              <a:r>
                <a:rPr lang="ja-JP" altLang="en-US" sz="600" b="1" dirty="0">
                  <a:solidFill>
                    <a:srgbClr val="6E6E6E"/>
                  </a:solidFill>
                  <a:latin typeface="+mn-ea"/>
                </a:rPr>
                <a:t>型・</a:t>
              </a:r>
              <a:r>
                <a:rPr lang="en-US" altLang="ja-JP" sz="600" b="1" dirty="0">
                  <a:solidFill>
                    <a:srgbClr val="6E6E6E"/>
                  </a:solidFill>
                  <a:latin typeface="+mn-ea"/>
                </a:rPr>
                <a:t>YM1</a:t>
              </a:r>
              <a:r>
                <a:rPr lang="ja-JP" altLang="en-US" sz="600" b="1" dirty="0">
                  <a:solidFill>
                    <a:srgbClr val="6E6E6E"/>
                  </a:solidFill>
                  <a:latin typeface="+mn-ea"/>
                </a:rPr>
                <a:t>型・</a:t>
              </a:r>
              <a:r>
                <a:rPr lang="en-US" altLang="ja-JP" sz="600" b="1" dirty="0">
                  <a:solidFill>
                    <a:srgbClr val="6E6E6E"/>
                  </a:solidFill>
                  <a:latin typeface="+mn-ea"/>
                </a:rPr>
                <a:t>TM2</a:t>
              </a:r>
              <a:r>
                <a:rPr lang="ja-JP" altLang="en-US" sz="600" b="1" dirty="0">
                  <a:solidFill>
                    <a:srgbClr val="6E6E6E"/>
                  </a:solidFill>
                  <a:latin typeface="+mn-ea"/>
                </a:rPr>
                <a:t>型・</a:t>
              </a:r>
              <a:r>
                <a:rPr lang="en-US" altLang="ja-JP" sz="600" b="1" dirty="0">
                  <a:solidFill>
                    <a:srgbClr val="6E6E6E"/>
                  </a:solidFill>
                  <a:latin typeface="+mn-ea"/>
                </a:rPr>
                <a:t>	TS2</a:t>
              </a:r>
              <a:r>
                <a:rPr lang="ja-JP" altLang="en-US" sz="600" b="1" dirty="0">
                  <a:solidFill>
                    <a:srgbClr val="6E6E6E"/>
                  </a:solidFill>
                  <a:latin typeface="+mn-ea"/>
                </a:rPr>
                <a:t>型・ウッディ</a:t>
              </a:r>
              <a:r>
                <a:rPr lang="en-US" altLang="ja-JP" sz="600" b="1" dirty="0">
                  <a:solidFill>
                    <a:srgbClr val="6E6E6E"/>
                  </a:solidFill>
                  <a:latin typeface="+mn-ea"/>
                </a:rPr>
                <a:t>TS1</a:t>
              </a:r>
              <a:r>
                <a:rPr lang="ja-JP" altLang="en-US" sz="600" b="1" dirty="0">
                  <a:solidFill>
                    <a:srgbClr val="6E6E6E"/>
                  </a:solidFill>
                  <a:latin typeface="+mn-ea"/>
                </a:rPr>
                <a:t>型</a:t>
              </a:r>
            </a:p>
          </p:txBody>
        </p:sp>
      </p:grpSp>
      <p:sp>
        <p:nvSpPr>
          <p:cNvPr id="185" name="Text Box 1039">
            <a:extLst>
              <a:ext uri="{FF2B5EF4-FFF2-40B4-BE49-F238E27FC236}">
                <a16:creationId xmlns:a16="http://schemas.microsoft.com/office/drawing/2014/main" id="{FC3CAB8F-D46D-4907-859F-10E84316E7B8}"/>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grpSp>
        <p:nvGrpSpPr>
          <p:cNvPr id="14" name="グループ化 13">
            <a:extLst>
              <a:ext uri="{FF2B5EF4-FFF2-40B4-BE49-F238E27FC236}">
                <a16:creationId xmlns:a16="http://schemas.microsoft.com/office/drawing/2014/main" id="{6A0AE7C0-88FC-4B78-B7B9-89F82B17CBC0}"/>
              </a:ext>
            </a:extLst>
          </p:cNvPr>
          <p:cNvGrpSpPr/>
          <p:nvPr/>
        </p:nvGrpSpPr>
        <p:grpSpPr>
          <a:xfrm>
            <a:off x="5211700" y="2575463"/>
            <a:ext cx="2831593" cy="1885582"/>
            <a:chOff x="5211700" y="3269316"/>
            <a:chExt cx="2831593" cy="1881041"/>
          </a:xfrm>
        </p:grpSpPr>
        <p:grpSp>
          <p:nvGrpSpPr>
            <p:cNvPr id="9" name="グループ化 8">
              <a:extLst>
                <a:ext uri="{FF2B5EF4-FFF2-40B4-BE49-F238E27FC236}">
                  <a16:creationId xmlns:a16="http://schemas.microsoft.com/office/drawing/2014/main" id="{AE3E5D74-8A1F-422A-B0A0-D7C7449E7FB7}"/>
                </a:ext>
              </a:extLst>
            </p:cNvPr>
            <p:cNvGrpSpPr/>
            <p:nvPr/>
          </p:nvGrpSpPr>
          <p:grpSpPr>
            <a:xfrm>
              <a:off x="5211700" y="3269316"/>
              <a:ext cx="2831593" cy="731110"/>
              <a:chOff x="5258391" y="4214530"/>
              <a:chExt cx="2831593" cy="731110"/>
            </a:xfrm>
          </p:grpSpPr>
          <p:sp>
            <p:nvSpPr>
              <p:cNvPr id="151" name="object 27">
                <a:extLst>
                  <a:ext uri="{FF2B5EF4-FFF2-40B4-BE49-F238E27FC236}">
                    <a16:creationId xmlns:a16="http://schemas.microsoft.com/office/drawing/2014/main" id="{B5EDE0FD-06F6-4B2B-B87E-C316161DFBCF}"/>
                  </a:ext>
                </a:extLst>
              </p:cNvPr>
              <p:cNvSpPr txBox="1"/>
              <p:nvPr/>
            </p:nvSpPr>
            <p:spPr>
              <a:xfrm>
                <a:off x="5357859" y="4214530"/>
                <a:ext cx="2243839" cy="327505"/>
              </a:xfrm>
              <a:prstGeom prst="rect">
                <a:avLst/>
              </a:prstGeom>
            </p:spPr>
            <p:txBody>
              <a:bodyPr wrap="square" lIns="0" tIns="0" rIns="0" bIns="0">
                <a:spAutoFit/>
              </a:bodyPr>
              <a:lstStyle/>
              <a:p>
                <a:pPr marL="12700">
                  <a:defRPr/>
                </a:pPr>
                <a:r>
                  <a:rPr lang="en-US" altLang="ja-JP" sz="3200" baseline="-2923" dirty="0">
                    <a:solidFill>
                      <a:srgbClr val="818282"/>
                    </a:solidFill>
                    <a:latin typeface="+mj-ea"/>
                    <a:ea typeface="+mj-ea"/>
                    <a:cs typeface="Century Gothic"/>
                  </a:rPr>
                  <a:t>02</a:t>
                </a:r>
                <a:r>
                  <a:rPr lang="ja-JP" altLang="en-US" sz="1600" dirty="0">
                    <a:solidFill>
                      <a:srgbClr val="6C6C6C"/>
                    </a:solidFill>
                    <a:latin typeface="+mj-ea"/>
                    <a:ea typeface="+mj-ea"/>
                    <a:cs typeface="BIZ UDP明朝 Medium"/>
                  </a:rPr>
                  <a:t> </a:t>
                </a:r>
                <a:r>
                  <a:rPr lang="ja-JP" altLang="en-US" sz="1300" dirty="0">
                    <a:solidFill>
                      <a:srgbClr val="6C6C6C"/>
                    </a:solidFill>
                    <a:latin typeface="+mj-ea"/>
                    <a:ea typeface="+mj-ea"/>
                    <a:cs typeface="BIZ UDP明朝 Medium"/>
                  </a:rPr>
                  <a:t>オートクローザー</a:t>
                </a:r>
              </a:p>
            </p:txBody>
          </p:sp>
          <p:sp>
            <p:nvSpPr>
              <p:cNvPr id="154" name="テキスト ボックス 153">
                <a:extLst>
                  <a:ext uri="{FF2B5EF4-FFF2-40B4-BE49-F238E27FC236}">
                    <a16:creationId xmlns:a16="http://schemas.microsoft.com/office/drawing/2014/main" id="{AD0D0B61-F5E5-4F64-82AB-998B0653D8D4}"/>
                  </a:ext>
                </a:extLst>
              </p:cNvPr>
              <p:cNvSpPr txBox="1"/>
              <p:nvPr/>
            </p:nvSpPr>
            <p:spPr>
              <a:xfrm>
                <a:off x="5258391" y="4508113"/>
                <a:ext cx="2831593" cy="437527"/>
              </a:xfrm>
              <a:prstGeom prst="rect">
                <a:avLst/>
              </a:prstGeom>
              <a:noFill/>
            </p:spPr>
            <p:txBody>
              <a:bodyPr wrap="square">
                <a:spAutoFit/>
              </a:bodyPr>
              <a:lstStyle/>
              <a:p>
                <a:pPr algn="just">
                  <a:lnSpc>
                    <a:spcPts val="1000"/>
                  </a:lnSpc>
                </a:pPr>
                <a:r>
                  <a:rPr lang="ja-JP" altLang="en-US" sz="750" dirty="0">
                    <a:solidFill>
                      <a:schemeClr val="bg1">
                        <a:lumMod val="50000"/>
                      </a:schemeClr>
                    </a:solidFill>
                    <a:latin typeface="メイリオ" panose="020B0604030504040204" pitchFamily="50" charset="-128"/>
                    <a:ea typeface="メイリオ" panose="020B0604030504040204" pitchFamily="50" charset="-128"/>
                  </a:rPr>
                  <a:t>シンプルで施工しやすい、安定したクローズ動作。門扉が自動で閉まる油圧式のオートクローザーをご用意しています。</a:t>
                </a:r>
                <a:endParaRPr lang="en-US" altLang="ja-JP" sz="750" dirty="0">
                  <a:solidFill>
                    <a:schemeClr val="bg1">
                      <a:lumMod val="50000"/>
                    </a:schemeClr>
                  </a:solidFill>
                  <a:latin typeface="メイリオ" panose="020B0604030504040204" pitchFamily="50" charset="-128"/>
                  <a:ea typeface="メイリオ" panose="020B0604030504040204" pitchFamily="50" charset="-128"/>
                </a:endParaRPr>
              </a:p>
              <a:p>
                <a:pPr algn="just">
                  <a:lnSpc>
                    <a:spcPts val="700"/>
                  </a:lnSpc>
                </a:pPr>
                <a:r>
                  <a:rPr lang="en-US" altLang="ja-JP" sz="550" dirty="0">
                    <a:solidFill>
                      <a:schemeClr val="bg1">
                        <a:lumMod val="50000"/>
                      </a:schemeClr>
                    </a:solidFill>
                    <a:latin typeface="メイリオ" panose="020B0604030504040204" pitchFamily="50" charset="-128"/>
                    <a:ea typeface="メイリオ" panose="020B0604030504040204" pitchFamily="50" charset="-128"/>
                  </a:rPr>
                  <a:t>※</a:t>
                </a:r>
                <a:r>
                  <a:rPr lang="ja-JP" altLang="en-US" sz="550" dirty="0">
                    <a:solidFill>
                      <a:schemeClr val="bg1">
                        <a:lumMod val="50000"/>
                      </a:schemeClr>
                    </a:solidFill>
                    <a:latin typeface="メイリオ" panose="020B0604030504040204" pitchFamily="50" charset="-128"/>
                    <a:ea typeface="メイリオ" panose="020B0604030504040204" pitchFamily="50" charset="-128"/>
                  </a:rPr>
                  <a:t>ラッチ式シリンダー錠使用時のみ取付け可能</a:t>
                </a:r>
              </a:p>
            </p:txBody>
          </p:sp>
          <p:sp>
            <p:nvSpPr>
              <p:cNvPr id="79" name="object 29">
                <a:extLst>
                  <a:ext uri="{FF2B5EF4-FFF2-40B4-BE49-F238E27FC236}">
                    <a16:creationId xmlns:a16="http://schemas.microsoft.com/office/drawing/2014/main" id="{CB5E02C0-761D-4138-8577-5DDAE1FAF392}"/>
                  </a:ext>
                </a:extLst>
              </p:cNvPr>
              <p:cNvSpPr/>
              <p:nvPr/>
            </p:nvSpPr>
            <p:spPr>
              <a:xfrm flipV="1">
                <a:off x="5337125" y="4369140"/>
                <a:ext cx="2715989" cy="142886"/>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96" name="object 87">
              <a:extLst>
                <a:ext uri="{FF2B5EF4-FFF2-40B4-BE49-F238E27FC236}">
                  <a16:creationId xmlns:a16="http://schemas.microsoft.com/office/drawing/2014/main" id="{C7D3A16F-B037-4FA8-AD22-87F37A4605D2}"/>
                </a:ext>
              </a:extLst>
            </p:cNvPr>
            <p:cNvSpPr>
              <a:spLocks noChangeArrowheads="1"/>
            </p:cNvSpPr>
            <p:nvPr/>
          </p:nvSpPr>
          <p:spPr bwMode="auto">
            <a:xfrm>
              <a:off x="7499139" y="3984704"/>
              <a:ext cx="486371" cy="848064"/>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endParaRPr lang="ja-JP" altLang="ja-JP"/>
            </a:p>
          </p:txBody>
        </p:sp>
        <p:grpSp>
          <p:nvGrpSpPr>
            <p:cNvPr id="12" name="グループ化 11">
              <a:extLst>
                <a:ext uri="{FF2B5EF4-FFF2-40B4-BE49-F238E27FC236}">
                  <a16:creationId xmlns:a16="http://schemas.microsoft.com/office/drawing/2014/main" id="{75914A3E-40FC-4E49-97C2-69312D5062F3}"/>
                </a:ext>
              </a:extLst>
            </p:cNvPr>
            <p:cNvGrpSpPr/>
            <p:nvPr/>
          </p:nvGrpSpPr>
          <p:grpSpPr>
            <a:xfrm>
              <a:off x="6293594" y="4282153"/>
              <a:ext cx="1203576" cy="779644"/>
              <a:chOff x="7248354" y="2992657"/>
              <a:chExt cx="1355186" cy="877853"/>
            </a:xfrm>
          </p:grpSpPr>
          <p:sp>
            <p:nvSpPr>
              <p:cNvPr id="93" name="object 67">
                <a:extLst>
                  <a:ext uri="{FF2B5EF4-FFF2-40B4-BE49-F238E27FC236}">
                    <a16:creationId xmlns:a16="http://schemas.microsoft.com/office/drawing/2014/main" id="{1BC39007-F72E-4B37-AE5B-6D1456609D08}"/>
                  </a:ext>
                </a:extLst>
              </p:cNvPr>
              <p:cNvSpPr txBox="1">
                <a:spLocks noChangeArrowheads="1"/>
              </p:cNvSpPr>
              <p:nvPr/>
            </p:nvSpPr>
            <p:spPr bwMode="auto">
              <a:xfrm>
                <a:off x="7267611" y="3390773"/>
                <a:ext cx="400336" cy="20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indent="-1588">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ja-JP" sz="600" dirty="0">
                    <a:latin typeface="+mn-ea"/>
                    <a:ea typeface="+mn-ea"/>
                  </a:rPr>
                  <a:t>ストップ 範囲</a:t>
                </a:r>
              </a:p>
            </p:txBody>
          </p:sp>
          <p:grpSp>
            <p:nvGrpSpPr>
              <p:cNvPr id="11" name="グループ化 10">
                <a:extLst>
                  <a:ext uri="{FF2B5EF4-FFF2-40B4-BE49-F238E27FC236}">
                    <a16:creationId xmlns:a16="http://schemas.microsoft.com/office/drawing/2014/main" id="{4DB0A5B4-FA50-43A8-BE6A-B246F9210546}"/>
                  </a:ext>
                </a:extLst>
              </p:cNvPr>
              <p:cNvGrpSpPr/>
              <p:nvPr/>
            </p:nvGrpSpPr>
            <p:grpSpPr>
              <a:xfrm>
                <a:off x="7248354" y="2992657"/>
                <a:ext cx="1355186" cy="877853"/>
                <a:chOff x="7254415" y="2960333"/>
                <a:chExt cx="1355186" cy="877853"/>
              </a:xfrm>
            </p:grpSpPr>
            <p:sp>
              <p:nvSpPr>
                <p:cNvPr id="94" name="object 70">
                  <a:extLst>
                    <a:ext uri="{FF2B5EF4-FFF2-40B4-BE49-F238E27FC236}">
                      <a16:creationId xmlns:a16="http://schemas.microsoft.com/office/drawing/2014/main" id="{521D2BE3-8EA4-41AD-9444-178C7E374996}"/>
                    </a:ext>
                  </a:extLst>
                </p:cNvPr>
                <p:cNvSpPr txBox="1">
                  <a:spLocks noChangeArrowheads="1"/>
                </p:cNvSpPr>
                <p:nvPr/>
              </p:nvSpPr>
              <p:spPr bwMode="auto">
                <a:xfrm>
                  <a:off x="7254415" y="3630258"/>
                  <a:ext cx="1355186" cy="20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en-US" sz="600" dirty="0">
                      <a:solidFill>
                        <a:srgbClr val="777777"/>
                      </a:solidFill>
                      <a:latin typeface="+mn-ea"/>
                      <a:ea typeface="+mn-ea"/>
                    </a:rPr>
                    <a:t>作動範囲は</a:t>
                  </a:r>
                  <a:r>
                    <a:rPr lang="en-US" altLang="ja-JP" sz="600" dirty="0">
                      <a:solidFill>
                        <a:srgbClr val="777777"/>
                      </a:solidFill>
                      <a:latin typeface="+mn-ea"/>
                      <a:ea typeface="+mn-ea"/>
                    </a:rPr>
                    <a:t>0</a:t>
                  </a:r>
                  <a:r>
                    <a:rPr lang="ja-JP" altLang="en-US" sz="600" dirty="0">
                      <a:solidFill>
                        <a:srgbClr val="777777"/>
                      </a:solidFill>
                      <a:latin typeface="+mn-ea"/>
                      <a:ea typeface="+mn-ea"/>
                    </a:rPr>
                    <a:t>゜～</a:t>
                  </a:r>
                  <a:r>
                    <a:rPr lang="en-US" altLang="ja-JP" sz="600" dirty="0">
                      <a:solidFill>
                        <a:srgbClr val="777777"/>
                      </a:solidFill>
                      <a:latin typeface="+mn-ea"/>
                      <a:ea typeface="+mn-ea"/>
                    </a:rPr>
                    <a:t>80</a:t>
                  </a:r>
                  <a:r>
                    <a:rPr lang="ja-JP" altLang="en-US" sz="600" dirty="0">
                      <a:solidFill>
                        <a:srgbClr val="777777"/>
                      </a:solidFill>
                      <a:latin typeface="+mn-ea"/>
                      <a:ea typeface="+mn-ea"/>
                    </a:rPr>
                    <a:t>゜。小さな</a:t>
                  </a:r>
                  <a:endParaRPr lang="en-US" altLang="ja-JP" sz="600" dirty="0">
                    <a:solidFill>
                      <a:srgbClr val="777777"/>
                    </a:solidFill>
                    <a:latin typeface="+mn-ea"/>
                    <a:ea typeface="+mn-ea"/>
                  </a:endParaRPr>
                </a:p>
                <a:p>
                  <a:pPr eaLnBrk="1" hangingPunct="1"/>
                  <a:r>
                    <a:rPr lang="ja-JP" altLang="en-US" sz="600" dirty="0">
                      <a:solidFill>
                        <a:srgbClr val="777777"/>
                      </a:solidFill>
                      <a:latin typeface="+mn-ea"/>
                      <a:ea typeface="+mn-ea"/>
                    </a:rPr>
                    <a:t>角度からでも安定して作動します。</a:t>
                  </a:r>
                  <a:endParaRPr lang="ja-JP" altLang="ja-JP" sz="600" dirty="0">
                    <a:latin typeface="+mn-ea"/>
                    <a:ea typeface="+mn-ea"/>
                  </a:endParaRPr>
                </a:p>
              </p:txBody>
            </p:sp>
            <p:grpSp>
              <p:nvGrpSpPr>
                <p:cNvPr id="10" name="グループ化 9">
                  <a:extLst>
                    <a:ext uri="{FF2B5EF4-FFF2-40B4-BE49-F238E27FC236}">
                      <a16:creationId xmlns:a16="http://schemas.microsoft.com/office/drawing/2014/main" id="{41850F40-71CD-4BF7-98D5-66D3973C3071}"/>
                    </a:ext>
                  </a:extLst>
                </p:cNvPr>
                <p:cNvGrpSpPr/>
                <p:nvPr/>
              </p:nvGrpSpPr>
              <p:grpSpPr>
                <a:xfrm>
                  <a:off x="7271877" y="2960333"/>
                  <a:ext cx="1337724" cy="482600"/>
                  <a:chOff x="7271877" y="2960333"/>
                  <a:chExt cx="1337724" cy="482600"/>
                </a:xfrm>
              </p:grpSpPr>
              <p:sp>
                <p:nvSpPr>
                  <p:cNvPr id="92" name="object 66">
                    <a:extLst>
                      <a:ext uri="{FF2B5EF4-FFF2-40B4-BE49-F238E27FC236}">
                        <a16:creationId xmlns:a16="http://schemas.microsoft.com/office/drawing/2014/main" id="{434136D5-187B-4593-B3FF-A108913CC4D9}"/>
                      </a:ext>
                    </a:extLst>
                  </p:cNvPr>
                  <p:cNvSpPr txBox="1">
                    <a:spLocks noChangeArrowheads="1"/>
                  </p:cNvSpPr>
                  <p:nvPr/>
                </p:nvSpPr>
                <p:spPr bwMode="auto">
                  <a:xfrm>
                    <a:off x="7790990" y="3225445"/>
                    <a:ext cx="818611" cy="103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ja-JP" sz="600" dirty="0">
                        <a:latin typeface="+mn-ea"/>
                        <a:ea typeface="+mn-ea"/>
                      </a:rPr>
                      <a:t>作動範囲 0ﾟ～80</a:t>
                    </a:r>
                    <a:r>
                      <a:rPr lang="ja-JP" altLang="ja-JP" sz="600" dirty="0">
                        <a:latin typeface="Microsoft JhengHei" panose="020B0604030504040204" pitchFamily="34" charset="-120"/>
                        <a:ea typeface="Microsoft JhengHei" panose="020B0604030504040204" pitchFamily="34" charset="-120"/>
                      </a:rPr>
                      <a:t>ﾟ</a:t>
                    </a:r>
                  </a:p>
                </p:txBody>
              </p:sp>
              <p:sp>
                <p:nvSpPr>
                  <p:cNvPr id="97" name="object 88">
                    <a:extLst>
                      <a:ext uri="{FF2B5EF4-FFF2-40B4-BE49-F238E27FC236}">
                        <a16:creationId xmlns:a16="http://schemas.microsoft.com/office/drawing/2014/main" id="{C74C9D5C-A8DD-45C8-987F-162253158170}"/>
                      </a:ext>
                    </a:extLst>
                  </p:cNvPr>
                  <p:cNvSpPr>
                    <a:spLocks/>
                  </p:cNvSpPr>
                  <p:nvPr/>
                </p:nvSpPr>
                <p:spPr bwMode="auto">
                  <a:xfrm>
                    <a:off x="8491077" y="2960333"/>
                    <a:ext cx="0" cy="58737"/>
                  </a:xfrm>
                  <a:custGeom>
                    <a:avLst/>
                    <a:gdLst>
                      <a:gd name="T0" fmla="*/ 0 h 59054"/>
                      <a:gd name="T1" fmla="*/ 57871 h 59054"/>
                      <a:gd name="T2" fmla="*/ 0 60000 65536"/>
                      <a:gd name="T3" fmla="*/ 0 60000 65536"/>
                    </a:gdLst>
                    <a:ahLst/>
                    <a:cxnLst>
                      <a:cxn ang="T2">
                        <a:pos x="0" y="T0"/>
                      </a:cxn>
                      <a:cxn ang="T3">
                        <a:pos x="0" y="T1"/>
                      </a:cxn>
                    </a:cxnLst>
                    <a:rect l="0" t="0" r="r" b="b"/>
                    <a:pathLst>
                      <a:path h="59054">
                        <a:moveTo>
                          <a:pt x="0" y="0"/>
                        </a:moveTo>
                        <a:lnTo>
                          <a:pt x="0" y="58813"/>
                        </a:lnTo>
                      </a:path>
                    </a:pathLst>
                  </a:custGeom>
                  <a:noFill/>
                  <a:ln w="58800">
                    <a:solidFill>
                      <a:srgbClr val="C6C7C7"/>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98" name="object 89">
                    <a:extLst>
                      <a:ext uri="{FF2B5EF4-FFF2-40B4-BE49-F238E27FC236}">
                        <a16:creationId xmlns:a16="http://schemas.microsoft.com/office/drawing/2014/main" id="{32E54BF3-2D88-462F-BC47-25DFFCAA7302}"/>
                      </a:ext>
                    </a:extLst>
                  </p:cNvPr>
                  <p:cNvSpPr>
                    <a:spLocks/>
                  </p:cNvSpPr>
                  <p:nvPr/>
                </p:nvSpPr>
                <p:spPr bwMode="auto">
                  <a:xfrm>
                    <a:off x="8462502" y="2960333"/>
                    <a:ext cx="58738" cy="58737"/>
                  </a:xfrm>
                  <a:custGeom>
                    <a:avLst/>
                    <a:gdLst>
                      <a:gd name="T0" fmla="*/ 57861 w 59054"/>
                      <a:gd name="T1" fmla="*/ 57858 h 59054"/>
                      <a:gd name="T2" fmla="*/ 0 w 59054"/>
                      <a:gd name="T3" fmla="*/ 57858 h 59054"/>
                      <a:gd name="T4" fmla="*/ 0 w 59054"/>
                      <a:gd name="T5" fmla="*/ 0 h 59054"/>
                      <a:gd name="T6" fmla="*/ 57861 w 59054"/>
                      <a:gd name="T7" fmla="*/ 0 h 59054"/>
                      <a:gd name="T8" fmla="*/ 57861 w 59054"/>
                      <a:gd name="T9" fmla="*/ 57858 h 590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054" h="59054">
                        <a:moveTo>
                          <a:pt x="58800" y="58800"/>
                        </a:moveTo>
                        <a:lnTo>
                          <a:pt x="0" y="58800"/>
                        </a:lnTo>
                        <a:lnTo>
                          <a:pt x="0" y="0"/>
                        </a:lnTo>
                        <a:lnTo>
                          <a:pt x="58800" y="0"/>
                        </a:lnTo>
                        <a:lnTo>
                          <a:pt x="58800" y="58800"/>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99" name="object 90">
                    <a:extLst>
                      <a:ext uri="{FF2B5EF4-FFF2-40B4-BE49-F238E27FC236}">
                        <a16:creationId xmlns:a16="http://schemas.microsoft.com/office/drawing/2014/main" id="{E9ABE6AB-D0F9-4096-902A-B559EF8342CB}"/>
                      </a:ext>
                    </a:extLst>
                  </p:cNvPr>
                  <p:cNvSpPr>
                    <a:spLocks/>
                  </p:cNvSpPr>
                  <p:nvPr/>
                </p:nvSpPr>
                <p:spPr bwMode="auto">
                  <a:xfrm>
                    <a:off x="8029115" y="3006370"/>
                    <a:ext cx="419100" cy="0"/>
                  </a:xfrm>
                  <a:custGeom>
                    <a:avLst/>
                    <a:gdLst>
                      <a:gd name="T0" fmla="*/ 0 w 419100"/>
                      <a:gd name="T1" fmla="*/ 418884 w 419100"/>
                      <a:gd name="T2" fmla="*/ 0 60000 65536"/>
                      <a:gd name="T3" fmla="*/ 0 60000 65536"/>
                    </a:gdLst>
                    <a:ahLst/>
                    <a:cxnLst>
                      <a:cxn ang="T2">
                        <a:pos x="T0" y="0"/>
                      </a:cxn>
                      <a:cxn ang="T3">
                        <a:pos x="T1" y="0"/>
                      </a:cxn>
                    </a:cxnLst>
                    <a:rect l="0" t="0" r="r" b="b"/>
                    <a:pathLst>
                      <a:path w="419100">
                        <a:moveTo>
                          <a:pt x="0" y="0"/>
                        </a:moveTo>
                        <a:lnTo>
                          <a:pt x="418884" y="0"/>
                        </a:lnTo>
                      </a:path>
                    </a:pathLst>
                  </a:custGeom>
                  <a:noFill/>
                  <a:ln w="25374">
                    <a:solidFill>
                      <a:srgbClr val="C6C7C7"/>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0" name="object 91">
                    <a:extLst>
                      <a:ext uri="{FF2B5EF4-FFF2-40B4-BE49-F238E27FC236}">
                        <a16:creationId xmlns:a16="http://schemas.microsoft.com/office/drawing/2014/main" id="{37860135-2236-4797-A12B-CF6377B9F587}"/>
                      </a:ext>
                    </a:extLst>
                  </p:cNvPr>
                  <p:cNvSpPr>
                    <a:spLocks/>
                  </p:cNvSpPr>
                  <p:nvPr/>
                </p:nvSpPr>
                <p:spPr bwMode="auto">
                  <a:xfrm>
                    <a:off x="8029115" y="2993670"/>
                    <a:ext cx="419100" cy="25400"/>
                  </a:xfrm>
                  <a:custGeom>
                    <a:avLst/>
                    <a:gdLst>
                      <a:gd name="T0" fmla="*/ 418896 w 419100"/>
                      <a:gd name="T1" fmla="*/ 25374 h 25400"/>
                      <a:gd name="T2" fmla="*/ 0 w 419100"/>
                      <a:gd name="T3" fmla="*/ 25374 h 25400"/>
                      <a:gd name="T4" fmla="*/ 0 w 419100"/>
                      <a:gd name="T5" fmla="*/ 0 h 25400"/>
                      <a:gd name="T6" fmla="*/ 418896 w 419100"/>
                      <a:gd name="T7" fmla="*/ 0 h 25400"/>
                      <a:gd name="T8" fmla="*/ 418896 w 419100"/>
                      <a:gd name="T9" fmla="*/ 25374 h 25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9100" h="25400">
                        <a:moveTo>
                          <a:pt x="418896" y="25374"/>
                        </a:moveTo>
                        <a:lnTo>
                          <a:pt x="0" y="25374"/>
                        </a:lnTo>
                        <a:lnTo>
                          <a:pt x="0" y="0"/>
                        </a:lnTo>
                        <a:lnTo>
                          <a:pt x="418896" y="0"/>
                        </a:lnTo>
                        <a:lnTo>
                          <a:pt x="418896" y="25374"/>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1" name="object 92">
                    <a:extLst>
                      <a:ext uri="{FF2B5EF4-FFF2-40B4-BE49-F238E27FC236}">
                        <a16:creationId xmlns:a16="http://schemas.microsoft.com/office/drawing/2014/main" id="{895C9280-6A70-4C0B-B8F0-A16870600DA8}"/>
                      </a:ext>
                    </a:extLst>
                  </p:cNvPr>
                  <p:cNvSpPr>
                    <a:spLocks/>
                  </p:cNvSpPr>
                  <p:nvPr/>
                </p:nvSpPr>
                <p:spPr bwMode="auto">
                  <a:xfrm>
                    <a:off x="8445040" y="3015895"/>
                    <a:ext cx="19050" cy="19050"/>
                  </a:xfrm>
                  <a:custGeom>
                    <a:avLst/>
                    <a:gdLst>
                      <a:gd name="T0" fmla="*/ 14604 w 19050"/>
                      <a:gd name="T1" fmla="*/ 0 h 19050"/>
                      <a:gd name="T2" fmla="*/ 4229 w 19050"/>
                      <a:gd name="T3" fmla="*/ 0 h 19050"/>
                      <a:gd name="T4" fmla="*/ 0 w 19050"/>
                      <a:gd name="T5" fmla="*/ 4216 h 19050"/>
                      <a:gd name="T6" fmla="*/ 0 w 19050"/>
                      <a:gd name="T7" fmla="*/ 14604 h 19050"/>
                      <a:gd name="T8" fmla="*/ 4229 w 19050"/>
                      <a:gd name="T9" fmla="*/ 18808 h 19050"/>
                      <a:gd name="T10" fmla="*/ 14604 w 19050"/>
                      <a:gd name="T11" fmla="*/ 18808 h 19050"/>
                      <a:gd name="T12" fmla="*/ 18821 w 19050"/>
                      <a:gd name="T13" fmla="*/ 14604 h 19050"/>
                      <a:gd name="T14" fmla="*/ 18821 w 19050"/>
                      <a:gd name="T15" fmla="*/ 4216 h 19050"/>
                      <a:gd name="T16" fmla="*/ 14604 w 19050"/>
                      <a:gd name="T17" fmla="*/ 0 h 190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50" h="19050">
                        <a:moveTo>
                          <a:pt x="14604" y="0"/>
                        </a:moveTo>
                        <a:lnTo>
                          <a:pt x="4229" y="0"/>
                        </a:lnTo>
                        <a:lnTo>
                          <a:pt x="0" y="4216"/>
                        </a:lnTo>
                        <a:lnTo>
                          <a:pt x="0" y="14604"/>
                        </a:lnTo>
                        <a:lnTo>
                          <a:pt x="4229" y="18808"/>
                        </a:lnTo>
                        <a:lnTo>
                          <a:pt x="14604" y="18808"/>
                        </a:lnTo>
                        <a:lnTo>
                          <a:pt x="18821" y="14604"/>
                        </a:lnTo>
                        <a:lnTo>
                          <a:pt x="18821" y="4216"/>
                        </a:lnTo>
                        <a:lnTo>
                          <a:pt x="14604" y="0"/>
                        </a:lnTo>
                        <a:close/>
                      </a:path>
                    </a:pathLst>
                  </a:custGeom>
                  <a:solidFill>
                    <a:srgbClr val="58575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02" name="object 93">
                    <a:extLst>
                      <a:ext uri="{FF2B5EF4-FFF2-40B4-BE49-F238E27FC236}">
                        <a16:creationId xmlns:a16="http://schemas.microsoft.com/office/drawing/2014/main" id="{4135A88B-E8EC-43F2-86CC-79827943BF81}"/>
                      </a:ext>
                    </a:extLst>
                  </p:cNvPr>
                  <p:cNvSpPr>
                    <a:spLocks/>
                  </p:cNvSpPr>
                  <p:nvPr/>
                </p:nvSpPr>
                <p:spPr bwMode="auto">
                  <a:xfrm>
                    <a:off x="8445040" y="3015895"/>
                    <a:ext cx="19050" cy="19050"/>
                  </a:xfrm>
                  <a:custGeom>
                    <a:avLst/>
                    <a:gdLst>
                      <a:gd name="T0" fmla="*/ 18821 w 19050"/>
                      <a:gd name="T1" fmla="*/ 9410 h 19050"/>
                      <a:gd name="T2" fmla="*/ 18821 w 19050"/>
                      <a:gd name="T3" fmla="*/ 14604 h 19050"/>
                      <a:gd name="T4" fmla="*/ 14604 w 19050"/>
                      <a:gd name="T5" fmla="*/ 18808 h 19050"/>
                      <a:gd name="T6" fmla="*/ 9410 w 19050"/>
                      <a:gd name="T7" fmla="*/ 18808 h 19050"/>
                      <a:gd name="T8" fmla="*/ 4229 w 19050"/>
                      <a:gd name="T9" fmla="*/ 18808 h 19050"/>
                      <a:gd name="T10" fmla="*/ 0 w 19050"/>
                      <a:gd name="T11" fmla="*/ 14604 h 19050"/>
                      <a:gd name="T12" fmla="*/ 0 w 19050"/>
                      <a:gd name="T13" fmla="*/ 9410 h 19050"/>
                      <a:gd name="T14" fmla="*/ 0 w 19050"/>
                      <a:gd name="T15" fmla="*/ 4216 h 19050"/>
                      <a:gd name="T16" fmla="*/ 4229 w 19050"/>
                      <a:gd name="T17" fmla="*/ 0 h 19050"/>
                      <a:gd name="T18" fmla="*/ 9410 w 19050"/>
                      <a:gd name="T19" fmla="*/ 0 h 19050"/>
                      <a:gd name="T20" fmla="*/ 14604 w 19050"/>
                      <a:gd name="T21" fmla="*/ 0 h 19050"/>
                      <a:gd name="T22" fmla="*/ 18821 w 19050"/>
                      <a:gd name="T23" fmla="*/ 4216 h 19050"/>
                      <a:gd name="T24" fmla="*/ 18821 w 19050"/>
                      <a:gd name="T25" fmla="*/ 9410 h 190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050" h="19050">
                        <a:moveTo>
                          <a:pt x="18821" y="9410"/>
                        </a:moveTo>
                        <a:lnTo>
                          <a:pt x="18821" y="14604"/>
                        </a:lnTo>
                        <a:lnTo>
                          <a:pt x="14604" y="18808"/>
                        </a:lnTo>
                        <a:lnTo>
                          <a:pt x="9410" y="18808"/>
                        </a:lnTo>
                        <a:lnTo>
                          <a:pt x="4229" y="18808"/>
                        </a:lnTo>
                        <a:lnTo>
                          <a:pt x="0" y="14604"/>
                        </a:lnTo>
                        <a:lnTo>
                          <a:pt x="0" y="9410"/>
                        </a:lnTo>
                        <a:lnTo>
                          <a:pt x="0" y="4216"/>
                        </a:lnTo>
                        <a:lnTo>
                          <a:pt x="4229" y="0"/>
                        </a:lnTo>
                        <a:lnTo>
                          <a:pt x="9410" y="0"/>
                        </a:lnTo>
                        <a:lnTo>
                          <a:pt x="14604" y="0"/>
                        </a:lnTo>
                        <a:lnTo>
                          <a:pt x="18821" y="4216"/>
                        </a:lnTo>
                        <a:lnTo>
                          <a:pt x="18821" y="9410"/>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3" name="object 94">
                    <a:extLst>
                      <a:ext uri="{FF2B5EF4-FFF2-40B4-BE49-F238E27FC236}">
                        <a16:creationId xmlns:a16="http://schemas.microsoft.com/office/drawing/2014/main" id="{5310DA83-D9D6-4BC8-B099-0E6BFEA28C15}"/>
                      </a:ext>
                    </a:extLst>
                  </p:cNvPr>
                  <p:cNvSpPr>
                    <a:spLocks/>
                  </p:cNvSpPr>
                  <p:nvPr/>
                </p:nvSpPr>
                <p:spPr bwMode="auto">
                  <a:xfrm>
                    <a:off x="7549690" y="2960333"/>
                    <a:ext cx="0" cy="58737"/>
                  </a:xfrm>
                  <a:custGeom>
                    <a:avLst/>
                    <a:gdLst>
                      <a:gd name="T0" fmla="*/ 0 h 59054"/>
                      <a:gd name="T1" fmla="*/ 57858 h 59054"/>
                      <a:gd name="T2" fmla="*/ 0 60000 65536"/>
                      <a:gd name="T3" fmla="*/ 0 60000 65536"/>
                    </a:gdLst>
                    <a:ahLst/>
                    <a:cxnLst>
                      <a:cxn ang="T2">
                        <a:pos x="0" y="T0"/>
                      </a:cxn>
                      <a:cxn ang="T3">
                        <a:pos x="0" y="T1"/>
                      </a:cxn>
                    </a:cxnLst>
                    <a:rect l="0" t="0" r="r" b="b"/>
                    <a:pathLst>
                      <a:path h="59054">
                        <a:moveTo>
                          <a:pt x="0" y="0"/>
                        </a:moveTo>
                        <a:lnTo>
                          <a:pt x="0" y="58800"/>
                        </a:lnTo>
                      </a:path>
                    </a:pathLst>
                  </a:custGeom>
                  <a:noFill/>
                  <a:ln w="58800">
                    <a:solidFill>
                      <a:srgbClr val="C6C7C7"/>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4" name="object 95">
                    <a:extLst>
                      <a:ext uri="{FF2B5EF4-FFF2-40B4-BE49-F238E27FC236}">
                        <a16:creationId xmlns:a16="http://schemas.microsoft.com/office/drawing/2014/main" id="{A8FBF2E3-2239-4C97-9DB4-9CB3B02A96DA}"/>
                      </a:ext>
                    </a:extLst>
                  </p:cNvPr>
                  <p:cNvSpPr>
                    <a:spLocks/>
                  </p:cNvSpPr>
                  <p:nvPr/>
                </p:nvSpPr>
                <p:spPr bwMode="auto">
                  <a:xfrm>
                    <a:off x="7521115" y="2960333"/>
                    <a:ext cx="58737" cy="58737"/>
                  </a:xfrm>
                  <a:custGeom>
                    <a:avLst/>
                    <a:gdLst>
                      <a:gd name="T0" fmla="*/ 0 w 59054"/>
                      <a:gd name="T1" fmla="*/ 57858 h 59054"/>
                      <a:gd name="T2" fmla="*/ 57858 w 59054"/>
                      <a:gd name="T3" fmla="*/ 57858 h 59054"/>
                      <a:gd name="T4" fmla="*/ 57858 w 59054"/>
                      <a:gd name="T5" fmla="*/ 0 h 59054"/>
                      <a:gd name="T6" fmla="*/ 0 w 59054"/>
                      <a:gd name="T7" fmla="*/ 0 h 59054"/>
                      <a:gd name="T8" fmla="*/ 0 w 59054"/>
                      <a:gd name="T9" fmla="*/ 57858 h 590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054" h="59054">
                        <a:moveTo>
                          <a:pt x="0" y="58800"/>
                        </a:moveTo>
                        <a:lnTo>
                          <a:pt x="58800" y="58800"/>
                        </a:lnTo>
                        <a:lnTo>
                          <a:pt x="58800" y="0"/>
                        </a:lnTo>
                        <a:lnTo>
                          <a:pt x="0" y="0"/>
                        </a:lnTo>
                        <a:lnTo>
                          <a:pt x="0" y="58800"/>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5" name="object 96">
                    <a:extLst>
                      <a:ext uri="{FF2B5EF4-FFF2-40B4-BE49-F238E27FC236}">
                        <a16:creationId xmlns:a16="http://schemas.microsoft.com/office/drawing/2014/main" id="{461CD103-BED5-47DF-AF4C-3864B0D97E32}"/>
                      </a:ext>
                    </a:extLst>
                  </p:cNvPr>
                  <p:cNvSpPr>
                    <a:spLocks/>
                  </p:cNvSpPr>
                  <p:nvPr/>
                </p:nvSpPr>
                <p:spPr bwMode="auto">
                  <a:xfrm>
                    <a:off x="7594140" y="2993670"/>
                    <a:ext cx="419100" cy="25400"/>
                  </a:xfrm>
                  <a:custGeom>
                    <a:avLst/>
                    <a:gdLst>
                      <a:gd name="T0" fmla="*/ 0 w 419100"/>
                      <a:gd name="T1" fmla="*/ 25374 h 25400"/>
                      <a:gd name="T2" fmla="*/ 418896 w 419100"/>
                      <a:gd name="T3" fmla="*/ 25374 h 25400"/>
                      <a:gd name="T4" fmla="*/ 418896 w 419100"/>
                      <a:gd name="T5" fmla="*/ 0 h 25400"/>
                      <a:gd name="T6" fmla="*/ 0 w 419100"/>
                      <a:gd name="T7" fmla="*/ 0 h 25400"/>
                      <a:gd name="T8" fmla="*/ 0 w 419100"/>
                      <a:gd name="T9" fmla="*/ 25374 h 25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9100" h="25400">
                        <a:moveTo>
                          <a:pt x="0" y="25374"/>
                        </a:moveTo>
                        <a:lnTo>
                          <a:pt x="418896" y="25374"/>
                        </a:lnTo>
                        <a:lnTo>
                          <a:pt x="418896" y="0"/>
                        </a:lnTo>
                        <a:lnTo>
                          <a:pt x="0" y="0"/>
                        </a:lnTo>
                        <a:lnTo>
                          <a:pt x="0" y="25374"/>
                        </a:lnTo>
                        <a:close/>
                      </a:path>
                    </a:pathLst>
                  </a:custGeom>
                  <a:noFill/>
                  <a:ln w="317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6" name="object 97">
                    <a:extLst>
                      <a:ext uri="{FF2B5EF4-FFF2-40B4-BE49-F238E27FC236}">
                        <a16:creationId xmlns:a16="http://schemas.microsoft.com/office/drawing/2014/main" id="{C28DC39C-CD92-46B5-936F-568579D7481A}"/>
                      </a:ext>
                    </a:extLst>
                  </p:cNvPr>
                  <p:cNvSpPr>
                    <a:spLocks/>
                  </p:cNvSpPr>
                  <p:nvPr/>
                </p:nvSpPr>
                <p:spPr bwMode="auto">
                  <a:xfrm>
                    <a:off x="7271877" y="3025420"/>
                    <a:ext cx="314325" cy="311150"/>
                  </a:xfrm>
                  <a:custGeom>
                    <a:avLst/>
                    <a:gdLst>
                      <a:gd name="T0" fmla="*/ 310159 w 314325"/>
                      <a:gd name="T1" fmla="*/ 12799 h 311785"/>
                      <a:gd name="T2" fmla="*/ 307314 w 314325"/>
                      <a:gd name="T3" fmla="*/ 25799 h 311785"/>
                      <a:gd name="T4" fmla="*/ 292785 w 314325"/>
                      <a:gd name="T5" fmla="*/ 37375 h 311785"/>
                      <a:gd name="T6" fmla="*/ 299389 w 314325"/>
                      <a:gd name="T7" fmla="*/ 30925 h 311785"/>
                      <a:gd name="T8" fmla="*/ 282790 w 314325"/>
                      <a:gd name="T9" fmla="*/ 49669 h 311785"/>
                      <a:gd name="T10" fmla="*/ 266344 w 314325"/>
                      <a:gd name="T11" fmla="*/ 63151 h 311785"/>
                      <a:gd name="T12" fmla="*/ 259727 w 314325"/>
                      <a:gd name="T13" fmla="*/ 69600 h 311785"/>
                      <a:gd name="T14" fmla="*/ 259727 w 314325"/>
                      <a:gd name="T15" fmla="*/ 69600 h 311785"/>
                      <a:gd name="T16" fmla="*/ 247802 w 314325"/>
                      <a:gd name="T17" fmla="*/ 83801 h 311785"/>
                      <a:gd name="T18" fmla="*/ 227965 w 314325"/>
                      <a:gd name="T19" fmla="*/ 103126 h 311785"/>
                      <a:gd name="T20" fmla="*/ 213436 w 314325"/>
                      <a:gd name="T21" fmla="*/ 114700 h 311785"/>
                      <a:gd name="T22" fmla="*/ 206832 w 314325"/>
                      <a:gd name="T23" fmla="*/ 121138 h 311785"/>
                      <a:gd name="T24" fmla="*/ 206832 w 314325"/>
                      <a:gd name="T25" fmla="*/ 121138 h 311785"/>
                      <a:gd name="T26" fmla="*/ 194906 w 314325"/>
                      <a:gd name="T27" fmla="*/ 135339 h 311785"/>
                      <a:gd name="T28" fmla="*/ 175069 w 314325"/>
                      <a:gd name="T29" fmla="*/ 154676 h 311785"/>
                      <a:gd name="T30" fmla="*/ 160540 w 314325"/>
                      <a:gd name="T31" fmla="*/ 166264 h 311785"/>
                      <a:gd name="T32" fmla="*/ 153936 w 314325"/>
                      <a:gd name="T33" fmla="*/ 172689 h 311785"/>
                      <a:gd name="T34" fmla="*/ 153936 w 314325"/>
                      <a:gd name="T35" fmla="*/ 172689 h 311785"/>
                      <a:gd name="T36" fmla="*/ 141998 w 314325"/>
                      <a:gd name="T37" fmla="*/ 186890 h 311785"/>
                      <a:gd name="T38" fmla="*/ 122174 w 314325"/>
                      <a:gd name="T39" fmla="*/ 206239 h 311785"/>
                      <a:gd name="T40" fmla="*/ 107632 w 314325"/>
                      <a:gd name="T41" fmla="*/ 217803 h 311785"/>
                      <a:gd name="T42" fmla="*/ 101041 w 314325"/>
                      <a:gd name="T43" fmla="*/ 224238 h 311785"/>
                      <a:gd name="T44" fmla="*/ 101041 w 314325"/>
                      <a:gd name="T45" fmla="*/ 224238 h 311785"/>
                      <a:gd name="T46" fmla="*/ 89103 w 314325"/>
                      <a:gd name="T47" fmla="*/ 238438 h 311785"/>
                      <a:gd name="T48" fmla="*/ 69278 w 314325"/>
                      <a:gd name="T49" fmla="*/ 257778 h 311785"/>
                      <a:gd name="T50" fmla="*/ 54737 w 314325"/>
                      <a:gd name="T51" fmla="*/ 269364 h 311785"/>
                      <a:gd name="T52" fmla="*/ 48145 w 314325"/>
                      <a:gd name="T53" fmla="*/ 275790 h 311785"/>
                      <a:gd name="T54" fmla="*/ 45008 w 314325"/>
                      <a:gd name="T55" fmla="*/ 281432 h 311785"/>
                      <a:gd name="T56" fmla="*/ 28295 w 314325"/>
                      <a:gd name="T57" fmla="*/ 295140 h 311785"/>
                      <a:gd name="T58" fmla="*/ 34912 w 314325"/>
                      <a:gd name="T59" fmla="*/ 288677 h 311785"/>
                      <a:gd name="T60" fmla="*/ 22974 w 314325"/>
                      <a:gd name="T61" fmla="*/ 302903 h 311785"/>
                      <a:gd name="T62" fmla="*/ 7975 w 314325"/>
                      <a:gd name="T63" fmla="*/ 301148 h 311785"/>
                      <a:gd name="T64" fmla="*/ 4737 w 314325"/>
                      <a:gd name="T65" fmla="*/ 295228 h 311785"/>
                      <a:gd name="T66" fmla="*/ 7912 w 314325"/>
                      <a:gd name="T67" fmla="*/ 284841 h 311785"/>
                      <a:gd name="T68" fmla="*/ 14516 w 314325"/>
                      <a:gd name="T69" fmla="*/ 278404 h 311785"/>
                      <a:gd name="T70" fmla="*/ 26454 w 314325"/>
                      <a:gd name="T71" fmla="*/ 264203 h 311785"/>
                      <a:gd name="T72" fmla="*/ 46266 w 314325"/>
                      <a:gd name="T73" fmla="*/ 244864 h 311785"/>
                      <a:gd name="T74" fmla="*/ 46266 w 314325"/>
                      <a:gd name="T75" fmla="*/ 244864 h 311785"/>
                      <a:gd name="T76" fmla="*/ 60807 w 314325"/>
                      <a:gd name="T77" fmla="*/ 233290 h 311785"/>
                      <a:gd name="T78" fmla="*/ 67411 w 314325"/>
                      <a:gd name="T79" fmla="*/ 226852 h 311785"/>
                      <a:gd name="T80" fmla="*/ 79349 w 314325"/>
                      <a:gd name="T81" fmla="*/ 212651 h 311785"/>
                      <a:gd name="T82" fmla="*/ 99161 w 314325"/>
                      <a:gd name="T83" fmla="*/ 193314 h 311785"/>
                      <a:gd name="T84" fmla="*/ 99161 w 314325"/>
                      <a:gd name="T85" fmla="*/ 193314 h 311785"/>
                      <a:gd name="T86" fmla="*/ 113703 w 314325"/>
                      <a:gd name="T87" fmla="*/ 181739 h 311785"/>
                      <a:gd name="T88" fmla="*/ 120307 w 314325"/>
                      <a:gd name="T89" fmla="*/ 175302 h 311785"/>
                      <a:gd name="T90" fmla="*/ 132232 w 314325"/>
                      <a:gd name="T91" fmla="*/ 161102 h 311785"/>
                      <a:gd name="T92" fmla="*/ 152069 w 314325"/>
                      <a:gd name="T93" fmla="*/ 141751 h 311785"/>
                      <a:gd name="T94" fmla="*/ 152069 w 314325"/>
                      <a:gd name="T95" fmla="*/ 141751 h 311785"/>
                      <a:gd name="T96" fmla="*/ 166585 w 314325"/>
                      <a:gd name="T97" fmla="*/ 130188 h 311785"/>
                      <a:gd name="T98" fmla="*/ 173202 w 314325"/>
                      <a:gd name="T99" fmla="*/ 123750 h 311785"/>
                      <a:gd name="T100" fmla="*/ 185127 w 314325"/>
                      <a:gd name="T101" fmla="*/ 109551 h 311785"/>
                      <a:gd name="T102" fmla="*/ 204965 w 314325"/>
                      <a:gd name="T103" fmla="*/ 90201 h 311785"/>
                      <a:gd name="T104" fmla="*/ 204965 w 314325"/>
                      <a:gd name="T105" fmla="*/ 90201 h 311785"/>
                      <a:gd name="T106" fmla="*/ 219494 w 314325"/>
                      <a:gd name="T107" fmla="*/ 78626 h 311785"/>
                      <a:gd name="T108" fmla="*/ 226098 w 314325"/>
                      <a:gd name="T109" fmla="*/ 72188 h 311785"/>
                      <a:gd name="T110" fmla="*/ 238023 w 314325"/>
                      <a:gd name="T111" fmla="*/ 57987 h 311785"/>
                      <a:gd name="T112" fmla="*/ 257860 w 314325"/>
                      <a:gd name="T113" fmla="*/ 38650 h 311785"/>
                      <a:gd name="T114" fmla="*/ 257860 w 314325"/>
                      <a:gd name="T115" fmla="*/ 38650 h 311785"/>
                      <a:gd name="T116" fmla="*/ 272376 w 314325"/>
                      <a:gd name="T117" fmla="*/ 27076 h 311785"/>
                      <a:gd name="T118" fmla="*/ 278993 w 314325"/>
                      <a:gd name="T119" fmla="*/ 20651 h 311785"/>
                      <a:gd name="T120" fmla="*/ 296075 w 314325"/>
                      <a:gd name="T121" fmla="*/ 1400 h 311785"/>
                      <a:gd name="T122" fmla="*/ 297535 w 314325"/>
                      <a:gd name="T123" fmla="*/ 0 h 311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4325" h="311785">
                        <a:moveTo>
                          <a:pt x="303682" y="6261"/>
                        </a:moveTo>
                        <a:lnTo>
                          <a:pt x="302361" y="7569"/>
                        </a:lnTo>
                        <a:lnTo>
                          <a:pt x="308825" y="14173"/>
                        </a:lnTo>
                        <a:lnTo>
                          <a:pt x="310159" y="12877"/>
                        </a:lnTo>
                        <a:lnTo>
                          <a:pt x="303682" y="6261"/>
                        </a:lnTo>
                        <a:close/>
                      </a:path>
                      <a:path w="314325" h="311785">
                        <a:moveTo>
                          <a:pt x="312623" y="18148"/>
                        </a:moveTo>
                        <a:lnTo>
                          <a:pt x="306006" y="24625"/>
                        </a:lnTo>
                        <a:lnTo>
                          <a:pt x="307314" y="25958"/>
                        </a:lnTo>
                        <a:lnTo>
                          <a:pt x="313918" y="19469"/>
                        </a:lnTo>
                        <a:lnTo>
                          <a:pt x="312623" y="18148"/>
                        </a:lnTo>
                        <a:close/>
                      </a:path>
                      <a:path w="314325" h="311785">
                        <a:moveTo>
                          <a:pt x="299389" y="31114"/>
                        </a:moveTo>
                        <a:lnTo>
                          <a:pt x="292785" y="37604"/>
                        </a:lnTo>
                        <a:lnTo>
                          <a:pt x="294081" y="38912"/>
                        </a:lnTo>
                        <a:lnTo>
                          <a:pt x="298589" y="34518"/>
                        </a:lnTo>
                        <a:lnTo>
                          <a:pt x="300697" y="32435"/>
                        </a:lnTo>
                        <a:lnTo>
                          <a:pt x="299389" y="31114"/>
                        </a:lnTo>
                        <a:close/>
                      </a:path>
                      <a:path w="314325" h="311785">
                        <a:moveTo>
                          <a:pt x="286169" y="44094"/>
                        </a:moveTo>
                        <a:lnTo>
                          <a:pt x="279565" y="50558"/>
                        </a:lnTo>
                        <a:lnTo>
                          <a:pt x="280860" y="51892"/>
                        </a:lnTo>
                        <a:lnTo>
                          <a:pt x="282790" y="49974"/>
                        </a:lnTo>
                        <a:lnTo>
                          <a:pt x="287477" y="45402"/>
                        </a:lnTo>
                        <a:lnTo>
                          <a:pt x="286169" y="44094"/>
                        </a:lnTo>
                        <a:close/>
                      </a:path>
                      <a:path w="314325" h="311785">
                        <a:moveTo>
                          <a:pt x="272948" y="57035"/>
                        </a:moveTo>
                        <a:lnTo>
                          <a:pt x="266344" y="63538"/>
                        </a:lnTo>
                        <a:lnTo>
                          <a:pt x="267639" y="64846"/>
                        </a:lnTo>
                        <a:lnTo>
                          <a:pt x="274243" y="58381"/>
                        </a:lnTo>
                        <a:lnTo>
                          <a:pt x="272948" y="57035"/>
                        </a:lnTo>
                        <a:close/>
                      </a:path>
                      <a:path w="314325" h="311785">
                        <a:moveTo>
                          <a:pt x="259727" y="70027"/>
                        </a:moveTo>
                        <a:lnTo>
                          <a:pt x="253123" y="76492"/>
                        </a:lnTo>
                        <a:lnTo>
                          <a:pt x="254406" y="77825"/>
                        </a:lnTo>
                        <a:lnTo>
                          <a:pt x="261023" y="71335"/>
                        </a:lnTo>
                        <a:lnTo>
                          <a:pt x="259727" y="70027"/>
                        </a:lnTo>
                        <a:close/>
                      </a:path>
                      <a:path w="314325" h="311785">
                        <a:moveTo>
                          <a:pt x="246507" y="82981"/>
                        </a:moveTo>
                        <a:lnTo>
                          <a:pt x="239890" y="89471"/>
                        </a:lnTo>
                        <a:lnTo>
                          <a:pt x="241185" y="90779"/>
                        </a:lnTo>
                        <a:lnTo>
                          <a:pt x="247802" y="84315"/>
                        </a:lnTo>
                        <a:lnTo>
                          <a:pt x="246507" y="82981"/>
                        </a:lnTo>
                        <a:close/>
                      </a:path>
                      <a:path w="314325" h="311785">
                        <a:moveTo>
                          <a:pt x="233286" y="95948"/>
                        </a:moveTo>
                        <a:lnTo>
                          <a:pt x="226669" y="102438"/>
                        </a:lnTo>
                        <a:lnTo>
                          <a:pt x="227965" y="103758"/>
                        </a:lnTo>
                        <a:lnTo>
                          <a:pt x="234569" y="97269"/>
                        </a:lnTo>
                        <a:lnTo>
                          <a:pt x="233286" y="95948"/>
                        </a:lnTo>
                        <a:close/>
                      </a:path>
                      <a:path w="314325" h="311785">
                        <a:moveTo>
                          <a:pt x="220052" y="108915"/>
                        </a:moveTo>
                        <a:lnTo>
                          <a:pt x="213436" y="115404"/>
                        </a:lnTo>
                        <a:lnTo>
                          <a:pt x="214744" y="116712"/>
                        </a:lnTo>
                        <a:lnTo>
                          <a:pt x="221348" y="110248"/>
                        </a:lnTo>
                        <a:lnTo>
                          <a:pt x="220052" y="108915"/>
                        </a:lnTo>
                        <a:close/>
                      </a:path>
                      <a:path w="314325" h="311785">
                        <a:moveTo>
                          <a:pt x="206832" y="121881"/>
                        </a:moveTo>
                        <a:lnTo>
                          <a:pt x="200215" y="128358"/>
                        </a:lnTo>
                        <a:lnTo>
                          <a:pt x="201510" y="129692"/>
                        </a:lnTo>
                        <a:lnTo>
                          <a:pt x="208127" y="123202"/>
                        </a:lnTo>
                        <a:lnTo>
                          <a:pt x="206832" y="121881"/>
                        </a:lnTo>
                        <a:close/>
                      </a:path>
                      <a:path w="314325" h="311785">
                        <a:moveTo>
                          <a:pt x="193611" y="134848"/>
                        </a:moveTo>
                        <a:lnTo>
                          <a:pt x="186994" y="141338"/>
                        </a:lnTo>
                        <a:lnTo>
                          <a:pt x="188290" y="142659"/>
                        </a:lnTo>
                        <a:lnTo>
                          <a:pt x="194906" y="136169"/>
                        </a:lnTo>
                        <a:lnTo>
                          <a:pt x="193611" y="134848"/>
                        </a:lnTo>
                        <a:close/>
                      </a:path>
                      <a:path w="314325" h="311785">
                        <a:moveTo>
                          <a:pt x="180378" y="147815"/>
                        </a:moveTo>
                        <a:lnTo>
                          <a:pt x="173774" y="154292"/>
                        </a:lnTo>
                        <a:lnTo>
                          <a:pt x="175069" y="155625"/>
                        </a:lnTo>
                        <a:lnTo>
                          <a:pt x="181673" y="149136"/>
                        </a:lnTo>
                        <a:lnTo>
                          <a:pt x="180378" y="147815"/>
                        </a:lnTo>
                        <a:close/>
                      </a:path>
                      <a:path w="314325" h="311785">
                        <a:moveTo>
                          <a:pt x="167157" y="160781"/>
                        </a:moveTo>
                        <a:lnTo>
                          <a:pt x="160540" y="167284"/>
                        </a:lnTo>
                        <a:lnTo>
                          <a:pt x="161848" y="168579"/>
                        </a:lnTo>
                        <a:lnTo>
                          <a:pt x="168452" y="162102"/>
                        </a:lnTo>
                        <a:lnTo>
                          <a:pt x="167157" y="160781"/>
                        </a:lnTo>
                        <a:close/>
                      </a:path>
                      <a:path w="314325" h="311785">
                        <a:moveTo>
                          <a:pt x="153936" y="173748"/>
                        </a:moveTo>
                        <a:lnTo>
                          <a:pt x="147307" y="180225"/>
                        </a:lnTo>
                        <a:lnTo>
                          <a:pt x="148628" y="181571"/>
                        </a:lnTo>
                        <a:lnTo>
                          <a:pt x="155232" y="175069"/>
                        </a:lnTo>
                        <a:lnTo>
                          <a:pt x="153936" y="173748"/>
                        </a:lnTo>
                        <a:close/>
                      </a:path>
                      <a:path w="314325" h="311785">
                        <a:moveTo>
                          <a:pt x="140716" y="186715"/>
                        </a:moveTo>
                        <a:lnTo>
                          <a:pt x="134086" y="193205"/>
                        </a:lnTo>
                        <a:lnTo>
                          <a:pt x="135394" y="194513"/>
                        </a:lnTo>
                        <a:lnTo>
                          <a:pt x="141998" y="188036"/>
                        </a:lnTo>
                        <a:lnTo>
                          <a:pt x="140716" y="186715"/>
                        </a:lnTo>
                        <a:close/>
                      </a:path>
                      <a:path w="314325" h="311785">
                        <a:moveTo>
                          <a:pt x="127482" y="199682"/>
                        </a:moveTo>
                        <a:lnTo>
                          <a:pt x="120865" y="206171"/>
                        </a:lnTo>
                        <a:lnTo>
                          <a:pt x="122174" y="207505"/>
                        </a:lnTo>
                        <a:lnTo>
                          <a:pt x="128778" y="201002"/>
                        </a:lnTo>
                        <a:lnTo>
                          <a:pt x="127482" y="199682"/>
                        </a:lnTo>
                        <a:close/>
                      </a:path>
                      <a:path w="314325" h="311785">
                        <a:moveTo>
                          <a:pt x="114261" y="212648"/>
                        </a:moveTo>
                        <a:lnTo>
                          <a:pt x="107632" y="219138"/>
                        </a:lnTo>
                        <a:lnTo>
                          <a:pt x="108940" y="220446"/>
                        </a:lnTo>
                        <a:lnTo>
                          <a:pt x="115557" y="213969"/>
                        </a:lnTo>
                        <a:lnTo>
                          <a:pt x="114261" y="212648"/>
                        </a:lnTo>
                        <a:close/>
                      </a:path>
                      <a:path w="314325" h="311785">
                        <a:moveTo>
                          <a:pt x="101041" y="225615"/>
                        </a:moveTo>
                        <a:lnTo>
                          <a:pt x="94411" y="232092"/>
                        </a:lnTo>
                        <a:lnTo>
                          <a:pt x="95719" y="233438"/>
                        </a:lnTo>
                        <a:lnTo>
                          <a:pt x="102336" y="226936"/>
                        </a:lnTo>
                        <a:lnTo>
                          <a:pt x="101041" y="225615"/>
                        </a:lnTo>
                        <a:close/>
                      </a:path>
                      <a:path w="314325" h="311785">
                        <a:moveTo>
                          <a:pt x="87807" y="238582"/>
                        </a:moveTo>
                        <a:lnTo>
                          <a:pt x="81191" y="245084"/>
                        </a:lnTo>
                        <a:lnTo>
                          <a:pt x="82499" y="246392"/>
                        </a:lnTo>
                        <a:lnTo>
                          <a:pt x="89103" y="239902"/>
                        </a:lnTo>
                        <a:lnTo>
                          <a:pt x="87807" y="238582"/>
                        </a:lnTo>
                        <a:close/>
                      </a:path>
                      <a:path w="314325" h="311785">
                        <a:moveTo>
                          <a:pt x="74587" y="251548"/>
                        </a:moveTo>
                        <a:lnTo>
                          <a:pt x="67970" y="258038"/>
                        </a:lnTo>
                        <a:lnTo>
                          <a:pt x="69278" y="259359"/>
                        </a:lnTo>
                        <a:lnTo>
                          <a:pt x="75882" y="252869"/>
                        </a:lnTo>
                        <a:lnTo>
                          <a:pt x="74587" y="251548"/>
                        </a:lnTo>
                        <a:close/>
                      </a:path>
                      <a:path w="314325" h="311785">
                        <a:moveTo>
                          <a:pt x="61366" y="264515"/>
                        </a:moveTo>
                        <a:lnTo>
                          <a:pt x="54737" y="271017"/>
                        </a:lnTo>
                        <a:lnTo>
                          <a:pt x="56057" y="272326"/>
                        </a:lnTo>
                        <a:lnTo>
                          <a:pt x="62649" y="265836"/>
                        </a:lnTo>
                        <a:lnTo>
                          <a:pt x="61366" y="264515"/>
                        </a:lnTo>
                        <a:close/>
                      </a:path>
                      <a:path w="314325" h="311785">
                        <a:moveTo>
                          <a:pt x="48145" y="277482"/>
                        </a:moveTo>
                        <a:lnTo>
                          <a:pt x="41516" y="283971"/>
                        </a:lnTo>
                        <a:lnTo>
                          <a:pt x="42824" y="285305"/>
                        </a:lnTo>
                        <a:lnTo>
                          <a:pt x="43751" y="284365"/>
                        </a:lnTo>
                        <a:lnTo>
                          <a:pt x="45008" y="283159"/>
                        </a:lnTo>
                        <a:lnTo>
                          <a:pt x="49415" y="278803"/>
                        </a:lnTo>
                        <a:lnTo>
                          <a:pt x="48145" y="277482"/>
                        </a:lnTo>
                        <a:close/>
                      </a:path>
                      <a:path w="314325" h="311785">
                        <a:moveTo>
                          <a:pt x="34912" y="290448"/>
                        </a:moveTo>
                        <a:lnTo>
                          <a:pt x="28295" y="296951"/>
                        </a:lnTo>
                        <a:lnTo>
                          <a:pt x="29603" y="298259"/>
                        </a:lnTo>
                        <a:lnTo>
                          <a:pt x="35077" y="292900"/>
                        </a:lnTo>
                        <a:lnTo>
                          <a:pt x="36195" y="291769"/>
                        </a:lnTo>
                        <a:lnTo>
                          <a:pt x="34912" y="290448"/>
                        </a:lnTo>
                        <a:close/>
                      </a:path>
                      <a:path w="314325" h="311785">
                        <a:moveTo>
                          <a:pt x="21691" y="303415"/>
                        </a:moveTo>
                        <a:lnTo>
                          <a:pt x="15062" y="309905"/>
                        </a:lnTo>
                        <a:lnTo>
                          <a:pt x="16383" y="311238"/>
                        </a:lnTo>
                        <a:lnTo>
                          <a:pt x="22974" y="304761"/>
                        </a:lnTo>
                        <a:lnTo>
                          <a:pt x="21691" y="303415"/>
                        </a:lnTo>
                        <a:close/>
                      </a:path>
                      <a:path w="314325" h="311785">
                        <a:moveTo>
                          <a:pt x="4737" y="297040"/>
                        </a:moveTo>
                        <a:lnTo>
                          <a:pt x="3403" y="298335"/>
                        </a:lnTo>
                        <a:lnTo>
                          <a:pt x="7975" y="302996"/>
                        </a:lnTo>
                        <a:lnTo>
                          <a:pt x="8267" y="303326"/>
                        </a:lnTo>
                        <a:lnTo>
                          <a:pt x="9893" y="304965"/>
                        </a:lnTo>
                        <a:lnTo>
                          <a:pt x="11214" y="303656"/>
                        </a:lnTo>
                        <a:lnTo>
                          <a:pt x="4737" y="297040"/>
                        </a:lnTo>
                        <a:close/>
                      </a:path>
                      <a:path w="314325" h="311785">
                        <a:moveTo>
                          <a:pt x="6604" y="285280"/>
                        </a:moveTo>
                        <a:lnTo>
                          <a:pt x="0" y="291757"/>
                        </a:lnTo>
                        <a:lnTo>
                          <a:pt x="1282" y="293077"/>
                        </a:lnTo>
                        <a:lnTo>
                          <a:pt x="7912" y="286588"/>
                        </a:lnTo>
                        <a:lnTo>
                          <a:pt x="6604" y="285280"/>
                        </a:lnTo>
                        <a:close/>
                      </a:path>
                      <a:path w="314325" h="311785">
                        <a:moveTo>
                          <a:pt x="19824" y="272300"/>
                        </a:moveTo>
                        <a:lnTo>
                          <a:pt x="13220" y="278790"/>
                        </a:lnTo>
                        <a:lnTo>
                          <a:pt x="14516" y="280111"/>
                        </a:lnTo>
                        <a:lnTo>
                          <a:pt x="21132" y="273646"/>
                        </a:lnTo>
                        <a:lnTo>
                          <a:pt x="19824" y="272300"/>
                        </a:lnTo>
                        <a:close/>
                      </a:path>
                      <a:path w="314325" h="311785">
                        <a:moveTo>
                          <a:pt x="33045" y="259346"/>
                        </a:moveTo>
                        <a:lnTo>
                          <a:pt x="26454" y="265823"/>
                        </a:lnTo>
                        <a:lnTo>
                          <a:pt x="27736" y="267144"/>
                        </a:lnTo>
                        <a:lnTo>
                          <a:pt x="34353" y="260654"/>
                        </a:lnTo>
                        <a:lnTo>
                          <a:pt x="33045" y="259346"/>
                        </a:lnTo>
                        <a:close/>
                      </a:path>
                      <a:path w="314325" h="311785">
                        <a:moveTo>
                          <a:pt x="46266" y="246367"/>
                        </a:moveTo>
                        <a:lnTo>
                          <a:pt x="39674" y="252856"/>
                        </a:lnTo>
                        <a:lnTo>
                          <a:pt x="40957" y="254177"/>
                        </a:lnTo>
                        <a:lnTo>
                          <a:pt x="47574" y="247700"/>
                        </a:lnTo>
                        <a:lnTo>
                          <a:pt x="46266" y="246367"/>
                        </a:lnTo>
                        <a:close/>
                      </a:path>
                      <a:path w="314325" h="311785">
                        <a:moveTo>
                          <a:pt x="59499" y="233413"/>
                        </a:moveTo>
                        <a:lnTo>
                          <a:pt x="52895" y="239890"/>
                        </a:lnTo>
                        <a:lnTo>
                          <a:pt x="54178" y="241211"/>
                        </a:lnTo>
                        <a:lnTo>
                          <a:pt x="60807" y="234721"/>
                        </a:lnTo>
                        <a:lnTo>
                          <a:pt x="59499" y="233413"/>
                        </a:lnTo>
                        <a:close/>
                      </a:path>
                      <a:path w="314325" h="311785">
                        <a:moveTo>
                          <a:pt x="72720" y="220433"/>
                        </a:moveTo>
                        <a:lnTo>
                          <a:pt x="66128" y="226910"/>
                        </a:lnTo>
                        <a:lnTo>
                          <a:pt x="67411" y="228244"/>
                        </a:lnTo>
                        <a:lnTo>
                          <a:pt x="74028" y="221767"/>
                        </a:lnTo>
                        <a:lnTo>
                          <a:pt x="72720" y="220433"/>
                        </a:lnTo>
                        <a:close/>
                      </a:path>
                      <a:path w="314325" h="311785">
                        <a:moveTo>
                          <a:pt x="85940" y="207479"/>
                        </a:moveTo>
                        <a:lnTo>
                          <a:pt x="79349" y="213956"/>
                        </a:lnTo>
                        <a:lnTo>
                          <a:pt x="80645" y="215264"/>
                        </a:lnTo>
                        <a:lnTo>
                          <a:pt x="87249" y="208787"/>
                        </a:lnTo>
                        <a:lnTo>
                          <a:pt x="85940" y="207479"/>
                        </a:lnTo>
                        <a:close/>
                      </a:path>
                      <a:path w="314325" h="311785">
                        <a:moveTo>
                          <a:pt x="99161" y="194500"/>
                        </a:moveTo>
                        <a:lnTo>
                          <a:pt x="92557" y="200977"/>
                        </a:lnTo>
                        <a:lnTo>
                          <a:pt x="93865" y="202323"/>
                        </a:lnTo>
                        <a:lnTo>
                          <a:pt x="100469" y="195833"/>
                        </a:lnTo>
                        <a:lnTo>
                          <a:pt x="99161" y="194500"/>
                        </a:lnTo>
                        <a:close/>
                      </a:path>
                      <a:path w="314325" h="311785">
                        <a:moveTo>
                          <a:pt x="112382" y="181546"/>
                        </a:moveTo>
                        <a:lnTo>
                          <a:pt x="105791" y="188023"/>
                        </a:lnTo>
                        <a:lnTo>
                          <a:pt x="107086" y="189331"/>
                        </a:lnTo>
                        <a:lnTo>
                          <a:pt x="113703" y="182854"/>
                        </a:lnTo>
                        <a:lnTo>
                          <a:pt x="112382" y="181546"/>
                        </a:lnTo>
                        <a:close/>
                      </a:path>
                      <a:path w="314325" h="311785">
                        <a:moveTo>
                          <a:pt x="125615" y="168567"/>
                        </a:moveTo>
                        <a:lnTo>
                          <a:pt x="119011" y="175044"/>
                        </a:lnTo>
                        <a:lnTo>
                          <a:pt x="120307" y="176377"/>
                        </a:lnTo>
                        <a:lnTo>
                          <a:pt x="126923" y="169900"/>
                        </a:lnTo>
                        <a:lnTo>
                          <a:pt x="125615" y="168567"/>
                        </a:lnTo>
                        <a:close/>
                      </a:path>
                      <a:path w="314325" h="311785">
                        <a:moveTo>
                          <a:pt x="138849" y="155600"/>
                        </a:moveTo>
                        <a:lnTo>
                          <a:pt x="132232" y="162090"/>
                        </a:lnTo>
                        <a:lnTo>
                          <a:pt x="133527" y="163410"/>
                        </a:lnTo>
                        <a:lnTo>
                          <a:pt x="140144" y="156921"/>
                        </a:lnTo>
                        <a:lnTo>
                          <a:pt x="138849" y="155600"/>
                        </a:lnTo>
                        <a:close/>
                      </a:path>
                      <a:path w="314325" h="311785">
                        <a:moveTo>
                          <a:pt x="152069" y="142620"/>
                        </a:moveTo>
                        <a:lnTo>
                          <a:pt x="145465" y="149110"/>
                        </a:lnTo>
                        <a:lnTo>
                          <a:pt x="146748" y="150444"/>
                        </a:lnTo>
                        <a:lnTo>
                          <a:pt x="153377" y="143954"/>
                        </a:lnTo>
                        <a:lnTo>
                          <a:pt x="152069" y="142620"/>
                        </a:lnTo>
                        <a:close/>
                      </a:path>
                      <a:path w="314325" h="311785">
                        <a:moveTo>
                          <a:pt x="165303" y="129666"/>
                        </a:moveTo>
                        <a:lnTo>
                          <a:pt x="158686" y="136156"/>
                        </a:lnTo>
                        <a:lnTo>
                          <a:pt x="159981" y="137464"/>
                        </a:lnTo>
                        <a:lnTo>
                          <a:pt x="166585" y="130987"/>
                        </a:lnTo>
                        <a:lnTo>
                          <a:pt x="165303" y="129666"/>
                        </a:lnTo>
                        <a:close/>
                      </a:path>
                      <a:path w="314325" h="311785">
                        <a:moveTo>
                          <a:pt x="178523" y="116687"/>
                        </a:moveTo>
                        <a:lnTo>
                          <a:pt x="171907" y="123177"/>
                        </a:lnTo>
                        <a:lnTo>
                          <a:pt x="173202" y="124510"/>
                        </a:lnTo>
                        <a:lnTo>
                          <a:pt x="179819" y="118021"/>
                        </a:lnTo>
                        <a:lnTo>
                          <a:pt x="178523" y="116687"/>
                        </a:lnTo>
                        <a:close/>
                      </a:path>
                      <a:path w="314325" h="311785">
                        <a:moveTo>
                          <a:pt x="191744" y="103733"/>
                        </a:moveTo>
                        <a:lnTo>
                          <a:pt x="185127" y="110223"/>
                        </a:lnTo>
                        <a:lnTo>
                          <a:pt x="186423" y="111531"/>
                        </a:lnTo>
                        <a:lnTo>
                          <a:pt x="193040" y="105041"/>
                        </a:lnTo>
                        <a:lnTo>
                          <a:pt x="191744" y="103733"/>
                        </a:lnTo>
                        <a:close/>
                      </a:path>
                      <a:path w="314325" h="311785">
                        <a:moveTo>
                          <a:pt x="204965" y="90754"/>
                        </a:moveTo>
                        <a:lnTo>
                          <a:pt x="198348" y="97231"/>
                        </a:lnTo>
                        <a:lnTo>
                          <a:pt x="199656" y="98577"/>
                        </a:lnTo>
                        <a:lnTo>
                          <a:pt x="206260" y="92087"/>
                        </a:lnTo>
                        <a:lnTo>
                          <a:pt x="204965" y="90754"/>
                        </a:lnTo>
                        <a:close/>
                      </a:path>
                      <a:path w="314325" h="311785">
                        <a:moveTo>
                          <a:pt x="218198" y="77800"/>
                        </a:moveTo>
                        <a:lnTo>
                          <a:pt x="211582" y="84289"/>
                        </a:lnTo>
                        <a:lnTo>
                          <a:pt x="212877" y="85597"/>
                        </a:lnTo>
                        <a:lnTo>
                          <a:pt x="219494" y="79108"/>
                        </a:lnTo>
                        <a:lnTo>
                          <a:pt x="218198" y="77800"/>
                        </a:lnTo>
                        <a:close/>
                      </a:path>
                      <a:path w="314325" h="311785">
                        <a:moveTo>
                          <a:pt x="231406" y="64820"/>
                        </a:moveTo>
                        <a:lnTo>
                          <a:pt x="224802" y="71310"/>
                        </a:lnTo>
                        <a:lnTo>
                          <a:pt x="226098" y="72631"/>
                        </a:lnTo>
                        <a:lnTo>
                          <a:pt x="232714" y="66154"/>
                        </a:lnTo>
                        <a:lnTo>
                          <a:pt x="231406" y="64820"/>
                        </a:lnTo>
                        <a:close/>
                      </a:path>
                      <a:path w="314325" h="311785">
                        <a:moveTo>
                          <a:pt x="244640" y="51866"/>
                        </a:moveTo>
                        <a:lnTo>
                          <a:pt x="238023" y="58343"/>
                        </a:lnTo>
                        <a:lnTo>
                          <a:pt x="239318" y="59664"/>
                        </a:lnTo>
                        <a:lnTo>
                          <a:pt x="245935" y="53174"/>
                        </a:lnTo>
                        <a:lnTo>
                          <a:pt x="244640" y="51866"/>
                        </a:lnTo>
                        <a:close/>
                      </a:path>
                      <a:path w="314325" h="311785">
                        <a:moveTo>
                          <a:pt x="257860" y="38887"/>
                        </a:moveTo>
                        <a:lnTo>
                          <a:pt x="251244" y="45364"/>
                        </a:lnTo>
                        <a:lnTo>
                          <a:pt x="252539" y="46710"/>
                        </a:lnTo>
                        <a:lnTo>
                          <a:pt x="259156" y="40220"/>
                        </a:lnTo>
                        <a:lnTo>
                          <a:pt x="257860" y="38887"/>
                        </a:lnTo>
                        <a:close/>
                      </a:path>
                      <a:path w="314325" h="311785">
                        <a:moveTo>
                          <a:pt x="271081" y="25933"/>
                        </a:moveTo>
                        <a:lnTo>
                          <a:pt x="264477" y="32410"/>
                        </a:lnTo>
                        <a:lnTo>
                          <a:pt x="265772" y="33718"/>
                        </a:lnTo>
                        <a:lnTo>
                          <a:pt x="272376" y="27241"/>
                        </a:lnTo>
                        <a:lnTo>
                          <a:pt x="271081" y="25933"/>
                        </a:lnTo>
                        <a:close/>
                      </a:path>
                      <a:path w="314325" h="311785">
                        <a:moveTo>
                          <a:pt x="284314" y="12953"/>
                        </a:moveTo>
                        <a:lnTo>
                          <a:pt x="277698" y="19430"/>
                        </a:lnTo>
                        <a:lnTo>
                          <a:pt x="278993" y="20777"/>
                        </a:lnTo>
                        <a:lnTo>
                          <a:pt x="285597" y="14287"/>
                        </a:lnTo>
                        <a:lnTo>
                          <a:pt x="284314" y="12953"/>
                        </a:lnTo>
                        <a:close/>
                      </a:path>
                      <a:path w="314325" h="311785">
                        <a:moveTo>
                          <a:pt x="297535" y="0"/>
                        </a:moveTo>
                        <a:lnTo>
                          <a:pt x="296075" y="1409"/>
                        </a:lnTo>
                        <a:lnTo>
                          <a:pt x="290918" y="6476"/>
                        </a:lnTo>
                        <a:lnTo>
                          <a:pt x="292214" y="7785"/>
                        </a:lnTo>
                        <a:lnTo>
                          <a:pt x="298831" y="1308"/>
                        </a:lnTo>
                        <a:lnTo>
                          <a:pt x="2975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07" name="object 98">
                    <a:extLst>
                      <a:ext uri="{FF2B5EF4-FFF2-40B4-BE49-F238E27FC236}">
                        <a16:creationId xmlns:a16="http://schemas.microsoft.com/office/drawing/2014/main" id="{4ABE2620-A6FE-430B-BA1C-CBB84C92252F}"/>
                      </a:ext>
                    </a:extLst>
                  </p:cNvPr>
                  <p:cNvSpPr>
                    <a:spLocks/>
                  </p:cNvSpPr>
                  <p:nvPr/>
                </p:nvSpPr>
                <p:spPr bwMode="auto">
                  <a:xfrm>
                    <a:off x="7594140" y="3027008"/>
                    <a:ext cx="96837" cy="415925"/>
                  </a:xfrm>
                  <a:custGeom>
                    <a:avLst/>
                    <a:gdLst>
                      <a:gd name="T0" fmla="*/ 24282 w 97790"/>
                      <a:gd name="T1" fmla="*/ 0 h 417195"/>
                      <a:gd name="T2" fmla="*/ 0 w 97790"/>
                      <a:gd name="T3" fmla="*/ 4367 h 417195"/>
                      <a:gd name="T4" fmla="*/ 70652 w 97790"/>
                      <a:gd name="T5" fmla="*/ 413157 h 417195"/>
                      <a:gd name="T6" fmla="*/ 94909 w 97790"/>
                      <a:gd name="T7" fmla="*/ 408790 h 417195"/>
                      <a:gd name="T8" fmla="*/ 24282 w 97790"/>
                      <a:gd name="T9" fmla="*/ 0 h 4171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790" h="417195">
                        <a:moveTo>
                          <a:pt x="25006" y="0"/>
                        </a:moveTo>
                        <a:lnTo>
                          <a:pt x="0" y="4406"/>
                        </a:lnTo>
                        <a:lnTo>
                          <a:pt x="72758" y="416953"/>
                        </a:lnTo>
                        <a:lnTo>
                          <a:pt x="97739" y="412546"/>
                        </a:lnTo>
                        <a:lnTo>
                          <a:pt x="25006" y="0"/>
                        </a:lnTo>
                        <a:close/>
                      </a:path>
                    </a:pathLst>
                  </a:custGeom>
                  <a:solidFill>
                    <a:srgbClr val="E9C07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08" name="object 99">
                    <a:extLst>
                      <a:ext uri="{FF2B5EF4-FFF2-40B4-BE49-F238E27FC236}">
                        <a16:creationId xmlns:a16="http://schemas.microsoft.com/office/drawing/2014/main" id="{ED3A6438-F1C1-48BE-B02E-D805B5A9C94B}"/>
                      </a:ext>
                    </a:extLst>
                  </p:cNvPr>
                  <p:cNvSpPr>
                    <a:spLocks/>
                  </p:cNvSpPr>
                  <p:nvPr/>
                </p:nvSpPr>
                <p:spPr bwMode="auto">
                  <a:xfrm>
                    <a:off x="7594140" y="3027008"/>
                    <a:ext cx="96837" cy="415925"/>
                  </a:xfrm>
                  <a:custGeom>
                    <a:avLst/>
                    <a:gdLst>
                      <a:gd name="T0" fmla="*/ 0 w 97790"/>
                      <a:gd name="T1" fmla="*/ 4367 h 417195"/>
                      <a:gd name="T2" fmla="*/ 70652 w 97790"/>
                      <a:gd name="T3" fmla="*/ 413157 h 417195"/>
                      <a:gd name="T4" fmla="*/ 94909 w 97790"/>
                      <a:gd name="T5" fmla="*/ 408790 h 417195"/>
                      <a:gd name="T6" fmla="*/ 24282 w 97790"/>
                      <a:gd name="T7" fmla="*/ 0 h 417195"/>
                      <a:gd name="T8" fmla="*/ 0 w 97790"/>
                      <a:gd name="T9" fmla="*/ 4367 h 4171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790" h="417195">
                        <a:moveTo>
                          <a:pt x="0" y="4406"/>
                        </a:moveTo>
                        <a:lnTo>
                          <a:pt x="72758" y="416953"/>
                        </a:lnTo>
                        <a:lnTo>
                          <a:pt x="97739" y="412546"/>
                        </a:lnTo>
                        <a:lnTo>
                          <a:pt x="25006" y="0"/>
                        </a:lnTo>
                        <a:lnTo>
                          <a:pt x="0" y="4406"/>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09" name="object 100">
                    <a:extLst>
                      <a:ext uri="{FF2B5EF4-FFF2-40B4-BE49-F238E27FC236}">
                        <a16:creationId xmlns:a16="http://schemas.microsoft.com/office/drawing/2014/main" id="{4AC13DEF-E01F-475E-8A1E-6A5484FE1023}"/>
                      </a:ext>
                    </a:extLst>
                  </p:cNvPr>
                  <p:cNvSpPr>
                    <a:spLocks/>
                  </p:cNvSpPr>
                  <p:nvPr/>
                </p:nvSpPr>
                <p:spPr bwMode="auto">
                  <a:xfrm>
                    <a:off x="7576677" y="3015895"/>
                    <a:ext cx="19050" cy="19050"/>
                  </a:xfrm>
                  <a:custGeom>
                    <a:avLst/>
                    <a:gdLst>
                      <a:gd name="T0" fmla="*/ 14592 w 19050"/>
                      <a:gd name="T1" fmla="*/ 0 h 19050"/>
                      <a:gd name="T2" fmla="*/ 4216 w 19050"/>
                      <a:gd name="T3" fmla="*/ 0 h 19050"/>
                      <a:gd name="T4" fmla="*/ 0 w 19050"/>
                      <a:gd name="T5" fmla="*/ 4216 h 19050"/>
                      <a:gd name="T6" fmla="*/ 0 w 19050"/>
                      <a:gd name="T7" fmla="*/ 14604 h 19050"/>
                      <a:gd name="T8" fmla="*/ 4216 w 19050"/>
                      <a:gd name="T9" fmla="*/ 18808 h 19050"/>
                      <a:gd name="T10" fmla="*/ 14592 w 19050"/>
                      <a:gd name="T11" fmla="*/ 18808 h 19050"/>
                      <a:gd name="T12" fmla="*/ 18808 w 19050"/>
                      <a:gd name="T13" fmla="*/ 14604 h 19050"/>
                      <a:gd name="T14" fmla="*/ 18808 w 19050"/>
                      <a:gd name="T15" fmla="*/ 4216 h 19050"/>
                      <a:gd name="T16" fmla="*/ 14592 w 19050"/>
                      <a:gd name="T17" fmla="*/ 0 h 190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50" h="19050">
                        <a:moveTo>
                          <a:pt x="14592" y="0"/>
                        </a:moveTo>
                        <a:lnTo>
                          <a:pt x="4216" y="0"/>
                        </a:lnTo>
                        <a:lnTo>
                          <a:pt x="0" y="4216"/>
                        </a:lnTo>
                        <a:lnTo>
                          <a:pt x="0" y="14604"/>
                        </a:lnTo>
                        <a:lnTo>
                          <a:pt x="4216" y="18808"/>
                        </a:lnTo>
                        <a:lnTo>
                          <a:pt x="14592" y="18808"/>
                        </a:lnTo>
                        <a:lnTo>
                          <a:pt x="18808" y="14604"/>
                        </a:lnTo>
                        <a:lnTo>
                          <a:pt x="18808" y="4216"/>
                        </a:lnTo>
                        <a:lnTo>
                          <a:pt x="14592" y="0"/>
                        </a:lnTo>
                        <a:close/>
                      </a:path>
                    </a:pathLst>
                  </a:custGeom>
                  <a:solidFill>
                    <a:srgbClr val="58575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10" name="object 101">
                    <a:extLst>
                      <a:ext uri="{FF2B5EF4-FFF2-40B4-BE49-F238E27FC236}">
                        <a16:creationId xmlns:a16="http://schemas.microsoft.com/office/drawing/2014/main" id="{A2A25314-D56E-4F80-82AC-ED7B4BF7073A}"/>
                      </a:ext>
                    </a:extLst>
                  </p:cNvPr>
                  <p:cNvSpPr>
                    <a:spLocks/>
                  </p:cNvSpPr>
                  <p:nvPr/>
                </p:nvSpPr>
                <p:spPr bwMode="auto">
                  <a:xfrm>
                    <a:off x="7576677" y="3015895"/>
                    <a:ext cx="19050" cy="19050"/>
                  </a:xfrm>
                  <a:custGeom>
                    <a:avLst/>
                    <a:gdLst>
                      <a:gd name="T0" fmla="*/ 0 w 19050"/>
                      <a:gd name="T1" fmla="*/ 9410 h 19050"/>
                      <a:gd name="T2" fmla="*/ 0 w 19050"/>
                      <a:gd name="T3" fmla="*/ 14604 h 19050"/>
                      <a:gd name="T4" fmla="*/ 4216 w 19050"/>
                      <a:gd name="T5" fmla="*/ 18808 h 19050"/>
                      <a:gd name="T6" fmla="*/ 9398 w 19050"/>
                      <a:gd name="T7" fmla="*/ 18808 h 19050"/>
                      <a:gd name="T8" fmla="*/ 14592 w 19050"/>
                      <a:gd name="T9" fmla="*/ 18808 h 19050"/>
                      <a:gd name="T10" fmla="*/ 18808 w 19050"/>
                      <a:gd name="T11" fmla="*/ 14604 h 19050"/>
                      <a:gd name="T12" fmla="*/ 18808 w 19050"/>
                      <a:gd name="T13" fmla="*/ 9410 h 19050"/>
                      <a:gd name="T14" fmla="*/ 18808 w 19050"/>
                      <a:gd name="T15" fmla="*/ 4216 h 19050"/>
                      <a:gd name="T16" fmla="*/ 14592 w 19050"/>
                      <a:gd name="T17" fmla="*/ 0 h 19050"/>
                      <a:gd name="T18" fmla="*/ 9398 w 19050"/>
                      <a:gd name="T19" fmla="*/ 0 h 19050"/>
                      <a:gd name="T20" fmla="*/ 4216 w 19050"/>
                      <a:gd name="T21" fmla="*/ 0 h 19050"/>
                      <a:gd name="T22" fmla="*/ 0 w 19050"/>
                      <a:gd name="T23" fmla="*/ 4216 h 19050"/>
                      <a:gd name="T24" fmla="*/ 0 w 19050"/>
                      <a:gd name="T25" fmla="*/ 9410 h 190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050" h="19050">
                        <a:moveTo>
                          <a:pt x="0" y="9410"/>
                        </a:moveTo>
                        <a:lnTo>
                          <a:pt x="0" y="14604"/>
                        </a:lnTo>
                        <a:lnTo>
                          <a:pt x="4216" y="18808"/>
                        </a:lnTo>
                        <a:lnTo>
                          <a:pt x="9398" y="18808"/>
                        </a:lnTo>
                        <a:lnTo>
                          <a:pt x="14592" y="18808"/>
                        </a:lnTo>
                        <a:lnTo>
                          <a:pt x="18808" y="14604"/>
                        </a:lnTo>
                        <a:lnTo>
                          <a:pt x="18808" y="9410"/>
                        </a:lnTo>
                        <a:lnTo>
                          <a:pt x="18808" y="4216"/>
                        </a:lnTo>
                        <a:lnTo>
                          <a:pt x="14592" y="0"/>
                        </a:lnTo>
                        <a:lnTo>
                          <a:pt x="9398" y="0"/>
                        </a:lnTo>
                        <a:lnTo>
                          <a:pt x="4216" y="0"/>
                        </a:lnTo>
                        <a:lnTo>
                          <a:pt x="0" y="4216"/>
                        </a:lnTo>
                        <a:lnTo>
                          <a:pt x="0" y="9410"/>
                        </a:lnTo>
                        <a:close/>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11" name="object 102">
                    <a:extLst>
                      <a:ext uri="{FF2B5EF4-FFF2-40B4-BE49-F238E27FC236}">
                        <a16:creationId xmlns:a16="http://schemas.microsoft.com/office/drawing/2014/main" id="{8251FE6C-A9FC-4080-8F8A-2DBB740AA789}"/>
                      </a:ext>
                    </a:extLst>
                  </p:cNvPr>
                  <p:cNvSpPr>
                    <a:spLocks/>
                  </p:cNvSpPr>
                  <p:nvPr/>
                </p:nvSpPr>
                <p:spPr bwMode="auto">
                  <a:xfrm>
                    <a:off x="7814802" y="3017483"/>
                    <a:ext cx="42863" cy="31750"/>
                  </a:xfrm>
                  <a:custGeom>
                    <a:avLst/>
                    <a:gdLst>
                      <a:gd name="T0" fmla="*/ 20237 w 43815"/>
                      <a:gd name="T1" fmla="*/ 0 h 33020"/>
                      <a:gd name="T2" fmla="*/ 0 w 43815"/>
                      <a:gd name="T3" fmla="*/ 28835 h 33020"/>
                      <a:gd name="T4" fmla="*/ 40473 w 43815"/>
                      <a:gd name="T5" fmla="*/ 28835 h 33020"/>
                      <a:gd name="T6" fmla="*/ 20237 w 43815"/>
                      <a:gd name="T7" fmla="*/ 0 h 330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815" h="33020">
                        <a:moveTo>
                          <a:pt x="21615" y="0"/>
                        </a:moveTo>
                        <a:lnTo>
                          <a:pt x="0" y="32435"/>
                        </a:lnTo>
                        <a:lnTo>
                          <a:pt x="43230" y="32435"/>
                        </a:lnTo>
                        <a:lnTo>
                          <a:pt x="21615" y="0"/>
                        </a:lnTo>
                        <a:close/>
                      </a:path>
                    </a:pathLst>
                  </a:custGeom>
                  <a:solidFill>
                    <a:srgbClr val="C4011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12" name="object 103">
                    <a:extLst>
                      <a:ext uri="{FF2B5EF4-FFF2-40B4-BE49-F238E27FC236}">
                        <a16:creationId xmlns:a16="http://schemas.microsoft.com/office/drawing/2014/main" id="{0D013E45-1797-4CC6-B5AD-9FE622A5ED02}"/>
                      </a:ext>
                    </a:extLst>
                  </p:cNvPr>
                  <p:cNvSpPr>
                    <a:spLocks/>
                  </p:cNvSpPr>
                  <p:nvPr/>
                </p:nvSpPr>
                <p:spPr bwMode="auto">
                  <a:xfrm>
                    <a:off x="7663990" y="3230208"/>
                    <a:ext cx="36512" cy="41275"/>
                  </a:xfrm>
                  <a:custGeom>
                    <a:avLst/>
                    <a:gdLst>
                      <a:gd name="T0" fmla="*/ 22734 w 37465"/>
                      <a:gd name="T1" fmla="*/ 0 h 41275"/>
                      <a:gd name="T2" fmla="*/ 0 w 37465"/>
                      <a:gd name="T3" fmla="*/ 30276 h 41275"/>
                      <a:gd name="T4" fmla="*/ 34607 w 37465"/>
                      <a:gd name="T5" fmla="*/ 41275 h 41275"/>
                      <a:gd name="T6" fmla="*/ 22734 w 37465"/>
                      <a:gd name="T7" fmla="*/ 0 h 4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465" h="41275">
                        <a:moveTo>
                          <a:pt x="24561" y="0"/>
                        </a:moveTo>
                        <a:lnTo>
                          <a:pt x="0" y="30276"/>
                        </a:lnTo>
                        <a:lnTo>
                          <a:pt x="37388" y="41275"/>
                        </a:lnTo>
                        <a:lnTo>
                          <a:pt x="24561" y="0"/>
                        </a:lnTo>
                        <a:close/>
                      </a:path>
                    </a:pathLst>
                  </a:custGeom>
                  <a:solidFill>
                    <a:srgbClr val="C4011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13" name="object 104">
                    <a:extLst>
                      <a:ext uri="{FF2B5EF4-FFF2-40B4-BE49-F238E27FC236}">
                        <a16:creationId xmlns:a16="http://schemas.microsoft.com/office/drawing/2014/main" id="{63E7C255-5A88-4A1E-83A4-59B835967D7C}"/>
                      </a:ext>
                    </a:extLst>
                  </p:cNvPr>
                  <p:cNvSpPr>
                    <a:spLocks/>
                  </p:cNvSpPr>
                  <p:nvPr/>
                </p:nvSpPr>
                <p:spPr bwMode="auto">
                  <a:xfrm>
                    <a:off x="7679865" y="3042883"/>
                    <a:ext cx="155575" cy="212725"/>
                  </a:xfrm>
                  <a:custGeom>
                    <a:avLst/>
                    <a:gdLst>
                      <a:gd name="T0" fmla="*/ 0 w 156209"/>
                      <a:gd name="T1" fmla="*/ 209882 h 213995"/>
                      <a:gd name="T2" fmla="*/ 40598 w 156209"/>
                      <a:gd name="T3" fmla="*/ 189128 h 213995"/>
                      <a:gd name="T4" fmla="*/ 76373 w 156209"/>
                      <a:gd name="T5" fmla="*/ 161526 h 213995"/>
                      <a:gd name="T6" fmla="*/ 106458 w 156209"/>
                      <a:gd name="T7" fmla="*/ 127944 h 213995"/>
                      <a:gd name="T8" fmla="*/ 129981 w 156209"/>
                      <a:gd name="T9" fmla="*/ 89250 h 213995"/>
                      <a:gd name="T10" fmla="*/ 146073 w 156209"/>
                      <a:gd name="T11" fmla="*/ 46313 h 213995"/>
                      <a:gd name="T12" fmla="*/ 153863 w 156209"/>
                      <a:gd name="T13" fmla="*/ 0 h 2139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6209" h="213995">
                        <a:moveTo>
                          <a:pt x="0" y="213664"/>
                        </a:moveTo>
                        <a:lnTo>
                          <a:pt x="41096" y="192536"/>
                        </a:lnTo>
                        <a:lnTo>
                          <a:pt x="77311" y="164436"/>
                        </a:lnTo>
                        <a:lnTo>
                          <a:pt x="107765" y="130249"/>
                        </a:lnTo>
                        <a:lnTo>
                          <a:pt x="131577" y="90858"/>
                        </a:lnTo>
                        <a:lnTo>
                          <a:pt x="147866" y="47147"/>
                        </a:lnTo>
                        <a:lnTo>
                          <a:pt x="155752" y="0"/>
                        </a:lnTo>
                      </a:path>
                    </a:pathLst>
                  </a:custGeom>
                  <a:noFill/>
                  <a:ln w="18529">
                    <a:solidFill>
                      <a:srgbClr val="C40117"/>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14" name="object 105">
                    <a:extLst>
                      <a:ext uri="{FF2B5EF4-FFF2-40B4-BE49-F238E27FC236}">
                        <a16:creationId xmlns:a16="http://schemas.microsoft.com/office/drawing/2014/main" id="{27268D95-E7D3-4BDE-9198-E59FF80FDACB}"/>
                      </a:ext>
                    </a:extLst>
                  </p:cNvPr>
                  <p:cNvSpPr>
                    <a:spLocks/>
                  </p:cNvSpPr>
                  <p:nvPr/>
                </p:nvSpPr>
                <p:spPr bwMode="auto">
                  <a:xfrm>
                    <a:off x="7595727" y="3242908"/>
                    <a:ext cx="34925" cy="42862"/>
                  </a:xfrm>
                  <a:custGeom>
                    <a:avLst/>
                    <a:gdLst>
                      <a:gd name="T0" fmla="*/ 0 w 34925"/>
                      <a:gd name="T1" fmla="*/ 0 h 43179"/>
                      <a:gd name="T2" fmla="*/ 4279 w 34925"/>
                      <a:gd name="T3" fmla="*/ 42086 h 43179"/>
                      <a:gd name="T4" fmla="*/ 34416 w 34925"/>
                      <a:gd name="T5" fmla="*/ 17914 h 43179"/>
                      <a:gd name="T6" fmla="*/ 0 w 34925"/>
                      <a:gd name="T7" fmla="*/ 0 h 431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4925" h="43179">
                        <a:moveTo>
                          <a:pt x="0" y="0"/>
                        </a:moveTo>
                        <a:lnTo>
                          <a:pt x="4279" y="43027"/>
                        </a:lnTo>
                        <a:lnTo>
                          <a:pt x="34416" y="18313"/>
                        </a:lnTo>
                        <a:lnTo>
                          <a:pt x="0" y="0"/>
                        </a:lnTo>
                        <a:close/>
                      </a:path>
                    </a:pathLst>
                  </a:custGeom>
                  <a:solidFill>
                    <a:srgbClr val="9D9E9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15" name="object 106">
                    <a:extLst>
                      <a:ext uri="{FF2B5EF4-FFF2-40B4-BE49-F238E27FC236}">
                        <a16:creationId xmlns:a16="http://schemas.microsoft.com/office/drawing/2014/main" id="{659FBA76-6996-4A32-86CD-28F8C7D853FA}"/>
                      </a:ext>
                    </a:extLst>
                  </p:cNvPr>
                  <p:cNvSpPr>
                    <a:spLocks/>
                  </p:cNvSpPr>
                  <p:nvPr/>
                </p:nvSpPr>
                <p:spPr bwMode="auto">
                  <a:xfrm>
                    <a:off x="7438565" y="3192108"/>
                    <a:ext cx="38100" cy="38100"/>
                  </a:xfrm>
                  <a:custGeom>
                    <a:avLst/>
                    <a:gdLst>
                      <a:gd name="T0" fmla="*/ 0 w 38100"/>
                      <a:gd name="T1" fmla="*/ 0 h 38735"/>
                      <a:gd name="T2" fmla="*/ 6261 w 38100"/>
                      <a:gd name="T3" fmla="*/ 36595 h 38735"/>
                      <a:gd name="T4" fmla="*/ 37922 w 38100"/>
                      <a:gd name="T5" fmla="*/ 8568 h 38735"/>
                      <a:gd name="T6" fmla="*/ 0 w 38100"/>
                      <a:gd name="T7" fmla="*/ 0 h 387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100" h="38735">
                        <a:moveTo>
                          <a:pt x="0" y="0"/>
                        </a:moveTo>
                        <a:lnTo>
                          <a:pt x="6261" y="38455"/>
                        </a:lnTo>
                        <a:lnTo>
                          <a:pt x="37922" y="9004"/>
                        </a:lnTo>
                        <a:lnTo>
                          <a:pt x="0" y="0"/>
                        </a:lnTo>
                        <a:close/>
                      </a:path>
                    </a:pathLst>
                  </a:custGeom>
                  <a:solidFill>
                    <a:srgbClr val="9D9E9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116" name="object 107">
                    <a:extLst>
                      <a:ext uri="{FF2B5EF4-FFF2-40B4-BE49-F238E27FC236}">
                        <a16:creationId xmlns:a16="http://schemas.microsoft.com/office/drawing/2014/main" id="{ECBD802F-DE7F-469B-A602-53A6E5C03B1D}"/>
                      </a:ext>
                    </a:extLst>
                  </p:cNvPr>
                  <p:cNvSpPr>
                    <a:spLocks/>
                  </p:cNvSpPr>
                  <p:nvPr/>
                </p:nvSpPr>
                <p:spPr bwMode="auto">
                  <a:xfrm>
                    <a:off x="7452852" y="3203220"/>
                    <a:ext cx="160338" cy="77788"/>
                  </a:xfrm>
                  <a:custGeom>
                    <a:avLst/>
                    <a:gdLst>
                      <a:gd name="T0" fmla="*/ 0 w 160020"/>
                      <a:gd name="T1" fmla="*/ 0 h 76835"/>
                      <a:gd name="T2" fmla="*/ 34272 w 160020"/>
                      <a:gd name="T3" fmla="*/ 53869 h 76835"/>
                      <a:gd name="T4" fmla="*/ 62415 w 160020"/>
                      <a:gd name="T5" fmla="*/ 78399 h 76835"/>
                      <a:gd name="T6" fmla="*/ 99476 w 160020"/>
                      <a:gd name="T7" fmla="*/ 79508 h 76835"/>
                      <a:gd name="T8" fmla="*/ 160503 w 160020"/>
                      <a:gd name="T9" fmla="*/ 63111 h 76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0020" h="76835">
                        <a:moveTo>
                          <a:pt x="0" y="0"/>
                        </a:moveTo>
                        <a:lnTo>
                          <a:pt x="34068" y="51913"/>
                        </a:lnTo>
                        <a:lnTo>
                          <a:pt x="62044" y="75553"/>
                        </a:lnTo>
                        <a:lnTo>
                          <a:pt x="98885" y="76622"/>
                        </a:lnTo>
                        <a:lnTo>
                          <a:pt x="159550" y="60820"/>
                        </a:lnTo>
                      </a:path>
                    </a:pathLst>
                  </a:custGeom>
                  <a:noFill/>
                  <a:ln w="18529">
                    <a:solidFill>
                      <a:srgbClr val="9D9E9E"/>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grpSp>
          </p:grpSp>
        </p:grpSp>
        <p:grpSp>
          <p:nvGrpSpPr>
            <p:cNvPr id="8" name="グループ化 7">
              <a:extLst>
                <a:ext uri="{FF2B5EF4-FFF2-40B4-BE49-F238E27FC236}">
                  <a16:creationId xmlns:a16="http://schemas.microsoft.com/office/drawing/2014/main" id="{42C951A3-92FB-48BF-B840-99EE8D2DA07A}"/>
                </a:ext>
              </a:extLst>
            </p:cNvPr>
            <p:cNvGrpSpPr/>
            <p:nvPr/>
          </p:nvGrpSpPr>
          <p:grpSpPr>
            <a:xfrm>
              <a:off x="5261884" y="4004498"/>
              <a:ext cx="952193" cy="1145859"/>
              <a:chOff x="5728826" y="2688947"/>
              <a:chExt cx="952193" cy="1145859"/>
            </a:xfrm>
          </p:grpSpPr>
          <p:sp>
            <p:nvSpPr>
              <p:cNvPr id="95" name="object 86">
                <a:extLst>
                  <a:ext uri="{FF2B5EF4-FFF2-40B4-BE49-F238E27FC236}">
                    <a16:creationId xmlns:a16="http://schemas.microsoft.com/office/drawing/2014/main" id="{469E0F51-67CB-48FF-AD82-5BEA2158BC5A}"/>
                  </a:ext>
                </a:extLst>
              </p:cNvPr>
              <p:cNvSpPr>
                <a:spLocks noChangeArrowheads="1"/>
              </p:cNvSpPr>
              <p:nvPr/>
            </p:nvSpPr>
            <p:spPr bwMode="auto">
              <a:xfrm>
                <a:off x="5779627" y="2688947"/>
                <a:ext cx="835129" cy="812723"/>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endParaRPr lang="ja-JP" altLang="ja-JP"/>
              </a:p>
            </p:txBody>
          </p:sp>
          <p:sp>
            <p:nvSpPr>
              <p:cNvPr id="117" name="object 69">
                <a:extLst>
                  <a:ext uri="{FF2B5EF4-FFF2-40B4-BE49-F238E27FC236}">
                    <a16:creationId xmlns:a16="http://schemas.microsoft.com/office/drawing/2014/main" id="{40548D1F-931F-4335-8FF3-3686D01753B7}"/>
                  </a:ext>
                </a:extLst>
              </p:cNvPr>
              <p:cNvSpPr txBox="1">
                <a:spLocks noChangeArrowheads="1"/>
              </p:cNvSpPr>
              <p:nvPr/>
            </p:nvSpPr>
            <p:spPr bwMode="auto">
              <a:xfrm>
                <a:off x="5728826" y="3401354"/>
                <a:ext cx="952193" cy="433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1275">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ja-JP" sz="600" dirty="0">
                    <a:latin typeface="+mn-ea"/>
                    <a:ea typeface="+mn-ea"/>
                  </a:rPr>
                  <a:t>※</a:t>
                </a:r>
              </a:p>
              <a:p>
                <a:pPr eaLnBrk="1" hangingPunct="1">
                  <a:spcBef>
                    <a:spcPts val="525"/>
                  </a:spcBef>
                </a:pPr>
                <a:r>
                  <a:rPr lang="ja-JP" altLang="ja-JP" sz="600" dirty="0">
                    <a:solidFill>
                      <a:srgbClr val="777777"/>
                    </a:solidFill>
                    <a:latin typeface="+mn-ea"/>
                    <a:ea typeface="+mn-ea"/>
                  </a:rPr>
                  <a:t>六角レンチ1本の速度調整作業のみで、施工が簡単です。</a:t>
                </a:r>
                <a:endParaRPr lang="ja-JP" altLang="ja-JP" sz="600" dirty="0">
                  <a:latin typeface="+mn-ea"/>
                  <a:ea typeface="+mn-ea"/>
                </a:endParaRPr>
              </a:p>
            </p:txBody>
          </p:sp>
        </p:grpSp>
      </p:grpSp>
      <p:sp>
        <p:nvSpPr>
          <p:cNvPr id="86" name="object 117">
            <a:extLst>
              <a:ext uri="{FF2B5EF4-FFF2-40B4-BE49-F238E27FC236}">
                <a16:creationId xmlns:a16="http://schemas.microsoft.com/office/drawing/2014/main" id="{CD8E18DE-FDE1-4CCC-9487-D04309DD95A6}"/>
              </a:ext>
            </a:extLst>
          </p:cNvPr>
          <p:cNvSpPr/>
          <p:nvPr/>
        </p:nvSpPr>
        <p:spPr>
          <a:xfrm>
            <a:off x="8291513" y="9201150"/>
            <a:ext cx="1144587" cy="625475"/>
          </a:xfrm>
          <a:custGeom>
            <a:avLst/>
            <a:gdLst/>
            <a:ahLst/>
            <a:cxnLst/>
            <a:rect l="l" t="t" r="r" b="b"/>
            <a:pathLst>
              <a:path w="1144904" h="625475">
                <a:moveTo>
                  <a:pt x="1120660" y="0"/>
                </a:moveTo>
                <a:lnTo>
                  <a:pt x="23901" y="0"/>
                </a:lnTo>
                <a:lnTo>
                  <a:pt x="10083" y="373"/>
                </a:lnTo>
                <a:lnTo>
                  <a:pt x="2987" y="2987"/>
                </a:lnTo>
                <a:lnTo>
                  <a:pt x="373" y="10083"/>
                </a:lnTo>
                <a:lnTo>
                  <a:pt x="0" y="23901"/>
                </a:lnTo>
                <a:lnTo>
                  <a:pt x="0" y="601395"/>
                </a:lnTo>
                <a:lnTo>
                  <a:pt x="373" y="615213"/>
                </a:lnTo>
                <a:lnTo>
                  <a:pt x="2987" y="622309"/>
                </a:lnTo>
                <a:lnTo>
                  <a:pt x="10083" y="624923"/>
                </a:lnTo>
                <a:lnTo>
                  <a:pt x="23901" y="625297"/>
                </a:lnTo>
                <a:lnTo>
                  <a:pt x="1120660" y="625297"/>
                </a:lnTo>
                <a:lnTo>
                  <a:pt x="1134486" y="624923"/>
                </a:lnTo>
                <a:lnTo>
                  <a:pt x="1141585" y="622309"/>
                </a:lnTo>
                <a:lnTo>
                  <a:pt x="1144201" y="615213"/>
                </a:lnTo>
                <a:lnTo>
                  <a:pt x="1144574" y="601395"/>
                </a:lnTo>
                <a:lnTo>
                  <a:pt x="1144574" y="23901"/>
                </a:lnTo>
                <a:lnTo>
                  <a:pt x="1144201" y="10083"/>
                </a:lnTo>
                <a:lnTo>
                  <a:pt x="1141585" y="2987"/>
                </a:lnTo>
                <a:lnTo>
                  <a:pt x="1134486" y="373"/>
                </a:lnTo>
                <a:lnTo>
                  <a:pt x="1120660" y="0"/>
                </a:lnTo>
                <a:close/>
              </a:path>
            </a:pathLst>
          </a:custGeom>
          <a:solidFill>
            <a:srgbClr val="ECEBE7"/>
          </a:solidFill>
        </p:spPr>
        <p:txBody>
          <a:bodyPr lIns="0" tIns="0" rIns="0" bIns="0"/>
          <a:lstStyle/>
          <a:p>
            <a:pPr eaLnBrk="1" fontAlgn="auto" hangingPunct="1">
              <a:spcBef>
                <a:spcPts val="0"/>
              </a:spcBef>
              <a:spcAft>
                <a:spcPts val="0"/>
              </a:spcAft>
              <a:defRPr/>
            </a:pPr>
            <a:endParaRPr>
              <a:latin typeface="+mn-ea"/>
              <a:ea typeface="+mn-ea"/>
            </a:endParaRPr>
          </a:p>
        </p:txBody>
      </p:sp>
      <p:pic>
        <p:nvPicPr>
          <p:cNvPr id="141" name="図 140">
            <a:extLst>
              <a:ext uri="{FF2B5EF4-FFF2-40B4-BE49-F238E27FC236}">
                <a16:creationId xmlns:a16="http://schemas.microsoft.com/office/drawing/2014/main" id="{D2F64178-C010-4CB1-A85D-4775145703B2}"/>
              </a:ext>
            </a:extLst>
          </p:cNvPr>
          <p:cNvPicPr>
            <a:picLocks noChangeAspect="1"/>
          </p:cNvPicPr>
          <p:nvPr/>
        </p:nvPicPr>
        <p:blipFill rotWithShape="1">
          <a:blip r:embed="rId6"/>
          <a:srcRect l="7884" t="752" r="4325" b="1025"/>
          <a:stretch/>
        </p:blipFill>
        <p:spPr>
          <a:xfrm>
            <a:off x="0" y="819299"/>
            <a:ext cx="3714004" cy="2412796"/>
          </a:xfrm>
          <a:prstGeom prst="rect">
            <a:avLst/>
          </a:prstGeom>
        </p:spPr>
      </p:pic>
      <p:pic>
        <p:nvPicPr>
          <p:cNvPr id="144" name="Google Shape;222;p25">
            <a:extLst>
              <a:ext uri="{FF2B5EF4-FFF2-40B4-BE49-F238E27FC236}">
                <a16:creationId xmlns:a16="http://schemas.microsoft.com/office/drawing/2014/main" id="{2C8FC57D-3C38-4CD3-9256-9C89AE95E80A}"/>
              </a:ext>
            </a:extLst>
          </p:cNvPr>
          <p:cNvPicPr preferRelativeResize="0"/>
          <p:nvPr/>
        </p:nvPicPr>
        <p:blipFill rotWithShape="1">
          <a:blip r:embed="rId7">
            <a:alphaModFix/>
          </a:blip>
          <a:srcRect l="36884" t="23561" r="238" b="22932"/>
          <a:stretch/>
        </p:blipFill>
        <p:spPr>
          <a:xfrm>
            <a:off x="3755992" y="2119492"/>
            <a:ext cx="1284370" cy="1112603"/>
          </a:xfrm>
          <a:prstGeom prst="rect">
            <a:avLst/>
          </a:prstGeom>
          <a:noFill/>
          <a:ln w="38100" cap="flat" cmpd="sng">
            <a:noFill/>
            <a:prstDash val="solid"/>
            <a:round/>
            <a:headEnd type="none" w="sm" len="sm"/>
            <a:tailEnd type="none" w="sm" len="sm"/>
          </a:ln>
        </p:spPr>
      </p:pic>
      <p:pic>
        <p:nvPicPr>
          <p:cNvPr id="20" name="図 19">
            <a:extLst>
              <a:ext uri="{FF2B5EF4-FFF2-40B4-BE49-F238E27FC236}">
                <a16:creationId xmlns:a16="http://schemas.microsoft.com/office/drawing/2014/main" id="{7DBB9937-26AB-4F7D-80A9-C92A8FE3B2C7}"/>
              </a:ext>
            </a:extLst>
          </p:cNvPr>
          <p:cNvPicPr>
            <a:picLocks noChangeAspect="1"/>
          </p:cNvPicPr>
          <p:nvPr/>
        </p:nvPicPr>
        <p:blipFill rotWithShape="1">
          <a:blip r:embed="rId8"/>
          <a:srcRect l="13964" t="1426" r="750" b="-295"/>
          <a:stretch/>
        </p:blipFill>
        <p:spPr>
          <a:xfrm>
            <a:off x="3753371" y="884928"/>
            <a:ext cx="1273165" cy="1179700"/>
          </a:xfrm>
          <a:prstGeom prst="rect">
            <a:avLst/>
          </a:prstGeom>
        </p:spPr>
      </p:pic>
      <p:pic>
        <p:nvPicPr>
          <p:cNvPr id="21" name="図 20">
            <a:extLst>
              <a:ext uri="{FF2B5EF4-FFF2-40B4-BE49-F238E27FC236}">
                <a16:creationId xmlns:a16="http://schemas.microsoft.com/office/drawing/2014/main" id="{534BAEAF-4949-4AF9-B01D-77755D20D62C}"/>
              </a:ext>
            </a:extLst>
          </p:cNvPr>
          <p:cNvPicPr>
            <a:picLocks noChangeAspect="1"/>
          </p:cNvPicPr>
          <p:nvPr/>
        </p:nvPicPr>
        <p:blipFill>
          <a:blip r:embed="rId9"/>
          <a:stretch>
            <a:fillRect/>
          </a:stretch>
        </p:blipFill>
        <p:spPr>
          <a:xfrm>
            <a:off x="5345906" y="1571514"/>
            <a:ext cx="3091551" cy="951200"/>
          </a:xfrm>
          <a:prstGeom prst="rect">
            <a:avLst/>
          </a:prstGeom>
        </p:spPr>
      </p:pic>
      <p:grpSp>
        <p:nvGrpSpPr>
          <p:cNvPr id="22" name="グループ化 21">
            <a:extLst>
              <a:ext uri="{FF2B5EF4-FFF2-40B4-BE49-F238E27FC236}">
                <a16:creationId xmlns:a16="http://schemas.microsoft.com/office/drawing/2014/main" id="{ABAA52DB-42CF-4E6A-B62D-66059B511F75}"/>
              </a:ext>
            </a:extLst>
          </p:cNvPr>
          <p:cNvGrpSpPr/>
          <p:nvPr/>
        </p:nvGrpSpPr>
        <p:grpSpPr>
          <a:xfrm>
            <a:off x="8648537" y="1666948"/>
            <a:ext cx="1619279" cy="842028"/>
            <a:chOff x="8815930" y="1852996"/>
            <a:chExt cx="1619279" cy="842028"/>
          </a:xfrm>
        </p:grpSpPr>
        <p:pic>
          <p:nvPicPr>
            <p:cNvPr id="139" name="図 138">
              <a:extLst>
                <a:ext uri="{FF2B5EF4-FFF2-40B4-BE49-F238E27FC236}">
                  <a16:creationId xmlns:a16="http://schemas.microsoft.com/office/drawing/2014/main" id="{80067F6A-C789-4D2C-A002-8DC3BDFE5224}"/>
                </a:ext>
              </a:extLst>
            </p:cNvPr>
            <p:cNvPicPr>
              <a:picLocks noChangeAspect="1"/>
            </p:cNvPicPr>
            <p:nvPr/>
          </p:nvPicPr>
          <p:blipFill rotWithShape="1">
            <a:blip r:embed="rId10"/>
            <a:srcRect l="48419" t="62986"/>
            <a:stretch/>
          </p:blipFill>
          <p:spPr>
            <a:xfrm>
              <a:off x="8835158" y="2004538"/>
              <a:ext cx="1479014" cy="690486"/>
            </a:xfrm>
            <a:prstGeom prst="rect">
              <a:avLst/>
            </a:prstGeom>
          </p:spPr>
        </p:pic>
        <p:sp>
          <p:nvSpPr>
            <p:cNvPr id="146" name="object 68">
              <a:extLst>
                <a:ext uri="{FF2B5EF4-FFF2-40B4-BE49-F238E27FC236}">
                  <a16:creationId xmlns:a16="http://schemas.microsoft.com/office/drawing/2014/main" id="{4C8C0AD0-886F-46EC-8F85-A26A1C95C0F5}"/>
                </a:ext>
              </a:extLst>
            </p:cNvPr>
            <p:cNvSpPr txBox="1">
              <a:spLocks noChangeArrowheads="1"/>
            </p:cNvSpPr>
            <p:nvPr/>
          </p:nvSpPr>
          <p:spPr bwMode="auto">
            <a:xfrm>
              <a:off x="8815930" y="1852996"/>
              <a:ext cx="1619279"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ts val="800"/>
                </a:lnSpc>
              </a:pPr>
              <a:r>
                <a:rPr lang="ja-JP" altLang="en-US" sz="600" u="sng" dirty="0">
                  <a:solidFill>
                    <a:srgbClr val="777777"/>
                  </a:solidFill>
                  <a:latin typeface="+mn-ea"/>
                  <a:ea typeface="+mn-ea"/>
                </a:rPr>
                <a:t>本体・門柱のキャップはダスクグレー色本体に合わせ、統一感のある色でご用意</a:t>
              </a:r>
              <a:endParaRPr lang="ja-JP" altLang="ja-JP" sz="600" u="sng" dirty="0">
                <a:latin typeface="+mn-ea"/>
                <a:ea typeface="+mn-ea"/>
              </a:endParaRPr>
            </a:p>
          </p:txBody>
        </p:sp>
      </p:grpSp>
      <p:grpSp>
        <p:nvGrpSpPr>
          <p:cNvPr id="6" name="グループ化 5">
            <a:extLst>
              <a:ext uri="{FF2B5EF4-FFF2-40B4-BE49-F238E27FC236}">
                <a16:creationId xmlns:a16="http://schemas.microsoft.com/office/drawing/2014/main" id="{1A49EFE0-9D89-41C4-8C8E-0416AE439904}"/>
              </a:ext>
            </a:extLst>
          </p:cNvPr>
          <p:cNvGrpSpPr/>
          <p:nvPr/>
        </p:nvGrpSpPr>
        <p:grpSpPr>
          <a:xfrm>
            <a:off x="-4088" y="4233811"/>
            <a:ext cx="5265972" cy="2847059"/>
            <a:chOff x="-4088" y="4233811"/>
            <a:chExt cx="5265972" cy="2847059"/>
          </a:xfrm>
        </p:grpSpPr>
        <p:grpSp>
          <p:nvGrpSpPr>
            <p:cNvPr id="19" name="グループ化 18">
              <a:extLst>
                <a:ext uri="{FF2B5EF4-FFF2-40B4-BE49-F238E27FC236}">
                  <a16:creationId xmlns:a16="http://schemas.microsoft.com/office/drawing/2014/main" id="{938B1298-17D2-4DF8-A35B-A4DD8E05FD0B}"/>
                </a:ext>
              </a:extLst>
            </p:cNvPr>
            <p:cNvGrpSpPr/>
            <p:nvPr/>
          </p:nvGrpSpPr>
          <p:grpSpPr>
            <a:xfrm>
              <a:off x="123290" y="4233811"/>
              <a:ext cx="4960108" cy="2736611"/>
              <a:chOff x="123290" y="4233811"/>
              <a:chExt cx="4960108" cy="2736611"/>
            </a:xfrm>
          </p:grpSpPr>
          <p:pic>
            <p:nvPicPr>
              <p:cNvPr id="7" name="図 6">
                <a:extLst>
                  <a:ext uri="{FF2B5EF4-FFF2-40B4-BE49-F238E27FC236}">
                    <a16:creationId xmlns:a16="http://schemas.microsoft.com/office/drawing/2014/main" id="{EA7CE9D0-ED9E-40F6-A435-2593BD646375}"/>
                  </a:ext>
                </a:extLst>
              </p:cNvPr>
              <p:cNvPicPr>
                <a:picLocks noChangeAspect="1"/>
              </p:cNvPicPr>
              <p:nvPr/>
            </p:nvPicPr>
            <p:blipFill>
              <a:blip r:embed="rId11"/>
              <a:stretch>
                <a:fillRect/>
              </a:stretch>
            </p:blipFill>
            <p:spPr>
              <a:xfrm>
                <a:off x="123290" y="4233811"/>
                <a:ext cx="4960108" cy="2736611"/>
              </a:xfrm>
              <a:prstGeom prst="rect">
                <a:avLst/>
              </a:prstGeom>
            </p:spPr>
          </p:pic>
          <p:sp>
            <p:nvSpPr>
              <p:cNvPr id="199" name="object 72">
                <a:extLst>
                  <a:ext uri="{FF2B5EF4-FFF2-40B4-BE49-F238E27FC236}">
                    <a16:creationId xmlns:a16="http://schemas.microsoft.com/office/drawing/2014/main" id="{72104A1C-A9C0-417E-AB0E-C03E1F0BEADE}"/>
                  </a:ext>
                </a:extLst>
              </p:cNvPr>
              <p:cNvSpPr txBox="1">
                <a:spLocks noChangeArrowheads="1"/>
              </p:cNvSpPr>
              <p:nvPr/>
            </p:nvSpPr>
            <p:spPr bwMode="auto">
              <a:xfrm>
                <a:off x="3745700" y="6782550"/>
                <a:ext cx="1294483" cy="187872"/>
              </a:xfrm>
              <a:prstGeom prst="rect">
                <a:avLst/>
              </a:prstGeom>
              <a:solidFill>
                <a:schemeClr val="bg1"/>
              </a:solidFill>
              <a:ln>
                <a:noFill/>
              </a:ln>
            </p:spPr>
            <p:txBody>
              <a:bodyPr wrap="square" lIns="0" tIns="0" rIns="0" bIns="0">
                <a:spAutoFit/>
              </a:bodyPr>
              <a:lstStyle>
                <a:lvl1pPr marL="88900" indent="-762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11000"/>
                  </a:lnSpc>
                </a:pPr>
                <a:r>
                  <a:rPr lang="ja-JP" altLang="ja-JP" sz="550" dirty="0">
                    <a:latin typeface="+mn-ea"/>
                    <a:ea typeface="+mn-ea"/>
                  </a:rPr>
                  <a:t>※機種によって設定のない色がありますのでご注意ください。</a:t>
                </a:r>
              </a:p>
            </p:txBody>
          </p:sp>
        </p:grpSp>
        <p:sp>
          <p:nvSpPr>
            <p:cNvPr id="198" name="object 29">
              <a:extLst>
                <a:ext uri="{FF2B5EF4-FFF2-40B4-BE49-F238E27FC236}">
                  <a16:creationId xmlns:a16="http://schemas.microsoft.com/office/drawing/2014/main" id="{7E0845E7-1749-433F-A522-C455321AC8D9}"/>
                </a:ext>
              </a:extLst>
            </p:cNvPr>
            <p:cNvSpPr/>
            <p:nvPr/>
          </p:nvSpPr>
          <p:spPr>
            <a:xfrm>
              <a:off x="-4088" y="4398057"/>
              <a:ext cx="5130619" cy="46360"/>
            </a:xfrm>
            <a:custGeom>
              <a:avLst/>
              <a:gdLst/>
              <a:ahLst/>
              <a:cxnLst/>
              <a:rect l="l" t="t" r="r" b="b"/>
              <a:pathLst>
                <a:path w="8280400">
                  <a:moveTo>
                    <a:pt x="0" y="0"/>
                  </a:moveTo>
                  <a:lnTo>
                    <a:pt x="8280006" y="0"/>
                  </a:lnTo>
                </a:path>
              </a:pathLst>
            </a:custGeom>
            <a:ln w="3175">
              <a:solidFill>
                <a:srgbClr val="818282"/>
              </a:solidFill>
              <a:prstDash val="solid"/>
            </a:ln>
          </p:spPr>
          <p:txBody>
            <a:bodyPr lIns="0" tIns="0" rIns="0" bIns="0"/>
            <a:lstStyle/>
            <a:p>
              <a:pPr eaLnBrk="1" fontAlgn="auto" hangingPunct="1">
                <a:spcBef>
                  <a:spcPts val="0"/>
                </a:spcBef>
                <a:spcAft>
                  <a:spcPts val="0"/>
                </a:spcAft>
                <a:defRPr/>
              </a:pPr>
              <a:endParaRPr>
                <a:latin typeface="+mn-ea"/>
                <a:ea typeface="+mn-ea"/>
              </a:endParaRPr>
            </a:p>
          </p:txBody>
        </p:sp>
        <p:sp>
          <p:nvSpPr>
            <p:cNvPr id="200" name="object 72">
              <a:extLst>
                <a:ext uri="{FF2B5EF4-FFF2-40B4-BE49-F238E27FC236}">
                  <a16:creationId xmlns:a16="http://schemas.microsoft.com/office/drawing/2014/main" id="{C5499E36-3A3E-47F3-866A-AA55AFC5B292}"/>
                </a:ext>
              </a:extLst>
            </p:cNvPr>
            <p:cNvSpPr txBox="1">
              <a:spLocks noChangeArrowheads="1"/>
            </p:cNvSpPr>
            <p:nvPr/>
          </p:nvSpPr>
          <p:spPr bwMode="auto">
            <a:xfrm>
              <a:off x="149212" y="6978406"/>
              <a:ext cx="3016766" cy="102464"/>
            </a:xfrm>
            <a:prstGeom prst="rect">
              <a:avLst/>
            </a:prstGeom>
            <a:solidFill>
              <a:schemeClr val="bg1"/>
            </a:solidFill>
            <a:ln>
              <a:noFill/>
            </a:ln>
          </p:spPr>
          <p:txBody>
            <a:bodyPr wrap="square" lIns="0" tIns="0" rIns="0" bIns="0">
              <a:spAutoFit/>
            </a:bodyPr>
            <a:lstStyle>
              <a:lvl1pPr marL="88900" indent="-76200">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nSpc>
                  <a:spcPct val="111000"/>
                </a:lnSpc>
              </a:pPr>
              <a:r>
                <a:rPr lang="ja-JP" altLang="ja-JP" sz="600" dirty="0">
                  <a:solidFill>
                    <a:srgbClr val="FF0000"/>
                  </a:solidFill>
                  <a:latin typeface="+mn-ea"/>
                  <a:ea typeface="+mn-ea"/>
                </a:rPr>
                <a:t>※</a:t>
              </a:r>
              <a:r>
                <a:rPr lang="ja-JP" altLang="en-US" sz="600" dirty="0">
                  <a:solidFill>
                    <a:schemeClr val="bg1">
                      <a:lumMod val="50000"/>
                    </a:schemeClr>
                  </a:solidFill>
                  <a:latin typeface="+mn-ea"/>
                  <a:ea typeface="+mn-ea"/>
                </a:rPr>
                <a:t>アルミ形材</a:t>
              </a:r>
              <a:r>
                <a:rPr lang="en-US" altLang="ja-JP" sz="600" dirty="0">
                  <a:solidFill>
                    <a:schemeClr val="bg1">
                      <a:lumMod val="50000"/>
                    </a:schemeClr>
                  </a:solidFill>
                  <a:latin typeface="+mn-ea"/>
                  <a:ea typeface="+mn-ea"/>
                </a:rPr>
                <a:t>+</a:t>
              </a:r>
              <a:r>
                <a:rPr lang="ja-JP" altLang="en-US" sz="600" dirty="0">
                  <a:solidFill>
                    <a:schemeClr val="bg1">
                      <a:lumMod val="50000"/>
                    </a:schemeClr>
                  </a:solidFill>
                  <a:latin typeface="+mn-ea"/>
                  <a:ea typeface="+mn-ea"/>
                </a:rPr>
                <a:t>オーク色追加対象機種および追加色は右上の表をご覧ください</a:t>
              </a:r>
              <a:endParaRPr lang="ja-JP" altLang="ja-JP" sz="600" dirty="0">
                <a:solidFill>
                  <a:schemeClr val="bg1">
                    <a:lumMod val="50000"/>
                  </a:schemeClr>
                </a:solidFill>
                <a:latin typeface="+mn-ea"/>
                <a:ea typeface="+mn-ea"/>
              </a:endParaRPr>
            </a:p>
          </p:txBody>
        </p:sp>
        <p:grpSp>
          <p:nvGrpSpPr>
            <p:cNvPr id="3" name="グループ化 2">
              <a:extLst>
                <a:ext uri="{FF2B5EF4-FFF2-40B4-BE49-F238E27FC236}">
                  <a16:creationId xmlns:a16="http://schemas.microsoft.com/office/drawing/2014/main" id="{D3A7805F-EE60-4D9B-A863-5CC9251B07EA}"/>
                </a:ext>
              </a:extLst>
            </p:cNvPr>
            <p:cNvGrpSpPr/>
            <p:nvPr/>
          </p:nvGrpSpPr>
          <p:grpSpPr>
            <a:xfrm>
              <a:off x="1019470" y="4253437"/>
              <a:ext cx="4242414" cy="2459641"/>
              <a:chOff x="1019470" y="4253437"/>
              <a:chExt cx="4242414" cy="2459641"/>
            </a:xfrm>
          </p:grpSpPr>
          <p:sp>
            <p:nvSpPr>
              <p:cNvPr id="85" name="Rectangle 9">
                <a:extLst>
                  <a:ext uri="{FF2B5EF4-FFF2-40B4-BE49-F238E27FC236}">
                    <a16:creationId xmlns:a16="http://schemas.microsoft.com/office/drawing/2014/main" id="{2BA5A59B-C17F-4525-BB80-9A3304F1E445}"/>
                  </a:ext>
                </a:extLst>
              </p:cNvPr>
              <p:cNvSpPr>
                <a:spLocks noChangeArrowheads="1"/>
              </p:cNvSpPr>
              <p:nvPr/>
            </p:nvSpPr>
            <p:spPr bwMode="auto">
              <a:xfrm>
                <a:off x="1019470" y="4253437"/>
                <a:ext cx="1530913" cy="115416"/>
              </a:xfrm>
              <a:prstGeom prst="rect">
                <a:avLst/>
              </a:prstGeom>
              <a:solidFill>
                <a:schemeClr val="bg1"/>
              </a:solid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750" b="1" dirty="0">
                    <a:solidFill>
                      <a:srgbClr val="FF0000"/>
                    </a:solidFill>
                    <a:latin typeface="メイリオ" panose="020B0604030504040204" pitchFamily="50" charset="-128"/>
                    <a:ea typeface="メイリオ" panose="020B0604030504040204" pitchFamily="50" charset="-128"/>
                  </a:rPr>
                  <a:t>FamiLock</a:t>
                </a:r>
                <a:r>
                  <a:rPr lang="ja-JP" altLang="en-US" sz="750" b="1" dirty="0">
                    <a:solidFill>
                      <a:srgbClr val="FF0000"/>
                    </a:solidFill>
                    <a:latin typeface="メイリオ" panose="020B0604030504040204" pitchFamily="50" charset="-128"/>
                    <a:ea typeface="メイリオ" panose="020B0604030504040204" pitchFamily="50" charset="-128"/>
                  </a:rPr>
                  <a:t>対応</a:t>
                </a:r>
                <a:endParaRPr lang="en-US" altLang="ja-JP" sz="750" b="1" dirty="0">
                  <a:solidFill>
                    <a:srgbClr val="FF0000"/>
                  </a:solidFill>
                  <a:latin typeface="Yu Gothic" panose="020B0400000000000000" pitchFamily="34" charset="-128"/>
                  <a:ea typeface="Yu Gothic" panose="020B0400000000000000" pitchFamily="34" charset="-128"/>
                </a:endParaRPr>
              </a:p>
            </p:txBody>
          </p:sp>
          <p:sp>
            <p:nvSpPr>
              <p:cNvPr id="87" name="Rectangle 9">
                <a:extLst>
                  <a:ext uri="{FF2B5EF4-FFF2-40B4-BE49-F238E27FC236}">
                    <a16:creationId xmlns:a16="http://schemas.microsoft.com/office/drawing/2014/main" id="{E51DCAA1-B80D-492F-A0B2-98980271406C}"/>
                  </a:ext>
                </a:extLst>
              </p:cNvPr>
              <p:cNvSpPr>
                <a:spLocks noChangeArrowheads="1"/>
              </p:cNvSpPr>
              <p:nvPr/>
            </p:nvSpPr>
            <p:spPr bwMode="auto">
              <a:xfrm>
                <a:off x="4493513" y="5222692"/>
                <a:ext cx="462749" cy="152860"/>
              </a:xfrm>
              <a:prstGeom prst="rect">
                <a:avLst/>
              </a:prstGeom>
              <a:solidFill>
                <a:schemeClr val="bg1"/>
              </a:solid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endParaRPr lang="en-US" altLang="ja-JP" sz="700" b="1" dirty="0">
                  <a:solidFill>
                    <a:schemeClr val="tx2"/>
                  </a:solidFill>
                  <a:latin typeface="Yu Gothic" panose="020B0400000000000000" pitchFamily="34" charset="-128"/>
                  <a:ea typeface="Yu Gothic" panose="020B0400000000000000" pitchFamily="34" charset="-128"/>
                </a:endParaRPr>
              </a:p>
            </p:txBody>
          </p:sp>
          <p:sp>
            <p:nvSpPr>
              <p:cNvPr id="88" name="Rectangle 9">
                <a:extLst>
                  <a:ext uri="{FF2B5EF4-FFF2-40B4-BE49-F238E27FC236}">
                    <a16:creationId xmlns:a16="http://schemas.microsoft.com/office/drawing/2014/main" id="{299D9745-A745-43C9-965E-0A3A5F568E19}"/>
                  </a:ext>
                </a:extLst>
              </p:cNvPr>
              <p:cNvSpPr>
                <a:spLocks noChangeArrowheads="1"/>
              </p:cNvSpPr>
              <p:nvPr/>
            </p:nvSpPr>
            <p:spPr bwMode="auto">
              <a:xfrm>
                <a:off x="4799135" y="5950941"/>
                <a:ext cx="462749" cy="152860"/>
              </a:xfrm>
              <a:prstGeom prst="rect">
                <a:avLst/>
              </a:prstGeom>
              <a:solidFill>
                <a:schemeClr val="bg1"/>
              </a:solid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endParaRPr lang="en-US" altLang="ja-JP" sz="700" b="1" dirty="0">
                  <a:solidFill>
                    <a:schemeClr val="tx2"/>
                  </a:solidFill>
                  <a:latin typeface="Yu Gothic" panose="020B0400000000000000" pitchFamily="34" charset="-128"/>
                  <a:ea typeface="Yu Gothic" panose="020B0400000000000000" pitchFamily="34" charset="-128"/>
                </a:endParaRPr>
              </a:p>
            </p:txBody>
          </p:sp>
          <p:sp>
            <p:nvSpPr>
              <p:cNvPr id="89" name="Rectangle 9">
                <a:extLst>
                  <a:ext uri="{FF2B5EF4-FFF2-40B4-BE49-F238E27FC236}">
                    <a16:creationId xmlns:a16="http://schemas.microsoft.com/office/drawing/2014/main" id="{2DF4D247-2EA2-4152-A963-18A667D36E55}"/>
                  </a:ext>
                </a:extLst>
              </p:cNvPr>
              <p:cNvSpPr>
                <a:spLocks noChangeArrowheads="1"/>
              </p:cNvSpPr>
              <p:nvPr/>
            </p:nvSpPr>
            <p:spPr bwMode="auto">
              <a:xfrm>
                <a:off x="4620649" y="6560218"/>
                <a:ext cx="462749" cy="152860"/>
              </a:xfrm>
              <a:prstGeom prst="rect">
                <a:avLst/>
              </a:prstGeom>
              <a:solidFill>
                <a:schemeClr val="bg1"/>
              </a:solid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endParaRPr lang="en-US" altLang="ja-JP" sz="700" b="1" dirty="0">
                  <a:solidFill>
                    <a:schemeClr val="tx2"/>
                  </a:solidFill>
                  <a:latin typeface="Yu Gothic" panose="020B0400000000000000" pitchFamily="34" charset="-128"/>
                  <a:ea typeface="Yu Gothic" panose="020B0400000000000000" pitchFamily="34" charset="-128"/>
                </a:endParaRPr>
              </a:p>
            </p:txBody>
          </p:sp>
        </p:grpSp>
      </p:grpSp>
      <p:grpSp>
        <p:nvGrpSpPr>
          <p:cNvPr id="118" name="グループ化 117">
            <a:extLst>
              <a:ext uri="{FF2B5EF4-FFF2-40B4-BE49-F238E27FC236}">
                <a16:creationId xmlns:a16="http://schemas.microsoft.com/office/drawing/2014/main" id="{42A6DE70-D981-4B71-97F3-C375F3111E3C}"/>
              </a:ext>
            </a:extLst>
          </p:cNvPr>
          <p:cNvGrpSpPr/>
          <p:nvPr/>
        </p:nvGrpSpPr>
        <p:grpSpPr>
          <a:xfrm>
            <a:off x="5253061" y="4489902"/>
            <a:ext cx="5315463" cy="685400"/>
            <a:chOff x="5253061" y="906592"/>
            <a:chExt cx="5315463" cy="685400"/>
          </a:xfrm>
        </p:grpSpPr>
        <p:sp>
          <p:nvSpPr>
            <p:cNvPr id="119" name="object 27">
              <a:extLst>
                <a:ext uri="{FF2B5EF4-FFF2-40B4-BE49-F238E27FC236}">
                  <a16:creationId xmlns:a16="http://schemas.microsoft.com/office/drawing/2014/main" id="{3EA38D23-641A-473D-9616-3BF363D5D3E0}"/>
                </a:ext>
              </a:extLst>
            </p:cNvPr>
            <p:cNvSpPr txBox="1"/>
            <p:nvPr/>
          </p:nvSpPr>
          <p:spPr>
            <a:xfrm>
              <a:off x="5295032" y="906592"/>
              <a:ext cx="5273492" cy="328295"/>
            </a:xfrm>
            <a:prstGeom prst="rect">
              <a:avLst/>
            </a:prstGeom>
          </p:spPr>
          <p:txBody>
            <a:bodyPr wrap="square" lIns="0" tIns="0" rIns="0" bIns="0">
              <a:spAutoFit/>
            </a:bodyPr>
            <a:lstStyle/>
            <a:p>
              <a:pPr marL="12700">
                <a:defRPr/>
              </a:pPr>
              <a:r>
                <a:rPr lang="en-US" altLang="ja-JP" sz="3200" baseline="-2923" dirty="0">
                  <a:solidFill>
                    <a:srgbClr val="818282"/>
                  </a:solidFill>
                  <a:latin typeface="+mj-ea"/>
                  <a:ea typeface="+mj-ea"/>
                  <a:cs typeface="Century Gothic"/>
                </a:rPr>
                <a:t>04 </a:t>
              </a:r>
              <a:r>
                <a:rPr lang="ja-JP" altLang="en-US" sz="1600" dirty="0">
                  <a:solidFill>
                    <a:srgbClr val="6C6C6C"/>
                  </a:solidFill>
                  <a:latin typeface="+mj-ea"/>
                  <a:ea typeface="+mj-ea"/>
                  <a:cs typeface="BIZ UDP明朝 Medium"/>
                </a:rPr>
                <a:t>スマートロックシステム </a:t>
              </a:r>
              <a:r>
                <a:rPr lang="en-US" altLang="ja-JP" sz="1600" dirty="0">
                  <a:solidFill>
                    <a:srgbClr val="6C6C6C"/>
                  </a:solidFill>
                  <a:latin typeface="+mj-ea"/>
                  <a:ea typeface="+mj-ea"/>
                  <a:cs typeface="BIZ UDP明朝 Medium"/>
                </a:rPr>
                <a:t>FamiLock</a:t>
              </a:r>
              <a:r>
                <a:rPr lang="ja-JP" altLang="en-US" sz="1600" dirty="0">
                  <a:solidFill>
                    <a:srgbClr val="6C6C6C"/>
                  </a:solidFill>
                  <a:latin typeface="+mj-ea"/>
                  <a:ea typeface="+mj-ea"/>
                  <a:cs typeface="BIZ UDP明朝 Medium"/>
                </a:rPr>
                <a:t>に対応</a:t>
              </a:r>
            </a:p>
          </p:txBody>
        </p:sp>
        <p:sp>
          <p:nvSpPr>
            <p:cNvPr id="120" name="object 29">
              <a:extLst>
                <a:ext uri="{FF2B5EF4-FFF2-40B4-BE49-F238E27FC236}">
                  <a16:creationId xmlns:a16="http://schemas.microsoft.com/office/drawing/2014/main" id="{41572C7B-485D-4BA0-B0DD-89183900505C}"/>
                </a:ext>
              </a:extLst>
            </p:cNvPr>
            <p:cNvSpPr/>
            <p:nvPr/>
          </p:nvSpPr>
          <p:spPr>
            <a:xfrm flipV="1">
              <a:off x="5311168" y="1153541"/>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121" name="テキスト ボックス 120">
              <a:extLst>
                <a:ext uri="{FF2B5EF4-FFF2-40B4-BE49-F238E27FC236}">
                  <a16:creationId xmlns:a16="http://schemas.microsoft.com/office/drawing/2014/main" id="{2F71C6B2-6BD0-4A22-9A5E-3E44D2EE1DC2}"/>
                </a:ext>
              </a:extLst>
            </p:cNvPr>
            <p:cNvSpPr txBox="1"/>
            <p:nvPr/>
          </p:nvSpPr>
          <p:spPr>
            <a:xfrm>
              <a:off x="5253061" y="1199577"/>
              <a:ext cx="5117787" cy="392415"/>
            </a:xfrm>
            <a:prstGeom prst="rect">
              <a:avLst/>
            </a:prstGeom>
            <a:noFill/>
          </p:spPr>
          <p:txBody>
            <a:bodyPr wrap="square">
              <a:spAutoFit/>
            </a:bodyPr>
            <a:lstStyle/>
            <a:p>
              <a:pPr algn="just">
                <a:lnSpc>
                  <a:spcPts val="1200"/>
                </a:lnSpc>
              </a:pPr>
              <a:r>
                <a:rPr lang="en-US" altLang="ja-JP" sz="800" dirty="0">
                  <a:solidFill>
                    <a:schemeClr val="bg1">
                      <a:lumMod val="50000"/>
                    </a:schemeClr>
                  </a:solidFill>
                  <a:latin typeface="メイリオ" panose="020B0604030504040204" pitchFamily="50" charset="-128"/>
                  <a:ea typeface="メイリオ" panose="020B0604030504040204" pitchFamily="50" charset="-128"/>
                </a:rPr>
                <a:t>LIXIL</a:t>
              </a:r>
              <a:r>
                <a:rPr lang="ja-JP" altLang="en-US" sz="800" dirty="0">
                  <a:solidFill>
                    <a:schemeClr val="bg1">
                      <a:lumMod val="50000"/>
                    </a:schemeClr>
                  </a:solidFill>
                  <a:latin typeface="メイリオ" panose="020B0604030504040204" pitchFamily="50" charset="-128"/>
                  <a:ea typeface="メイリオ" panose="020B0604030504040204" pitchFamily="50" charset="-128"/>
                </a:rPr>
                <a:t>のスマートロックシステム「</a:t>
              </a:r>
              <a:r>
                <a:rPr lang="en-US" altLang="ja-JP" sz="800" dirty="0">
                  <a:solidFill>
                    <a:schemeClr val="bg1">
                      <a:lumMod val="50000"/>
                    </a:schemeClr>
                  </a:solidFill>
                  <a:latin typeface="メイリオ" panose="020B0604030504040204" pitchFamily="50" charset="-128"/>
                  <a:ea typeface="メイリオ" panose="020B0604030504040204" pitchFamily="50" charset="-128"/>
                </a:rPr>
                <a:t>FamiLock</a:t>
              </a:r>
              <a:r>
                <a:rPr lang="ja-JP" altLang="en-US" sz="800" dirty="0">
                  <a:solidFill>
                    <a:schemeClr val="bg1">
                      <a:lumMod val="50000"/>
                    </a:schemeClr>
                  </a:solidFill>
                  <a:latin typeface="メイリオ" panose="020B0604030504040204" pitchFamily="50" charset="-128"/>
                  <a:ea typeface="メイリオ" panose="020B0604030504040204" pitchFamily="50" charset="-128"/>
                </a:rPr>
                <a:t>」は、スマートフォンならカギを出さずにボタンを押すだけで素早く解錠できます。門扉が閉まると自動で施錠するので、カギを閉め忘れる心配もありません。</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122" name="object 173">
              <a:extLst>
                <a:ext uri="{FF2B5EF4-FFF2-40B4-BE49-F238E27FC236}">
                  <a16:creationId xmlns:a16="http://schemas.microsoft.com/office/drawing/2014/main" id="{286EF369-5EDD-48E7-AF89-2827848E9EA0}"/>
                </a:ext>
              </a:extLst>
            </p:cNvPr>
            <p:cNvSpPr txBox="1"/>
            <p:nvPr/>
          </p:nvSpPr>
          <p:spPr>
            <a:xfrm>
              <a:off x="9670232" y="1022693"/>
              <a:ext cx="225425" cy="86562"/>
            </a:xfrm>
            <a:prstGeom prst="rect">
              <a:avLst/>
            </a:prstGeom>
            <a:solidFill>
              <a:srgbClr val="CC0122"/>
            </a:solidFill>
          </p:spPr>
          <p:txBody>
            <a:bodyPr vert="horz" wrap="square" lIns="0" tIns="1905" rIns="0" bIns="0" rtlCol="0">
              <a:spAutoFit/>
            </a:bodyPr>
            <a:lstStyle/>
            <a:p>
              <a:pPr marL="21590">
                <a:lnSpc>
                  <a:spcPct val="100000"/>
                </a:lnSpc>
                <a:spcBef>
                  <a:spcPts val="15"/>
                </a:spcBef>
              </a:pPr>
              <a:r>
                <a:rPr sz="550" b="1" spc="-5" dirty="0">
                  <a:solidFill>
                    <a:srgbClr val="FFFFFF"/>
                  </a:solidFill>
                  <a:latin typeface="Verdana"/>
                  <a:cs typeface="Verdana"/>
                </a:rPr>
                <a:t>NEW</a:t>
              </a:r>
              <a:endParaRPr sz="550" dirty="0">
                <a:latin typeface="Verdana"/>
                <a:cs typeface="Verdana"/>
              </a:endParaRPr>
            </a:p>
          </p:txBody>
        </p:sp>
      </p:grpSp>
      <p:grpSp>
        <p:nvGrpSpPr>
          <p:cNvPr id="90" name="グループ化 89">
            <a:extLst>
              <a:ext uri="{FF2B5EF4-FFF2-40B4-BE49-F238E27FC236}">
                <a16:creationId xmlns:a16="http://schemas.microsoft.com/office/drawing/2014/main" id="{D29BC435-1126-4040-9DF6-260D546CA20A}"/>
              </a:ext>
            </a:extLst>
          </p:cNvPr>
          <p:cNvGrpSpPr/>
          <p:nvPr/>
        </p:nvGrpSpPr>
        <p:grpSpPr>
          <a:xfrm>
            <a:off x="5320841" y="5163400"/>
            <a:ext cx="5101004" cy="1967025"/>
            <a:chOff x="511367" y="1183699"/>
            <a:chExt cx="9669078" cy="3728544"/>
          </a:xfrm>
        </p:grpSpPr>
        <p:pic>
          <p:nvPicPr>
            <p:cNvPr id="127" name="Google Shape;70;p1">
              <a:extLst>
                <a:ext uri="{FF2B5EF4-FFF2-40B4-BE49-F238E27FC236}">
                  <a16:creationId xmlns:a16="http://schemas.microsoft.com/office/drawing/2014/main" id="{DE775CD1-2A4E-44D8-88C6-4B81D272F8AA}"/>
                </a:ext>
              </a:extLst>
            </p:cNvPr>
            <p:cNvPicPr preferRelativeResize="0"/>
            <p:nvPr/>
          </p:nvPicPr>
          <p:blipFill rotWithShape="1">
            <a:blip r:embed="rId12">
              <a:alphaModFix/>
            </a:blip>
            <a:srcRect/>
            <a:stretch/>
          </p:blipFill>
          <p:spPr>
            <a:xfrm>
              <a:off x="511367" y="1183699"/>
              <a:ext cx="9669078" cy="3728544"/>
            </a:xfrm>
            <a:prstGeom prst="rect">
              <a:avLst/>
            </a:prstGeom>
            <a:noFill/>
            <a:ln>
              <a:noFill/>
            </a:ln>
          </p:spPr>
        </p:pic>
        <p:sp>
          <p:nvSpPr>
            <p:cNvPr id="128" name="正方形/長方形 127">
              <a:extLst>
                <a:ext uri="{FF2B5EF4-FFF2-40B4-BE49-F238E27FC236}">
                  <a16:creationId xmlns:a16="http://schemas.microsoft.com/office/drawing/2014/main" id="{5045F490-E8C5-429A-8D60-5DAF81BE205D}"/>
                </a:ext>
              </a:extLst>
            </p:cNvPr>
            <p:cNvSpPr/>
            <p:nvPr/>
          </p:nvSpPr>
          <p:spPr>
            <a:xfrm>
              <a:off x="2966484" y="1183699"/>
              <a:ext cx="3285460" cy="35868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9" name="グループ化 128">
              <a:extLst>
                <a:ext uri="{FF2B5EF4-FFF2-40B4-BE49-F238E27FC236}">
                  <a16:creationId xmlns:a16="http://schemas.microsoft.com/office/drawing/2014/main" id="{4656A2EF-48A1-4848-91D6-DCBB3D644F59}"/>
                </a:ext>
              </a:extLst>
            </p:cNvPr>
            <p:cNvGrpSpPr/>
            <p:nvPr/>
          </p:nvGrpSpPr>
          <p:grpSpPr>
            <a:xfrm>
              <a:off x="3613713" y="1183699"/>
              <a:ext cx="1730950" cy="2824181"/>
              <a:chOff x="3613713" y="1183699"/>
              <a:chExt cx="1730950" cy="2824181"/>
            </a:xfrm>
          </p:grpSpPr>
          <p:pic>
            <p:nvPicPr>
              <p:cNvPr id="130" name="図 129">
                <a:extLst>
                  <a:ext uri="{FF2B5EF4-FFF2-40B4-BE49-F238E27FC236}">
                    <a16:creationId xmlns:a16="http://schemas.microsoft.com/office/drawing/2014/main" id="{9DCA7451-F79A-46C8-A92F-E5F76DEBF991}"/>
                  </a:ext>
                </a:extLst>
              </p:cNvPr>
              <p:cNvPicPr>
                <a:picLocks noChangeAspect="1"/>
              </p:cNvPicPr>
              <p:nvPr/>
            </p:nvPicPr>
            <p:blipFill>
              <a:blip r:embed="rId13"/>
              <a:stretch>
                <a:fillRect/>
              </a:stretch>
            </p:blipFill>
            <p:spPr>
              <a:xfrm>
                <a:off x="3613713" y="1183699"/>
                <a:ext cx="1730950" cy="1507334"/>
              </a:xfrm>
              <a:prstGeom prst="rect">
                <a:avLst/>
              </a:prstGeom>
            </p:spPr>
          </p:pic>
          <p:pic>
            <p:nvPicPr>
              <p:cNvPr id="131" name="図 130">
                <a:extLst>
                  <a:ext uri="{FF2B5EF4-FFF2-40B4-BE49-F238E27FC236}">
                    <a16:creationId xmlns:a16="http://schemas.microsoft.com/office/drawing/2014/main" id="{F783DEBB-0DF3-4EFA-A956-AD971EBAF79C}"/>
                  </a:ext>
                </a:extLst>
              </p:cNvPr>
              <p:cNvPicPr>
                <a:picLocks noChangeAspect="1"/>
              </p:cNvPicPr>
              <p:nvPr/>
            </p:nvPicPr>
            <p:blipFill>
              <a:blip r:embed="rId14"/>
              <a:stretch>
                <a:fillRect/>
              </a:stretch>
            </p:blipFill>
            <p:spPr>
              <a:xfrm>
                <a:off x="3621995" y="2691033"/>
                <a:ext cx="1722668" cy="1316847"/>
              </a:xfrm>
              <a:prstGeom prst="rect">
                <a:avLst/>
              </a:prstGeom>
            </p:spPr>
          </p:pic>
        </p:grpSp>
      </p:grpSp>
      <p:sp>
        <p:nvSpPr>
          <p:cNvPr id="132" name="Google Shape;96;p1">
            <a:extLst>
              <a:ext uri="{FF2B5EF4-FFF2-40B4-BE49-F238E27FC236}">
                <a16:creationId xmlns:a16="http://schemas.microsoft.com/office/drawing/2014/main" id="{19FB2760-D57C-403C-A739-2F97481E0497}"/>
              </a:ext>
            </a:extLst>
          </p:cNvPr>
          <p:cNvSpPr txBox="1"/>
          <p:nvPr/>
        </p:nvSpPr>
        <p:spPr>
          <a:xfrm>
            <a:off x="6712327" y="6713078"/>
            <a:ext cx="1563311" cy="369332"/>
          </a:xfrm>
          <a:prstGeom prst="rect">
            <a:avLst/>
          </a:prstGeom>
          <a:noFill/>
          <a:ln>
            <a:noFill/>
          </a:ln>
        </p:spPr>
        <p:txBody>
          <a:bodyPr spcFirstLastPara="1" wrap="square" lIns="0" tIns="0" rIns="0" bIns="0" anchor="t" anchorCtr="0">
            <a:spAutoFit/>
          </a:bodyPr>
          <a:lstStyle/>
          <a:p>
            <a:pPr marL="12700" marR="0" lvl="0" indent="0" algn="l" rtl="0">
              <a:spcBef>
                <a:spcPts val="0"/>
              </a:spcBef>
              <a:spcAft>
                <a:spcPts val="0"/>
              </a:spcAft>
              <a:buNone/>
            </a:pPr>
            <a:r>
              <a:rPr lang="ja-JP" altLang="en-US" sz="600" b="0" u="none" dirty="0">
                <a:solidFill>
                  <a:srgbClr val="777777"/>
                </a:solidFill>
                <a:latin typeface="メイリオ" panose="020B0604030504040204" pitchFamily="50" charset="-128"/>
                <a:ea typeface="メイリオ" panose="020B0604030504040204" pitchFamily="50" charset="-128"/>
                <a:cs typeface="Quattrocento Sans"/>
                <a:sym typeface="Quattrocento Sans"/>
              </a:rPr>
              <a:t>手動キーに加えて、家族一人ひとりが使いやすいカギを選択できます。後から使用するカギを変更することも可能です。（手動キーでも操作できます）</a:t>
            </a:r>
            <a:endParaRPr sz="600" b="0" u="none" dirty="0">
              <a:solidFill>
                <a:schemeClr val="dk1"/>
              </a:solidFill>
              <a:latin typeface="メイリオ" panose="020B0604030504040204" pitchFamily="50" charset="-128"/>
              <a:ea typeface="メイリオ" panose="020B0604030504040204" pitchFamily="50" charset="-128"/>
              <a:cs typeface="Quattrocento Sans"/>
              <a:sym typeface="Quattrocento Sans"/>
            </a:endParaRPr>
          </a:p>
        </p:txBody>
      </p:sp>
      <p:pic>
        <p:nvPicPr>
          <p:cNvPr id="134" name="Google Shape;765;g33e3a833aba_0_2">
            <a:extLst>
              <a:ext uri="{FF2B5EF4-FFF2-40B4-BE49-F238E27FC236}">
                <a16:creationId xmlns:a16="http://schemas.microsoft.com/office/drawing/2014/main" id="{3FC7878C-4C9C-4C02-AFDE-348CDC6EC078}"/>
              </a:ext>
            </a:extLst>
          </p:cNvPr>
          <p:cNvPicPr preferRelativeResize="0"/>
          <p:nvPr/>
        </p:nvPicPr>
        <p:blipFill rotWithShape="1">
          <a:blip r:embed="rId15">
            <a:alphaModFix/>
          </a:blip>
          <a:srcRect/>
          <a:stretch/>
        </p:blipFill>
        <p:spPr>
          <a:xfrm>
            <a:off x="5066420" y="509844"/>
            <a:ext cx="398529" cy="192112"/>
          </a:xfrm>
          <a:prstGeom prst="rect">
            <a:avLst/>
          </a:prstGeom>
          <a:noFill/>
          <a:ln>
            <a:noFill/>
          </a:ln>
        </p:spPr>
      </p:pic>
    </p:spTree>
    <p:extLst>
      <p:ext uri="{BB962C8B-B14F-4D97-AF65-F5344CB8AC3E}">
        <p14:creationId xmlns:p14="http://schemas.microsoft.com/office/powerpoint/2010/main" val="837274267"/>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14381</TotalTime>
  <Words>410</Words>
  <Application>Microsoft Office PowerPoint</Application>
  <PresentationFormat>ユーザー設定</PresentationFormat>
  <Paragraphs>32</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Microsoft JhengHei</vt:lpstr>
      <vt:lpstr>メイリオ</vt:lpstr>
      <vt:lpstr>Yu Gothic</vt:lpstr>
      <vt:lpstr>Arial</vt:lpstr>
      <vt:lpstr>Calibri</vt:lpstr>
      <vt:lpstr>Segoe UI</vt:lpstr>
      <vt:lpstr>Times New Roman</vt:lpstr>
      <vt:lpstr>Verdana</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629</cp:revision>
  <cp:lastPrinted>2023-02-01T02:49:07Z</cp:lastPrinted>
  <dcterms:created xsi:type="dcterms:W3CDTF">2010-09-29T12:55:25Z</dcterms:created>
  <dcterms:modified xsi:type="dcterms:W3CDTF">2025-04-08T08:44:01Z</dcterms:modified>
</cp:coreProperties>
</file>