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4"/>
  </p:notesMasterIdLst>
  <p:sldIdLst>
    <p:sldId id="300" r:id="rId2"/>
    <p:sldId id="301" r:id="rId3"/>
  </p:sldIdLst>
  <p:sldSz cx="10691813" cy="7559675"/>
  <p:notesSz cx="6807200" cy="99393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7" userDrawn="1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7" roundtripDataSignature="AMtx7miaBgL03cIXPd0tjyPjLUVy5v38P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12" d="100"/>
          <a:sy n="112" d="100"/>
        </p:scale>
        <p:origin x="1124" y="-1268"/>
      </p:cViewPr>
      <p:guideLst>
        <p:guide orient="horz" pos="2381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customschemas.google.com/relationships/presentationmetadata" Target="meta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11" Type="http://schemas.openxmlformats.org/officeDocument/2006/relationships/tableStyles" Target="tableStyles.xml"/><Relationship Id="rId10" Type="http://schemas.openxmlformats.org/officeDocument/2006/relationships/theme" Target="theme/theme1.xml"/><Relationship Id="rId4" Type="http://schemas.openxmlformats.org/officeDocument/2006/relationships/notesMaster" Target="notesMasters/notes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7625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68350" y="746125"/>
            <a:ext cx="52705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8050" y="4721225"/>
            <a:ext cx="4991100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4245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7625" y="944245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ja-JP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5564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1:LIXIL">
  <p:cSld name="A-1:LIXIL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" name="Google Shape;18;p1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9" name="Google Shape;19;p1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" name="Google Shape;20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4:TOSTEM（帯なし）">
  <p:cSld name="C-4:TOSTEM（帯なし）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15525" y="138113"/>
            <a:ext cx="601663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1" name="Google Shape;71;p2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2" name="Google Shape;72;p2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3" name="Google Shape;7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5:INTERIO（帯なし）">
  <p:cSld name="C-5:INTERIO（帯なし）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42513" y="130175"/>
            <a:ext cx="574675" cy="13811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7" name="Google Shape;77;p2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8" name="Google Shape;78;p2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9" name="Google Shape;79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2:INAX">
  <p:cSld name="A-2:INAX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" name="Google Shape;24;p1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5" name="Google Shape;25;p1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" name="Google Shape;26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3:EXSIOR">
  <p:cSld name="A-3:EXSIOR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oogle Shape;29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" name="Google Shape;30;p16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1" name="Google Shape;31;p16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" name="Google Shape;32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4:TOSTEM">
  <p:cSld name="A-4:TOSTEM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6" name="Google Shape;36;p17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7" name="Google Shape;37;p17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" name="Google Shape;38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5:INTERIO">
  <p:cSld name="A-5:INTERIO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oogle Shape;41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2" name="Google Shape;42;p18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3" name="Google Shape;43;p18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Google Shape;44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45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1:エコファーストなし">
  <p:cSld name="B-1:エコファーストなし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Google Shape;47;p19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8" name="Google Shape;48;p19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" name="Google Shape;49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2:長期保証サービス有り">
  <p:cSld name="B-2:長期保証サービス有り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0"/>
          <p:cNvSpPr/>
          <p:nvPr/>
        </p:nvSpPr>
        <p:spPr>
          <a:xfrm>
            <a:off x="1331913" y="7423150"/>
            <a:ext cx="923925" cy="77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詳細はWEBをご確認ください</a:t>
            </a:r>
            <a:endParaRPr sz="5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" name="Google Shape;52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31913" y="7209972"/>
            <a:ext cx="923925" cy="2063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3" name="Google Shape;53;p20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4" name="Google Shape;54;p20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5" name="Google Shape;55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2:INAX（帯なし）">
  <p:cSld name="C-2:INAX（帯なし）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01263" y="141288"/>
            <a:ext cx="417512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9" name="Google Shape;59;p22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0" name="Google Shape;60;p22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1" name="Google Shape;61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3:EXSIOR（帯なし）">
  <p:cSld name="C-3:EXSIOR（帯なし）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83788" y="100013"/>
            <a:ext cx="533400" cy="17303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5" name="Google Shape;65;p23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6" name="Google Shape;66;p23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7" name="Google Shape;67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jp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18F8AF-0BDF-8A48-84BE-06F36289C052}"/>
              </a:ext>
            </a:extLst>
          </p:cNvPr>
          <p:cNvSpPr/>
          <p:nvPr/>
        </p:nvSpPr>
        <p:spPr>
          <a:xfrm rot="10800000" flipH="1" flipV="1">
            <a:off x="15511463" y="2589213"/>
            <a:ext cx="231775" cy="819150"/>
          </a:xfrm>
          <a:prstGeom prst="rect">
            <a:avLst/>
          </a:prstGeom>
          <a:solidFill>
            <a:srgbClr val="E15B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175"/>
          </a:p>
        </p:txBody>
      </p:sp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34" name="Rectangle 9">
            <a:extLst>
              <a:ext uri="{FF2B5EF4-FFF2-40B4-BE49-F238E27FC236}">
                <a16:creationId xmlns:a16="http://schemas.microsoft.com/office/drawing/2014/main" id="{8AD23CE5-CF64-824E-9BF2-1F6917C0A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1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2025.09.01</a:t>
            </a:r>
            <a:r>
              <a:rPr lang="ja-JP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発行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09E09-4923-6849-9DC0-C805F44E22FE}"/>
              </a:ext>
            </a:extLst>
          </p:cNvPr>
          <p:cNvSpPr/>
          <p:nvPr/>
        </p:nvSpPr>
        <p:spPr>
          <a:xfrm>
            <a:off x="0" y="-1537322"/>
            <a:ext cx="6743700" cy="13143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C3A836-0976-A64C-B16F-45305A7EBD1F}"/>
              </a:ext>
            </a:extLst>
          </p:cNvPr>
          <p:cNvSpPr txBox="1"/>
          <p:nvPr/>
        </p:nvSpPr>
        <p:spPr>
          <a:xfrm>
            <a:off x="4217355" y="-1316229"/>
            <a:ext cx="243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←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RICHELLE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、</a:t>
            </a:r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SPAGE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に限り、商品名にロゴ使用可。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kumimoji="1" lang="ja-JP" altLang="en-US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サイズ変更不可</a:t>
            </a:r>
            <a:endParaRPr kumimoji="1" lang="en-US" altLang="ja-JP" sz="1400">
              <a:solidFill>
                <a:srgbClr val="D9500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EA7FDF2-509E-D640-BA9C-AAFBDC6D8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789" y="-978818"/>
            <a:ext cx="1827954" cy="720000"/>
          </a:xfrm>
          <a:prstGeom prst="rect">
            <a:avLst/>
          </a:prstGeom>
        </p:spPr>
      </p:pic>
      <p:sp>
        <p:nvSpPr>
          <p:cNvPr id="19" name="Text Box 1039">
            <a:extLst>
              <a:ext uri="{FF2B5EF4-FFF2-40B4-BE49-F238E27FC236}">
                <a16:creationId xmlns:a16="http://schemas.microsoft.com/office/drawing/2014/main" id="{672CEE98-B33C-5A4E-BEC5-A58DCFAF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645730"/>
            <a:ext cx="166712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システムバスルーム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626324B6-8641-EF47-A1C4-D59A733D81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5345" y="-1319626"/>
            <a:ext cx="2148007" cy="288000"/>
          </a:xfrm>
          <a:prstGeom prst="rect">
            <a:avLst/>
          </a:prstGeom>
        </p:spPr>
      </p:pic>
      <p:sp>
        <p:nvSpPr>
          <p:cNvPr id="23" name="Text Box 1039">
            <a:extLst>
              <a:ext uri="{FF2B5EF4-FFF2-40B4-BE49-F238E27FC236}">
                <a16:creationId xmlns:a16="http://schemas.microsoft.com/office/drawing/2014/main" id="{E6732C8D-6A54-AB47-8FDA-70981FEAB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120707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システムキッチン</a:t>
            </a:r>
          </a:p>
        </p:txBody>
      </p:sp>
      <p:pic>
        <p:nvPicPr>
          <p:cNvPr id="16" name="Google Shape;85;p1">
            <a:extLst>
              <a:ext uri="{FF2B5EF4-FFF2-40B4-BE49-F238E27FC236}">
                <a16:creationId xmlns:a16="http://schemas.microsoft.com/office/drawing/2014/main" id="{A1FFDA20-B406-495D-8361-4BE3A5A4CFF0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94806" y="879101"/>
            <a:ext cx="2111965" cy="19057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89;p1">
            <a:extLst>
              <a:ext uri="{FF2B5EF4-FFF2-40B4-BE49-F238E27FC236}">
                <a16:creationId xmlns:a16="http://schemas.microsoft.com/office/drawing/2014/main" id="{DF6597CC-FB6A-4306-AABF-CF824DA82B3A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738189" y="3231424"/>
            <a:ext cx="2240941" cy="15831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91;p1">
            <a:extLst>
              <a:ext uri="{FF2B5EF4-FFF2-40B4-BE49-F238E27FC236}">
                <a16:creationId xmlns:a16="http://schemas.microsoft.com/office/drawing/2014/main" id="{E90A9F9B-31BB-4EF6-9D96-61C675013CF8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0372" y="5264361"/>
            <a:ext cx="2246311" cy="158691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94;p1">
            <a:extLst>
              <a:ext uri="{FF2B5EF4-FFF2-40B4-BE49-F238E27FC236}">
                <a16:creationId xmlns:a16="http://schemas.microsoft.com/office/drawing/2014/main" id="{DC7D101E-FE26-4A14-AF88-F0E098A46AFA}"/>
              </a:ext>
            </a:extLst>
          </p:cNvPr>
          <p:cNvSpPr/>
          <p:nvPr/>
        </p:nvSpPr>
        <p:spPr>
          <a:xfrm>
            <a:off x="2417783" y="2994309"/>
            <a:ext cx="1723549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ja-JP" sz="1200" b="1" i="0" u="none" strike="noStrike" cap="none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sym typeface="Arial"/>
              </a:rPr>
              <a:t>受付・スタッフルーム</a:t>
            </a:r>
            <a:endParaRPr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8" name="Google Shape;95;p1">
            <a:extLst>
              <a:ext uri="{FF2B5EF4-FFF2-40B4-BE49-F238E27FC236}">
                <a16:creationId xmlns:a16="http://schemas.microsoft.com/office/drawing/2014/main" id="{F97F26FB-4FA7-4529-ADD8-3A2CAA75EA4B}"/>
              </a:ext>
            </a:extLst>
          </p:cNvPr>
          <p:cNvSpPr/>
          <p:nvPr/>
        </p:nvSpPr>
        <p:spPr>
          <a:xfrm>
            <a:off x="4758987" y="2994309"/>
            <a:ext cx="492443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ja-JP" sz="1200" b="1" i="0" u="none" strike="noStrike" cap="none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sym typeface="Arial"/>
              </a:rPr>
              <a:t>食堂</a:t>
            </a:r>
            <a:endParaRPr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9" name="Google Shape;96;p1">
            <a:extLst>
              <a:ext uri="{FF2B5EF4-FFF2-40B4-BE49-F238E27FC236}">
                <a16:creationId xmlns:a16="http://schemas.microsoft.com/office/drawing/2014/main" id="{237523D4-06CF-4741-BEF7-AF8B89BE095A}"/>
              </a:ext>
            </a:extLst>
          </p:cNvPr>
          <p:cNvSpPr/>
          <p:nvPr/>
        </p:nvSpPr>
        <p:spPr>
          <a:xfrm>
            <a:off x="109277" y="4974831"/>
            <a:ext cx="156966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ja-JP" sz="1200" b="1" i="0" u="none" strike="noStrike" cap="none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sym typeface="Arial"/>
              </a:rPr>
              <a:t>共用トイレ・洗面所</a:t>
            </a:r>
            <a:endParaRPr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0" name="Google Shape;97;p1">
            <a:extLst>
              <a:ext uri="{FF2B5EF4-FFF2-40B4-BE49-F238E27FC236}">
                <a16:creationId xmlns:a16="http://schemas.microsoft.com/office/drawing/2014/main" id="{9EC7D58C-F2AB-455F-B4FF-4CF362DF03F5}"/>
              </a:ext>
            </a:extLst>
          </p:cNvPr>
          <p:cNvSpPr/>
          <p:nvPr/>
        </p:nvSpPr>
        <p:spPr>
          <a:xfrm>
            <a:off x="2419216" y="4974831"/>
            <a:ext cx="492443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ja-JP" sz="1200" b="1" i="0" u="none" strike="noStrike" cap="none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sym typeface="Arial"/>
              </a:rPr>
              <a:t>玄関</a:t>
            </a:r>
            <a:endParaRPr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1" name="Google Shape;98;p1">
            <a:extLst>
              <a:ext uri="{FF2B5EF4-FFF2-40B4-BE49-F238E27FC236}">
                <a16:creationId xmlns:a16="http://schemas.microsoft.com/office/drawing/2014/main" id="{0F08CAF3-0B5F-4346-9CB8-11C9F5FD06B6}"/>
              </a:ext>
            </a:extLst>
          </p:cNvPr>
          <p:cNvSpPr/>
          <p:nvPr/>
        </p:nvSpPr>
        <p:spPr>
          <a:xfrm>
            <a:off x="4735154" y="4974831"/>
            <a:ext cx="800219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ja-JP" sz="1200" b="1" i="0" u="none" strike="noStrike" cap="none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sym typeface="Arial"/>
              </a:rPr>
              <a:t>共用廊下</a:t>
            </a:r>
            <a:endParaRPr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2" name="Google Shape;99;p1">
            <a:extLst>
              <a:ext uri="{FF2B5EF4-FFF2-40B4-BE49-F238E27FC236}">
                <a16:creationId xmlns:a16="http://schemas.microsoft.com/office/drawing/2014/main" id="{B210AB78-3345-464B-8481-E6820E69E6C5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316931" y="2881840"/>
            <a:ext cx="2892141" cy="20664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100;p1">
            <a:extLst>
              <a:ext uri="{FF2B5EF4-FFF2-40B4-BE49-F238E27FC236}">
                <a16:creationId xmlns:a16="http://schemas.microsoft.com/office/drawing/2014/main" id="{91689CD7-0CF0-4799-BE4F-244F7F56E31A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 l="8116" t="15050" r="10915" b="1318"/>
          <a:stretch/>
        </p:blipFill>
        <p:spPr>
          <a:xfrm>
            <a:off x="105760" y="3193690"/>
            <a:ext cx="2318359" cy="1692015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101;p1">
            <a:extLst>
              <a:ext uri="{FF2B5EF4-FFF2-40B4-BE49-F238E27FC236}">
                <a16:creationId xmlns:a16="http://schemas.microsoft.com/office/drawing/2014/main" id="{879EE891-4567-472F-AD33-B31A97ACC063}"/>
              </a:ext>
            </a:extLst>
          </p:cNvPr>
          <p:cNvSpPr/>
          <p:nvPr/>
        </p:nvSpPr>
        <p:spPr>
          <a:xfrm>
            <a:off x="54592" y="2897730"/>
            <a:ext cx="6978214" cy="4157588"/>
          </a:xfrm>
          <a:prstGeom prst="rect">
            <a:avLst/>
          </a:prstGeom>
          <a:noFill/>
          <a:ln w="9525" cap="flat" cmpd="sng">
            <a:solidFill>
              <a:srgbClr val="0648B8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6" name="Google Shape;102;p1">
            <a:extLst>
              <a:ext uri="{FF2B5EF4-FFF2-40B4-BE49-F238E27FC236}">
                <a16:creationId xmlns:a16="http://schemas.microsoft.com/office/drawing/2014/main" id="{D34BD564-44D0-41D5-8512-170773083F8E}"/>
              </a:ext>
            </a:extLst>
          </p:cNvPr>
          <p:cNvSpPr txBox="1"/>
          <p:nvPr/>
        </p:nvSpPr>
        <p:spPr>
          <a:xfrm>
            <a:off x="100372" y="2737933"/>
            <a:ext cx="1441420" cy="307777"/>
          </a:xfrm>
          <a:prstGeom prst="rect">
            <a:avLst/>
          </a:prstGeom>
          <a:solidFill>
            <a:srgbClr val="0648B8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rPr lang="ja-JP" sz="1400" b="0" i="0" u="none" strike="noStrike" cap="none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sym typeface="Arial"/>
              </a:rPr>
              <a:t>高齢者居住施設</a:t>
            </a:r>
            <a:endParaRPr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7" name="Google Shape;103;p1">
            <a:extLst>
              <a:ext uri="{FF2B5EF4-FFF2-40B4-BE49-F238E27FC236}">
                <a16:creationId xmlns:a16="http://schemas.microsoft.com/office/drawing/2014/main" id="{96CB8D37-42AF-47FE-B8A6-46299E6E47A2}"/>
              </a:ext>
            </a:extLst>
          </p:cNvPr>
          <p:cNvSpPr/>
          <p:nvPr/>
        </p:nvSpPr>
        <p:spPr>
          <a:xfrm>
            <a:off x="7102150" y="2878735"/>
            <a:ext cx="3480385" cy="4172929"/>
          </a:xfrm>
          <a:prstGeom prst="rect">
            <a:avLst/>
          </a:prstGeom>
          <a:noFill/>
          <a:ln w="9525" cap="flat" cmpd="sng">
            <a:solidFill>
              <a:srgbClr val="0648B8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8" name="Google Shape;104;p1">
            <a:extLst>
              <a:ext uri="{FF2B5EF4-FFF2-40B4-BE49-F238E27FC236}">
                <a16:creationId xmlns:a16="http://schemas.microsoft.com/office/drawing/2014/main" id="{7DFA8BB0-31D9-4302-A6DE-99EA03110CBB}"/>
              </a:ext>
            </a:extLst>
          </p:cNvPr>
          <p:cNvSpPr txBox="1"/>
          <p:nvPr/>
        </p:nvSpPr>
        <p:spPr>
          <a:xfrm>
            <a:off x="7148173" y="2737933"/>
            <a:ext cx="902811" cy="307777"/>
          </a:xfrm>
          <a:prstGeom prst="rect">
            <a:avLst/>
          </a:prstGeom>
          <a:solidFill>
            <a:srgbClr val="0648B8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rPr lang="ja-JP" sz="1400" b="0" i="0" u="none" strike="noStrike" cap="none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sym typeface="Arial"/>
              </a:rPr>
              <a:t>一般住宅</a:t>
            </a:r>
            <a:endParaRPr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0" name="Google Shape;106;p1">
            <a:extLst>
              <a:ext uri="{FF2B5EF4-FFF2-40B4-BE49-F238E27FC236}">
                <a16:creationId xmlns:a16="http://schemas.microsoft.com/office/drawing/2014/main" id="{59D8F8BF-D065-4EF6-ACCE-7FC556EB964D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171495" y="5228548"/>
            <a:ext cx="1920651" cy="1501039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107;p1">
            <a:extLst>
              <a:ext uri="{FF2B5EF4-FFF2-40B4-BE49-F238E27FC236}">
                <a16:creationId xmlns:a16="http://schemas.microsoft.com/office/drawing/2014/main" id="{FC6067F3-AA84-4F84-BA8A-1392F9428D9C}"/>
              </a:ext>
            </a:extLst>
          </p:cNvPr>
          <p:cNvSpPr/>
          <p:nvPr/>
        </p:nvSpPr>
        <p:spPr>
          <a:xfrm>
            <a:off x="7153860" y="4956450"/>
            <a:ext cx="492443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ja-JP" sz="1200" b="1" i="0" u="none" strike="noStrike" cap="none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sym typeface="Arial"/>
              </a:rPr>
              <a:t>玄関</a:t>
            </a:r>
            <a:endParaRPr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3" name="Google Shape;108;p1">
            <a:extLst>
              <a:ext uri="{FF2B5EF4-FFF2-40B4-BE49-F238E27FC236}">
                <a16:creationId xmlns:a16="http://schemas.microsoft.com/office/drawing/2014/main" id="{E18DD144-B0D8-40AC-8D6C-50B8A86AF9C0}"/>
              </a:ext>
            </a:extLst>
          </p:cNvPr>
          <p:cNvSpPr/>
          <p:nvPr/>
        </p:nvSpPr>
        <p:spPr>
          <a:xfrm>
            <a:off x="8981795" y="4956450"/>
            <a:ext cx="646331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ja-JP" sz="1200" b="1" i="0" u="none" strike="noStrike" cap="none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sym typeface="Arial"/>
              </a:rPr>
              <a:t>トイレ</a:t>
            </a:r>
            <a:endParaRPr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4" name="Google Shape;109;p1">
            <a:extLst>
              <a:ext uri="{FF2B5EF4-FFF2-40B4-BE49-F238E27FC236}">
                <a16:creationId xmlns:a16="http://schemas.microsoft.com/office/drawing/2014/main" id="{EBDAF734-1792-4DD3-8837-CCB79EB0A9A9}"/>
              </a:ext>
            </a:extLst>
          </p:cNvPr>
          <p:cNvSpPr/>
          <p:nvPr/>
        </p:nvSpPr>
        <p:spPr>
          <a:xfrm>
            <a:off x="35169" y="1356571"/>
            <a:ext cx="6943961" cy="1261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ja-JP" sz="1600" b="1" i="0" u="none" strike="noStrike" cap="none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sym typeface="Arial"/>
              </a:rPr>
              <a:t>ユニバーサルデザイン</a:t>
            </a:r>
            <a:r>
              <a:rPr lang="ja-JP" sz="1200" b="0" i="0" u="none" strike="noStrike" cap="none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sym typeface="Arial"/>
              </a:rPr>
              <a:t>の考え方をベースに誕生した室内建具です。</a:t>
            </a:r>
            <a:endParaRPr sz="1200" b="0" i="0" u="none" strike="noStrike" cap="none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ja-JP" sz="1200" b="0" i="0" u="none" strike="noStrike" cap="none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sym typeface="Arial"/>
              </a:rPr>
              <a:t>高齢期を迎えても自分らしく、暮らしやすい、</a:t>
            </a:r>
            <a:r>
              <a:rPr lang="ja-JP" sz="1600" b="1" i="0" u="none" strike="noStrike" cap="none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sym typeface="Arial"/>
              </a:rPr>
              <a:t>より長期的な視線での住空間づくり</a:t>
            </a:r>
            <a:r>
              <a:rPr lang="ja-JP" sz="1200" b="0" i="0" u="none" strike="noStrike" cap="none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sym typeface="Arial"/>
              </a:rPr>
              <a:t>を</a:t>
            </a:r>
            <a:endParaRPr sz="1200" b="0" i="0" u="none" strike="noStrike" cap="none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ja-JP" sz="1200" b="0" i="0" u="none" strike="noStrike" cap="none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sym typeface="Arial"/>
              </a:rPr>
              <a:t>サポートします。</a:t>
            </a:r>
            <a:endParaRPr sz="1200" b="0" i="0" u="none" strike="noStrike" cap="none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ja-JP" sz="1600" b="1" i="0" u="none" strike="noStrike" cap="none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sym typeface="Arial"/>
              </a:rPr>
              <a:t>使う場所・使う人に合わせて適切な機能・サイズ・デザイン</a:t>
            </a:r>
            <a:r>
              <a:rPr lang="ja-JP" sz="1200" b="0" i="0" u="none" strike="noStrike" cap="none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sym typeface="Arial"/>
              </a:rPr>
              <a:t>をご提案。</a:t>
            </a:r>
            <a:endParaRPr sz="1200" b="0" i="0" u="none" strike="noStrike" cap="none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ja-JP" sz="1200" b="0" i="0" u="none" strike="noStrike" cap="none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sym typeface="Arial"/>
              </a:rPr>
              <a:t>高齢者施設も、一般住宅も</a:t>
            </a:r>
            <a:r>
              <a:rPr lang="ja-JP" sz="1600" b="1" i="0" u="none" strike="noStrike" cap="none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sym typeface="Arial"/>
              </a:rPr>
              <a:t>１棟まるごとコーディネート</a:t>
            </a:r>
            <a:r>
              <a:rPr lang="ja-JP" sz="1200" b="0" i="0" u="none" strike="noStrike" cap="none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sym typeface="Arial"/>
              </a:rPr>
              <a:t>できます。</a:t>
            </a:r>
            <a:endParaRPr sz="1400" b="0" i="0" u="none" strike="noStrike" cap="none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sym typeface="Arial"/>
            </a:endParaRPr>
          </a:p>
        </p:txBody>
      </p:sp>
      <p:sp>
        <p:nvSpPr>
          <p:cNvPr id="45" name="Google Shape;110;p1">
            <a:extLst>
              <a:ext uri="{FF2B5EF4-FFF2-40B4-BE49-F238E27FC236}">
                <a16:creationId xmlns:a16="http://schemas.microsoft.com/office/drawing/2014/main" id="{548C374E-D2F4-4543-B6D2-FD337217C1B7}"/>
              </a:ext>
            </a:extLst>
          </p:cNvPr>
          <p:cNvSpPr/>
          <p:nvPr/>
        </p:nvSpPr>
        <p:spPr>
          <a:xfrm>
            <a:off x="85041" y="946868"/>
            <a:ext cx="1800493" cy="369332"/>
          </a:xfrm>
          <a:prstGeom prst="rect">
            <a:avLst/>
          </a:prstGeom>
          <a:solidFill>
            <a:srgbClr val="54585A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r>
              <a:rPr lang="ja-JP"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商品コンセプト</a:t>
            </a: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" name="Google Shape;111;p1">
            <a:extLst>
              <a:ext uri="{FF2B5EF4-FFF2-40B4-BE49-F238E27FC236}">
                <a16:creationId xmlns:a16="http://schemas.microsoft.com/office/drawing/2014/main" id="{18179DFF-FCF7-4C00-801C-FD955E8295B9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t="11522"/>
          <a:stretch/>
        </p:blipFill>
        <p:spPr>
          <a:xfrm>
            <a:off x="7032806" y="879101"/>
            <a:ext cx="1294801" cy="1006991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 Box 1039">
            <a:extLst>
              <a:ext uri="{FF2B5EF4-FFF2-40B4-BE49-F238E27FC236}">
                <a16:creationId xmlns:a16="http://schemas.microsoft.com/office/drawing/2014/main" id="{C475882B-B179-EF84-4486-545E5C0D5A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12567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インテリア建材</a:t>
            </a:r>
          </a:p>
        </p:txBody>
      </p:sp>
      <p:sp>
        <p:nvSpPr>
          <p:cNvPr id="12" name="Text Box 1039">
            <a:extLst>
              <a:ext uri="{FF2B5EF4-FFF2-40B4-BE49-F238E27FC236}">
                <a16:creationId xmlns:a16="http://schemas.microsoft.com/office/drawing/2014/main" id="{765975EC-0139-7ADE-3228-B5885603CB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4099" y="335280"/>
            <a:ext cx="515846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ラシッサＵＤ</a:t>
            </a:r>
            <a:r>
              <a:rPr lang="en-US" altLang="ja-JP" sz="14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(</a:t>
            </a:r>
            <a:r>
              <a:rPr lang="ja-JP" altLang="ja-JP" sz="1400" b="0" i="0" u="none" strike="noStrike" cap="none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高齢者居住施設向け・一般住宅向け</a:t>
            </a:r>
            <a:r>
              <a:rPr lang="en-US" altLang="ja-JP" sz="1400" b="0" i="0" u="none" strike="noStrike" cap="none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)</a:t>
            </a:r>
            <a:endParaRPr lang="ja-JP" altLang="en-US" sz="14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15" name="図 14" descr="屋内, テーブル, 座る, 窓 が含まれている画像&#10;&#10;自動的に生成された説明">
            <a:extLst>
              <a:ext uri="{FF2B5EF4-FFF2-40B4-BE49-F238E27FC236}">
                <a16:creationId xmlns:a16="http://schemas.microsoft.com/office/drawing/2014/main" id="{5AF6C1B4-9721-B0C5-8771-C76575414D3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432014" y="3231424"/>
            <a:ext cx="2284457" cy="1615111"/>
          </a:xfrm>
          <a:prstGeom prst="rect">
            <a:avLst/>
          </a:prstGeom>
        </p:spPr>
      </p:pic>
      <p:pic>
        <p:nvPicPr>
          <p:cNvPr id="25" name="図 24" descr="天井, 屋内, 部屋, 暮らし が含まれている画像&#10;&#10;自動的に生成された説明">
            <a:extLst>
              <a:ext uri="{FF2B5EF4-FFF2-40B4-BE49-F238E27FC236}">
                <a16:creationId xmlns:a16="http://schemas.microsoft.com/office/drawing/2014/main" id="{83B4A745-DF58-C4BF-F695-7D1775D151C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35154" y="5264360"/>
            <a:ext cx="2240941" cy="1584345"/>
          </a:xfrm>
          <a:prstGeom prst="rect">
            <a:avLst/>
          </a:prstGeom>
        </p:spPr>
      </p:pic>
      <p:pic>
        <p:nvPicPr>
          <p:cNvPr id="39" name="図 38" descr="床に置かれている部屋&#10;&#10;低い精度で自動的に生成された説明">
            <a:extLst>
              <a:ext uri="{FF2B5EF4-FFF2-40B4-BE49-F238E27FC236}">
                <a16:creationId xmlns:a16="http://schemas.microsoft.com/office/drawing/2014/main" id="{07014E7D-6AE6-6C92-E1DB-6492C9A0E63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427166" y="5258245"/>
            <a:ext cx="2253219" cy="159302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18F8AF-0BDF-8A48-84BE-06F36289C052}"/>
              </a:ext>
            </a:extLst>
          </p:cNvPr>
          <p:cNvSpPr/>
          <p:nvPr/>
        </p:nvSpPr>
        <p:spPr>
          <a:xfrm rot="10800000" flipH="1" flipV="1">
            <a:off x="15511463" y="2589213"/>
            <a:ext cx="231775" cy="819150"/>
          </a:xfrm>
          <a:prstGeom prst="rect">
            <a:avLst/>
          </a:prstGeom>
          <a:solidFill>
            <a:srgbClr val="E15B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175"/>
          </a:p>
        </p:txBody>
      </p:sp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09E09-4923-6849-9DC0-C805F44E22FE}"/>
              </a:ext>
            </a:extLst>
          </p:cNvPr>
          <p:cNvSpPr/>
          <p:nvPr/>
        </p:nvSpPr>
        <p:spPr>
          <a:xfrm>
            <a:off x="0" y="-1537322"/>
            <a:ext cx="6743700" cy="13143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C3A836-0976-A64C-B16F-45305A7EBD1F}"/>
              </a:ext>
            </a:extLst>
          </p:cNvPr>
          <p:cNvSpPr txBox="1"/>
          <p:nvPr/>
        </p:nvSpPr>
        <p:spPr>
          <a:xfrm>
            <a:off x="4217355" y="-1316229"/>
            <a:ext cx="243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←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RICHELLE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、</a:t>
            </a:r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SPAGE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に限り、商品名にロゴ使用可。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kumimoji="1" lang="ja-JP" altLang="en-US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サイズ変更不可</a:t>
            </a:r>
            <a:endParaRPr kumimoji="1" lang="en-US" altLang="ja-JP" sz="1400">
              <a:solidFill>
                <a:srgbClr val="D9500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EA7FDF2-509E-D640-BA9C-AAFBDC6D8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789" y="-978818"/>
            <a:ext cx="1827954" cy="720000"/>
          </a:xfrm>
          <a:prstGeom prst="rect">
            <a:avLst/>
          </a:prstGeom>
        </p:spPr>
      </p:pic>
      <p:sp>
        <p:nvSpPr>
          <p:cNvPr id="19" name="Text Box 1039">
            <a:extLst>
              <a:ext uri="{FF2B5EF4-FFF2-40B4-BE49-F238E27FC236}">
                <a16:creationId xmlns:a16="http://schemas.microsoft.com/office/drawing/2014/main" id="{672CEE98-B33C-5A4E-BEC5-A58DCFAF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645730"/>
            <a:ext cx="166712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システムバスルーム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626324B6-8641-EF47-A1C4-D59A733D81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5345" y="-1319626"/>
            <a:ext cx="2148007" cy="288000"/>
          </a:xfrm>
          <a:prstGeom prst="rect">
            <a:avLst/>
          </a:prstGeom>
        </p:spPr>
      </p:pic>
      <p:sp>
        <p:nvSpPr>
          <p:cNvPr id="23" name="Text Box 1039">
            <a:extLst>
              <a:ext uri="{FF2B5EF4-FFF2-40B4-BE49-F238E27FC236}">
                <a16:creationId xmlns:a16="http://schemas.microsoft.com/office/drawing/2014/main" id="{E6732C8D-6A54-AB47-8FDA-70981FEAB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120707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システムキッチン</a:t>
            </a:r>
          </a:p>
        </p:txBody>
      </p:sp>
      <p:sp>
        <p:nvSpPr>
          <p:cNvPr id="17" name="Google Shape;119;p8">
            <a:extLst>
              <a:ext uri="{FF2B5EF4-FFF2-40B4-BE49-F238E27FC236}">
                <a16:creationId xmlns:a16="http://schemas.microsoft.com/office/drawing/2014/main" id="{0BACAEC9-B674-4188-AC6C-098770B773D9}"/>
              </a:ext>
            </a:extLst>
          </p:cNvPr>
          <p:cNvSpPr/>
          <p:nvPr/>
        </p:nvSpPr>
        <p:spPr>
          <a:xfrm>
            <a:off x="149774" y="862226"/>
            <a:ext cx="4730206" cy="584775"/>
          </a:xfrm>
          <a:prstGeom prst="rect">
            <a:avLst/>
          </a:prstGeom>
          <a:solidFill>
            <a:srgbClr val="FFDAC7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ja-JP" sz="2000" b="1" i="0" u="sng" strike="noStrike" cap="none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sym typeface="Arial"/>
              </a:rPr>
              <a:t>どのサイズを選んでもワンプライス</a:t>
            </a:r>
            <a:r>
              <a:rPr lang="ja-JP" sz="2000" b="0" i="0" u="sng" strike="noStrike" cap="none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sym typeface="Arial"/>
              </a:rPr>
              <a:t>!</a:t>
            </a:r>
            <a:endParaRPr sz="1200" b="0" i="0" u="none" strike="noStrike" cap="none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ja-JP" sz="1200" b="0" i="0" u="none" strike="noStrike" cap="none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sym typeface="Arial"/>
              </a:rPr>
              <a:t>特注サイズでも安心して選べる「同一価格設定」</a:t>
            </a:r>
            <a:endParaRPr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" name="Google Shape;120;p8">
            <a:extLst>
              <a:ext uri="{FF2B5EF4-FFF2-40B4-BE49-F238E27FC236}">
                <a16:creationId xmlns:a16="http://schemas.microsoft.com/office/drawing/2014/main" id="{26A53E44-DE9C-4A6C-8F32-4FEF0A4E34A2}"/>
              </a:ext>
            </a:extLst>
          </p:cNvPr>
          <p:cNvSpPr/>
          <p:nvPr/>
        </p:nvSpPr>
        <p:spPr>
          <a:xfrm>
            <a:off x="8312612" y="1642650"/>
            <a:ext cx="1625208" cy="946563"/>
          </a:xfrm>
          <a:prstGeom prst="wedgeRoundRectCallout">
            <a:avLst>
              <a:gd name="adj1" fmla="val -44824"/>
              <a:gd name="adj2" fmla="val 64310"/>
              <a:gd name="adj3" fmla="val 16667"/>
            </a:avLst>
          </a:prstGeom>
          <a:solidFill>
            <a:srgbClr val="0648B8"/>
          </a:solidFill>
          <a:ln w="9525" cap="flat" cmpd="sng">
            <a:solidFill>
              <a:srgbClr val="00376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rPr lang="ja-JP" sz="1400" b="0" i="0" u="none" strike="noStrike" cap="none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sym typeface="Arial"/>
              </a:rPr>
              <a:t>同じ品種の同じデザインなら</a:t>
            </a:r>
            <a:endParaRPr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1" name="Google Shape;121;p8">
            <a:extLst>
              <a:ext uri="{FF2B5EF4-FFF2-40B4-BE49-F238E27FC236}">
                <a16:creationId xmlns:a16="http://schemas.microsoft.com/office/drawing/2014/main" id="{0C1A4399-8FD4-4F6A-A9BD-60E66E9C48A6}"/>
              </a:ext>
            </a:extLst>
          </p:cNvPr>
          <p:cNvSpPr/>
          <p:nvPr/>
        </p:nvSpPr>
        <p:spPr>
          <a:xfrm>
            <a:off x="0" y="4924563"/>
            <a:ext cx="6068146" cy="907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ja-JP" sz="1600" b="0" i="0" u="none" strike="noStrike" cap="none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sym typeface="Arial"/>
              </a:rPr>
              <a:t>規格品も特注対応品も、5日以内に工場出荷の納期を実現。</a:t>
            </a:r>
            <a:endParaRPr sz="1600" b="0" i="0" u="none" strike="noStrike" cap="none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ja-JP" sz="1050" b="0" i="0" u="none" strike="noStrike" cap="none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sym typeface="Arial"/>
              </a:rPr>
              <a:t>種類の違う製品も一緒にお届けできるので、荷受けの手間が軽減できます。</a:t>
            </a:r>
            <a:endParaRPr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ja-JP" sz="1050" b="0" i="0" u="none" strike="noStrike" cap="none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sym typeface="Arial"/>
              </a:rPr>
              <a:t>※不燃面材本体、スチール戸袋ユニット、両側折れドア、連動折れドアは対象外となります。</a:t>
            </a:r>
            <a:endParaRPr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5" name="Google Shape;122;p8">
            <a:extLst>
              <a:ext uri="{FF2B5EF4-FFF2-40B4-BE49-F238E27FC236}">
                <a16:creationId xmlns:a16="http://schemas.microsoft.com/office/drawing/2014/main" id="{A429E9E3-7306-44F5-9798-1BAF1BBA8F5E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30009" y="6024997"/>
            <a:ext cx="2364140" cy="1004453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123;p8">
            <a:extLst>
              <a:ext uri="{FF2B5EF4-FFF2-40B4-BE49-F238E27FC236}">
                <a16:creationId xmlns:a16="http://schemas.microsoft.com/office/drawing/2014/main" id="{B1B9075D-96C8-4481-A77A-CF4D7B6AEB25}"/>
              </a:ext>
            </a:extLst>
          </p:cNvPr>
          <p:cNvSpPr/>
          <p:nvPr/>
        </p:nvSpPr>
        <p:spPr>
          <a:xfrm>
            <a:off x="123290" y="4496166"/>
            <a:ext cx="2009102" cy="400110"/>
          </a:xfrm>
          <a:prstGeom prst="rect">
            <a:avLst/>
          </a:prstGeom>
          <a:solidFill>
            <a:srgbClr val="FFDAC7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ja-JP" sz="2000" b="0" i="0" u="sng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納期は5日以内</a:t>
            </a:r>
            <a:endParaRPr dirty="0"/>
          </a:p>
        </p:txBody>
      </p:sp>
      <p:sp>
        <p:nvSpPr>
          <p:cNvPr id="27" name="Google Shape;124;p8">
            <a:extLst>
              <a:ext uri="{FF2B5EF4-FFF2-40B4-BE49-F238E27FC236}">
                <a16:creationId xmlns:a16="http://schemas.microsoft.com/office/drawing/2014/main" id="{F367553A-D90B-4175-AE6C-100293B4A57B}"/>
              </a:ext>
            </a:extLst>
          </p:cNvPr>
          <p:cNvSpPr/>
          <p:nvPr/>
        </p:nvSpPr>
        <p:spPr>
          <a:xfrm>
            <a:off x="123291" y="6321780"/>
            <a:ext cx="2009102" cy="5298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ja-JP" sz="1000" b="0" i="0" u="sng" strike="noStrike" cap="none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sym typeface="Arial"/>
              </a:rPr>
              <a:t>大量のご発注の際に上記納期に添えない場合があります。</a:t>
            </a:r>
            <a:endParaRPr sz="1000" b="0" i="0" u="sng" strike="noStrike" cap="none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ja-JP" sz="1000" b="0" i="0" u="sng" strike="noStrike" cap="none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sym typeface="Arial"/>
              </a:rPr>
              <a:t>また、20set以上の大口受注については、弊社営業所にご連絡お願いします。</a:t>
            </a:r>
            <a:endParaRPr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8CC98CC-EF81-4E2F-968F-7662340453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336" y="1485620"/>
            <a:ext cx="8071451" cy="2907090"/>
          </a:xfrm>
          <a:prstGeom prst="rect">
            <a:avLst/>
          </a:prstGeom>
        </p:spPr>
      </p:pic>
      <p:sp>
        <p:nvSpPr>
          <p:cNvPr id="5" name="Text Box 1039">
            <a:extLst>
              <a:ext uri="{FF2B5EF4-FFF2-40B4-BE49-F238E27FC236}">
                <a16:creationId xmlns:a16="http://schemas.microsoft.com/office/drawing/2014/main" id="{51044814-C626-3302-07B0-9F2F1A9080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12567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インテリア建材</a:t>
            </a:r>
          </a:p>
        </p:txBody>
      </p:sp>
      <p:sp>
        <p:nvSpPr>
          <p:cNvPr id="6" name="Text Box 1039">
            <a:extLst>
              <a:ext uri="{FF2B5EF4-FFF2-40B4-BE49-F238E27FC236}">
                <a16:creationId xmlns:a16="http://schemas.microsoft.com/office/drawing/2014/main" id="{1A4557E2-ED86-65AB-CA87-1376CF52F8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4099" y="335280"/>
            <a:ext cx="527067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ラシッサＵＤ </a:t>
            </a:r>
            <a:r>
              <a:rPr lang="en-US" altLang="ja-JP" sz="14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(</a:t>
            </a:r>
            <a:r>
              <a:rPr lang="ja-JP" altLang="ja-JP" sz="1400" b="0" i="0" u="none" strike="noStrike" cap="none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高齢者居住施設向け・一般住宅向け</a:t>
            </a:r>
            <a:r>
              <a:rPr lang="en-US" altLang="ja-JP" sz="1400" b="0" i="0" u="none" strike="noStrike" cap="none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)</a:t>
            </a:r>
            <a:endParaRPr lang="ja-JP" altLang="en-US" sz="1400" b="1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455A8814-8E2A-B960-3501-56A9212C4B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1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2025.09.01</a:t>
            </a:r>
            <a:r>
              <a:rPr lang="ja-JP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発行</a:t>
            </a:r>
          </a:p>
        </p:txBody>
      </p:sp>
    </p:spTree>
    <p:extLst>
      <p:ext uri="{BB962C8B-B14F-4D97-AF65-F5344CB8AC3E}">
        <p14:creationId xmlns:p14="http://schemas.microsoft.com/office/powerpoint/2010/main" val="1135702616"/>
      </p:ext>
    </p:extLst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312</Words>
  <Application>Microsoft Office PowerPoint</Application>
  <PresentationFormat>ユーザー設定</PresentationFormat>
  <Paragraphs>49</Paragraphs>
  <Slides>2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Meiryo UI</vt:lpstr>
      <vt:lpstr>Yu Gothic</vt:lpstr>
      <vt:lpstr>Yu Gothic</vt:lpstr>
      <vt:lpstr>Arial</vt:lpstr>
      <vt:lpstr>Calibri</vt:lpstr>
      <vt:lpstr>Times New Roman</vt:lpstr>
      <vt:lpstr>LIXILテーマ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池永 文子(Ayako Ikenaga)</cp:lastModifiedBy>
  <cp:revision>9</cp:revision>
  <dcterms:created xsi:type="dcterms:W3CDTF">2010-09-29T12:55:25Z</dcterms:created>
  <dcterms:modified xsi:type="dcterms:W3CDTF">2025-08-25T04:49:48Z</dcterms:modified>
</cp:coreProperties>
</file>