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300" r:id="rId2"/>
  </p:sldIdLst>
  <p:sldSz cx="10691813" cy="7559675"/>
  <p:notesSz cx="6807200" cy="99393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" roundtripDataSignature="AMtx7mgrH53d+zB2naGERbbD/Hg9igPk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6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7625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7625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81F634BD-34C5-0E41-A150-6652D74C73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90BD24CB-D239-1A49-9F38-E082F19691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defTabSz="496012" eaLnBrk="1" hangingPunct="1">
              <a:defRPr/>
            </a:pPr>
            <a:endParaRPr lang="ja-JP" altLang="en-US" sz="1306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1:LIXIL">
  <p:cSld name="A-1:LIXIL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12;p1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13;p1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14" name="Google Shape;1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4:TOSTEM（帯なし）">
  <p:cSld name="C-4:TOSTEM（帯なし）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Google Shape;71;p2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2" name="Google Shape;72;p2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3" name="Google Shape;73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5:INTERIO（帯なし）">
  <p:cSld name="C-5:INTERIO（帯なし）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Google Shape;77;p2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8" name="Google Shape;78;p2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9" name="Google Shape;79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2:INAX">
  <p:cSld name="A-2:INAX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1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Google Shape;19;p1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0" name="Google Shape;2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3:EXSIOR">
  <p:cSld name="A-3:EXSIO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Google Shape;24;p16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Google Shape;25;p16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6" name="Google Shape;26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4:TOSTEM">
  <p:cSld name="A-4:TOSTEM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" name="Google Shape;30;p17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Google Shape;31;p17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2" name="Google Shape;3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5:INTERIO">
  <p:cSld name="A-5:INTERIO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" name="Google Shape;36;p18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" name="Google Shape;37;p18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8" name="Google Shape;38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1:エコファーストなし">
  <p:cSld name="B-1:エコファーストなし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19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Google Shape;42;p19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3" name="Google Shape;43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2:長期保証サービス有り">
  <p:cSld name="B-2:長期保証サービス有り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/>
          <p:nvPr/>
        </p:nvSpPr>
        <p:spPr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詳細はWEBをご確認ください</a:t>
            </a:r>
            <a:endParaRPr sz="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46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" name="Google Shape;47;p20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" name="Google Shape;48;p20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9" name="Google Shape;49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2:INAX（帯なし）">
  <p:cSld name="C-2:INAX（帯なし）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9" name="Google Shape;59;p22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" name="Google Shape;60;p22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1" name="Google Shape;6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3:EXSIOR（帯なし）">
  <p:cSld name="C-3:EXSIOR（帯なし）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" name="Google Shape;65;p23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" name="Google Shape;66;p23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7" name="Google Shape;67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13" Type="http://schemas.openxmlformats.org/officeDocument/2006/relationships/image" Target="../media/image23.emf"/><Relationship Id="rId18" Type="http://schemas.openxmlformats.org/officeDocument/2006/relationships/image" Target="../media/image28.png"/><Relationship Id="rId3" Type="http://schemas.openxmlformats.org/officeDocument/2006/relationships/image" Target="../media/image13.png"/><Relationship Id="rId21" Type="http://schemas.openxmlformats.org/officeDocument/2006/relationships/image" Target="../media/image31.jpeg"/><Relationship Id="rId7" Type="http://schemas.openxmlformats.org/officeDocument/2006/relationships/image" Target="../media/image17.emf"/><Relationship Id="rId12" Type="http://schemas.openxmlformats.org/officeDocument/2006/relationships/image" Target="../media/image22.emf"/><Relationship Id="rId17" Type="http://schemas.openxmlformats.org/officeDocument/2006/relationships/image" Target="../media/image27.png"/><Relationship Id="rId25" Type="http://schemas.openxmlformats.org/officeDocument/2006/relationships/image" Target="../media/image35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11" Type="http://schemas.openxmlformats.org/officeDocument/2006/relationships/image" Target="../media/image21.emf"/><Relationship Id="rId24" Type="http://schemas.openxmlformats.org/officeDocument/2006/relationships/image" Target="../media/image34.emf"/><Relationship Id="rId5" Type="http://schemas.openxmlformats.org/officeDocument/2006/relationships/image" Target="../media/image15.png"/><Relationship Id="rId15" Type="http://schemas.openxmlformats.org/officeDocument/2006/relationships/image" Target="../media/image25.emf"/><Relationship Id="rId23" Type="http://schemas.openxmlformats.org/officeDocument/2006/relationships/image" Target="../media/image33.emf"/><Relationship Id="rId10" Type="http://schemas.openxmlformats.org/officeDocument/2006/relationships/image" Target="../media/image20.emf"/><Relationship Id="rId19" Type="http://schemas.openxmlformats.org/officeDocument/2006/relationships/image" Target="../media/image29.png"/><Relationship Id="rId4" Type="http://schemas.openxmlformats.org/officeDocument/2006/relationships/image" Target="../media/image14.png"/><Relationship Id="rId9" Type="http://schemas.openxmlformats.org/officeDocument/2006/relationships/image" Target="../media/image19.emf"/><Relationship Id="rId14" Type="http://schemas.openxmlformats.org/officeDocument/2006/relationships/image" Target="../media/image24.emf"/><Relationship Id="rId22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18F8AF-0BDF-8A48-84BE-06F36289C052}"/>
              </a:ext>
            </a:extLst>
          </p:cNvPr>
          <p:cNvSpPr/>
          <p:nvPr/>
        </p:nvSpPr>
        <p:spPr>
          <a:xfrm rot="10800000" flipH="1" flipV="1">
            <a:off x="15511463" y="2589213"/>
            <a:ext cx="231775" cy="819150"/>
          </a:xfrm>
          <a:prstGeom prst="rect">
            <a:avLst/>
          </a:prstGeom>
          <a:solidFill>
            <a:srgbClr val="E15B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175"/>
          </a:p>
        </p:txBody>
      </p:sp>
      <p:sp>
        <p:nvSpPr>
          <p:cNvPr id="15365" name="Text Box 1039">
            <a:extLst>
              <a:ext uri="{FF2B5EF4-FFF2-40B4-BE49-F238E27FC236}">
                <a16:creationId xmlns:a16="http://schemas.microsoft.com/office/drawing/2014/main" id="{5305156E-DA42-0A4C-A104-833CCADA6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15366" name="Text Box 1039">
            <a:extLst>
              <a:ext uri="{FF2B5EF4-FFF2-40B4-BE49-F238E27FC236}">
                <a16:creationId xmlns:a16="http://schemas.microsoft.com/office/drawing/2014/main" id="{0B886D4C-5C70-0E46-A6D5-BFBE1A200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501650"/>
            <a:ext cx="125675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インテリア建材</a:t>
            </a:r>
          </a:p>
        </p:txBody>
      </p:sp>
      <p:sp>
        <p:nvSpPr>
          <p:cNvPr id="15367" name="Text Box 1039">
            <a:extLst>
              <a:ext uri="{FF2B5EF4-FFF2-40B4-BE49-F238E27FC236}">
                <a16:creationId xmlns:a16="http://schemas.microsoft.com/office/drawing/2014/main" id="{5D426F98-4E66-5E4D-9EA2-51DAEB00D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099" y="335280"/>
            <a:ext cx="521937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ラシッサＵＤ</a:t>
            </a:r>
            <a:r>
              <a:rPr lang="en-US" altLang="ja-JP" sz="1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ja-JP" sz="1400" b="0" i="0" u="none" strike="noStrike" cap="none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高齢者居住施設向け・一般住宅向け</a:t>
            </a:r>
            <a:r>
              <a:rPr lang="en-US" altLang="ja-JP" sz="1400" b="0" i="0" u="none" strike="noStrike" cap="none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)</a:t>
            </a:r>
            <a:r>
              <a:rPr lang="ja-JP" altLang="en-US" sz="1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8974C9-868E-A945-8CEF-985817BF30F7}"/>
              </a:ext>
            </a:extLst>
          </p:cNvPr>
          <p:cNvSpPr/>
          <p:nvPr/>
        </p:nvSpPr>
        <p:spPr>
          <a:xfrm>
            <a:off x="-1495442" y="0"/>
            <a:ext cx="1331277" cy="78581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600" b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A-1:LIXIL</a:t>
            </a:r>
            <a:endParaRPr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24" name="Text Box 1039">
            <a:extLst>
              <a:ext uri="{FF2B5EF4-FFF2-40B4-BE49-F238E27FC236}">
                <a16:creationId xmlns:a16="http://schemas.microsoft.com/office/drawing/2014/main" id="{53152343-5209-5247-9115-DAF3839F1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411288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7C09E09-4923-6849-9DC0-C805F44E22FE}"/>
              </a:ext>
            </a:extLst>
          </p:cNvPr>
          <p:cNvSpPr/>
          <p:nvPr/>
        </p:nvSpPr>
        <p:spPr>
          <a:xfrm>
            <a:off x="0" y="-1537322"/>
            <a:ext cx="6743700" cy="131437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C3A836-0976-A64C-B16F-45305A7EBD1F}"/>
              </a:ext>
            </a:extLst>
          </p:cNvPr>
          <p:cNvSpPr txBox="1"/>
          <p:nvPr/>
        </p:nvSpPr>
        <p:spPr>
          <a:xfrm>
            <a:off x="4217355" y="-1316229"/>
            <a:ext cx="24306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←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RICHELLE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、</a:t>
            </a:r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SPAGE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に限り、商品名にロゴ使用可。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kumimoji="1" lang="ja-JP" altLang="en-US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サイズ変更不可</a:t>
            </a:r>
            <a:endParaRPr kumimoji="1" lang="en-US" altLang="ja-JP" sz="1400">
              <a:solidFill>
                <a:srgbClr val="D95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CEA7FDF2-509E-D640-BA9C-AAFBDC6D8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789" y="-978818"/>
            <a:ext cx="1827954" cy="720000"/>
          </a:xfrm>
          <a:prstGeom prst="rect">
            <a:avLst/>
          </a:prstGeom>
        </p:spPr>
      </p:pic>
      <p:sp>
        <p:nvSpPr>
          <p:cNvPr id="19" name="Text Box 1039">
            <a:extLst>
              <a:ext uri="{FF2B5EF4-FFF2-40B4-BE49-F238E27FC236}">
                <a16:creationId xmlns:a16="http://schemas.microsoft.com/office/drawing/2014/main" id="{672CEE98-B33C-5A4E-BEC5-A58DCFAF7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645730"/>
            <a:ext cx="166712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システムバスルーム 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26324B6-8641-EF47-A1C4-D59A733D81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5345" y="-1319626"/>
            <a:ext cx="2148007" cy="288000"/>
          </a:xfrm>
          <a:prstGeom prst="rect">
            <a:avLst/>
          </a:prstGeom>
        </p:spPr>
      </p:pic>
      <p:sp>
        <p:nvSpPr>
          <p:cNvPr id="23" name="Text Box 1039">
            <a:extLst>
              <a:ext uri="{FF2B5EF4-FFF2-40B4-BE49-F238E27FC236}">
                <a16:creationId xmlns:a16="http://schemas.microsoft.com/office/drawing/2014/main" id="{E6732C8D-6A54-AB47-8FDA-70981FEAB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1207070"/>
            <a:ext cx="143629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システムキッチン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64451AC8-7C07-4592-AD1A-59216C17F9A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846" r="13748"/>
          <a:stretch/>
        </p:blipFill>
        <p:spPr>
          <a:xfrm>
            <a:off x="9599938" y="1696123"/>
            <a:ext cx="893546" cy="912886"/>
          </a:xfrm>
          <a:prstGeom prst="rect">
            <a:avLst/>
          </a:prstGeom>
        </p:spPr>
      </p:pic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571C04C3-FE75-408A-B662-D8E30A7F71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502627"/>
              </p:ext>
            </p:extLst>
          </p:nvPr>
        </p:nvGraphicFramePr>
        <p:xfrm>
          <a:off x="178841" y="899085"/>
          <a:ext cx="7016471" cy="43993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00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65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40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84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90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7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92482">
                <a:tc rowSpan="2" gridSpan="3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品種名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機能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本体面材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482"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bg1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木質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bg1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不燃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482">
                <a:tc rowSpan="12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室内引戸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/>
                </a:tc>
                <a:tc rowSpan="7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上吊方式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/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片引戸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Ｗ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482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自</a:t>
                      </a:r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(</a:t>
                      </a:r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傾斜</a:t>
                      </a:r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)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100" dirty="0">
                        <a:latin typeface="HGS創英角ｺﾞｼｯｸUB" panose="020B0A00000000000000" pitchFamily="50" charset="-128"/>
                        <a:ea typeface="HGS創英角ｺﾞｼｯｸUB" panose="020B0A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自</a:t>
                      </a:r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(</a:t>
                      </a:r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水平</a:t>
                      </a:r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)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2069479639"/>
                  </a:ext>
                </a:extLst>
              </a:tr>
              <a:tr h="22496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引違い戸２枚建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Ｗ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482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引込み戸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W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2482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自</a:t>
                      </a:r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(</a:t>
                      </a:r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傾斜</a:t>
                      </a:r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)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100" dirty="0">
                        <a:latin typeface="HGS創英角ｺﾞｼｯｸUB" panose="020B0A00000000000000" pitchFamily="50" charset="-128"/>
                        <a:ea typeface="HGS創英角ｺﾞｼｯｸUB" panose="020B0A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100" dirty="0">
                        <a:latin typeface="HGS創英角ｺﾞｼｯｸUB" panose="020B0A00000000000000" pitchFamily="50" charset="-128"/>
                        <a:ea typeface="HGS創英角ｺﾞｼｯｸUB" panose="020B0A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自</a:t>
                      </a:r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(</a:t>
                      </a:r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水平</a:t>
                      </a:r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)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3954492658"/>
                  </a:ext>
                </a:extLst>
              </a:tr>
              <a:tr h="192482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/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アウトセット方式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/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片引戸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W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2482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自</a:t>
                      </a:r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(</a:t>
                      </a:r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傾斜</a:t>
                      </a:r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)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496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引分け戸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W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496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/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上吊連動方式</a:t>
                      </a:r>
                      <a:endParaRPr kumimoji="1" lang="en-US" altLang="ja-JP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片引戸 ２枚建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W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496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引違い戸 ３枚建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W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4960">
                <a:tc rowSpan="5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室内ドア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一般ドア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標準ドア（３枚丁番）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4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100" dirty="0">
                        <a:latin typeface="HGS創英角ｺﾞｼｯｸUB" panose="020B0A00000000000000" pitchFamily="50" charset="-128"/>
                        <a:ea typeface="HGS創英角ｺﾞｼｯｸUB" panose="020B0A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親子ドア（</a:t>
                      </a:r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</a:t>
                      </a:r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枚丁番）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49980"/>
                  </a:ext>
                </a:extLst>
              </a:tr>
              <a:tr h="224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100" dirty="0">
                        <a:latin typeface="HGS創英角ｺﾞｼｯｸUB" panose="020B0A00000000000000" pitchFamily="50" charset="-128"/>
                        <a:ea typeface="HGS創英角ｺﾞｼｯｸUB" panose="020B0A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両開きドア（</a:t>
                      </a:r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</a:t>
                      </a:r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枚丁番）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  <a:cs typeface="Meiryo UI" panose="020B0604030504040204" pitchFamily="50" charset="-128"/>
                        </a:rPr>
                        <a:t>〇</a:t>
                      </a: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690339"/>
                  </a:ext>
                </a:extLst>
              </a:tr>
              <a:tr h="22496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機能付ドア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両側折れドア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496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72000" marR="72000" marT="0" marB="0" anchor="ctr"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連動折れドア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4960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室内用窓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受付窓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上吊方式 引違い戸２枚建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4960">
                <a:tc gridSpan="3"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下駄箱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/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―</a:t>
                      </a:r>
                      <a:endParaRPr kumimoji="1" lang="ja-JP" altLang="en-US" sz="11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20" name="タイトル 3">
            <a:extLst>
              <a:ext uri="{FF2B5EF4-FFF2-40B4-BE49-F238E27FC236}">
                <a16:creationId xmlns:a16="http://schemas.microsoft.com/office/drawing/2014/main" id="{8BFC6133-02AE-4D68-9E3B-91A53D8E378B}"/>
              </a:ext>
            </a:extLst>
          </p:cNvPr>
          <p:cNvSpPr>
            <a:spLocks/>
          </p:cNvSpPr>
          <p:nvPr/>
        </p:nvSpPr>
        <p:spPr bwMode="auto">
          <a:xfrm>
            <a:off x="7227520" y="889910"/>
            <a:ext cx="1809543" cy="561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415" tIns="34208" rIns="68415" bIns="34208" anchor="b">
            <a:spAutoFit/>
          </a:bodyPr>
          <a:lstStyle/>
          <a:p>
            <a:pPr algn="l"/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  <a:cs typeface="Meiryo UI" panose="020B0604030504040204" pitchFamily="50" charset="-128"/>
              </a:rPr>
              <a:t>Ｗ：Ｗソフトモーション　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  <a:cs typeface="Meiryo UI" panose="020B0604030504040204" pitchFamily="50" charset="-128"/>
            </a:endParaRPr>
          </a:p>
          <a:p>
            <a:pPr algn="l"/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  <a:cs typeface="Meiryo UI" panose="020B0604030504040204" pitchFamily="50" charset="-128"/>
              </a:rPr>
              <a:t>自</a:t>
            </a: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  <a:cs typeface="Meiryo UI" panose="020B0604030504040204" pitchFamily="50" charset="-128"/>
              </a:rPr>
              <a:t>傾斜</a:t>
            </a: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  <a:cs typeface="Meiryo UI" panose="020B0604030504040204" pitchFamily="50" charset="-128"/>
              </a:rPr>
              <a:t>)</a:t>
            </a: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  <a:cs typeface="Meiryo UI" panose="020B0604030504040204" pitchFamily="50" charset="-128"/>
              </a:rPr>
              <a:t>：自閉機能</a:t>
            </a: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  <a:cs typeface="Meiryo UI" panose="020B0604030504040204" pitchFamily="50" charset="-128"/>
              </a:rPr>
              <a:t>傾斜式）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  <a:cs typeface="Meiryo UI" panose="020B0604030504040204" pitchFamily="50" charset="-128"/>
            </a:endParaRPr>
          </a:p>
          <a:p>
            <a:pPr algn="l"/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  <a:cs typeface="Meiryo UI" panose="020B0604030504040204" pitchFamily="50" charset="-128"/>
              </a:rPr>
              <a:t>自</a:t>
            </a: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  <a:cs typeface="Meiryo UI" panose="020B0604030504040204" pitchFamily="50" charset="-128"/>
              </a:rPr>
              <a:t>水平）</a:t>
            </a:r>
            <a:r>
              <a:rPr lang="en-US" altLang="ja-JP" sz="800" dirty="0">
                <a:latin typeface="游ゴシック" panose="020B0400000000000000" pitchFamily="50" charset="-128"/>
                <a:ea typeface="游ゴシック" panose="020B0400000000000000" pitchFamily="50" charset="-128"/>
                <a:cs typeface="Meiryo UI" panose="020B0604030504040204" pitchFamily="50" charset="-128"/>
              </a:rPr>
              <a:t>:</a:t>
            </a: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  <a:cs typeface="Meiryo UI" panose="020B0604030504040204" pitchFamily="50" charset="-128"/>
              </a:rPr>
              <a:t> 自閉機能（水平式）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  <a:cs typeface="Meiryo UI" panose="020B0604030504040204" pitchFamily="50" charset="-128"/>
            </a:endParaRPr>
          </a:p>
          <a:p>
            <a:pPr algn="l"/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  <a:cs typeface="Meiryo UI" panose="020B0604030504040204" pitchFamily="50" charset="-128"/>
              </a:rPr>
              <a:t>ブ：ブレーキ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30E28F2-61B2-45F3-A0CF-FE9C31258677}"/>
              </a:ext>
            </a:extLst>
          </p:cNvPr>
          <p:cNvSpPr txBox="1"/>
          <p:nvPr/>
        </p:nvSpPr>
        <p:spPr>
          <a:xfrm>
            <a:off x="8043129" y="5492562"/>
            <a:ext cx="26468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木質面材のデザインと異なり、縦モールが入ります。</a:t>
            </a:r>
            <a:endParaRPr kumimoji="1" lang="ja-JP" altLang="en-US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1C108A3-F3A2-430F-9152-9F0590776ABE}"/>
              </a:ext>
            </a:extLst>
          </p:cNvPr>
          <p:cNvSpPr txBox="1"/>
          <p:nvPr/>
        </p:nvSpPr>
        <p:spPr>
          <a:xfrm>
            <a:off x="8870311" y="5651385"/>
            <a:ext cx="683632" cy="21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縦モール</a:t>
            </a:r>
            <a:endParaRPr kumimoji="1" lang="ja-JP" altLang="en-US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C9C8BF2C-61B7-4796-93A9-6B84F6C95E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0367" y="6648297"/>
            <a:ext cx="939157" cy="385408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30B4C38E-46FE-44BC-A1F9-09928DA539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21439" y="6644732"/>
            <a:ext cx="939157" cy="385408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F0A15EA4-3029-49D0-B1C0-CF6B6F7BE28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03347" y="6645974"/>
            <a:ext cx="939157" cy="385408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B0C590A4-0EF5-4B0C-9F2E-1A9DC3C5011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78215" y="6639728"/>
            <a:ext cx="939157" cy="385408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4304D919-9B24-46AD-856F-A801566CFE3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57515" y="6636723"/>
            <a:ext cx="939157" cy="385408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FABA3AB2-FC3D-4C9F-A762-BEB8D9CF9E4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9976" y="6623795"/>
            <a:ext cx="939157" cy="385408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88CE05F6-1DA1-4C70-8B42-57C143036C3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0727" y="6646958"/>
            <a:ext cx="939157" cy="385408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C226FF47-9C68-4BEA-AEEC-EFFA84CD3ECB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47434" r="-3182"/>
          <a:stretch/>
        </p:blipFill>
        <p:spPr>
          <a:xfrm>
            <a:off x="303017" y="5552722"/>
            <a:ext cx="703628" cy="64360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DE7D5A0D-A95A-429D-968F-D87AC2C7C9EC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513" t="43509" r="1" b="1637"/>
          <a:stretch/>
        </p:blipFill>
        <p:spPr>
          <a:xfrm>
            <a:off x="3432514" y="5507676"/>
            <a:ext cx="684000" cy="684000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F3D2960C-0B00-4E4D-8000-B4C5CAC40956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t="42667"/>
          <a:stretch/>
        </p:blipFill>
        <p:spPr>
          <a:xfrm>
            <a:off x="4197703" y="5497355"/>
            <a:ext cx="681925" cy="701974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69D3F8A0-083B-4187-9518-E19E80D1A9A7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2789" t="44218"/>
          <a:stretch/>
        </p:blipFill>
        <p:spPr>
          <a:xfrm>
            <a:off x="1119884" y="5523378"/>
            <a:ext cx="685106" cy="68532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A20B2E96-386F-4982-B21B-12070CA7CAAB}"/>
              </a:ext>
            </a:extLst>
          </p:cNvPr>
          <p:cNvSpPr/>
          <p:nvPr/>
        </p:nvSpPr>
        <p:spPr>
          <a:xfrm>
            <a:off x="58477" y="6196968"/>
            <a:ext cx="110118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プレシャスホワイト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A008236-BB22-4BF2-B69E-E76203F4BFD1}"/>
              </a:ext>
            </a:extLst>
          </p:cNvPr>
          <p:cNvSpPr/>
          <p:nvPr/>
        </p:nvSpPr>
        <p:spPr>
          <a:xfrm>
            <a:off x="995670" y="6196968"/>
            <a:ext cx="103428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クリエアイボリー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F60149F9-4491-4866-9A08-74240E9A00C8}"/>
              </a:ext>
            </a:extLst>
          </p:cNvPr>
          <p:cNvSpPr/>
          <p:nvPr/>
        </p:nvSpPr>
        <p:spPr>
          <a:xfrm>
            <a:off x="1885165" y="6196968"/>
            <a:ext cx="82893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クリエオーク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185C1ADF-8624-460F-A450-A449C1885A73}"/>
              </a:ext>
            </a:extLst>
          </p:cNvPr>
          <p:cNvSpPr/>
          <p:nvPr/>
        </p:nvSpPr>
        <p:spPr>
          <a:xfrm>
            <a:off x="2560073" y="6196968"/>
            <a:ext cx="94515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クリエチェリー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10133AF-87AE-496F-A1DA-D92E8A73BB91}"/>
              </a:ext>
            </a:extLst>
          </p:cNvPr>
          <p:cNvSpPr/>
          <p:nvPr/>
        </p:nvSpPr>
        <p:spPr>
          <a:xfrm>
            <a:off x="3382458" y="6196968"/>
            <a:ext cx="72126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クリエモカ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CCD3D0F-68A3-41A1-8C9F-8840703962BF}"/>
              </a:ext>
            </a:extLst>
          </p:cNvPr>
          <p:cNvSpPr/>
          <p:nvPr/>
        </p:nvSpPr>
        <p:spPr>
          <a:xfrm>
            <a:off x="4115012" y="6196968"/>
            <a:ext cx="86015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クリエダーク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B34C413-DDB0-4269-9D51-9C444FD10EDB}"/>
              </a:ext>
            </a:extLst>
          </p:cNvPr>
          <p:cNvSpPr/>
          <p:nvPr/>
        </p:nvSpPr>
        <p:spPr>
          <a:xfrm>
            <a:off x="32202" y="6350825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1200" b="1" i="0" dirty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パネル＆ガラス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13E7A1A4-0CA6-46DC-B646-A3C3DD368476}"/>
              </a:ext>
            </a:extLst>
          </p:cNvPr>
          <p:cNvSpPr/>
          <p:nvPr/>
        </p:nvSpPr>
        <p:spPr>
          <a:xfrm>
            <a:off x="68651" y="5283641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1200" b="1" i="0" dirty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カラー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535122A3-AB6D-40BA-82B0-6C5A4DE5E9DA}"/>
              </a:ext>
            </a:extLst>
          </p:cNvPr>
          <p:cNvSpPr txBox="1"/>
          <p:nvPr/>
        </p:nvSpPr>
        <p:spPr>
          <a:xfrm>
            <a:off x="1293278" y="6368664"/>
            <a:ext cx="32880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価格はそのままでガラス・パネル種類の変更可能</a:t>
            </a:r>
            <a:endParaRPr kumimoji="1" lang="ja-JP" altLang="en-US" sz="11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B766E74C-A711-4C87-B1D7-0628D19AC39C}"/>
              </a:ext>
            </a:extLst>
          </p:cNvPr>
          <p:cNvCxnSpPr>
            <a:cxnSpLocks/>
          </p:cNvCxnSpPr>
          <p:nvPr/>
        </p:nvCxnSpPr>
        <p:spPr>
          <a:xfrm>
            <a:off x="8888105" y="5721161"/>
            <a:ext cx="0" cy="121127"/>
          </a:xfrm>
          <a:prstGeom prst="straightConnector1">
            <a:avLst/>
          </a:prstGeom>
          <a:ln>
            <a:solidFill>
              <a:srgbClr val="CC33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11322EB3-65E3-49A8-ADEA-2ED4F3ED60BD}"/>
              </a:ext>
            </a:extLst>
          </p:cNvPr>
          <p:cNvCxnSpPr>
            <a:cxnSpLocks/>
          </p:cNvCxnSpPr>
          <p:nvPr/>
        </p:nvCxnSpPr>
        <p:spPr>
          <a:xfrm>
            <a:off x="9388658" y="5721161"/>
            <a:ext cx="0" cy="121127"/>
          </a:xfrm>
          <a:prstGeom prst="straightConnector1">
            <a:avLst/>
          </a:prstGeom>
          <a:ln>
            <a:solidFill>
              <a:srgbClr val="CC33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BD87E1B5-38DA-41C5-93FE-359201EFD83C}"/>
              </a:ext>
            </a:extLst>
          </p:cNvPr>
          <p:cNvSpPr/>
          <p:nvPr/>
        </p:nvSpPr>
        <p:spPr>
          <a:xfrm>
            <a:off x="8079101" y="5344313"/>
            <a:ext cx="2472152" cy="1789317"/>
          </a:xfrm>
          <a:prstGeom prst="rect">
            <a:avLst/>
          </a:prstGeom>
          <a:noFill/>
          <a:ln>
            <a:solidFill>
              <a:srgbClr val="54585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26328899-D807-43E4-A19B-8C8254BE752C}"/>
              </a:ext>
            </a:extLst>
          </p:cNvPr>
          <p:cNvSpPr txBox="1"/>
          <p:nvPr/>
        </p:nvSpPr>
        <p:spPr>
          <a:xfrm>
            <a:off x="8142069" y="5265279"/>
            <a:ext cx="218521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不燃面材のデザインについて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02E3FE06-9E36-4B5E-9777-E1E34DDF24F3}"/>
              </a:ext>
            </a:extLst>
          </p:cNvPr>
          <p:cNvSpPr/>
          <p:nvPr/>
        </p:nvSpPr>
        <p:spPr>
          <a:xfrm>
            <a:off x="7341081" y="1561659"/>
            <a:ext cx="3210171" cy="3712496"/>
          </a:xfrm>
          <a:prstGeom prst="rect">
            <a:avLst/>
          </a:prstGeom>
          <a:noFill/>
          <a:ln>
            <a:solidFill>
              <a:srgbClr val="54585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F2968AB-6BAC-4D06-9345-C47EB00BD729}"/>
              </a:ext>
            </a:extLst>
          </p:cNvPr>
          <p:cNvSpPr txBox="1"/>
          <p:nvPr/>
        </p:nvSpPr>
        <p:spPr>
          <a:xfrm>
            <a:off x="7435296" y="1434186"/>
            <a:ext cx="141577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自閉機能</a:t>
            </a:r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について</a:t>
            </a:r>
          </a:p>
        </p:txBody>
      </p:sp>
      <p:pic>
        <p:nvPicPr>
          <p:cNvPr id="58" name="図 57">
            <a:extLst>
              <a:ext uri="{FF2B5EF4-FFF2-40B4-BE49-F238E27FC236}">
                <a16:creationId xmlns:a16="http://schemas.microsoft.com/office/drawing/2014/main" id="{DAEAD9D6-CE61-4794-8C43-CF9B150A6F9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819785" y="2605531"/>
            <a:ext cx="684333" cy="684333"/>
          </a:xfrm>
          <a:prstGeom prst="rect">
            <a:avLst/>
          </a:prstGeom>
        </p:spPr>
      </p:pic>
      <p:pic>
        <p:nvPicPr>
          <p:cNvPr id="59" name="図 58">
            <a:extLst>
              <a:ext uri="{FF2B5EF4-FFF2-40B4-BE49-F238E27FC236}">
                <a16:creationId xmlns:a16="http://schemas.microsoft.com/office/drawing/2014/main" id="{F7B817A5-B2D1-4533-BE4D-5E58493AF946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r="5262" b="2017"/>
          <a:stretch/>
        </p:blipFill>
        <p:spPr>
          <a:xfrm>
            <a:off x="8751383" y="1741340"/>
            <a:ext cx="828241" cy="798908"/>
          </a:xfrm>
          <a:prstGeom prst="rect">
            <a:avLst/>
          </a:prstGeom>
        </p:spPr>
      </p:pic>
      <p:sp>
        <p:nvSpPr>
          <p:cNvPr id="60" name="矢印: 右 59">
            <a:extLst>
              <a:ext uri="{FF2B5EF4-FFF2-40B4-BE49-F238E27FC236}">
                <a16:creationId xmlns:a16="http://schemas.microsoft.com/office/drawing/2014/main" id="{2C4D1037-6456-443D-A228-FFF81B7CCE75}"/>
              </a:ext>
            </a:extLst>
          </p:cNvPr>
          <p:cNvSpPr/>
          <p:nvPr/>
        </p:nvSpPr>
        <p:spPr>
          <a:xfrm>
            <a:off x="9543558" y="2068497"/>
            <a:ext cx="98916" cy="344858"/>
          </a:xfrm>
          <a:prstGeom prst="rightArrow">
            <a:avLst/>
          </a:prstGeom>
          <a:solidFill>
            <a:srgbClr val="54585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322E288E-79A5-4CF1-AB27-47C2CC5BE92C}"/>
              </a:ext>
            </a:extLst>
          </p:cNvPr>
          <p:cNvSpPr txBox="1"/>
          <p:nvPr/>
        </p:nvSpPr>
        <p:spPr>
          <a:xfrm>
            <a:off x="7341082" y="1720031"/>
            <a:ext cx="143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開けた扉から手を離すと自然に扉が閉まります。扉が縦枠に近づくと自動的にブレーキがかかりゆっくり静かに引き込みます。</a:t>
            </a:r>
            <a:endParaRPr kumimoji="1" lang="ja-JP" altLang="en-US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11708FBA-E009-43F9-9448-27632CF14051}"/>
              </a:ext>
            </a:extLst>
          </p:cNvPr>
          <p:cNvSpPr txBox="1"/>
          <p:nvPr/>
        </p:nvSpPr>
        <p:spPr>
          <a:xfrm>
            <a:off x="7399799" y="2502453"/>
            <a:ext cx="807913" cy="16158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1" lang="ja-JP" altLang="en-US" sz="105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傾斜式レール</a:t>
            </a:r>
          </a:p>
        </p:txBody>
      </p:sp>
      <p:pic>
        <p:nvPicPr>
          <p:cNvPr id="63" name="図 62">
            <a:extLst>
              <a:ext uri="{FF2B5EF4-FFF2-40B4-BE49-F238E27FC236}">
                <a16:creationId xmlns:a16="http://schemas.microsoft.com/office/drawing/2014/main" id="{06142034-8FB3-448F-980E-05680CB3ECCA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887591" y="2965838"/>
            <a:ext cx="862545" cy="894198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ABF0B122-AE72-4761-A171-E1BA88102A65}"/>
              </a:ext>
            </a:extLst>
          </p:cNvPr>
          <p:cNvSpPr txBox="1"/>
          <p:nvPr/>
        </p:nvSpPr>
        <p:spPr>
          <a:xfrm>
            <a:off x="7341082" y="2651969"/>
            <a:ext cx="2575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レールを傾斜させて取り付け、扉の自重を利用して自閉させます。共用スペースの開口部におすすめ。</a:t>
            </a:r>
            <a:endParaRPr kumimoji="1" lang="ja-JP" altLang="en-US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99EDD824-7EC3-4AF5-949A-797CB3BD4691}"/>
              </a:ext>
            </a:extLst>
          </p:cNvPr>
          <p:cNvSpPr txBox="1"/>
          <p:nvPr/>
        </p:nvSpPr>
        <p:spPr>
          <a:xfrm>
            <a:off x="7399799" y="3929150"/>
            <a:ext cx="807913" cy="16158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1" lang="ja-JP" altLang="en-US" sz="105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水平式レール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C6D045EC-6DBB-428D-B766-5B5E677FB5AC}"/>
              </a:ext>
            </a:extLst>
          </p:cNvPr>
          <p:cNvSpPr txBox="1"/>
          <p:nvPr/>
        </p:nvSpPr>
        <p:spPr>
          <a:xfrm>
            <a:off x="7341082" y="4075056"/>
            <a:ext cx="3210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バネの力を利用して自閉させます。上枠がスリムなため、防煙区 画で防煙垂れ壁を設けなければいけない開口部におすすめ。 </a:t>
            </a:r>
            <a:endParaRPr kumimoji="1" lang="ja-JP" altLang="en-US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68" name="図 67">
            <a:extLst>
              <a:ext uri="{FF2B5EF4-FFF2-40B4-BE49-F238E27FC236}">
                <a16:creationId xmlns:a16="http://schemas.microsoft.com/office/drawing/2014/main" id="{2FB265AB-F194-48F2-AF21-6FF899FEEBDF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919055" y="4361460"/>
            <a:ext cx="859611" cy="896190"/>
          </a:xfrm>
          <a:prstGeom prst="rect">
            <a:avLst/>
          </a:prstGeom>
        </p:spPr>
      </p:pic>
      <p:pic>
        <p:nvPicPr>
          <p:cNvPr id="3" name="図 2" descr="背景パターン&#10;&#10;自動的に生成された説明">
            <a:extLst>
              <a:ext uri="{FF2B5EF4-FFF2-40B4-BE49-F238E27FC236}">
                <a16:creationId xmlns:a16="http://schemas.microsoft.com/office/drawing/2014/main" id="{0232FF64-FFFE-47C6-9D28-80291A5D369D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l="979" t="31113" r="220" b="2977"/>
          <a:stretch/>
        </p:blipFill>
        <p:spPr>
          <a:xfrm>
            <a:off x="2660928" y="5522202"/>
            <a:ext cx="684000" cy="684000"/>
          </a:xfrm>
          <a:prstGeom prst="rect">
            <a:avLst/>
          </a:prstGeom>
        </p:spPr>
      </p:pic>
      <p:pic>
        <p:nvPicPr>
          <p:cNvPr id="5" name="図 4" descr="背景パターン&#10;&#10;自動的に生成された説明">
            <a:extLst>
              <a:ext uri="{FF2B5EF4-FFF2-40B4-BE49-F238E27FC236}">
                <a16:creationId xmlns:a16="http://schemas.microsoft.com/office/drawing/2014/main" id="{92E22EEB-C18F-44CE-B43F-2C6F1A7D6ED6}"/>
              </a:ext>
            </a:extLst>
          </p:cNvPr>
          <p:cNvPicPr>
            <a:picLocks noChangeAspect="1"/>
          </p:cNvPicPr>
          <p:nvPr/>
        </p:nvPicPr>
        <p:blipFill rotWithShape="1">
          <a:blip r:embed="rId22"/>
          <a:srcRect t="32001" b="1288"/>
          <a:stretch/>
        </p:blipFill>
        <p:spPr>
          <a:xfrm>
            <a:off x="1891583" y="5530816"/>
            <a:ext cx="684000" cy="684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03FB083-05CB-4338-84B2-5D0184ADAEAC}"/>
              </a:ext>
            </a:extLst>
          </p:cNvPr>
          <p:cNvPicPr>
            <a:picLocks noChangeAspect="1"/>
          </p:cNvPicPr>
          <p:nvPr/>
        </p:nvPicPr>
        <p:blipFill rotWithShape="1">
          <a:blip r:embed="rId23"/>
          <a:srcRect l="3878" t="36497" r="5878" b="38698"/>
          <a:stretch/>
        </p:blipFill>
        <p:spPr>
          <a:xfrm>
            <a:off x="7400180" y="3078042"/>
            <a:ext cx="1480405" cy="28661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87C44352-3C91-4E65-B0BA-E345247E1E68}"/>
              </a:ext>
            </a:extLst>
          </p:cNvPr>
          <p:cNvPicPr>
            <a:picLocks noChangeAspect="1"/>
          </p:cNvPicPr>
          <p:nvPr/>
        </p:nvPicPr>
        <p:blipFill rotWithShape="1">
          <a:blip r:embed="rId24"/>
          <a:srcRect t="36497" b="38698"/>
          <a:stretch/>
        </p:blipFill>
        <p:spPr>
          <a:xfrm>
            <a:off x="7403833" y="4479142"/>
            <a:ext cx="1483758" cy="259238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F07635EF-0DDC-4FB5-8F4B-5D872CE463C1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8799698" y="5910393"/>
            <a:ext cx="692490" cy="1176039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5FE18F7-7D4B-9EAC-C106-75EAD8515048}"/>
              </a:ext>
            </a:extLst>
          </p:cNvPr>
          <p:cNvSpPr/>
          <p:nvPr/>
        </p:nvSpPr>
        <p:spPr>
          <a:xfrm>
            <a:off x="114709" y="6988440"/>
            <a:ext cx="101295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アクリル系パネル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0BE110E-E3DE-06A9-BFA0-F1E9550267C2}"/>
              </a:ext>
            </a:extLst>
          </p:cNvPr>
          <p:cNvSpPr/>
          <p:nvPr/>
        </p:nvSpPr>
        <p:spPr>
          <a:xfrm>
            <a:off x="1159178" y="6988440"/>
            <a:ext cx="101295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透明ガラス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2B97AB9-2D16-829F-A544-AF25F3C87C08}"/>
              </a:ext>
            </a:extLst>
          </p:cNvPr>
          <p:cNvSpPr/>
          <p:nvPr/>
        </p:nvSpPr>
        <p:spPr>
          <a:xfrm>
            <a:off x="2205639" y="6988440"/>
            <a:ext cx="101295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kern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カスミ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ガラス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66C67EC-7E08-12AF-EDF3-AC9691EB2380}"/>
              </a:ext>
            </a:extLst>
          </p:cNvPr>
          <p:cNvSpPr/>
          <p:nvPr/>
        </p:nvSpPr>
        <p:spPr>
          <a:xfrm>
            <a:off x="3173783" y="6988440"/>
            <a:ext cx="101295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エッチングガラス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33E77264-12AB-5AFB-DD6A-D58268338819}"/>
              </a:ext>
            </a:extLst>
          </p:cNvPr>
          <p:cNvSpPr/>
          <p:nvPr/>
        </p:nvSpPr>
        <p:spPr>
          <a:xfrm>
            <a:off x="4137683" y="6988440"/>
            <a:ext cx="101295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kern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チェッカー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ガラス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D68EF6F8-6568-2623-F0BF-96101988B334}"/>
              </a:ext>
            </a:extLst>
          </p:cNvPr>
          <p:cNvSpPr/>
          <p:nvPr/>
        </p:nvSpPr>
        <p:spPr>
          <a:xfrm>
            <a:off x="5067965" y="6988440"/>
            <a:ext cx="111043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アンティークガラス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013B76F-89F9-15DB-76E0-E1FA778214E5}"/>
              </a:ext>
            </a:extLst>
          </p:cNvPr>
          <p:cNvSpPr/>
          <p:nvPr/>
        </p:nvSpPr>
        <p:spPr>
          <a:xfrm>
            <a:off x="6164750" y="6988440"/>
            <a:ext cx="101295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モールガラス</a:t>
            </a: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105D0BA8-4E28-9CA1-7490-F5C1F96E83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513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2025.09.01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375</Words>
  <Application>Microsoft Office PowerPoint</Application>
  <PresentationFormat>ユーザー設定</PresentationFormat>
  <Paragraphs>126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Yu Gothic</vt:lpstr>
      <vt:lpstr>Yu Gothic</vt:lpstr>
      <vt:lpstr>Arial</vt:lpstr>
      <vt:lpstr>Calibri</vt:lpstr>
      <vt:lpstr>Times New Roman</vt:lpstr>
      <vt:lpstr>LIXILテーマ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池永 文子(Ayako Ikenaga)</cp:lastModifiedBy>
  <cp:revision>13</cp:revision>
  <dcterms:created xsi:type="dcterms:W3CDTF">2010-09-29T12:55:25Z</dcterms:created>
  <dcterms:modified xsi:type="dcterms:W3CDTF">2025-08-25T05:03:40Z</dcterms:modified>
</cp:coreProperties>
</file>