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300" r:id="rId2"/>
  </p:sldIdLst>
  <p:sldSz cx="10691813" cy="7559675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" roundtripDataSignature="AMtx7mgrH53d+zB2naGERbbD/Hg9igPk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6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7625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7625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81F634BD-34C5-0E41-A150-6652D74C73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90BD24CB-D239-1A49-9F38-E082F19691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defTabSz="496012" eaLnBrk="1" hangingPunct="1">
              <a:defRPr/>
            </a:pPr>
            <a:endParaRPr lang="ja-JP" altLang="en-US" sz="1306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1:LIXIL">
  <p:cSld name="A-1:LIXIL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1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13;p1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14" name="Google Shape;1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4:TOSTEM（帯なし）">
  <p:cSld name="C-4:TOSTEM（帯なし）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2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2" name="Google Shape;72;p2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3" name="Google Shape;7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5:INTERIO（帯なし）">
  <p:cSld name="C-5:INTERIO（帯なし）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2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" name="Google Shape;78;p2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9" name="Google Shape;7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2:INAX">
  <p:cSld name="A-2:INAX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1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Google Shape;19;p1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0" name="Google Shape;2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3:EXSIOR">
  <p:cSld name="A-3:EXSIO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Google Shape;24;p16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Google Shape;25;p16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6" name="Google Shape;2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4:TOSTEM">
  <p:cSld name="A-4:TOSTEM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" name="Google Shape;30;p17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Google Shape;31;p17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2" name="Google Shape;3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5:INTERIO">
  <p:cSld name="A-5:INTERIO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" name="Google Shape;36;p18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Google Shape;37;p18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8" name="Google Shape;3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1:エコファーストなし">
  <p:cSld name="B-1:エコファーストなし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19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Google Shape;42;p19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3" name="Google Shape;43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2:長期保証サービス有り">
  <p:cSld name="B-2:長期保証サービス有り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/>
          <p:nvPr/>
        </p:nvSpPr>
        <p:spPr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詳細はWEBをご確認ください</a:t>
            </a:r>
            <a:endParaRPr sz="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" name="Google Shape;47;p20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Google Shape;48;p20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9" name="Google Shape;49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2:INAX（帯なし）">
  <p:cSld name="C-2:INAX（帯なし）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" name="Google Shape;59;p22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60;p22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1" name="Google Shape;6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3:EXSIOR（帯なし）">
  <p:cSld name="C-3:EXSIOR（帯なし）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" name="Google Shape;65;p23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" name="Google Shape;66;p23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7" name="Google Shape;6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13" Type="http://schemas.openxmlformats.org/officeDocument/2006/relationships/image" Target="../media/image23.emf"/><Relationship Id="rId18" Type="http://schemas.openxmlformats.org/officeDocument/2006/relationships/image" Target="../media/image28.jpeg"/><Relationship Id="rId3" Type="http://schemas.openxmlformats.org/officeDocument/2006/relationships/image" Target="../media/image13.png"/><Relationship Id="rId21" Type="http://schemas.openxmlformats.org/officeDocument/2006/relationships/image" Target="../media/image31.emf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emf"/><Relationship Id="rId23" Type="http://schemas.openxmlformats.org/officeDocument/2006/relationships/image" Target="../media/image33.jpe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4" Type="http://schemas.openxmlformats.org/officeDocument/2006/relationships/image" Target="../media/image14.png"/><Relationship Id="rId9" Type="http://schemas.openxmlformats.org/officeDocument/2006/relationships/image" Target="../media/image19.emf"/><Relationship Id="rId14" Type="http://schemas.openxmlformats.org/officeDocument/2006/relationships/image" Target="../media/image24.emf"/><Relationship Id="rId22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18F8AF-0BDF-8A48-84BE-06F36289C052}"/>
              </a:ext>
            </a:extLst>
          </p:cNvPr>
          <p:cNvSpPr/>
          <p:nvPr/>
        </p:nvSpPr>
        <p:spPr>
          <a:xfrm rot="10800000" flipH="1" flipV="1">
            <a:off x="15511463" y="2589213"/>
            <a:ext cx="231775" cy="819150"/>
          </a:xfrm>
          <a:prstGeom prst="rect">
            <a:avLst/>
          </a:prstGeom>
          <a:solidFill>
            <a:srgbClr val="E15B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175"/>
          </a:p>
        </p:txBody>
      </p:sp>
      <p:sp>
        <p:nvSpPr>
          <p:cNvPr id="15365" name="Text Box 1039">
            <a:extLst>
              <a:ext uri="{FF2B5EF4-FFF2-40B4-BE49-F238E27FC236}">
                <a16:creationId xmlns:a16="http://schemas.microsoft.com/office/drawing/2014/main" id="{5305156E-DA42-0A4C-A104-833CCADA6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8974C9-868E-A945-8CEF-985817BF30F7}"/>
              </a:ext>
            </a:extLst>
          </p:cNvPr>
          <p:cNvSpPr/>
          <p:nvPr/>
        </p:nvSpPr>
        <p:spPr>
          <a:xfrm>
            <a:off x="-1525587" y="0"/>
            <a:ext cx="1331277" cy="78581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6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A-1:LIXIL</a:t>
            </a:r>
            <a:endParaRPr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24" name="Text Box 1039">
            <a:extLst>
              <a:ext uri="{FF2B5EF4-FFF2-40B4-BE49-F238E27FC236}">
                <a16:creationId xmlns:a16="http://schemas.microsoft.com/office/drawing/2014/main" id="{53152343-5209-5247-9115-DAF3839F1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12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7C09E09-4923-6849-9DC0-C805F44E22FE}"/>
              </a:ext>
            </a:extLst>
          </p:cNvPr>
          <p:cNvSpPr/>
          <p:nvPr/>
        </p:nvSpPr>
        <p:spPr>
          <a:xfrm>
            <a:off x="0" y="-1537322"/>
            <a:ext cx="6743700" cy="131437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C3A836-0976-A64C-B16F-45305A7EBD1F}"/>
              </a:ext>
            </a:extLst>
          </p:cNvPr>
          <p:cNvSpPr txBox="1"/>
          <p:nvPr/>
        </p:nvSpPr>
        <p:spPr>
          <a:xfrm>
            <a:off x="4217355" y="-1316229"/>
            <a:ext cx="24306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←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RICHELLE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SPAGE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に限り、商品名にロゴ使用可。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kumimoji="1" lang="ja-JP" altLang="en-US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サイズ変更不可</a:t>
            </a:r>
            <a:endParaRPr kumimoji="1" lang="en-US" altLang="ja-JP" sz="1400">
              <a:solidFill>
                <a:srgbClr val="D95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CEA7FDF2-509E-D640-BA9C-AAFBDC6D8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789" y="-978818"/>
            <a:ext cx="1827954" cy="720000"/>
          </a:xfrm>
          <a:prstGeom prst="rect">
            <a:avLst/>
          </a:prstGeom>
        </p:spPr>
      </p:pic>
      <p:sp>
        <p:nvSpPr>
          <p:cNvPr id="19" name="Text Box 1039">
            <a:extLst>
              <a:ext uri="{FF2B5EF4-FFF2-40B4-BE49-F238E27FC236}">
                <a16:creationId xmlns:a16="http://schemas.microsoft.com/office/drawing/2014/main" id="{672CEE98-B33C-5A4E-BEC5-A58DCFAF7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645730"/>
            <a:ext cx="166712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システムバスルーム 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26324B6-8641-EF47-A1C4-D59A733D81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5345" y="-1319626"/>
            <a:ext cx="2148007" cy="288000"/>
          </a:xfrm>
          <a:prstGeom prst="rect">
            <a:avLst/>
          </a:prstGeom>
        </p:spPr>
      </p:pic>
      <p:sp>
        <p:nvSpPr>
          <p:cNvPr id="23" name="Text Box 1039">
            <a:extLst>
              <a:ext uri="{FF2B5EF4-FFF2-40B4-BE49-F238E27FC236}">
                <a16:creationId xmlns:a16="http://schemas.microsoft.com/office/drawing/2014/main" id="{E6732C8D-6A54-AB47-8FDA-70981FEAB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1207070"/>
            <a:ext cx="14362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システムキッチン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6A98E750-BB59-48E7-B4D8-E48ADC08E2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4335" y="1183381"/>
            <a:ext cx="2370716" cy="1437299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477CEB79-4338-4E69-BAC3-0A1B50BEDE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9446" y="816655"/>
            <a:ext cx="2706974" cy="1843668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D3F61BF4-4584-4D9A-8371-C660140A7C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69242" y="5160838"/>
            <a:ext cx="5629836" cy="1764144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50026AE1-9A50-450B-B8C1-29FF90E517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80388" y="1287775"/>
            <a:ext cx="836908" cy="821410"/>
          </a:xfrm>
          <a:prstGeom prst="rect">
            <a:avLst/>
          </a:prstGeom>
        </p:spPr>
      </p:pic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1747F39-9BA8-4156-9617-6CE87D3DC40A}"/>
              </a:ext>
            </a:extLst>
          </p:cNvPr>
          <p:cNvSpPr/>
          <p:nvPr/>
        </p:nvSpPr>
        <p:spPr>
          <a:xfrm>
            <a:off x="4495211" y="2707678"/>
            <a:ext cx="26981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■スペースを有効に活用できる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E60990F-9BAC-4680-B5FF-39BC9D2B5360}"/>
              </a:ext>
            </a:extLst>
          </p:cNvPr>
          <p:cNvSpPr/>
          <p:nvPr/>
        </p:nvSpPr>
        <p:spPr>
          <a:xfrm>
            <a:off x="919147" y="6807521"/>
            <a:ext cx="126188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プッシュプルハンドル 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7F3E300-9931-4364-8021-828D8A344DCB}"/>
              </a:ext>
            </a:extLst>
          </p:cNvPr>
          <p:cNvSpPr/>
          <p:nvPr/>
        </p:nvSpPr>
        <p:spPr>
          <a:xfrm>
            <a:off x="4495211" y="824662"/>
            <a:ext cx="32811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S創英角ｺﾞｼｯｸUB" panose="020B0A00000000000000" pitchFamily="50" charset="-128"/>
                <a:ea typeface="HGS創英角ｺﾞｼｯｸUB" panose="020B0A00000000000000" pitchFamily="50" charset="-128"/>
              </a:rPr>
              <a:t>■立ち位置を変えずにラクラク開閉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S創英角ｺﾞｼｯｸUB" panose="020B0A00000000000000" pitchFamily="50" charset="-128"/>
              <a:ea typeface="HGS創英角ｺﾞｼｯｸUB" panose="020B0A00000000000000" pitchFamily="50" charset="-128"/>
            </a:endParaRPr>
          </a:p>
        </p:txBody>
      </p:sp>
      <p:sp>
        <p:nvSpPr>
          <p:cNvPr id="29" name="矢印: 右 28">
            <a:extLst>
              <a:ext uri="{FF2B5EF4-FFF2-40B4-BE49-F238E27FC236}">
                <a16:creationId xmlns:a16="http://schemas.microsoft.com/office/drawing/2014/main" id="{660044C6-8874-40DE-AB55-C19A17DDE8C9}"/>
              </a:ext>
            </a:extLst>
          </p:cNvPr>
          <p:cNvSpPr/>
          <p:nvPr/>
        </p:nvSpPr>
        <p:spPr>
          <a:xfrm>
            <a:off x="7614217" y="1580351"/>
            <a:ext cx="312433" cy="553577"/>
          </a:xfrm>
          <a:prstGeom prst="rightArrow">
            <a:avLst/>
          </a:prstGeom>
          <a:solidFill>
            <a:srgbClr val="0648B8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F852560-E4B4-42C3-9F96-19E88145DA8B}"/>
              </a:ext>
            </a:extLst>
          </p:cNvPr>
          <p:cNvSpPr/>
          <p:nvPr/>
        </p:nvSpPr>
        <p:spPr>
          <a:xfrm>
            <a:off x="4540140" y="4853314"/>
            <a:ext cx="32811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■既存枠を残したまま取付可能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6776DC9F-6FD7-4AD5-9E80-21B53095952D}"/>
              </a:ext>
            </a:extLst>
          </p:cNvPr>
          <p:cNvSpPr/>
          <p:nvPr/>
        </p:nvSpPr>
        <p:spPr>
          <a:xfrm>
            <a:off x="140601" y="3924164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●カラー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0C40C04-1F92-49F9-A8E7-33B8F80048CF}"/>
              </a:ext>
            </a:extLst>
          </p:cNvPr>
          <p:cNvSpPr/>
          <p:nvPr/>
        </p:nvSpPr>
        <p:spPr>
          <a:xfrm>
            <a:off x="126576" y="4978819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●パネル＆ガラス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864C27EB-2087-4C3D-8C3E-92A9576B11DF}"/>
              </a:ext>
            </a:extLst>
          </p:cNvPr>
          <p:cNvSpPr/>
          <p:nvPr/>
        </p:nvSpPr>
        <p:spPr>
          <a:xfrm>
            <a:off x="1039367" y="5604256"/>
            <a:ext cx="101295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アクリル系パネル</a:t>
            </a:r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F7075C2-5CAB-4A1A-BE26-830CF04D295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52142"/>
          <a:stretch/>
        </p:blipFill>
        <p:spPr>
          <a:xfrm>
            <a:off x="275309" y="5255818"/>
            <a:ext cx="728808" cy="563882"/>
          </a:xfrm>
          <a:prstGeom prst="rect">
            <a:avLst/>
          </a:prstGeom>
        </p:spPr>
      </p:pic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8783A4C-3146-422A-8275-77CCA56007A7}"/>
              </a:ext>
            </a:extLst>
          </p:cNvPr>
          <p:cNvSpPr/>
          <p:nvPr/>
        </p:nvSpPr>
        <p:spPr>
          <a:xfrm>
            <a:off x="2858252" y="3871259"/>
            <a:ext cx="95410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●デザイン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FE0710C-0178-4D2F-AA4C-C345FBD3C3A3}"/>
              </a:ext>
            </a:extLst>
          </p:cNvPr>
          <p:cNvSpPr/>
          <p:nvPr/>
        </p:nvSpPr>
        <p:spPr>
          <a:xfrm>
            <a:off x="106900" y="5915969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●ハンドル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9D1D9E7-9314-48B8-A1B3-FDE610BB16A0}"/>
              </a:ext>
            </a:extLst>
          </p:cNvPr>
          <p:cNvSpPr/>
          <p:nvPr/>
        </p:nvSpPr>
        <p:spPr>
          <a:xfrm>
            <a:off x="3159666" y="5431712"/>
            <a:ext cx="61728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HAA 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F4F2947-632C-4C3D-9D40-BE63A59794B6}"/>
              </a:ext>
            </a:extLst>
          </p:cNvPr>
          <p:cNvSpPr/>
          <p:nvPr/>
        </p:nvSpPr>
        <p:spPr>
          <a:xfrm>
            <a:off x="3195567" y="5434274"/>
            <a:ext cx="17892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HAA(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明り採り付）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5" name="図 44">
            <a:extLst>
              <a:ext uri="{FF2B5EF4-FFF2-40B4-BE49-F238E27FC236}">
                <a16:creationId xmlns:a16="http://schemas.microsoft.com/office/drawing/2014/main" id="{ED2B6AD1-8AA4-485B-831E-309E2A904B8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37548" y="3345299"/>
            <a:ext cx="2877432" cy="1492003"/>
          </a:xfrm>
          <a:prstGeom prst="rect">
            <a:avLst/>
          </a:prstGeom>
        </p:spPr>
      </p:pic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2AF59B7-86BD-439E-BBB5-8BC995A54016}"/>
              </a:ext>
            </a:extLst>
          </p:cNvPr>
          <p:cNvSpPr/>
          <p:nvPr/>
        </p:nvSpPr>
        <p:spPr>
          <a:xfrm>
            <a:off x="4473859" y="2967330"/>
            <a:ext cx="31911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開閉に必要なスペースが小さいため、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狭い廊下に面した洗面所やトイレなどにおすすめ</a:t>
            </a:r>
          </a:p>
        </p:txBody>
      </p:sp>
      <p:pic>
        <p:nvPicPr>
          <p:cNvPr id="47" name="図 46">
            <a:extLst>
              <a:ext uri="{FF2B5EF4-FFF2-40B4-BE49-F238E27FC236}">
                <a16:creationId xmlns:a16="http://schemas.microsoft.com/office/drawing/2014/main" id="{073FE1D5-65FF-4C16-94A0-F1AC94C2F30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94114" y="3419013"/>
            <a:ext cx="2420541" cy="1639445"/>
          </a:xfrm>
          <a:prstGeom prst="rect">
            <a:avLst/>
          </a:prstGeom>
        </p:spPr>
      </p:pic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D2D2780-F29B-4204-B9D3-098FF59DAD43}"/>
              </a:ext>
            </a:extLst>
          </p:cNvPr>
          <p:cNvSpPr/>
          <p:nvPr/>
        </p:nvSpPr>
        <p:spPr>
          <a:xfrm>
            <a:off x="7510957" y="2983912"/>
            <a:ext cx="25239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片引戸よりも広いゆとりの開口幅を確保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5D3BD89-9D90-4C05-9CE5-F55BD2B21A1E}"/>
              </a:ext>
            </a:extLst>
          </p:cNvPr>
          <p:cNvSpPr/>
          <p:nvPr/>
        </p:nvSpPr>
        <p:spPr>
          <a:xfrm>
            <a:off x="8257229" y="3168565"/>
            <a:ext cx="19168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0.4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坪の長手方向にドアを設置する場合</a:t>
            </a:r>
          </a:p>
        </p:txBody>
      </p:sp>
      <p:pic>
        <p:nvPicPr>
          <p:cNvPr id="50" name="図 49">
            <a:extLst>
              <a:ext uri="{FF2B5EF4-FFF2-40B4-BE49-F238E27FC236}">
                <a16:creationId xmlns:a16="http://schemas.microsoft.com/office/drawing/2014/main" id="{87B14B2E-7865-428B-82CF-D7149DF99B68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2026"/>
          <a:stretch/>
        </p:blipFill>
        <p:spPr>
          <a:xfrm>
            <a:off x="2238786" y="5722009"/>
            <a:ext cx="1322365" cy="1317001"/>
          </a:xfrm>
          <a:prstGeom prst="rect">
            <a:avLst/>
          </a:prstGeom>
        </p:spPr>
      </p:pic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6ED35CC-523E-4DD5-A735-8E5042458614}"/>
              </a:ext>
            </a:extLst>
          </p:cNvPr>
          <p:cNvSpPr txBox="1"/>
          <p:nvPr/>
        </p:nvSpPr>
        <p:spPr>
          <a:xfrm>
            <a:off x="3575745" y="6468967"/>
            <a:ext cx="1070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特注寸法範囲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698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≦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W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≦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1136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1790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≦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H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≦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2231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52" name="図 51">
            <a:extLst>
              <a:ext uri="{FF2B5EF4-FFF2-40B4-BE49-F238E27FC236}">
                <a16:creationId xmlns:a16="http://schemas.microsoft.com/office/drawing/2014/main" id="{BC4189CE-BB5E-4978-936D-7F053145336B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50828"/>
          <a:stretch/>
        </p:blipFill>
        <p:spPr>
          <a:xfrm>
            <a:off x="146874" y="4239594"/>
            <a:ext cx="395517" cy="349186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58FA7406-D960-49EC-B5AF-333AD0A3D19A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-7003" t="50828" r="-1"/>
          <a:stretch/>
        </p:blipFill>
        <p:spPr>
          <a:xfrm>
            <a:off x="1917627" y="4237940"/>
            <a:ext cx="423218" cy="349186"/>
          </a:xfrm>
          <a:prstGeom prst="rect">
            <a:avLst/>
          </a:prstGeom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572EEB8D-B6B1-4ACA-AAD4-67FD1963B4A7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-7003" t="50828" r="-1"/>
          <a:stretch/>
        </p:blipFill>
        <p:spPr>
          <a:xfrm>
            <a:off x="2384704" y="4237003"/>
            <a:ext cx="423218" cy="349186"/>
          </a:xfrm>
          <a:prstGeom prst="rect">
            <a:avLst/>
          </a:prstGeom>
        </p:spPr>
      </p:pic>
      <p:pic>
        <p:nvPicPr>
          <p:cNvPr id="57" name="図 56">
            <a:extLst>
              <a:ext uri="{FF2B5EF4-FFF2-40B4-BE49-F238E27FC236}">
                <a16:creationId xmlns:a16="http://schemas.microsoft.com/office/drawing/2014/main" id="{769C80DE-97A8-402B-BB6F-5698A008B1AE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t="50996"/>
          <a:stretch/>
        </p:blipFill>
        <p:spPr>
          <a:xfrm>
            <a:off x="586251" y="4242594"/>
            <a:ext cx="408762" cy="349188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C90FF43-97E2-4E09-A02A-0F65E09E7A6E}"/>
              </a:ext>
            </a:extLst>
          </p:cNvPr>
          <p:cNvSpPr/>
          <p:nvPr/>
        </p:nvSpPr>
        <p:spPr>
          <a:xfrm>
            <a:off x="-196667" y="4546190"/>
            <a:ext cx="950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プレシャス</a:t>
            </a:r>
            <a:endParaRPr kumimoji="1" lang="en-US" altLang="ja-JP" sz="900" b="0" i="0" u="none" strike="noStrike" kern="1200" cap="none" spc="-150" normalizeH="0" baseline="0" noProof="0" dirty="0">
              <a:ln>
                <a:noFill/>
              </a:ln>
              <a:solidFill>
                <a:srgbClr val="4B4949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ホワイト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DCD78109-13EB-4BDD-AAD8-E7530210E7F1}"/>
              </a:ext>
            </a:extLst>
          </p:cNvPr>
          <p:cNvSpPr/>
          <p:nvPr/>
        </p:nvSpPr>
        <p:spPr>
          <a:xfrm>
            <a:off x="311724" y="4548275"/>
            <a:ext cx="938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</a:t>
            </a:r>
            <a:endParaRPr kumimoji="1" lang="en-US" altLang="ja-JP" sz="900" b="0" i="0" u="none" strike="noStrike" kern="1200" cap="none" spc="-150" normalizeH="0" baseline="0" noProof="0" dirty="0">
              <a:ln>
                <a:noFill/>
              </a:ln>
              <a:solidFill>
                <a:srgbClr val="4B4949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アイボリー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A8696060-9A4C-470F-B22B-5BEF65C27E99}"/>
              </a:ext>
            </a:extLst>
          </p:cNvPr>
          <p:cNvSpPr/>
          <p:nvPr/>
        </p:nvSpPr>
        <p:spPr>
          <a:xfrm>
            <a:off x="839002" y="4539657"/>
            <a:ext cx="7495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</a:t>
            </a:r>
            <a:endParaRPr kumimoji="1" lang="en-US" altLang="ja-JP" sz="900" b="0" i="0" u="none" strike="noStrike" kern="1200" cap="none" spc="-150" normalizeH="0" baseline="0" noProof="0" dirty="0">
              <a:ln>
                <a:noFill/>
              </a:ln>
              <a:solidFill>
                <a:srgbClr val="4B4949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オーク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8BCFC8D3-4588-496E-BDC4-1F0D459BC284}"/>
              </a:ext>
            </a:extLst>
          </p:cNvPr>
          <p:cNvSpPr/>
          <p:nvPr/>
        </p:nvSpPr>
        <p:spPr>
          <a:xfrm>
            <a:off x="1327467" y="4531793"/>
            <a:ext cx="6847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</a:t>
            </a:r>
            <a:endParaRPr kumimoji="1" lang="en-US" altLang="ja-JP" sz="900" b="0" i="0" u="none" strike="noStrike" kern="1200" cap="none" spc="-150" normalizeH="0" baseline="0" noProof="0" dirty="0">
              <a:ln>
                <a:noFill/>
              </a:ln>
              <a:solidFill>
                <a:srgbClr val="4B4949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チェリー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C607EFF-41AB-41E5-A92C-3FAED089BFB5}"/>
              </a:ext>
            </a:extLst>
          </p:cNvPr>
          <p:cNvSpPr/>
          <p:nvPr/>
        </p:nvSpPr>
        <p:spPr>
          <a:xfrm>
            <a:off x="1773213" y="4546270"/>
            <a:ext cx="697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</a:t>
            </a:r>
            <a:endParaRPr kumimoji="1" lang="en-US" altLang="ja-JP" sz="900" b="0" i="0" u="none" strike="noStrike" kern="1200" cap="none" spc="-150" normalizeH="0" baseline="0" noProof="0" dirty="0">
              <a:ln>
                <a:noFill/>
              </a:ln>
              <a:solidFill>
                <a:srgbClr val="4B4949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モカ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190BB9E9-3C09-4D6A-BA13-654D06AB1B40}"/>
              </a:ext>
            </a:extLst>
          </p:cNvPr>
          <p:cNvSpPr/>
          <p:nvPr/>
        </p:nvSpPr>
        <p:spPr>
          <a:xfrm>
            <a:off x="2269013" y="4534943"/>
            <a:ext cx="663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</a:t>
            </a:r>
            <a:endParaRPr kumimoji="1" lang="en-US" altLang="ja-JP" sz="900" b="0" i="0" u="none" strike="noStrike" kern="1200" cap="none" spc="-150" normalizeH="0" baseline="0" noProof="0" dirty="0">
              <a:ln>
                <a:noFill/>
              </a:ln>
              <a:solidFill>
                <a:srgbClr val="4B4949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4B4949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ダーク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65303F21-EF4A-4C58-AC1C-F176CC62CDF1}"/>
              </a:ext>
            </a:extLst>
          </p:cNvPr>
          <p:cNvCxnSpPr>
            <a:cxnSpLocks/>
          </p:cNvCxnSpPr>
          <p:nvPr/>
        </p:nvCxnSpPr>
        <p:spPr>
          <a:xfrm>
            <a:off x="968275" y="6054469"/>
            <a:ext cx="1397865" cy="0"/>
          </a:xfrm>
          <a:prstGeom prst="line">
            <a:avLst/>
          </a:prstGeom>
          <a:ln w="9525"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DC538A47-209D-46A3-8AAC-3A90F7611B28}"/>
              </a:ext>
            </a:extLst>
          </p:cNvPr>
          <p:cNvSpPr/>
          <p:nvPr/>
        </p:nvSpPr>
        <p:spPr>
          <a:xfrm>
            <a:off x="4646223" y="6927616"/>
            <a:ext cx="544071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丁番など部品の取り外しが必要です。既存枠から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13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㎜よりも出ている場合は、既存枠の上から取付はできません。</a:t>
            </a:r>
          </a:p>
        </p:txBody>
      </p: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DEFA8A60-090D-4AE5-9926-FCBB4672D5DD}"/>
              </a:ext>
            </a:extLst>
          </p:cNvPr>
          <p:cNvCxnSpPr>
            <a:cxnSpLocks/>
          </p:cNvCxnSpPr>
          <p:nvPr/>
        </p:nvCxnSpPr>
        <p:spPr>
          <a:xfrm>
            <a:off x="1491248" y="5124541"/>
            <a:ext cx="892551" cy="0"/>
          </a:xfrm>
          <a:prstGeom prst="line">
            <a:avLst/>
          </a:prstGeom>
          <a:ln w="9525"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83AEA90F-E3E9-4F58-AF55-2FD6D4BF4805}"/>
              </a:ext>
            </a:extLst>
          </p:cNvPr>
          <p:cNvCxnSpPr>
            <a:cxnSpLocks/>
          </p:cNvCxnSpPr>
          <p:nvPr/>
        </p:nvCxnSpPr>
        <p:spPr>
          <a:xfrm>
            <a:off x="3777802" y="4005400"/>
            <a:ext cx="705893" cy="0"/>
          </a:xfrm>
          <a:prstGeom prst="line">
            <a:avLst/>
          </a:prstGeom>
          <a:ln w="9525"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>
            <a:extLst>
              <a:ext uri="{FF2B5EF4-FFF2-40B4-BE49-F238E27FC236}">
                <a16:creationId xmlns:a16="http://schemas.microsoft.com/office/drawing/2014/main" id="{93ADE313-7FCF-4D8E-8E71-0638956A0E65}"/>
              </a:ext>
            </a:extLst>
          </p:cNvPr>
          <p:cNvCxnSpPr>
            <a:cxnSpLocks/>
          </p:cNvCxnSpPr>
          <p:nvPr/>
        </p:nvCxnSpPr>
        <p:spPr>
          <a:xfrm>
            <a:off x="889239" y="4043099"/>
            <a:ext cx="1804749" cy="0"/>
          </a:xfrm>
          <a:prstGeom prst="line">
            <a:avLst/>
          </a:prstGeom>
          <a:ln w="9525"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9" name="図 68" descr="背景パターン&#10;&#10;自動的に生成された説明">
            <a:extLst>
              <a:ext uri="{FF2B5EF4-FFF2-40B4-BE49-F238E27FC236}">
                <a16:creationId xmlns:a16="http://schemas.microsoft.com/office/drawing/2014/main" id="{1BAB0CE0-9D0D-406E-99D0-D03DC899C9F7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-14932" t="32034"/>
          <a:stretch/>
        </p:blipFill>
        <p:spPr>
          <a:xfrm>
            <a:off x="1429034" y="4232834"/>
            <a:ext cx="384314" cy="340683"/>
          </a:xfrm>
          <a:prstGeom prst="rect">
            <a:avLst/>
          </a:prstGeom>
        </p:spPr>
      </p:pic>
      <p:pic>
        <p:nvPicPr>
          <p:cNvPr id="70" name="図 69" descr="背景パターン&#10;&#10;自動的に生成された説明">
            <a:extLst>
              <a:ext uri="{FF2B5EF4-FFF2-40B4-BE49-F238E27FC236}">
                <a16:creationId xmlns:a16="http://schemas.microsoft.com/office/drawing/2014/main" id="{9BC6A6B2-DA4C-42EB-AA8C-752A5EE7B7A3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-6397" t="37342" r="-1" b="-1"/>
          <a:stretch/>
        </p:blipFill>
        <p:spPr>
          <a:xfrm>
            <a:off x="1049454" y="4243694"/>
            <a:ext cx="383030" cy="338138"/>
          </a:xfrm>
          <a:prstGeom prst="rect">
            <a:avLst/>
          </a:prstGeom>
        </p:spPr>
      </p:pic>
      <p:pic>
        <p:nvPicPr>
          <p:cNvPr id="71" name="Picture 2" descr="連動折れドア_ﾄｲﾚタイプ_木質面材_HAA_明り採り">
            <a:extLst>
              <a:ext uri="{FF2B5EF4-FFF2-40B4-BE49-F238E27FC236}">
                <a16:creationId xmlns:a16="http://schemas.microsoft.com/office/drawing/2014/main" id="{B43FB986-CAF7-4CA6-BEF3-C130E9A94A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564" y="4181826"/>
            <a:ext cx="416035" cy="1228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4" descr="連動折れドア_標準タイプ_木質面材_HAA">
            <a:extLst>
              <a:ext uri="{FF2B5EF4-FFF2-40B4-BE49-F238E27FC236}">
                <a16:creationId xmlns:a16="http://schemas.microsoft.com/office/drawing/2014/main" id="{3C38ED8A-5FE2-4800-85D5-68F43B2A8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448" y="4181826"/>
            <a:ext cx="416035" cy="1228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図 72">
            <a:extLst>
              <a:ext uri="{FF2B5EF4-FFF2-40B4-BE49-F238E27FC236}">
                <a16:creationId xmlns:a16="http://schemas.microsoft.com/office/drawing/2014/main" id="{539CEA0F-DA5B-4632-960A-6E4A34B11279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l="32832" r="14545" b="10011"/>
          <a:stretch/>
        </p:blipFill>
        <p:spPr>
          <a:xfrm>
            <a:off x="266295" y="6192968"/>
            <a:ext cx="652240" cy="784572"/>
          </a:xfrm>
          <a:prstGeom prst="rect">
            <a:avLst/>
          </a:prstGeom>
        </p:spPr>
      </p:pic>
      <p:sp>
        <p:nvSpPr>
          <p:cNvPr id="74" name="Text Box 1039">
            <a:extLst>
              <a:ext uri="{FF2B5EF4-FFF2-40B4-BE49-F238E27FC236}">
                <a16:creationId xmlns:a16="http://schemas.microsoft.com/office/drawing/2014/main" id="{9EE4A477-003A-4279-A058-CE97B949D8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525129"/>
            <a:ext cx="12567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インテリア建材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66F38BC-B305-4E47-8CAD-69B320BF8450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771" r="6841"/>
          <a:stretch/>
        </p:blipFill>
        <p:spPr>
          <a:xfrm>
            <a:off x="58972" y="910877"/>
            <a:ext cx="2969635" cy="2860793"/>
          </a:xfrm>
          <a:prstGeom prst="rect">
            <a:avLst/>
          </a:prstGeom>
        </p:spPr>
      </p:pic>
      <p:pic>
        <p:nvPicPr>
          <p:cNvPr id="5" name="図 4" descr="座る, 部屋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048E794E-D3D0-4B7C-8A2E-835F428BEE4E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452" t="5487" r="37178"/>
          <a:stretch/>
        </p:blipFill>
        <p:spPr>
          <a:xfrm>
            <a:off x="3101926" y="1422118"/>
            <a:ext cx="1211554" cy="2354567"/>
          </a:xfrm>
          <a:prstGeom prst="rect">
            <a:avLst/>
          </a:prstGeom>
        </p:spPr>
      </p:pic>
      <p:sp>
        <p:nvSpPr>
          <p:cNvPr id="2" name="Text Box 1039">
            <a:extLst>
              <a:ext uri="{FF2B5EF4-FFF2-40B4-BE49-F238E27FC236}">
                <a16:creationId xmlns:a16="http://schemas.microsoft.com/office/drawing/2014/main" id="{B4790057-6435-F07B-A9FF-2680FF578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8429" y="335280"/>
            <a:ext cx="7782580" cy="7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ja-JP" altLang="en-US" sz="2800" b="1" kern="12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ラシッサ</a:t>
            </a:r>
            <a:r>
              <a:rPr lang="en-US" altLang="ja-JP" sz="2800" b="1" kern="12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UD</a:t>
            </a:r>
            <a:r>
              <a:rPr lang="ja-JP" altLang="en-US" sz="2800" b="1" kern="12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400" b="1" kern="12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アウトセット方式 連動折れドア</a:t>
            </a:r>
            <a:r>
              <a:rPr lang="en-US" altLang="ja-JP" sz="1400" b="1" kern="12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1400" b="1" kern="12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高齢者居住施設向け・一般住宅向け</a:t>
            </a:r>
            <a:r>
              <a:rPr lang="en-US" altLang="ja-JP" sz="1400" b="1" kern="12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kumimoji="1" lang="ja-JP" altLang="en-US" sz="1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ja-JP" altLang="en-US" sz="1800" b="1" kern="12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1800" b="1" kern="120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09011045-D5C6-54F6-D4C3-BD9D3F9DA5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2025.09.01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200</Words>
  <Application>Microsoft Office PowerPoint</Application>
  <PresentationFormat>ユーザー設定</PresentationFormat>
  <Paragraphs>44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HGS創英角ｺﾞｼｯｸUB</vt:lpstr>
      <vt:lpstr>Meiryo UI</vt:lpstr>
      <vt:lpstr>Yu Gothic</vt:lpstr>
      <vt:lpstr>Yu Gothic</vt:lpstr>
      <vt:lpstr>Arial</vt:lpstr>
      <vt:lpstr>Calibri</vt:lpstr>
      <vt:lpstr>Times New Roman</vt:lpstr>
      <vt:lpstr>LIXILテーマ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池永 文子(Ayako Ikenaga)</cp:lastModifiedBy>
  <cp:revision>13</cp:revision>
  <dcterms:created xsi:type="dcterms:W3CDTF">2010-09-29T12:55:25Z</dcterms:created>
  <dcterms:modified xsi:type="dcterms:W3CDTF">2025-08-25T05:04:16Z</dcterms:modified>
</cp:coreProperties>
</file>