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300" r:id="rId2"/>
  </p:sldIdLst>
  <p:sldSz cx="10691813" cy="7559675"/>
  <p:notesSz cx="6807200" cy="9939338"/>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 roundtripDataSignature="AMtx7mgrH53d+zB2naGERbbD/Hg9igPkA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632" y="96"/>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notesMaster" Target="notesMasters/notesMaster1.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customschemas.google.com/relationships/presentationmetadata" Target="metadata"/><Relationship Id="rId10" Type="http://schemas.openxmlformats.org/officeDocument/2006/relationships/tableStyles" Target="tableStyles.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9575" cy="4968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57625" y="0"/>
            <a:ext cx="2949575" cy="4968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68350" y="746125"/>
            <a:ext cx="5270500" cy="37258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08050" y="4721225"/>
            <a:ext cx="4991100" cy="4471988"/>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1pPr>
            <a:lvl2pPr marL="914400" marR="0" lvl="1"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2pPr>
            <a:lvl3pPr marL="1371600" marR="0" lvl="2"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3pPr>
            <a:lvl4pPr marL="1828800" marR="0" lvl="3"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4pPr>
            <a:lvl5pPr marL="2286000" marR="0" lvl="4"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42450"/>
            <a:ext cx="2949575" cy="496888"/>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57625" y="9442450"/>
            <a:ext cx="2949575" cy="496888"/>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ja-JP"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a:extLst>
              <a:ext uri="{FF2B5EF4-FFF2-40B4-BE49-F238E27FC236}">
                <a16:creationId xmlns:a16="http://schemas.microsoft.com/office/drawing/2014/main" id="{81F634BD-34C5-0E41-A150-6652D74C73BC}"/>
              </a:ext>
            </a:extLst>
          </p:cNvPr>
          <p:cNvSpPr>
            <a:spLocks noGrp="1" noRot="1" noChangeAspect="1" noChangeArrowheads="1" noTextEdit="1"/>
          </p:cNvSpPr>
          <p:nvPr>
            <p:ph type="sldImg"/>
          </p:nvPr>
        </p:nvSpPr>
        <p:spPr>
          <a:ln/>
        </p:spPr>
      </p:sp>
      <p:sp>
        <p:nvSpPr>
          <p:cNvPr id="19458" name="Rectangle 3">
            <a:extLst>
              <a:ext uri="{FF2B5EF4-FFF2-40B4-BE49-F238E27FC236}">
                <a16:creationId xmlns:a16="http://schemas.microsoft.com/office/drawing/2014/main" id="{90BD24CB-D239-1A49-9F38-E082F1969144}"/>
              </a:ext>
            </a:extLst>
          </p:cNvPr>
          <p:cNvSpPr>
            <a:spLocks noGrp="1" noChangeArrowheads="1"/>
          </p:cNvSpPr>
          <p:nvPr>
            <p:ph type="body" idx="1"/>
          </p:nvPr>
        </p:nvSpPr>
        <p:spPr>
          <a:ln/>
        </p:spPr>
        <p:txBody>
          <a:bodyPr/>
          <a:lstStyle/>
          <a:p>
            <a:pPr defTabSz="496012" eaLnBrk="1" hangingPunct="1">
              <a:defRPr/>
            </a:pPr>
            <a:endParaRPr lang="ja-JP" altLang="en-US" sz="1306">
              <a:latin typeface="Calibri" panose="020F0502020204030204" pitchFamily="34" charset="0"/>
              <a:ea typeface="ＭＳ Ｐゴシック" panose="020B0600070205080204"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A-1:LIXIL">
  <p:cSld name="A-1:LIXIL">
    <p:spTree>
      <p:nvGrpSpPr>
        <p:cNvPr id="1" name="Shape 10"/>
        <p:cNvGrpSpPr/>
        <p:nvPr/>
      </p:nvGrpSpPr>
      <p:grpSpPr>
        <a:xfrm>
          <a:off x="0" y="0"/>
          <a:ext cx="0" cy="0"/>
          <a:chOff x="0" y="0"/>
          <a:chExt cx="0" cy="0"/>
        </a:xfrm>
      </p:grpSpPr>
      <p:pic>
        <p:nvPicPr>
          <p:cNvPr id="11" name="Google Shape;11;p14"/>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12" name="Google Shape;12;p14"/>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13" name="Google Shape;13;p14"/>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※仕様・価格は予告なく変更する場合がありますので、ご了承ください。</a:t>
            </a:r>
            <a:endParaRPr/>
          </a:p>
        </p:txBody>
      </p:sp>
      <p:pic>
        <p:nvPicPr>
          <p:cNvPr id="14" name="Google Shape;14;p14"/>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15" name="Google Shape;15;p14"/>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4:TOSTEM（帯なし）">
  <p:cSld name="C-4:TOSTEM（帯なし）">
    <p:spTree>
      <p:nvGrpSpPr>
        <p:cNvPr id="1" name="Shape 69"/>
        <p:cNvGrpSpPr/>
        <p:nvPr/>
      </p:nvGrpSpPr>
      <p:grpSpPr>
        <a:xfrm>
          <a:off x="0" y="0"/>
          <a:ext cx="0" cy="0"/>
          <a:chOff x="0" y="0"/>
          <a:chExt cx="0" cy="0"/>
        </a:xfrm>
      </p:grpSpPr>
      <p:pic>
        <p:nvPicPr>
          <p:cNvPr id="70" name="Google Shape;70;p24"/>
          <p:cNvPicPr preferRelativeResize="0"/>
          <p:nvPr/>
        </p:nvPicPr>
        <p:blipFill rotWithShape="1">
          <a:blip r:embed="rId2">
            <a:alphaModFix/>
          </a:blip>
          <a:srcRect/>
          <a:stretch/>
        </p:blipFill>
        <p:spPr>
          <a:xfrm>
            <a:off x="9915525" y="138113"/>
            <a:ext cx="601663" cy="125412"/>
          </a:xfrm>
          <a:prstGeom prst="rect">
            <a:avLst/>
          </a:prstGeom>
          <a:noFill/>
          <a:ln>
            <a:noFill/>
          </a:ln>
        </p:spPr>
      </p:pic>
      <p:cxnSp>
        <p:nvCxnSpPr>
          <p:cNvPr id="71" name="Google Shape;71;p24"/>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72" name="Google Shape;72;p24"/>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73" name="Google Shape;73;p24"/>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74" name="Google Shape;74;p24"/>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5:INTERIO（帯なし）">
  <p:cSld name="C-5:INTERIO（帯なし）">
    <p:spTree>
      <p:nvGrpSpPr>
        <p:cNvPr id="1" name="Shape 75"/>
        <p:cNvGrpSpPr/>
        <p:nvPr/>
      </p:nvGrpSpPr>
      <p:grpSpPr>
        <a:xfrm>
          <a:off x="0" y="0"/>
          <a:ext cx="0" cy="0"/>
          <a:chOff x="0" y="0"/>
          <a:chExt cx="0" cy="0"/>
        </a:xfrm>
      </p:grpSpPr>
      <p:pic>
        <p:nvPicPr>
          <p:cNvPr id="76" name="Google Shape;76;p25"/>
          <p:cNvPicPr preferRelativeResize="0"/>
          <p:nvPr/>
        </p:nvPicPr>
        <p:blipFill rotWithShape="1">
          <a:blip r:embed="rId2">
            <a:alphaModFix/>
          </a:blip>
          <a:srcRect/>
          <a:stretch/>
        </p:blipFill>
        <p:spPr>
          <a:xfrm>
            <a:off x="9942513" y="130175"/>
            <a:ext cx="574675" cy="138113"/>
          </a:xfrm>
          <a:prstGeom prst="rect">
            <a:avLst/>
          </a:prstGeom>
          <a:noFill/>
          <a:ln>
            <a:noFill/>
          </a:ln>
        </p:spPr>
      </p:pic>
      <p:cxnSp>
        <p:nvCxnSpPr>
          <p:cNvPr id="77" name="Google Shape;77;p25"/>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78" name="Google Shape;78;p25"/>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79" name="Google Shape;79;p25"/>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80" name="Google Shape;80;p25"/>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2:INAX">
  <p:cSld name="A-2:INAX">
    <p:spTree>
      <p:nvGrpSpPr>
        <p:cNvPr id="1" name="Shape 16"/>
        <p:cNvGrpSpPr/>
        <p:nvPr/>
      </p:nvGrpSpPr>
      <p:grpSpPr>
        <a:xfrm>
          <a:off x="0" y="0"/>
          <a:ext cx="0" cy="0"/>
          <a:chOff x="0" y="0"/>
          <a:chExt cx="0" cy="0"/>
        </a:xfrm>
      </p:grpSpPr>
      <p:pic>
        <p:nvPicPr>
          <p:cNvPr id="17" name="Google Shape;17;p15"/>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18" name="Google Shape;18;p15"/>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19" name="Google Shape;19;p15"/>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20" name="Google Shape;20;p15"/>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21" name="Google Shape;21;p15"/>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3:EXSIOR">
  <p:cSld name="A-3:EXSIOR">
    <p:spTree>
      <p:nvGrpSpPr>
        <p:cNvPr id="1" name="Shape 22"/>
        <p:cNvGrpSpPr/>
        <p:nvPr/>
      </p:nvGrpSpPr>
      <p:grpSpPr>
        <a:xfrm>
          <a:off x="0" y="0"/>
          <a:ext cx="0" cy="0"/>
          <a:chOff x="0" y="0"/>
          <a:chExt cx="0" cy="0"/>
        </a:xfrm>
      </p:grpSpPr>
      <p:pic>
        <p:nvPicPr>
          <p:cNvPr id="23" name="Google Shape;23;p16"/>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24" name="Google Shape;24;p16"/>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25" name="Google Shape;25;p16"/>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26" name="Google Shape;26;p16"/>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27" name="Google Shape;27;p16"/>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A-4:TOSTEM">
  <p:cSld name="A-4:TOSTEM">
    <p:spTree>
      <p:nvGrpSpPr>
        <p:cNvPr id="1" name="Shape 28"/>
        <p:cNvGrpSpPr/>
        <p:nvPr/>
      </p:nvGrpSpPr>
      <p:grpSpPr>
        <a:xfrm>
          <a:off x="0" y="0"/>
          <a:ext cx="0" cy="0"/>
          <a:chOff x="0" y="0"/>
          <a:chExt cx="0" cy="0"/>
        </a:xfrm>
      </p:grpSpPr>
      <p:pic>
        <p:nvPicPr>
          <p:cNvPr id="29" name="Google Shape;29;p17"/>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30" name="Google Shape;30;p17"/>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31" name="Google Shape;31;p17"/>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32" name="Google Shape;32;p17"/>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33" name="Google Shape;33;p17"/>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A-5:INTERIO">
  <p:cSld name="A-5:INTERIO">
    <p:spTree>
      <p:nvGrpSpPr>
        <p:cNvPr id="1" name="Shape 34"/>
        <p:cNvGrpSpPr/>
        <p:nvPr/>
      </p:nvGrpSpPr>
      <p:grpSpPr>
        <a:xfrm>
          <a:off x="0" y="0"/>
          <a:ext cx="0" cy="0"/>
          <a:chOff x="0" y="0"/>
          <a:chExt cx="0" cy="0"/>
        </a:xfrm>
      </p:grpSpPr>
      <p:pic>
        <p:nvPicPr>
          <p:cNvPr id="35" name="Google Shape;35;p18"/>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36" name="Google Shape;36;p18"/>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37" name="Google Shape;37;p18"/>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38" name="Google Shape;38;p18"/>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39" name="Google Shape;39;p18"/>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1:エコファーストなし">
  <p:cSld name="B-1:エコファーストなし">
    <p:spTree>
      <p:nvGrpSpPr>
        <p:cNvPr id="1" name="Shape 40"/>
        <p:cNvGrpSpPr/>
        <p:nvPr/>
      </p:nvGrpSpPr>
      <p:grpSpPr>
        <a:xfrm>
          <a:off x="0" y="0"/>
          <a:ext cx="0" cy="0"/>
          <a:chOff x="0" y="0"/>
          <a:chExt cx="0" cy="0"/>
        </a:xfrm>
      </p:grpSpPr>
      <p:cxnSp>
        <p:nvCxnSpPr>
          <p:cNvPr id="41" name="Google Shape;41;p19"/>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42" name="Google Shape;42;p19"/>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43" name="Google Shape;43;p19"/>
          <p:cNvPicPr preferRelativeResize="0"/>
          <p:nvPr/>
        </p:nvPicPr>
        <p:blipFill rotWithShape="1">
          <a:blip r:embed="rId2">
            <a:alphaModFix/>
          </a:blip>
          <a:srcRect/>
          <a:stretch/>
        </p:blipFill>
        <p:spPr>
          <a:xfrm>
            <a:off x="9258300" y="7275060"/>
            <a:ext cx="1260475" cy="153987"/>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2:長期保証サービス有り">
  <p:cSld name="B-2:長期保証サービス有り">
    <p:spTree>
      <p:nvGrpSpPr>
        <p:cNvPr id="1" name="Shape 44"/>
        <p:cNvGrpSpPr/>
        <p:nvPr/>
      </p:nvGrpSpPr>
      <p:grpSpPr>
        <a:xfrm>
          <a:off x="0" y="0"/>
          <a:ext cx="0" cy="0"/>
          <a:chOff x="0" y="0"/>
          <a:chExt cx="0" cy="0"/>
        </a:xfrm>
      </p:grpSpPr>
      <p:sp>
        <p:nvSpPr>
          <p:cNvPr id="45" name="Google Shape;45;p20"/>
          <p:cNvSpPr/>
          <p:nvPr/>
        </p:nvSpPr>
        <p:spPr>
          <a:xfrm>
            <a:off x="1331913" y="7423150"/>
            <a:ext cx="923925" cy="77788"/>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詳細はWEBをご確認ください</a:t>
            </a:r>
            <a:endParaRPr sz="500">
              <a:solidFill>
                <a:schemeClr val="dk2"/>
              </a:solidFill>
              <a:latin typeface="Arial"/>
              <a:ea typeface="Arial"/>
              <a:cs typeface="Arial"/>
              <a:sym typeface="Arial"/>
            </a:endParaRPr>
          </a:p>
        </p:txBody>
      </p:sp>
      <p:pic>
        <p:nvPicPr>
          <p:cNvPr id="46" name="Google Shape;46;p20"/>
          <p:cNvPicPr preferRelativeResize="0"/>
          <p:nvPr/>
        </p:nvPicPr>
        <p:blipFill rotWithShape="1">
          <a:blip r:embed="rId2">
            <a:alphaModFix/>
          </a:blip>
          <a:srcRect/>
          <a:stretch/>
        </p:blipFill>
        <p:spPr>
          <a:xfrm>
            <a:off x="1331913" y="7209972"/>
            <a:ext cx="923925" cy="206375"/>
          </a:xfrm>
          <a:prstGeom prst="rect">
            <a:avLst/>
          </a:prstGeom>
          <a:noFill/>
          <a:ln>
            <a:noFill/>
          </a:ln>
        </p:spPr>
      </p:pic>
      <p:cxnSp>
        <p:nvCxnSpPr>
          <p:cNvPr id="47" name="Google Shape;47;p20"/>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48" name="Google Shape;48;p20"/>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49" name="Google Shape;49;p20"/>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50" name="Google Shape;50;p20"/>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2:INAX（帯なし）">
  <p:cSld name="C-2:INAX（帯なし）">
    <p:spTree>
      <p:nvGrpSpPr>
        <p:cNvPr id="1" name="Shape 57"/>
        <p:cNvGrpSpPr/>
        <p:nvPr/>
      </p:nvGrpSpPr>
      <p:grpSpPr>
        <a:xfrm>
          <a:off x="0" y="0"/>
          <a:ext cx="0" cy="0"/>
          <a:chOff x="0" y="0"/>
          <a:chExt cx="0" cy="0"/>
        </a:xfrm>
      </p:grpSpPr>
      <p:pic>
        <p:nvPicPr>
          <p:cNvPr id="58" name="Google Shape;58;p22"/>
          <p:cNvPicPr preferRelativeResize="0"/>
          <p:nvPr/>
        </p:nvPicPr>
        <p:blipFill rotWithShape="1">
          <a:blip r:embed="rId2">
            <a:alphaModFix/>
          </a:blip>
          <a:srcRect/>
          <a:stretch/>
        </p:blipFill>
        <p:spPr>
          <a:xfrm>
            <a:off x="10101263" y="141288"/>
            <a:ext cx="417512" cy="125412"/>
          </a:xfrm>
          <a:prstGeom prst="rect">
            <a:avLst/>
          </a:prstGeom>
          <a:noFill/>
          <a:ln>
            <a:noFill/>
          </a:ln>
        </p:spPr>
      </p:pic>
      <p:cxnSp>
        <p:nvCxnSpPr>
          <p:cNvPr id="59" name="Google Shape;59;p22"/>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60" name="Google Shape;60;p22"/>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61" name="Google Shape;61;p22"/>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62" name="Google Shape;62;p22"/>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3:EXSIOR（帯なし）">
  <p:cSld name="C-3:EXSIOR（帯なし）">
    <p:spTree>
      <p:nvGrpSpPr>
        <p:cNvPr id="1" name="Shape 63"/>
        <p:cNvGrpSpPr/>
        <p:nvPr/>
      </p:nvGrpSpPr>
      <p:grpSpPr>
        <a:xfrm>
          <a:off x="0" y="0"/>
          <a:ext cx="0" cy="0"/>
          <a:chOff x="0" y="0"/>
          <a:chExt cx="0" cy="0"/>
        </a:xfrm>
      </p:grpSpPr>
      <p:pic>
        <p:nvPicPr>
          <p:cNvPr id="64" name="Google Shape;64;p23"/>
          <p:cNvPicPr preferRelativeResize="0"/>
          <p:nvPr/>
        </p:nvPicPr>
        <p:blipFill rotWithShape="1">
          <a:blip r:embed="rId2">
            <a:alphaModFix/>
          </a:blip>
          <a:srcRect/>
          <a:stretch/>
        </p:blipFill>
        <p:spPr>
          <a:xfrm>
            <a:off x="9983788" y="100013"/>
            <a:ext cx="533400" cy="173037"/>
          </a:xfrm>
          <a:prstGeom prst="rect">
            <a:avLst/>
          </a:prstGeom>
          <a:noFill/>
          <a:ln>
            <a:noFill/>
          </a:ln>
        </p:spPr>
      </p:pic>
      <p:cxnSp>
        <p:nvCxnSpPr>
          <p:cNvPr id="65" name="Google Shape;65;p23"/>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66" name="Google Shape;66;p23"/>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67" name="Google Shape;67;p23"/>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68" name="Google Shape;68;p23"/>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7" r:id="rId8"/>
    <p:sldLayoutId id="2147483658" r:id="rId9"/>
    <p:sldLayoutId id="2147483659" r:id="rId10"/>
    <p:sldLayoutId id="214748366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emf"/><Relationship Id="rId18" Type="http://schemas.openxmlformats.org/officeDocument/2006/relationships/image" Target="../media/image28.emf"/><Relationship Id="rId26" Type="http://schemas.openxmlformats.org/officeDocument/2006/relationships/image" Target="../media/image36.emf"/><Relationship Id="rId3" Type="http://schemas.openxmlformats.org/officeDocument/2006/relationships/image" Target="../media/image13.png"/><Relationship Id="rId21" Type="http://schemas.openxmlformats.org/officeDocument/2006/relationships/image" Target="../media/image31.emf"/><Relationship Id="rId7" Type="http://schemas.openxmlformats.org/officeDocument/2006/relationships/image" Target="../media/image17.png"/><Relationship Id="rId12" Type="http://schemas.openxmlformats.org/officeDocument/2006/relationships/image" Target="../media/image22.png"/><Relationship Id="rId17" Type="http://schemas.openxmlformats.org/officeDocument/2006/relationships/image" Target="../media/image27.emf"/><Relationship Id="rId25" Type="http://schemas.openxmlformats.org/officeDocument/2006/relationships/image" Target="../media/image35.emf"/><Relationship Id="rId2" Type="http://schemas.openxmlformats.org/officeDocument/2006/relationships/notesSlide" Target="../notesSlides/notesSlide1.xml"/><Relationship Id="rId16" Type="http://schemas.openxmlformats.org/officeDocument/2006/relationships/image" Target="../media/image26.png"/><Relationship Id="rId20" Type="http://schemas.openxmlformats.org/officeDocument/2006/relationships/image" Target="../media/image30.emf"/><Relationship Id="rId29" Type="http://schemas.openxmlformats.org/officeDocument/2006/relationships/image" Target="../media/image39.emf"/><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21.emf"/><Relationship Id="rId24" Type="http://schemas.openxmlformats.org/officeDocument/2006/relationships/image" Target="../media/image34.emf"/><Relationship Id="rId5" Type="http://schemas.openxmlformats.org/officeDocument/2006/relationships/image" Target="../media/image15.png"/><Relationship Id="rId15" Type="http://schemas.openxmlformats.org/officeDocument/2006/relationships/image" Target="../media/image25.emf"/><Relationship Id="rId23" Type="http://schemas.openxmlformats.org/officeDocument/2006/relationships/image" Target="../media/image33.emf"/><Relationship Id="rId28" Type="http://schemas.openxmlformats.org/officeDocument/2006/relationships/image" Target="../media/image38.jpeg"/><Relationship Id="rId10" Type="http://schemas.openxmlformats.org/officeDocument/2006/relationships/image" Target="../media/image20.emf"/><Relationship Id="rId19" Type="http://schemas.openxmlformats.org/officeDocument/2006/relationships/image" Target="../media/image29.emf"/><Relationship Id="rId31" Type="http://schemas.openxmlformats.org/officeDocument/2006/relationships/image" Target="../media/image41.jpg"/><Relationship Id="rId4" Type="http://schemas.openxmlformats.org/officeDocument/2006/relationships/image" Target="../media/image14.png"/><Relationship Id="rId9" Type="http://schemas.openxmlformats.org/officeDocument/2006/relationships/image" Target="../media/image19.emf"/><Relationship Id="rId14" Type="http://schemas.openxmlformats.org/officeDocument/2006/relationships/image" Target="../media/image24.emf"/><Relationship Id="rId22" Type="http://schemas.openxmlformats.org/officeDocument/2006/relationships/image" Target="../media/image32.emf"/><Relationship Id="rId27" Type="http://schemas.openxmlformats.org/officeDocument/2006/relationships/image" Target="../media/image37.jpeg"/><Relationship Id="rId30" Type="http://schemas.openxmlformats.org/officeDocument/2006/relationships/image" Target="../media/image4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正方形/長方形 40">
            <a:extLst>
              <a:ext uri="{FF2B5EF4-FFF2-40B4-BE49-F238E27FC236}">
                <a16:creationId xmlns:a16="http://schemas.microsoft.com/office/drawing/2014/main" id="{C718F8AF-0BDF-8A48-84BE-06F36289C052}"/>
              </a:ext>
            </a:extLst>
          </p:cNvPr>
          <p:cNvSpPr/>
          <p:nvPr/>
        </p:nvSpPr>
        <p:spPr>
          <a:xfrm rot="10800000" flipH="1" flipV="1">
            <a:off x="15511463" y="2589213"/>
            <a:ext cx="231775" cy="819150"/>
          </a:xfrm>
          <a:prstGeom prst="rect">
            <a:avLst/>
          </a:prstGeom>
          <a:solidFill>
            <a:srgbClr val="E15B2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sz="1175"/>
          </a:p>
        </p:txBody>
      </p:sp>
      <p:sp>
        <p:nvSpPr>
          <p:cNvPr id="15365" name="Text Box 1039">
            <a:extLst>
              <a:ext uri="{FF2B5EF4-FFF2-40B4-BE49-F238E27FC236}">
                <a16:creationId xmlns:a16="http://schemas.microsoft.com/office/drawing/2014/main" id="{5305156E-DA42-0A4C-A104-833CCADA6DEE}"/>
              </a:ext>
            </a:extLst>
          </p:cNvPr>
          <p:cNvSpPr txBox="1">
            <a:spLocks noChangeArrowheads="1"/>
          </p:cNvSpPr>
          <p:nvPr/>
        </p:nvSpPr>
        <p:spPr bwMode="auto">
          <a:xfrm>
            <a:off x="7956550" y="128588"/>
            <a:ext cx="1154113" cy="13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algn="r" eaLnBrk="1" hangingPunct="1">
              <a:spcBef>
                <a:spcPct val="0"/>
              </a:spcBef>
              <a:buFontTx/>
              <a:buNone/>
            </a:pPr>
            <a:r>
              <a:rPr lang="ja-JP" altLang="en-US" sz="900" b="1">
                <a:solidFill>
                  <a:schemeClr val="bg1"/>
                </a:solidFill>
                <a:latin typeface="Yu Gothic" panose="020B0400000000000000" pitchFamily="34" charset="-128"/>
                <a:ea typeface="Yu Gothic" panose="020B0400000000000000" pitchFamily="34" charset="-128"/>
              </a:rPr>
              <a:t>□□□□□■■■■■</a:t>
            </a:r>
          </a:p>
        </p:txBody>
      </p:sp>
      <p:sp>
        <p:nvSpPr>
          <p:cNvPr id="15366" name="Text Box 1039">
            <a:extLst>
              <a:ext uri="{FF2B5EF4-FFF2-40B4-BE49-F238E27FC236}">
                <a16:creationId xmlns:a16="http://schemas.microsoft.com/office/drawing/2014/main" id="{0B886D4C-5C70-0E46-A6D5-BFBE1A200F96}"/>
              </a:ext>
            </a:extLst>
          </p:cNvPr>
          <p:cNvSpPr txBox="1">
            <a:spLocks noChangeArrowheads="1"/>
          </p:cNvSpPr>
          <p:nvPr/>
        </p:nvSpPr>
        <p:spPr bwMode="auto">
          <a:xfrm>
            <a:off x="174625" y="501650"/>
            <a:ext cx="12567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400" b="1" dirty="0">
                <a:solidFill>
                  <a:schemeClr val="bg1"/>
                </a:solidFill>
                <a:latin typeface="Yu Gothic" panose="020B0400000000000000" pitchFamily="34" charset="-128"/>
                <a:ea typeface="Yu Gothic" panose="020B0400000000000000" pitchFamily="34" charset="-128"/>
              </a:rPr>
              <a:t>インテリア建材</a:t>
            </a:r>
          </a:p>
        </p:txBody>
      </p:sp>
      <p:sp>
        <p:nvSpPr>
          <p:cNvPr id="13" name="正方形/長方形 12">
            <a:extLst>
              <a:ext uri="{FF2B5EF4-FFF2-40B4-BE49-F238E27FC236}">
                <a16:creationId xmlns:a16="http://schemas.microsoft.com/office/drawing/2014/main" id="{7A8974C9-868E-A945-8CEF-985817BF30F7}"/>
              </a:ext>
            </a:extLst>
          </p:cNvPr>
          <p:cNvSpPr/>
          <p:nvPr/>
        </p:nvSpPr>
        <p:spPr>
          <a:xfrm>
            <a:off x="-1525587" y="0"/>
            <a:ext cx="1331277" cy="785813"/>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altLang="ja-JP" sz="1600" b="1">
                <a:solidFill>
                  <a:schemeClr val="tx1"/>
                </a:solidFill>
                <a:latin typeface="Yu Gothic" panose="020B0400000000000000" pitchFamily="34" charset="-128"/>
                <a:ea typeface="Yu Gothic" panose="020B0400000000000000" pitchFamily="34" charset="-128"/>
              </a:rPr>
              <a:t>A-1:LIXIL</a:t>
            </a:r>
            <a:endParaRPr lang="ja-JP" altLang="en-US" sz="1600" b="1">
              <a:solidFill>
                <a:schemeClr val="tx1"/>
              </a:solidFill>
              <a:latin typeface="Yu Gothic" panose="020B0400000000000000" pitchFamily="34" charset="-128"/>
              <a:ea typeface="Yu Gothic" panose="020B0400000000000000" pitchFamily="34" charset="-128"/>
            </a:endParaRPr>
          </a:p>
        </p:txBody>
      </p:sp>
      <p:sp>
        <p:nvSpPr>
          <p:cNvPr id="24" name="Text Box 1039">
            <a:extLst>
              <a:ext uri="{FF2B5EF4-FFF2-40B4-BE49-F238E27FC236}">
                <a16:creationId xmlns:a16="http://schemas.microsoft.com/office/drawing/2014/main" id="{53152343-5209-5247-9115-DAF3839F1496}"/>
              </a:ext>
            </a:extLst>
          </p:cNvPr>
          <p:cNvSpPr txBox="1">
            <a:spLocks noChangeArrowheads="1"/>
          </p:cNvSpPr>
          <p:nvPr/>
        </p:nvSpPr>
        <p:spPr bwMode="auto">
          <a:xfrm>
            <a:off x="174625" y="100013"/>
            <a:ext cx="14112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100" b="1">
                <a:solidFill>
                  <a:schemeClr val="bg1"/>
                </a:solidFill>
                <a:latin typeface="Yu Gothic" panose="020B0400000000000000" pitchFamily="34" charset="-128"/>
                <a:ea typeface="Yu Gothic" panose="020B0400000000000000" pitchFamily="34" charset="-128"/>
              </a:rPr>
              <a:t>□□□□□■■■■■</a:t>
            </a:r>
          </a:p>
        </p:txBody>
      </p:sp>
      <p:sp>
        <p:nvSpPr>
          <p:cNvPr id="7" name="正方形/長方形 6">
            <a:extLst>
              <a:ext uri="{FF2B5EF4-FFF2-40B4-BE49-F238E27FC236}">
                <a16:creationId xmlns:a16="http://schemas.microsoft.com/office/drawing/2014/main" id="{F7C09E09-4923-6849-9DC0-C805F44E22FE}"/>
              </a:ext>
            </a:extLst>
          </p:cNvPr>
          <p:cNvSpPr/>
          <p:nvPr/>
        </p:nvSpPr>
        <p:spPr>
          <a:xfrm>
            <a:off x="0" y="-1537322"/>
            <a:ext cx="6743700" cy="1314374"/>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8" name="テキスト ボックス 7">
            <a:extLst>
              <a:ext uri="{FF2B5EF4-FFF2-40B4-BE49-F238E27FC236}">
                <a16:creationId xmlns:a16="http://schemas.microsoft.com/office/drawing/2014/main" id="{C1C3A836-0976-A64C-B16F-45305A7EBD1F}"/>
              </a:ext>
            </a:extLst>
          </p:cNvPr>
          <p:cNvSpPr txBox="1"/>
          <p:nvPr/>
        </p:nvSpPr>
        <p:spPr>
          <a:xfrm>
            <a:off x="4217355" y="-1316229"/>
            <a:ext cx="2430683" cy="954107"/>
          </a:xfrm>
          <a:prstGeom prst="rect">
            <a:avLst/>
          </a:prstGeom>
          <a:noFill/>
        </p:spPr>
        <p:txBody>
          <a:bodyPr wrap="square" rtlCol="0">
            <a:spAutoFit/>
          </a:bodyPr>
          <a:lstStyle/>
          <a:p>
            <a:r>
              <a:rPr kumimoji="1" lang="ja-JP" altLang="en-US" sz="1400">
                <a:latin typeface="Yu Gothic" panose="020B0400000000000000" pitchFamily="34" charset="-128"/>
                <a:ea typeface="Yu Gothic" panose="020B0400000000000000" pitchFamily="34" charset="-128"/>
              </a:rPr>
              <a:t>←</a:t>
            </a:r>
            <a:endParaRPr kumimoji="1" lang="en-US" altLang="ja-JP" sz="1400">
              <a:latin typeface="Yu Gothic" panose="020B0400000000000000" pitchFamily="34" charset="-128"/>
              <a:ea typeface="Yu Gothic" panose="020B0400000000000000" pitchFamily="34" charset="-128"/>
            </a:endParaRPr>
          </a:p>
          <a:p>
            <a:r>
              <a:rPr kumimoji="1" lang="en-US" altLang="ja-JP" sz="1400">
                <a:latin typeface="Yu Gothic" panose="020B0400000000000000" pitchFamily="34" charset="-128"/>
                <a:ea typeface="Yu Gothic" panose="020B0400000000000000" pitchFamily="34" charset="-128"/>
              </a:rPr>
              <a:t>RICHELLE</a:t>
            </a:r>
            <a:r>
              <a:rPr kumimoji="1" lang="ja-JP" altLang="en-US" sz="1400">
                <a:latin typeface="Yu Gothic" panose="020B0400000000000000" pitchFamily="34" charset="-128"/>
                <a:ea typeface="Yu Gothic" panose="020B0400000000000000" pitchFamily="34" charset="-128"/>
              </a:rPr>
              <a:t>、</a:t>
            </a:r>
            <a:r>
              <a:rPr kumimoji="1" lang="en-US" altLang="ja-JP" sz="1400">
                <a:latin typeface="Yu Gothic" panose="020B0400000000000000" pitchFamily="34" charset="-128"/>
                <a:ea typeface="Yu Gothic" panose="020B0400000000000000" pitchFamily="34" charset="-128"/>
              </a:rPr>
              <a:t>SPAGE</a:t>
            </a:r>
            <a:r>
              <a:rPr kumimoji="1" lang="ja-JP" altLang="en-US" sz="1400">
                <a:latin typeface="Yu Gothic" panose="020B0400000000000000" pitchFamily="34" charset="-128"/>
                <a:ea typeface="Yu Gothic" panose="020B0400000000000000" pitchFamily="34" charset="-128"/>
              </a:rPr>
              <a:t>に限り、商品名にロゴ使用可。</a:t>
            </a:r>
            <a:endParaRPr kumimoji="1" lang="en-US" altLang="ja-JP" sz="1400">
              <a:latin typeface="Yu Gothic" panose="020B0400000000000000" pitchFamily="34" charset="-128"/>
              <a:ea typeface="Yu Gothic" panose="020B0400000000000000" pitchFamily="34" charset="-128"/>
            </a:endParaRPr>
          </a:p>
          <a:p>
            <a:r>
              <a:rPr kumimoji="1" lang="en-US" altLang="ja-JP" sz="1400">
                <a:solidFill>
                  <a:srgbClr val="D95000"/>
                </a:solidFill>
                <a:latin typeface="Yu Gothic" panose="020B0400000000000000" pitchFamily="34" charset="-128"/>
                <a:ea typeface="Yu Gothic" panose="020B0400000000000000" pitchFamily="34" charset="-128"/>
              </a:rPr>
              <a:t>※</a:t>
            </a:r>
            <a:r>
              <a:rPr kumimoji="1" lang="ja-JP" altLang="en-US" sz="1400">
                <a:solidFill>
                  <a:srgbClr val="D95000"/>
                </a:solidFill>
                <a:latin typeface="Yu Gothic" panose="020B0400000000000000" pitchFamily="34" charset="-128"/>
                <a:ea typeface="Yu Gothic" panose="020B0400000000000000" pitchFamily="34" charset="-128"/>
              </a:rPr>
              <a:t>サイズ変更不可</a:t>
            </a:r>
            <a:endParaRPr kumimoji="1" lang="en-US" altLang="ja-JP" sz="1400">
              <a:solidFill>
                <a:srgbClr val="D95000"/>
              </a:solidFill>
              <a:latin typeface="Yu Gothic" panose="020B0400000000000000" pitchFamily="34" charset="-128"/>
              <a:ea typeface="Yu Gothic" panose="020B0400000000000000" pitchFamily="34" charset="-128"/>
            </a:endParaRPr>
          </a:p>
        </p:txBody>
      </p:sp>
      <p:pic>
        <p:nvPicPr>
          <p:cNvPr id="18" name="図 17">
            <a:extLst>
              <a:ext uri="{FF2B5EF4-FFF2-40B4-BE49-F238E27FC236}">
                <a16:creationId xmlns:a16="http://schemas.microsoft.com/office/drawing/2014/main" id="{CEA7FDF2-509E-D640-BA9C-AAFBDC6D8184}"/>
              </a:ext>
            </a:extLst>
          </p:cNvPr>
          <p:cNvPicPr>
            <a:picLocks noChangeAspect="1"/>
          </p:cNvPicPr>
          <p:nvPr/>
        </p:nvPicPr>
        <p:blipFill>
          <a:blip r:embed="rId3"/>
          <a:stretch>
            <a:fillRect/>
          </a:stretch>
        </p:blipFill>
        <p:spPr>
          <a:xfrm>
            <a:off x="1813789" y="-978818"/>
            <a:ext cx="1827954" cy="720000"/>
          </a:xfrm>
          <a:prstGeom prst="rect">
            <a:avLst/>
          </a:prstGeom>
        </p:spPr>
      </p:pic>
      <p:sp>
        <p:nvSpPr>
          <p:cNvPr id="19" name="Text Box 1039">
            <a:extLst>
              <a:ext uri="{FF2B5EF4-FFF2-40B4-BE49-F238E27FC236}">
                <a16:creationId xmlns:a16="http://schemas.microsoft.com/office/drawing/2014/main" id="{672CEE98-B33C-5A4E-BEC5-A58DCFAF748E}"/>
              </a:ext>
            </a:extLst>
          </p:cNvPr>
          <p:cNvSpPr txBox="1">
            <a:spLocks noChangeArrowheads="1"/>
          </p:cNvSpPr>
          <p:nvPr/>
        </p:nvSpPr>
        <p:spPr bwMode="auto">
          <a:xfrm>
            <a:off x="174625" y="-645730"/>
            <a:ext cx="166712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400" b="1">
                <a:solidFill>
                  <a:schemeClr val="bg1"/>
                </a:solidFill>
                <a:latin typeface="Yu Gothic" panose="020B0400000000000000" pitchFamily="34" charset="-128"/>
                <a:ea typeface="Yu Gothic" panose="020B0400000000000000" pitchFamily="34" charset="-128"/>
              </a:rPr>
              <a:t>システムバスルーム </a:t>
            </a:r>
          </a:p>
        </p:txBody>
      </p:sp>
      <p:pic>
        <p:nvPicPr>
          <p:cNvPr id="22" name="図 21">
            <a:extLst>
              <a:ext uri="{FF2B5EF4-FFF2-40B4-BE49-F238E27FC236}">
                <a16:creationId xmlns:a16="http://schemas.microsoft.com/office/drawing/2014/main" id="{626324B6-8641-EF47-A1C4-D59A733D816E}"/>
              </a:ext>
            </a:extLst>
          </p:cNvPr>
          <p:cNvPicPr>
            <a:picLocks noChangeAspect="1"/>
          </p:cNvPicPr>
          <p:nvPr/>
        </p:nvPicPr>
        <p:blipFill>
          <a:blip r:embed="rId4"/>
          <a:stretch>
            <a:fillRect/>
          </a:stretch>
        </p:blipFill>
        <p:spPr>
          <a:xfrm>
            <a:off x="1865345" y="-1319626"/>
            <a:ext cx="2148007" cy="288000"/>
          </a:xfrm>
          <a:prstGeom prst="rect">
            <a:avLst/>
          </a:prstGeom>
        </p:spPr>
      </p:pic>
      <p:sp>
        <p:nvSpPr>
          <p:cNvPr id="23" name="Text Box 1039">
            <a:extLst>
              <a:ext uri="{FF2B5EF4-FFF2-40B4-BE49-F238E27FC236}">
                <a16:creationId xmlns:a16="http://schemas.microsoft.com/office/drawing/2014/main" id="{E6732C8D-6A54-AB47-8FDA-70981FEAB5BC}"/>
              </a:ext>
            </a:extLst>
          </p:cNvPr>
          <p:cNvSpPr txBox="1">
            <a:spLocks noChangeArrowheads="1"/>
          </p:cNvSpPr>
          <p:nvPr/>
        </p:nvSpPr>
        <p:spPr bwMode="auto">
          <a:xfrm>
            <a:off x="174625" y="-1207070"/>
            <a:ext cx="143629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400" b="1">
                <a:solidFill>
                  <a:schemeClr val="bg1"/>
                </a:solidFill>
                <a:latin typeface="Yu Gothic" panose="020B0400000000000000" pitchFamily="34" charset="-128"/>
                <a:ea typeface="Yu Gothic" panose="020B0400000000000000" pitchFamily="34" charset="-128"/>
              </a:rPr>
              <a:t>システムキッチン</a:t>
            </a:r>
          </a:p>
        </p:txBody>
      </p:sp>
      <p:sp>
        <p:nvSpPr>
          <p:cNvPr id="2" name="Text Box 1039">
            <a:extLst>
              <a:ext uri="{FF2B5EF4-FFF2-40B4-BE49-F238E27FC236}">
                <a16:creationId xmlns:a16="http://schemas.microsoft.com/office/drawing/2014/main" id="{1CC11DEC-F79A-AB9A-F60B-B2B1F732CCED}"/>
              </a:ext>
            </a:extLst>
          </p:cNvPr>
          <p:cNvSpPr txBox="1">
            <a:spLocks noChangeArrowheads="1"/>
          </p:cNvSpPr>
          <p:nvPr/>
        </p:nvSpPr>
        <p:spPr bwMode="auto">
          <a:xfrm>
            <a:off x="1518429" y="335280"/>
            <a:ext cx="6187591" cy="45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0" fontAlgn="base" hangingPunct="0">
              <a:lnSpc>
                <a:spcPct val="110000"/>
              </a:lnSpc>
              <a:spcBef>
                <a:spcPct val="0"/>
              </a:spcBef>
              <a:spcAft>
                <a:spcPct val="0"/>
              </a:spcAft>
              <a:buClrTx/>
              <a:buNone/>
              <a:defRPr/>
            </a:pPr>
            <a:r>
              <a:rPr lang="ja-JP" altLang="en-US" sz="2800" b="1" kern="1200" dirty="0">
                <a:solidFill>
                  <a:schemeClr val="bg1"/>
                </a:solidFill>
                <a:latin typeface="游ゴシック" panose="020B0400000000000000" pitchFamily="50" charset="-128"/>
                <a:ea typeface="游ゴシック" panose="020B0400000000000000" pitchFamily="50" charset="-128"/>
              </a:rPr>
              <a:t>ラシッサ</a:t>
            </a:r>
            <a:r>
              <a:rPr lang="en-US" altLang="ja-JP" sz="2800" b="1" kern="1200" dirty="0">
                <a:solidFill>
                  <a:schemeClr val="bg1"/>
                </a:solidFill>
                <a:latin typeface="游ゴシック" panose="020B0400000000000000" pitchFamily="50" charset="-128"/>
                <a:ea typeface="游ゴシック" panose="020B0400000000000000" pitchFamily="50" charset="-128"/>
              </a:rPr>
              <a:t>UD</a:t>
            </a:r>
            <a:r>
              <a:rPr lang="ja-JP" altLang="en-US" sz="2800" b="1" kern="1200" dirty="0">
                <a:solidFill>
                  <a:schemeClr val="bg1"/>
                </a:solidFill>
                <a:latin typeface="游ゴシック" panose="020B0400000000000000" pitchFamily="50" charset="-128"/>
                <a:ea typeface="游ゴシック" panose="020B0400000000000000" pitchFamily="50" charset="-128"/>
              </a:rPr>
              <a:t> </a:t>
            </a:r>
            <a:r>
              <a:rPr lang="ja-JP" altLang="en-US" sz="1400" b="1" kern="1200" dirty="0">
                <a:solidFill>
                  <a:schemeClr val="bg1"/>
                </a:solidFill>
                <a:latin typeface="游ゴシック" panose="020B0400000000000000" pitchFamily="50" charset="-128"/>
                <a:ea typeface="游ゴシック" panose="020B0400000000000000" pitchFamily="50" charset="-128"/>
              </a:rPr>
              <a:t>両側折れドア</a:t>
            </a:r>
            <a:r>
              <a:rPr lang="en-US" altLang="ja-JP" sz="1400" b="1" kern="1200" dirty="0">
                <a:solidFill>
                  <a:schemeClr val="bg1"/>
                </a:solidFill>
                <a:latin typeface="游ゴシック" panose="020B0400000000000000" pitchFamily="50" charset="-128"/>
                <a:ea typeface="游ゴシック" panose="020B0400000000000000" pitchFamily="50" charset="-128"/>
              </a:rPr>
              <a:t>(</a:t>
            </a:r>
            <a:r>
              <a:rPr lang="ja-JP" altLang="en-US" sz="1400" b="1" kern="1200" dirty="0">
                <a:solidFill>
                  <a:schemeClr val="bg1"/>
                </a:solidFill>
                <a:latin typeface="游ゴシック" panose="020B0400000000000000" pitchFamily="50" charset="-128"/>
                <a:ea typeface="游ゴシック" panose="020B0400000000000000" pitchFamily="50" charset="-128"/>
              </a:rPr>
              <a:t>高齢者居住施設向け・一般住宅向け</a:t>
            </a:r>
            <a:r>
              <a:rPr lang="en-US" altLang="ja-JP" sz="1400" b="1" kern="1200" dirty="0">
                <a:solidFill>
                  <a:schemeClr val="bg1"/>
                </a:solidFill>
                <a:latin typeface="游ゴシック" panose="020B0400000000000000" pitchFamily="50" charset="-128"/>
                <a:ea typeface="游ゴシック" panose="020B0400000000000000" pitchFamily="50" charset="-128"/>
              </a:rPr>
              <a:t>)</a:t>
            </a:r>
            <a:endParaRPr kumimoji="1" lang="ja-JP" altLang="en-US" sz="1400" dirty="0"/>
          </a:p>
        </p:txBody>
      </p:sp>
      <p:pic>
        <p:nvPicPr>
          <p:cNvPr id="4" name="図 2">
            <a:extLst>
              <a:ext uri="{FF2B5EF4-FFF2-40B4-BE49-F238E27FC236}">
                <a16:creationId xmlns:a16="http://schemas.microsoft.com/office/drawing/2014/main" id="{48C25656-A7BB-8B32-9BB4-E04B8C27E6F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02424" y="1035050"/>
            <a:ext cx="3987728" cy="1410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12">
            <a:extLst>
              <a:ext uri="{FF2B5EF4-FFF2-40B4-BE49-F238E27FC236}">
                <a16:creationId xmlns:a16="http://schemas.microsoft.com/office/drawing/2014/main" id="{7B41FA18-B34B-D0C8-31AF-B0783F540465}"/>
              </a:ext>
            </a:extLst>
          </p:cNvPr>
          <p:cNvSpPr>
            <a:spLocks noChangeArrowheads="1"/>
          </p:cNvSpPr>
          <p:nvPr/>
        </p:nvSpPr>
        <p:spPr bwMode="auto">
          <a:xfrm>
            <a:off x="4590639" y="827555"/>
            <a:ext cx="61229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1400" dirty="0">
                <a:solidFill>
                  <a:srgbClr val="000000"/>
                </a:solidFill>
                <a:latin typeface="游ゴシック" panose="020B0400000000000000" pitchFamily="50" charset="-128"/>
                <a:ea typeface="游ゴシック" panose="020B0400000000000000" pitchFamily="50" charset="-128"/>
              </a:rPr>
              <a:t>■廊下側からも部屋側からもハンドルを押して簡単に開けることが可能</a:t>
            </a:r>
            <a:endParaRPr kumimoji="1" lang="en-US" altLang="ja-JP" sz="1400" dirty="0">
              <a:solidFill>
                <a:srgbClr val="000000"/>
              </a:solidFill>
              <a:latin typeface="游ゴシック" panose="020B0400000000000000" pitchFamily="50" charset="-128"/>
              <a:ea typeface="游ゴシック" panose="020B0400000000000000" pitchFamily="50" charset="-128"/>
            </a:endParaRPr>
          </a:p>
        </p:txBody>
      </p:sp>
      <p:sp>
        <p:nvSpPr>
          <p:cNvPr id="6" name="正方形/長方形 13">
            <a:extLst>
              <a:ext uri="{FF2B5EF4-FFF2-40B4-BE49-F238E27FC236}">
                <a16:creationId xmlns:a16="http://schemas.microsoft.com/office/drawing/2014/main" id="{BD78CD7F-FAA4-8751-554A-1FD29F3C60B4}"/>
              </a:ext>
            </a:extLst>
          </p:cNvPr>
          <p:cNvSpPr>
            <a:spLocks noChangeArrowheads="1"/>
          </p:cNvSpPr>
          <p:nvPr/>
        </p:nvSpPr>
        <p:spPr bwMode="auto">
          <a:xfrm>
            <a:off x="4594225" y="2197100"/>
            <a:ext cx="32813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1400" dirty="0">
                <a:solidFill>
                  <a:srgbClr val="000000"/>
                </a:solidFill>
                <a:latin typeface="游ゴシック" panose="020B0400000000000000" pitchFamily="50" charset="-128"/>
                <a:ea typeface="游ゴシック" panose="020B0400000000000000" pitchFamily="50" charset="-128"/>
              </a:rPr>
              <a:t>■引込スペースが不要＆省スペース</a:t>
            </a:r>
            <a:endParaRPr kumimoji="1" lang="en-US" altLang="ja-JP" sz="1400" dirty="0">
              <a:solidFill>
                <a:srgbClr val="000000"/>
              </a:solidFill>
              <a:latin typeface="游ゴシック" panose="020B0400000000000000" pitchFamily="50" charset="-128"/>
              <a:ea typeface="游ゴシック" panose="020B0400000000000000" pitchFamily="50" charset="-128"/>
            </a:endParaRPr>
          </a:p>
        </p:txBody>
      </p:sp>
      <p:pic>
        <p:nvPicPr>
          <p:cNvPr id="9" name="図 3">
            <a:extLst>
              <a:ext uri="{FF2B5EF4-FFF2-40B4-BE49-F238E27FC236}">
                <a16:creationId xmlns:a16="http://schemas.microsoft.com/office/drawing/2014/main" id="{BB7E0CFC-886E-7DF2-5914-5C153D3793B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04628" y="2505075"/>
            <a:ext cx="1748722" cy="17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テキスト ボックス 5">
            <a:extLst>
              <a:ext uri="{FF2B5EF4-FFF2-40B4-BE49-F238E27FC236}">
                <a16:creationId xmlns:a16="http://schemas.microsoft.com/office/drawing/2014/main" id="{F12CCD14-20BD-D17E-2AD6-A743D31007BD}"/>
              </a:ext>
            </a:extLst>
          </p:cNvPr>
          <p:cNvSpPr txBox="1">
            <a:spLocks noChangeArrowheads="1"/>
          </p:cNvSpPr>
          <p:nvPr/>
        </p:nvSpPr>
        <p:spPr bwMode="auto">
          <a:xfrm>
            <a:off x="7203578" y="2678394"/>
            <a:ext cx="1684338"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1100" dirty="0">
                <a:solidFill>
                  <a:srgbClr val="000000"/>
                </a:solidFill>
                <a:latin typeface="游ゴシック" panose="020B0400000000000000" pitchFamily="50" charset="-128"/>
                <a:ea typeface="游ゴシック" panose="020B0400000000000000" pitchFamily="50" charset="-128"/>
              </a:rPr>
              <a:t>一般的なドアに比べて開閉に必要なスペースが小さいため、限られたスペースを有効活用可能</a:t>
            </a:r>
          </a:p>
        </p:txBody>
      </p:sp>
      <p:sp>
        <p:nvSpPr>
          <p:cNvPr id="11" name="テキスト ボックス 17">
            <a:extLst>
              <a:ext uri="{FF2B5EF4-FFF2-40B4-BE49-F238E27FC236}">
                <a16:creationId xmlns:a16="http://schemas.microsoft.com/office/drawing/2014/main" id="{D9BAB2BA-20DB-B3F9-CA78-E1F36BA48086}"/>
              </a:ext>
            </a:extLst>
          </p:cNvPr>
          <p:cNvSpPr txBox="1">
            <a:spLocks noChangeArrowheads="1"/>
          </p:cNvSpPr>
          <p:nvPr/>
        </p:nvSpPr>
        <p:spPr bwMode="auto">
          <a:xfrm>
            <a:off x="4535352" y="2511305"/>
            <a:ext cx="27178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1050" dirty="0">
                <a:solidFill>
                  <a:srgbClr val="000000"/>
                </a:solidFill>
                <a:latin typeface="游ゴシック" panose="020B0400000000000000" pitchFamily="50" charset="-128"/>
                <a:ea typeface="游ゴシック" panose="020B0400000000000000" pitchFamily="50" charset="-128"/>
              </a:rPr>
              <a:t>引戸よりゆとりのある有効開口</a:t>
            </a:r>
            <a:r>
              <a:rPr kumimoji="1" lang="en-US" altLang="ja-JP" sz="1050" dirty="0">
                <a:solidFill>
                  <a:srgbClr val="000000"/>
                </a:solidFill>
                <a:latin typeface="游ゴシック" panose="020B0400000000000000" pitchFamily="50" charset="-128"/>
                <a:ea typeface="游ゴシック" panose="020B0400000000000000" pitchFamily="50" charset="-128"/>
              </a:rPr>
              <a:t>(1</a:t>
            </a:r>
            <a:r>
              <a:rPr kumimoji="1" lang="ja-JP" altLang="en-US" sz="1050" dirty="0">
                <a:solidFill>
                  <a:srgbClr val="000000"/>
                </a:solidFill>
                <a:latin typeface="游ゴシック" panose="020B0400000000000000" pitchFamily="50" charset="-128"/>
                <a:ea typeface="游ゴシック" panose="020B0400000000000000" pitchFamily="50" charset="-128"/>
              </a:rPr>
              <a:t>間の場合）</a:t>
            </a:r>
          </a:p>
        </p:txBody>
      </p:sp>
      <p:sp>
        <p:nvSpPr>
          <p:cNvPr id="12" name="正方形/長方形 18">
            <a:extLst>
              <a:ext uri="{FF2B5EF4-FFF2-40B4-BE49-F238E27FC236}">
                <a16:creationId xmlns:a16="http://schemas.microsoft.com/office/drawing/2014/main" id="{A6B595F3-BE9E-FC8D-3BC6-98F4D839CD5C}"/>
              </a:ext>
            </a:extLst>
          </p:cNvPr>
          <p:cNvSpPr>
            <a:spLocks noChangeArrowheads="1"/>
          </p:cNvSpPr>
          <p:nvPr/>
        </p:nvSpPr>
        <p:spPr bwMode="auto">
          <a:xfrm>
            <a:off x="4594225" y="4111038"/>
            <a:ext cx="32813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1400" dirty="0">
                <a:solidFill>
                  <a:srgbClr val="000000"/>
                </a:solidFill>
                <a:latin typeface="游ゴシック" panose="020B0400000000000000" pitchFamily="50" charset="-128"/>
                <a:ea typeface="游ゴシック" panose="020B0400000000000000" pitchFamily="50" charset="-128"/>
              </a:rPr>
              <a:t>■転倒のリスクを軽減</a:t>
            </a:r>
            <a:endParaRPr kumimoji="1" lang="en-US" altLang="ja-JP" sz="1400" dirty="0">
              <a:solidFill>
                <a:srgbClr val="000000"/>
              </a:solidFill>
              <a:latin typeface="游ゴシック" panose="020B0400000000000000" pitchFamily="50" charset="-128"/>
              <a:ea typeface="游ゴシック" panose="020B0400000000000000" pitchFamily="50" charset="-128"/>
            </a:endParaRPr>
          </a:p>
        </p:txBody>
      </p:sp>
      <p:sp>
        <p:nvSpPr>
          <p:cNvPr id="20" name="テキスト ボックス 24">
            <a:extLst>
              <a:ext uri="{FF2B5EF4-FFF2-40B4-BE49-F238E27FC236}">
                <a16:creationId xmlns:a16="http://schemas.microsoft.com/office/drawing/2014/main" id="{CEE75341-7109-E83D-0C51-D4A9C41C8116}"/>
              </a:ext>
            </a:extLst>
          </p:cNvPr>
          <p:cNvSpPr txBox="1">
            <a:spLocks noChangeArrowheads="1"/>
          </p:cNvSpPr>
          <p:nvPr/>
        </p:nvSpPr>
        <p:spPr bwMode="auto">
          <a:xfrm>
            <a:off x="4590639" y="4555313"/>
            <a:ext cx="221138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1050" dirty="0">
                <a:solidFill>
                  <a:srgbClr val="000000"/>
                </a:solidFill>
                <a:latin typeface="游ゴシック" panose="020B0400000000000000" pitchFamily="50" charset="-128"/>
                <a:ea typeface="游ゴシック" panose="020B0400000000000000" pitchFamily="50" charset="-128"/>
              </a:rPr>
              <a:t>鎌形状のラッチでしっかりかみ合わさります。</a:t>
            </a:r>
            <a:endParaRPr kumimoji="1" lang="en-US" altLang="ja-JP" sz="1050" dirty="0">
              <a:solidFill>
                <a:srgbClr val="000000"/>
              </a:solidFill>
              <a:latin typeface="游ゴシック" panose="020B0400000000000000" pitchFamily="50" charset="-128"/>
              <a:ea typeface="游ゴシック" panose="020B0400000000000000" pitchFamily="50" charset="-128"/>
            </a:endParaRPr>
          </a:p>
          <a:p>
            <a:pPr defTabSz="914400" eaLnBrk="1" hangingPunct="1"/>
            <a:r>
              <a:rPr kumimoji="1" lang="ja-JP" altLang="en-US" sz="1050" dirty="0">
                <a:solidFill>
                  <a:srgbClr val="000000"/>
                </a:solidFill>
                <a:latin typeface="游ゴシック" panose="020B0400000000000000" pitchFamily="50" charset="-128"/>
                <a:ea typeface="游ゴシック" panose="020B0400000000000000" pitchFamily="50" charset="-128"/>
              </a:rPr>
              <a:t>ふいに手をついた時でも扉が開きません。</a:t>
            </a:r>
          </a:p>
        </p:txBody>
      </p:sp>
      <p:grpSp>
        <p:nvGrpSpPr>
          <p:cNvPr id="21" name="グループ化 22">
            <a:extLst>
              <a:ext uri="{FF2B5EF4-FFF2-40B4-BE49-F238E27FC236}">
                <a16:creationId xmlns:a16="http://schemas.microsoft.com/office/drawing/2014/main" id="{5E31CFAD-E2ED-E1AC-92AA-90498A0A3D92}"/>
              </a:ext>
            </a:extLst>
          </p:cNvPr>
          <p:cNvGrpSpPr>
            <a:grpSpLocks/>
          </p:cNvGrpSpPr>
          <p:nvPr/>
        </p:nvGrpSpPr>
        <p:grpSpPr bwMode="auto">
          <a:xfrm>
            <a:off x="4360239" y="2717396"/>
            <a:ext cx="2673068" cy="1400018"/>
            <a:chOff x="4183291" y="2726539"/>
            <a:chExt cx="2506828" cy="1313132"/>
          </a:xfrm>
        </p:grpSpPr>
        <p:pic>
          <p:nvPicPr>
            <p:cNvPr id="25" name="図 4">
              <a:extLst>
                <a:ext uri="{FF2B5EF4-FFF2-40B4-BE49-F238E27FC236}">
                  <a16:creationId xmlns:a16="http://schemas.microsoft.com/office/drawing/2014/main" id="{8F068936-738F-4CCE-EC1D-46805D740D5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t="8900" b="2"/>
            <a:stretch>
              <a:fillRect/>
            </a:stretch>
          </p:blipFill>
          <p:spPr bwMode="auto">
            <a:xfrm>
              <a:off x="4220727" y="2749250"/>
              <a:ext cx="2469392" cy="1290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正方形/長方形 25">
              <a:extLst>
                <a:ext uri="{FF2B5EF4-FFF2-40B4-BE49-F238E27FC236}">
                  <a16:creationId xmlns:a16="http://schemas.microsoft.com/office/drawing/2014/main" id="{1D2D7CB5-E1E9-6F53-6874-3089EBF81C5B}"/>
                </a:ext>
              </a:extLst>
            </p:cNvPr>
            <p:cNvSpPr/>
            <p:nvPr/>
          </p:nvSpPr>
          <p:spPr>
            <a:xfrm>
              <a:off x="4183291" y="2726539"/>
              <a:ext cx="768401" cy="10003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914400" eaLnBrk="1" fontAlgn="auto" hangingPunct="1">
                <a:spcBef>
                  <a:spcPts val="0"/>
                </a:spcBef>
                <a:spcAft>
                  <a:spcPts val="0"/>
                </a:spcAft>
                <a:defRPr/>
              </a:pPr>
              <a:endParaRPr kumimoji="1" lang="ja-JP" altLang="en-US">
                <a:solidFill>
                  <a:srgbClr val="FFFFFF"/>
                </a:solidFill>
                <a:latin typeface="游ゴシック" panose="020B0400000000000000" pitchFamily="50" charset="-128"/>
                <a:ea typeface="游ゴシック" panose="020B0400000000000000" pitchFamily="50" charset="-128"/>
              </a:endParaRPr>
            </a:p>
          </p:txBody>
        </p:sp>
      </p:grpSp>
      <p:sp>
        <p:nvSpPr>
          <p:cNvPr id="35" name="正方形/長方形 44">
            <a:extLst>
              <a:ext uri="{FF2B5EF4-FFF2-40B4-BE49-F238E27FC236}">
                <a16:creationId xmlns:a16="http://schemas.microsoft.com/office/drawing/2014/main" id="{D00F62F0-B68E-8642-F3CA-75FE0E913F36}"/>
              </a:ext>
            </a:extLst>
          </p:cNvPr>
          <p:cNvSpPr>
            <a:spLocks noChangeArrowheads="1"/>
          </p:cNvSpPr>
          <p:nvPr/>
        </p:nvSpPr>
        <p:spPr bwMode="auto">
          <a:xfrm>
            <a:off x="85725" y="3707931"/>
            <a:ext cx="8001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1200" b="1">
                <a:solidFill>
                  <a:srgbClr val="262626"/>
                </a:solidFill>
                <a:latin typeface="游ゴシック" panose="020B0400000000000000" pitchFamily="50" charset="-128"/>
                <a:ea typeface="游ゴシック" panose="020B0400000000000000" pitchFamily="50" charset="-128"/>
              </a:rPr>
              <a:t>●カラー</a:t>
            </a:r>
          </a:p>
        </p:txBody>
      </p:sp>
      <p:sp>
        <p:nvSpPr>
          <p:cNvPr id="36" name="正方形/長方形 51">
            <a:extLst>
              <a:ext uri="{FF2B5EF4-FFF2-40B4-BE49-F238E27FC236}">
                <a16:creationId xmlns:a16="http://schemas.microsoft.com/office/drawing/2014/main" id="{BC77279C-FAE1-067F-1F75-A40443D6E179}"/>
              </a:ext>
            </a:extLst>
          </p:cNvPr>
          <p:cNvSpPr>
            <a:spLocks noChangeArrowheads="1"/>
          </p:cNvSpPr>
          <p:nvPr/>
        </p:nvSpPr>
        <p:spPr bwMode="auto">
          <a:xfrm>
            <a:off x="71437" y="4800546"/>
            <a:ext cx="1416051"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1200" b="1">
                <a:solidFill>
                  <a:srgbClr val="262626"/>
                </a:solidFill>
                <a:latin typeface="游ゴシック" panose="020B0400000000000000" pitchFamily="50" charset="-128"/>
                <a:ea typeface="游ゴシック" panose="020B0400000000000000" pitchFamily="50" charset="-128"/>
              </a:rPr>
              <a:t>●パネル＆ガラス</a:t>
            </a:r>
          </a:p>
        </p:txBody>
      </p:sp>
      <p:sp>
        <p:nvSpPr>
          <p:cNvPr id="37" name="正方形/長方形 66">
            <a:extLst>
              <a:ext uri="{FF2B5EF4-FFF2-40B4-BE49-F238E27FC236}">
                <a16:creationId xmlns:a16="http://schemas.microsoft.com/office/drawing/2014/main" id="{BF2102CF-BB79-7655-C193-D4D5DEFD4241}"/>
              </a:ext>
            </a:extLst>
          </p:cNvPr>
          <p:cNvSpPr>
            <a:spLocks noChangeArrowheads="1"/>
          </p:cNvSpPr>
          <p:nvPr/>
        </p:nvSpPr>
        <p:spPr bwMode="auto">
          <a:xfrm>
            <a:off x="53975" y="5665889"/>
            <a:ext cx="9540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1200" b="1" dirty="0">
                <a:solidFill>
                  <a:srgbClr val="262626"/>
                </a:solidFill>
                <a:latin typeface="游ゴシック" panose="020B0400000000000000" pitchFamily="50" charset="-128"/>
                <a:ea typeface="游ゴシック" panose="020B0400000000000000" pitchFamily="50" charset="-128"/>
              </a:rPr>
              <a:t>●デザイン</a:t>
            </a:r>
          </a:p>
        </p:txBody>
      </p:sp>
      <p:sp>
        <p:nvSpPr>
          <p:cNvPr id="38" name="正方形/長方形 68">
            <a:extLst>
              <a:ext uri="{FF2B5EF4-FFF2-40B4-BE49-F238E27FC236}">
                <a16:creationId xmlns:a16="http://schemas.microsoft.com/office/drawing/2014/main" id="{357C3080-D6A6-9115-3F75-916E5CD53464}"/>
              </a:ext>
            </a:extLst>
          </p:cNvPr>
          <p:cNvSpPr>
            <a:spLocks noChangeArrowheads="1"/>
          </p:cNvSpPr>
          <p:nvPr/>
        </p:nvSpPr>
        <p:spPr bwMode="auto">
          <a:xfrm>
            <a:off x="2616200" y="4747083"/>
            <a:ext cx="9540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1200" b="1">
                <a:solidFill>
                  <a:srgbClr val="262626"/>
                </a:solidFill>
                <a:latin typeface="游ゴシック" panose="020B0400000000000000" pitchFamily="50" charset="-128"/>
                <a:ea typeface="游ゴシック" panose="020B0400000000000000" pitchFamily="50" charset="-128"/>
              </a:rPr>
              <a:t>●ハンドル</a:t>
            </a:r>
          </a:p>
        </p:txBody>
      </p:sp>
      <p:sp>
        <p:nvSpPr>
          <p:cNvPr id="39" name="正方形/長方形 69">
            <a:extLst>
              <a:ext uri="{FF2B5EF4-FFF2-40B4-BE49-F238E27FC236}">
                <a16:creationId xmlns:a16="http://schemas.microsoft.com/office/drawing/2014/main" id="{B894912E-841C-93B1-0F14-DD31B37FCF31}"/>
              </a:ext>
            </a:extLst>
          </p:cNvPr>
          <p:cNvSpPr>
            <a:spLocks noChangeArrowheads="1"/>
          </p:cNvSpPr>
          <p:nvPr/>
        </p:nvSpPr>
        <p:spPr bwMode="auto">
          <a:xfrm>
            <a:off x="420357" y="6907728"/>
            <a:ext cx="45557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en-US" altLang="ja-JP" sz="900">
                <a:solidFill>
                  <a:srgbClr val="000000"/>
                </a:solidFill>
                <a:latin typeface="游ゴシック" panose="020B0400000000000000" pitchFamily="50" charset="-128"/>
                <a:ea typeface="游ゴシック" panose="020B0400000000000000" pitchFamily="50" charset="-128"/>
              </a:rPr>
              <a:t>HAA </a:t>
            </a:r>
            <a:endParaRPr kumimoji="1" lang="ja-JP" altLang="en-US" sz="900">
              <a:solidFill>
                <a:srgbClr val="000000"/>
              </a:solidFill>
              <a:latin typeface="游ゴシック" panose="020B0400000000000000" pitchFamily="50" charset="-128"/>
              <a:ea typeface="游ゴシック" panose="020B0400000000000000" pitchFamily="50" charset="-128"/>
            </a:endParaRPr>
          </a:p>
        </p:txBody>
      </p:sp>
      <p:sp>
        <p:nvSpPr>
          <p:cNvPr id="40" name="正方形/長方形 70">
            <a:extLst>
              <a:ext uri="{FF2B5EF4-FFF2-40B4-BE49-F238E27FC236}">
                <a16:creationId xmlns:a16="http://schemas.microsoft.com/office/drawing/2014/main" id="{14EECC86-86A8-2EBC-FC74-E66C219C4333}"/>
              </a:ext>
            </a:extLst>
          </p:cNvPr>
          <p:cNvSpPr>
            <a:spLocks noChangeArrowheads="1"/>
          </p:cNvSpPr>
          <p:nvPr/>
        </p:nvSpPr>
        <p:spPr bwMode="auto">
          <a:xfrm>
            <a:off x="1212519" y="6907728"/>
            <a:ext cx="46679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en-US" altLang="ja-JP" sz="900" dirty="0">
                <a:solidFill>
                  <a:srgbClr val="000000"/>
                </a:solidFill>
                <a:latin typeface="游ゴシック" panose="020B0400000000000000" pitchFamily="50" charset="-128"/>
                <a:ea typeface="游ゴシック" panose="020B0400000000000000" pitchFamily="50" charset="-128"/>
              </a:rPr>
              <a:t>HHA </a:t>
            </a:r>
            <a:endParaRPr kumimoji="1" lang="ja-JP" altLang="en-US" sz="900" dirty="0">
              <a:solidFill>
                <a:srgbClr val="000000"/>
              </a:solidFill>
              <a:latin typeface="游ゴシック" panose="020B0400000000000000" pitchFamily="50" charset="-128"/>
              <a:ea typeface="游ゴシック" panose="020B0400000000000000" pitchFamily="50" charset="-128"/>
            </a:endParaRPr>
          </a:p>
        </p:txBody>
      </p:sp>
      <p:sp>
        <p:nvSpPr>
          <p:cNvPr id="42" name="正方形/長方形 71">
            <a:extLst>
              <a:ext uri="{FF2B5EF4-FFF2-40B4-BE49-F238E27FC236}">
                <a16:creationId xmlns:a16="http://schemas.microsoft.com/office/drawing/2014/main" id="{FF123E10-A7DB-E61A-E0B9-CF311C75C123}"/>
              </a:ext>
            </a:extLst>
          </p:cNvPr>
          <p:cNvSpPr>
            <a:spLocks noChangeArrowheads="1"/>
          </p:cNvSpPr>
          <p:nvPr/>
        </p:nvSpPr>
        <p:spPr bwMode="auto">
          <a:xfrm>
            <a:off x="2011032" y="6912491"/>
            <a:ext cx="47801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en-US" altLang="ja-JP" sz="900">
                <a:solidFill>
                  <a:srgbClr val="000000"/>
                </a:solidFill>
                <a:latin typeface="游ゴシック" panose="020B0400000000000000" pitchFamily="50" charset="-128"/>
                <a:ea typeface="游ゴシック" panose="020B0400000000000000" pitchFamily="50" charset="-128"/>
              </a:rPr>
              <a:t>HHD </a:t>
            </a:r>
            <a:endParaRPr kumimoji="1" lang="ja-JP" altLang="en-US" sz="900">
              <a:solidFill>
                <a:srgbClr val="000000"/>
              </a:solidFill>
              <a:latin typeface="游ゴシック" panose="020B0400000000000000" pitchFamily="50" charset="-128"/>
              <a:ea typeface="游ゴシック" panose="020B0400000000000000" pitchFamily="50" charset="-128"/>
            </a:endParaRPr>
          </a:p>
        </p:txBody>
      </p:sp>
      <p:sp>
        <p:nvSpPr>
          <p:cNvPr id="43" name="正方形/長方形 72">
            <a:extLst>
              <a:ext uri="{FF2B5EF4-FFF2-40B4-BE49-F238E27FC236}">
                <a16:creationId xmlns:a16="http://schemas.microsoft.com/office/drawing/2014/main" id="{70916A0E-97B8-1711-3C03-51C3DDFF8A64}"/>
              </a:ext>
            </a:extLst>
          </p:cNvPr>
          <p:cNvSpPr>
            <a:spLocks noChangeArrowheads="1"/>
          </p:cNvSpPr>
          <p:nvPr/>
        </p:nvSpPr>
        <p:spPr bwMode="auto">
          <a:xfrm>
            <a:off x="2780969" y="6912491"/>
            <a:ext cx="46358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en-US" altLang="ja-JP" sz="900">
                <a:solidFill>
                  <a:srgbClr val="000000"/>
                </a:solidFill>
                <a:latin typeface="游ゴシック" panose="020B0400000000000000" pitchFamily="50" charset="-128"/>
                <a:ea typeface="游ゴシック" panose="020B0400000000000000" pitchFamily="50" charset="-128"/>
              </a:rPr>
              <a:t>HHE </a:t>
            </a:r>
            <a:endParaRPr kumimoji="1" lang="ja-JP" altLang="en-US" sz="900">
              <a:solidFill>
                <a:srgbClr val="000000"/>
              </a:solidFill>
              <a:latin typeface="游ゴシック" panose="020B0400000000000000" pitchFamily="50" charset="-128"/>
              <a:ea typeface="游ゴシック" panose="020B0400000000000000" pitchFamily="50" charset="-128"/>
            </a:endParaRPr>
          </a:p>
        </p:txBody>
      </p:sp>
      <p:sp>
        <p:nvSpPr>
          <p:cNvPr id="44" name="正方形/長方形 73">
            <a:extLst>
              <a:ext uri="{FF2B5EF4-FFF2-40B4-BE49-F238E27FC236}">
                <a16:creationId xmlns:a16="http://schemas.microsoft.com/office/drawing/2014/main" id="{60749294-DCB7-9980-757D-0EA8C05D091C}"/>
              </a:ext>
            </a:extLst>
          </p:cNvPr>
          <p:cNvSpPr>
            <a:spLocks noChangeArrowheads="1"/>
          </p:cNvSpPr>
          <p:nvPr/>
        </p:nvSpPr>
        <p:spPr bwMode="auto">
          <a:xfrm>
            <a:off x="3535032" y="6914078"/>
            <a:ext cx="46198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en-US" altLang="ja-JP" sz="900">
                <a:solidFill>
                  <a:srgbClr val="000000"/>
                </a:solidFill>
                <a:latin typeface="游ゴシック" panose="020B0400000000000000" pitchFamily="50" charset="-128"/>
                <a:ea typeface="游ゴシック" panose="020B0400000000000000" pitchFamily="50" charset="-128"/>
              </a:rPr>
              <a:t>HHF </a:t>
            </a:r>
            <a:endParaRPr kumimoji="1" lang="ja-JP" altLang="en-US" sz="900">
              <a:solidFill>
                <a:srgbClr val="000000"/>
              </a:solidFill>
              <a:latin typeface="游ゴシック" panose="020B0400000000000000" pitchFamily="50" charset="-128"/>
              <a:ea typeface="游ゴシック" panose="020B0400000000000000" pitchFamily="50" charset="-128"/>
            </a:endParaRPr>
          </a:p>
        </p:txBody>
      </p:sp>
      <p:sp>
        <p:nvSpPr>
          <p:cNvPr id="45" name="正方形/長方形 74">
            <a:extLst>
              <a:ext uri="{FF2B5EF4-FFF2-40B4-BE49-F238E27FC236}">
                <a16:creationId xmlns:a16="http://schemas.microsoft.com/office/drawing/2014/main" id="{53ADF468-E863-2F8A-D139-D8118F6A5F58}"/>
              </a:ext>
            </a:extLst>
          </p:cNvPr>
          <p:cNvSpPr>
            <a:spLocks noChangeArrowheads="1"/>
          </p:cNvSpPr>
          <p:nvPr/>
        </p:nvSpPr>
        <p:spPr bwMode="auto">
          <a:xfrm>
            <a:off x="4347832" y="6915666"/>
            <a:ext cx="4171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en-US" altLang="ja-JP" sz="900">
                <a:solidFill>
                  <a:srgbClr val="000000"/>
                </a:solidFill>
                <a:latin typeface="游ゴシック" panose="020B0400000000000000" pitchFamily="50" charset="-128"/>
                <a:ea typeface="游ゴシック" panose="020B0400000000000000" pitchFamily="50" charset="-128"/>
              </a:rPr>
              <a:t>HYF</a:t>
            </a:r>
            <a:endParaRPr kumimoji="1" lang="ja-JP" altLang="en-US" sz="900">
              <a:solidFill>
                <a:srgbClr val="000000"/>
              </a:solidFill>
              <a:latin typeface="游ゴシック" panose="020B0400000000000000" pitchFamily="50" charset="-128"/>
              <a:ea typeface="游ゴシック" panose="020B0400000000000000" pitchFamily="50" charset="-128"/>
            </a:endParaRPr>
          </a:p>
        </p:txBody>
      </p:sp>
      <p:sp>
        <p:nvSpPr>
          <p:cNvPr id="46" name="正方形/長方形 75">
            <a:extLst>
              <a:ext uri="{FF2B5EF4-FFF2-40B4-BE49-F238E27FC236}">
                <a16:creationId xmlns:a16="http://schemas.microsoft.com/office/drawing/2014/main" id="{1EBEC316-6CD0-353C-B81A-031202BB45D0}"/>
              </a:ext>
            </a:extLst>
          </p:cNvPr>
          <p:cNvSpPr>
            <a:spLocks noChangeArrowheads="1"/>
          </p:cNvSpPr>
          <p:nvPr/>
        </p:nvSpPr>
        <p:spPr bwMode="auto">
          <a:xfrm>
            <a:off x="5108244" y="6904553"/>
            <a:ext cx="46358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en-US" altLang="ja-JP" sz="900">
                <a:solidFill>
                  <a:srgbClr val="000000"/>
                </a:solidFill>
                <a:latin typeface="游ゴシック" panose="020B0400000000000000" pitchFamily="50" charset="-128"/>
                <a:ea typeface="游ゴシック" panose="020B0400000000000000" pitchFamily="50" charset="-128"/>
              </a:rPr>
              <a:t>HYG </a:t>
            </a:r>
            <a:endParaRPr kumimoji="1" lang="ja-JP" altLang="en-US" sz="900">
              <a:solidFill>
                <a:srgbClr val="000000"/>
              </a:solidFill>
              <a:latin typeface="游ゴシック" panose="020B0400000000000000" pitchFamily="50" charset="-128"/>
              <a:ea typeface="游ゴシック" panose="020B0400000000000000" pitchFamily="50" charset="-128"/>
            </a:endParaRPr>
          </a:p>
        </p:txBody>
      </p:sp>
      <p:sp>
        <p:nvSpPr>
          <p:cNvPr id="47" name="正方形/長方形 76">
            <a:extLst>
              <a:ext uri="{FF2B5EF4-FFF2-40B4-BE49-F238E27FC236}">
                <a16:creationId xmlns:a16="http://schemas.microsoft.com/office/drawing/2014/main" id="{F0A1B81D-0711-EEED-6B9F-D689116E2539}"/>
              </a:ext>
            </a:extLst>
          </p:cNvPr>
          <p:cNvSpPr>
            <a:spLocks noChangeArrowheads="1"/>
          </p:cNvSpPr>
          <p:nvPr/>
        </p:nvSpPr>
        <p:spPr bwMode="auto">
          <a:xfrm>
            <a:off x="2706688" y="5548771"/>
            <a:ext cx="160332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900" dirty="0">
                <a:solidFill>
                  <a:srgbClr val="000000"/>
                </a:solidFill>
                <a:latin typeface="游ゴシック" panose="020B0400000000000000" pitchFamily="50" charset="-128"/>
                <a:ea typeface="游ゴシック" panose="020B0400000000000000" pitchFamily="50" charset="-128"/>
              </a:rPr>
              <a:t>プッシュプッシュハンドル </a:t>
            </a:r>
          </a:p>
        </p:txBody>
      </p:sp>
      <p:sp>
        <p:nvSpPr>
          <p:cNvPr id="48" name="正方形/長方形 14">
            <a:extLst>
              <a:ext uri="{FF2B5EF4-FFF2-40B4-BE49-F238E27FC236}">
                <a16:creationId xmlns:a16="http://schemas.microsoft.com/office/drawing/2014/main" id="{07C7638B-03F4-8FA0-3DB6-148F772F44EA}"/>
              </a:ext>
            </a:extLst>
          </p:cNvPr>
          <p:cNvSpPr>
            <a:spLocks noChangeArrowheads="1"/>
          </p:cNvSpPr>
          <p:nvPr/>
        </p:nvSpPr>
        <p:spPr bwMode="auto">
          <a:xfrm>
            <a:off x="4643438" y="1225549"/>
            <a:ext cx="1731963"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1100" dirty="0">
                <a:solidFill>
                  <a:srgbClr val="000000"/>
                </a:solidFill>
                <a:latin typeface="游ゴシック" panose="020B0400000000000000" pitchFamily="50" charset="-128"/>
                <a:ea typeface="游ゴシック" panose="020B0400000000000000" pitchFamily="50" charset="-128"/>
              </a:rPr>
              <a:t>⾞いすの⽅や</a:t>
            </a:r>
            <a:endParaRPr kumimoji="1" lang="en-US" altLang="ja-JP" sz="1100" dirty="0">
              <a:solidFill>
                <a:srgbClr val="000000"/>
              </a:solidFill>
              <a:latin typeface="游ゴシック" panose="020B0400000000000000" pitchFamily="50" charset="-128"/>
              <a:ea typeface="游ゴシック" panose="020B0400000000000000" pitchFamily="50" charset="-128"/>
            </a:endParaRPr>
          </a:p>
          <a:p>
            <a:pPr defTabSz="914400" eaLnBrk="1" hangingPunct="1"/>
            <a:r>
              <a:rPr kumimoji="1" lang="ja-JP" altLang="en-US" sz="1100" dirty="0">
                <a:solidFill>
                  <a:srgbClr val="000000"/>
                </a:solidFill>
                <a:latin typeface="游ゴシック" panose="020B0400000000000000" pitchFamily="50" charset="-128"/>
                <a:ea typeface="游ゴシック" panose="020B0400000000000000" pitchFamily="50" charset="-128"/>
              </a:rPr>
              <a:t>⼿がふさがっている⽅も</a:t>
            </a:r>
            <a:endParaRPr kumimoji="1" lang="en-US" altLang="ja-JP" sz="1100" dirty="0">
              <a:solidFill>
                <a:srgbClr val="000000"/>
              </a:solidFill>
              <a:latin typeface="游ゴシック" panose="020B0400000000000000" pitchFamily="50" charset="-128"/>
              <a:ea typeface="游ゴシック" panose="020B0400000000000000" pitchFamily="50" charset="-128"/>
            </a:endParaRPr>
          </a:p>
          <a:p>
            <a:pPr defTabSz="914400" eaLnBrk="1" hangingPunct="1"/>
            <a:r>
              <a:rPr kumimoji="1" lang="ja-JP" altLang="en-US" sz="1100" dirty="0">
                <a:solidFill>
                  <a:srgbClr val="000000"/>
                </a:solidFill>
                <a:latin typeface="游ゴシック" panose="020B0400000000000000" pitchFamily="50" charset="-128"/>
                <a:ea typeface="游ゴシック" panose="020B0400000000000000" pitchFamily="50" charset="-128"/>
              </a:rPr>
              <a:t>ラクに開閉できます</a:t>
            </a:r>
          </a:p>
        </p:txBody>
      </p:sp>
      <p:pic>
        <p:nvPicPr>
          <p:cNvPr id="49" name="図 15">
            <a:extLst>
              <a:ext uri="{FF2B5EF4-FFF2-40B4-BE49-F238E27FC236}">
                <a16:creationId xmlns:a16="http://schemas.microsoft.com/office/drawing/2014/main" id="{7B47FE21-A537-4D46-7168-99E4CC30559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t="1447" b="-2"/>
          <a:stretch>
            <a:fillRect/>
          </a:stretch>
        </p:blipFill>
        <p:spPr bwMode="auto">
          <a:xfrm>
            <a:off x="5874270" y="5883878"/>
            <a:ext cx="1787049" cy="1159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テキスト ボックス 16">
            <a:extLst>
              <a:ext uri="{FF2B5EF4-FFF2-40B4-BE49-F238E27FC236}">
                <a16:creationId xmlns:a16="http://schemas.microsoft.com/office/drawing/2014/main" id="{531AA926-A022-C812-6FA0-4B016F419C93}"/>
              </a:ext>
            </a:extLst>
          </p:cNvPr>
          <p:cNvSpPr txBox="1">
            <a:spLocks noChangeArrowheads="1"/>
          </p:cNvSpPr>
          <p:nvPr/>
        </p:nvSpPr>
        <p:spPr bwMode="auto">
          <a:xfrm>
            <a:off x="7782199" y="5902846"/>
            <a:ext cx="1117978" cy="55399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algn="ctr" defTabSz="914400" eaLnBrk="1" hangingPunct="1"/>
            <a:r>
              <a:rPr kumimoji="1" lang="ja-JP" altLang="en-US" sz="1000" dirty="0">
                <a:solidFill>
                  <a:srgbClr val="000000"/>
                </a:solidFill>
                <a:latin typeface="游ゴシック" panose="020B0400000000000000" pitchFamily="50" charset="-128"/>
                <a:ea typeface="游ゴシック" panose="020B0400000000000000" pitchFamily="50" charset="-128"/>
              </a:rPr>
              <a:t>特注寸法範囲</a:t>
            </a:r>
            <a:endParaRPr kumimoji="1" lang="en-US" altLang="ja-JP" sz="1000" dirty="0">
              <a:solidFill>
                <a:srgbClr val="000000"/>
              </a:solidFill>
              <a:latin typeface="游ゴシック" panose="020B0400000000000000" pitchFamily="50" charset="-128"/>
              <a:ea typeface="游ゴシック" panose="020B0400000000000000" pitchFamily="50" charset="-128"/>
            </a:endParaRPr>
          </a:p>
          <a:p>
            <a:pPr algn="ctr" defTabSz="914400" eaLnBrk="1" hangingPunct="1"/>
            <a:r>
              <a:rPr kumimoji="1" lang="en-US" altLang="ja-JP" sz="1000" dirty="0">
                <a:solidFill>
                  <a:srgbClr val="000000"/>
                </a:solidFill>
                <a:latin typeface="游ゴシック" panose="020B0400000000000000" pitchFamily="50" charset="-128"/>
                <a:ea typeface="游ゴシック" panose="020B0400000000000000" pitchFamily="50" charset="-128"/>
              </a:rPr>
              <a:t>774</a:t>
            </a:r>
            <a:r>
              <a:rPr kumimoji="1" lang="ja-JP" altLang="en-US" sz="1000" dirty="0">
                <a:solidFill>
                  <a:srgbClr val="000000"/>
                </a:solidFill>
                <a:latin typeface="游ゴシック" panose="020B0400000000000000" pitchFamily="50" charset="-128"/>
                <a:ea typeface="游ゴシック" panose="020B0400000000000000" pitchFamily="50" charset="-128"/>
              </a:rPr>
              <a:t>≦</a:t>
            </a:r>
            <a:r>
              <a:rPr kumimoji="1" lang="en-US" altLang="ja-JP" sz="1000" dirty="0">
                <a:solidFill>
                  <a:srgbClr val="000000"/>
                </a:solidFill>
                <a:latin typeface="游ゴシック" panose="020B0400000000000000" pitchFamily="50" charset="-128"/>
                <a:ea typeface="游ゴシック" panose="020B0400000000000000" pitchFamily="50" charset="-128"/>
              </a:rPr>
              <a:t>W</a:t>
            </a:r>
            <a:r>
              <a:rPr kumimoji="1" lang="ja-JP" altLang="en-US" sz="1000" dirty="0">
                <a:solidFill>
                  <a:srgbClr val="000000"/>
                </a:solidFill>
                <a:latin typeface="游ゴシック" panose="020B0400000000000000" pitchFamily="50" charset="-128"/>
                <a:ea typeface="游ゴシック" panose="020B0400000000000000" pitchFamily="50" charset="-128"/>
              </a:rPr>
              <a:t>≦</a:t>
            </a:r>
            <a:r>
              <a:rPr kumimoji="1" lang="en-US" altLang="ja-JP" sz="1000" dirty="0">
                <a:solidFill>
                  <a:srgbClr val="000000"/>
                </a:solidFill>
                <a:latin typeface="游ゴシック" panose="020B0400000000000000" pitchFamily="50" charset="-128"/>
                <a:ea typeface="游ゴシック" panose="020B0400000000000000" pitchFamily="50" charset="-128"/>
              </a:rPr>
              <a:t>1274</a:t>
            </a:r>
          </a:p>
          <a:p>
            <a:pPr algn="ctr" defTabSz="914400" eaLnBrk="1" hangingPunct="1"/>
            <a:r>
              <a:rPr kumimoji="1" lang="en-US" altLang="ja-JP" sz="1000" dirty="0">
                <a:solidFill>
                  <a:srgbClr val="000000"/>
                </a:solidFill>
                <a:latin typeface="游ゴシック" panose="020B0400000000000000" pitchFamily="50" charset="-128"/>
                <a:ea typeface="游ゴシック" panose="020B0400000000000000" pitchFamily="50" charset="-128"/>
              </a:rPr>
              <a:t>1823</a:t>
            </a:r>
            <a:r>
              <a:rPr kumimoji="1" lang="ja-JP" altLang="en-US" sz="1000" dirty="0">
                <a:solidFill>
                  <a:srgbClr val="000000"/>
                </a:solidFill>
                <a:latin typeface="游ゴシック" panose="020B0400000000000000" pitchFamily="50" charset="-128"/>
                <a:ea typeface="游ゴシック" panose="020B0400000000000000" pitchFamily="50" charset="-128"/>
              </a:rPr>
              <a:t>≦</a:t>
            </a:r>
            <a:r>
              <a:rPr kumimoji="1" lang="en-US" altLang="ja-JP" sz="1000" dirty="0">
                <a:solidFill>
                  <a:srgbClr val="000000"/>
                </a:solidFill>
                <a:latin typeface="游ゴシック" panose="020B0400000000000000" pitchFamily="50" charset="-128"/>
                <a:ea typeface="游ゴシック" panose="020B0400000000000000" pitchFamily="50" charset="-128"/>
              </a:rPr>
              <a:t>H</a:t>
            </a:r>
            <a:r>
              <a:rPr kumimoji="1" lang="ja-JP" altLang="en-US" sz="1000" dirty="0">
                <a:solidFill>
                  <a:srgbClr val="000000"/>
                </a:solidFill>
                <a:latin typeface="游ゴシック" panose="020B0400000000000000" pitchFamily="50" charset="-128"/>
                <a:ea typeface="游ゴシック" panose="020B0400000000000000" pitchFamily="50" charset="-128"/>
              </a:rPr>
              <a:t>≦</a:t>
            </a:r>
            <a:r>
              <a:rPr kumimoji="1" lang="en-US" altLang="ja-JP" sz="1000" dirty="0">
                <a:solidFill>
                  <a:srgbClr val="000000"/>
                </a:solidFill>
                <a:latin typeface="游ゴシック" panose="020B0400000000000000" pitchFamily="50" charset="-128"/>
                <a:ea typeface="游ゴシック" panose="020B0400000000000000" pitchFamily="50" charset="-128"/>
              </a:rPr>
              <a:t>2181</a:t>
            </a:r>
            <a:endParaRPr kumimoji="1" lang="ja-JP" altLang="en-US" sz="1000" dirty="0">
              <a:solidFill>
                <a:srgbClr val="000000"/>
              </a:solidFill>
              <a:latin typeface="游ゴシック" panose="020B0400000000000000" pitchFamily="50" charset="-128"/>
              <a:ea typeface="游ゴシック" panose="020B0400000000000000" pitchFamily="50" charset="-128"/>
            </a:endParaRPr>
          </a:p>
        </p:txBody>
      </p:sp>
      <p:cxnSp>
        <p:nvCxnSpPr>
          <p:cNvPr id="51" name="直線コネクタ 50">
            <a:extLst>
              <a:ext uri="{FF2B5EF4-FFF2-40B4-BE49-F238E27FC236}">
                <a16:creationId xmlns:a16="http://schemas.microsoft.com/office/drawing/2014/main" id="{1D34A666-0007-43C4-D791-E9DD6A00BCD1}"/>
              </a:ext>
            </a:extLst>
          </p:cNvPr>
          <p:cNvCxnSpPr>
            <a:cxnSpLocks/>
            <a:stCxn id="35" idx="3"/>
          </p:cNvCxnSpPr>
          <p:nvPr/>
        </p:nvCxnSpPr>
        <p:spPr>
          <a:xfrm>
            <a:off x="885825" y="3846044"/>
            <a:ext cx="3385742" cy="0"/>
          </a:xfrm>
          <a:prstGeom prst="line">
            <a:avLst/>
          </a:prstGeom>
          <a:ln w="9525">
            <a:solidFill>
              <a:srgbClr val="002060"/>
            </a:solidFill>
            <a:prstDash val="dash"/>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8C077CDD-2A26-37F4-5A9E-297A60FF59F7}"/>
              </a:ext>
            </a:extLst>
          </p:cNvPr>
          <p:cNvCxnSpPr>
            <a:cxnSpLocks/>
            <a:stCxn id="36" idx="3"/>
          </p:cNvCxnSpPr>
          <p:nvPr/>
        </p:nvCxnSpPr>
        <p:spPr>
          <a:xfrm flipV="1">
            <a:off x="1487488" y="4938658"/>
            <a:ext cx="1108053" cy="1"/>
          </a:xfrm>
          <a:prstGeom prst="line">
            <a:avLst/>
          </a:prstGeom>
          <a:ln w="9525">
            <a:solidFill>
              <a:srgbClr val="002060"/>
            </a:solidFill>
            <a:prstDash val="dash"/>
          </a:ln>
        </p:spPr>
        <p:style>
          <a:lnRef idx="2">
            <a:schemeClr val="accent1"/>
          </a:lnRef>
          <a:fillRef idx="0">
            <a:schemeClr val="accent1"/>
          </a:fillRef>
          <a:effectRef idx="1">
            <a:schemeClr val="accent1"/>
          </a:effectRef>
          <a:fontRef idx="minor">
            <a:schemeClr val="tx1"/>
          </a:fontRef>
        </p:style>
      </p:cxnSp>
      <p:cxnSp>
        <p:nvCxnSpPr>
          <p:cNvPr id="53" name="直線コネクタ 52">
            <a:extLst>
              <a:ext uri="{FF2B5EF4-FFF2-40B4-BE49-F238E27FC236}">
                <a16:creationId xmlns:a16="http://schemas.microsoft.com/office/drawing/2014/main" id="{3853AF11-1053-E316-3783-7A310930F2A1}"/>
              </a:ext>
            </a:extLst>
          </p:cNvPr>
          <p:cNvCxnSpPr>
            <a:cxnSpLocks/>
          </p:cNvCxnSpPr>
          <p:nvPr/>
        </p:nvCxnSpPr>
        <p:spPr>
          <a:xfrm>
            <a:off x="962025" y="5762626"/>
            <a:ext cx="5376863" cy="0"/>
          </a:xfrm>
          <a:prstGeom prst="line">
            <a:avLst/>
          </a:prstGeom>
          <a:ln w="9525">
            <a:solidFill>
              <a:srgbClr val="002060"/>
            </a:solidFill>
            <a:prstDash val="dash"/>
          </a:ln>
        </p:spPr>
        <p:style>
          <a:lnRef idx="2">
            <a:schemeClr val="accent1"/>
          </a:lnRef>
          <a:fillRef idx="0">
            <a:schemeClr val="accent1"/>
          </a:fillRef>
          <a:effectRef idx="1">
            <a:schemeClr val="accent1"/>
          </a:effectRef>
          <a:fontRef idx="minor">
            <a:schemeClr val="tx1"/>
          </a:fontRef>
        </p:style>
      </p:cxnSp>
      <p:pic>
        <p:nvPicPr>
          <p:cNvPr id="55" name="図 54">
            <a:extLst>
              <a:ext uri="{FF2B5EF4-FFF2-40B4-BE49-F238E27FC236}">
                <a16:creationId xmlns:a16="http://schemas.microsoft.com/office/drawing/2014/main" id="{9ED3BA59-FACA-F55A-D8A2-9C06FD01CA3F}"/>
              </a:ext>
            </a:extLst>
          </p:cNvPr>
          <p:cNvPicPr>
            <a:picLocks noChangeAspect="1"/>
          </p:cNvPicPr>
          <p:nvPr/>
        </p:nvPicPr>
        <p:blipFill rotWithShape="1">
          <a:blip r:embed="rId9"/>
          <a:srcRect t="50828"/>
          <a:stretch/>
        </p:blipFill>
        <p:spPr>
          <a:xfrm>
            <a:off x="220663" y="3998194"/>
            <a:ext cx="532918" cy="468792"/>
          </a:xfrm>
          <a:prstGeom prst="rect">
            <a:avLst/>
          </a:prstGeom>
          <a:ln w="3175">
            <a:solidFill>
              <a:schemeClr val="bg1">
                <a:lumMod val="75000"/>
              </a:schemeClr>
            </a:solidFill>
          </a:ln>
        </p:spPr>
      </p:pic>
      <p:pic>
        <p:nvPicPr>
          <p:cNvPr id="58" name="図 95">
            <a:extLst>
              <a:ext uri="{FF2B5EF4-FFF2-40B4-BE49-F238E27FC236}">
                <a16:creationId xmlns:a16="http://schemas.microsoft.com/office/drawing/2014/main" id="{F2FDD844-0A61-4FB7-CC2F-91591CEF4D3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l="-7002" t="50829" r="-2"/>
          <a:stretch>
            <a:fillRect/>
          </a:stretch>
        </p:blipFill>
        <p:spPr bwMode="auto">
          <a:xfrm>
            <a:off x="2689419" y="3998195"/>
            <a:ext cx="568299" cy="468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図 96">
            <a:extLst>
              <a:ext uri="{FF2B5EF4-FFF2-40B4-BE49-F238E27FC236}">
                <a16:creationId xmlns:a16="http://schemas.microsoft.com/office/drawing/2014/main" id="{AAA3A4AE-632A-A6FB-68AD-365A1254DF1A}"/>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l="-7002" t="50829" r="-2"/>
          <a:stretch>
            <a:fillRect/>
          </a:stretch>
        </p:blipFill>
        <p:spPr bwMode="auto">
          <a:xfrm>
            <a:off x="3338120" y="3995983"/>
            <a:ext cx="568298" cy="471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図 59">
            <a:extLst>
              <a:ext uri="{FF2B5EF4-FFF2-40B4-BE49-F238E27FC236}">
                <a16:creationId xmlns:a16="http://schemas.microsoft.com/office/drawing/2014/main" id="{F434161F-5AAE-6789-D64D-F176DDF30CA3}"/>
              </a:ext>
            </a:extLst>
          </p:cNvPr>
          <p:cNvPicPr>
            <a:picLocks noChangeAspect="1"/>
          </p:cNvPicPr>
          <p:nvPr/>
        </p:nvPicPr>
        <p:blipFill rotWithShape="1">
          <a:blip r:embed="rId12"/>
          <a:srcRect t="50996"/>
          <a:stretch/>
        </p:blipFill>
        <p:spPr>
          <a:xfrm>
            <a:off x="833982" y="3998195"/>
            <a:ext cx="550608" cy="468791"/>
          </a:xfrm>
          <a:prstGeom prst="rect">
            <a:avLst/>
          </a:prstGeom>
          <a:ln w="3175">
            <a:solidFill>
              <a:schemeClr val="bg1">
                <a:lumMod val="75000"/>
              </a:schemeClr>
            </a:solidFill>
          </a:ln>
        </p:spPr>
      </p:pic>
      <p:sp>
        <p:nvSpPr>
          <p:cNvPr id="61" name="正方形/長方形 60">
            <a:extLst>
              <a:ext uri="{FF2B5EF4-FFF2-40B4-BE49-F238E27FC236}">
                <a16:creationId xmlns:a16="http://schemas.microsoft.com/office/drawing/2014/main" id="{389EF766-F8C4-870F-94E8-F8BA1270B118}"/>
              </a:ext>
            </a:extLst>
          </p:cNvPr>
          <p:cNvSpPr/>
          <p:nvPr/>
        </p:nvSpPr>
        <p:spPr>
          <a:xfrm>
            <a:off x="32873" y="4434705"/>
            <a:ext cx="830763" cy="369332"/>
          </a:xfrm>
          <a:prstGeom prst="rect">
            <a:avLst/>
          </a:prstGeom>
        </p:spPr>
        <p:txBody>
          <a:bodyPr wrap="square">
            <a:spAutoFit/>
          </a:bodyPr>
          <a:lstStyle/>
          <a:p>
            <a:pPr algn="ctr" defTabSz="914400" eaLnBrk="1" fontAlgn="auto" hangingPunct="1">
              <a:spcBef>
                <a:spcPts val="0"/>
              </a:spcBef>
              <a:spcAft>
                <a:spcPts val="0"/>
              </a:spcAft>
              <a:defRPr/>
            </a:pPr>
            <a:r>
              <a:rPr kumimoji="1" lang="ja-JP" altLang="en-US" sz="900" spc="-150" dirty="0">
                <a:solidFill>
                  <a:srgbClr val="4B4949"/>
                </a:solidFill>
                <a:latin typeface="游ゴシック" panose="020B0400000000000000" pitchFamily="50" charset="-128"/>
                <a:ea typeface="游ゴシック" panose="020B0400000000000000" pitchFamily="50" charset="-128"/>
              </a:rPr>
              <a:t>プレシャス</a:t>
            </a:r>
            <a:endParaRPr kumimoji="1" lang="en-US" altLang="ja-JP" sz="900" spc="-150" dirty="0">
              <a:solidFill>
                <a:srgbClr val="4B4949"/>
              </a:solidFill>
              <a:latin typeface="游ゴシック" panose="020B0400000000000000" pitchFamily="50" charset="-128"/>
              <a:ea typeface="游ゴシック" panose="020B0400000000000000" pitchFamily="50" charset="-128"/>
            </a:endParaRPr>
          </a:p>
          <a:p>
            <a:pPr algn="ctr" defTabSz="914400" eaLnBrk="1" fontAlgn="auto" hangingPunct="1">
              <a:spcBef>
                <a:spcPts val="0"/>
              </a:spcBef>
              <a:spcAft>
                <a:spcPts val="0"/>
              </a:spcAft>
              <a:defRPr/>
            </a:pPr>
            <a:r>
              <a:rPr kumimoji="1" lang="ja-JP" altLang="en-US" sz="900" spc="-150" dirty="0">
                <a:solidFill>
                  <a:srgbClr val="4B4949"/>
                </a:solidFill>
                <a:latin typeface="游ゴシック" panose="020B0400000000000000" pitchFamily="50" charset="-128"/>
                <a:ea typeface="游ゴシック" panose="020B0400000000000000" pitchFamily="50" charset="-128"/>
              </a:rPr>
              <a:t>ホワイト</a:t>
            </a:r>
            <a:endParaRPr kumimoji="1" lang="ja-JP" altLang="en-US" sz="900" spc="-150" dirty="0">
              <a:solidFill>
                <a:srgbClr val="000000"/>
              </a:solidFill>
              <a:latin typeface="游ゴシック" panose="020B0400000000000000" pitchFamily="50" charset="-128"/>
              <a:ea typeface="游ゴシック" panose="020B0400000000000000" pitchFamily="50" charset="-128"/>
            </a:endParaRPr>
          </a:p>
        </p:txBody>
      </p:sp>
      <p:sp>
        <p:nvSpPr>
          <p:cNvPr id="62" name="正方形/長方形 61">
            <a:extLst>
              <a:ext uri="{FF2B5EF4-FFF2-40B4-BE49-F238E27FC236}">
                <a16:creationId xmlns:a16="http://schemas.microsoft.com/office/drawing/2014/main" id="{560FDA76-E25E-C131-213C-B146CF8D15A7}"/>
              </a:ext>
            </a:extLst>
          </p:cNvPr>
          <p:cNvSpPr/>
          <p:nvPr/>
        </p:nvSpPr>
        <p:spPr>
          <a:xfrm>
            <a:off x="695405" y="4434705"/>
            <a:ext cx="826133" cy="369332"/>
          </a:xfrm>
          <a:prstGeom prst="rect">
            <a:avLst/>
          </a:prstGeom>
        </p:spPr>
        <p:txBody>
          <a:bodyPr wrap="square">
            <a:spAutoFit/>
          </a:bodyPr>
          <a:lstStyle/>
          <a:p>
            <a:pPr algn="ctr" defTabSz="914400" eaLnBrk="1" fontAlgn="auto" hangingPunct="1">
              <a:spcBef>
                <a:spcPts val="0"/>
              </a:spcBef>
              <a:spcAft>
                <a:spcPts val="0"/>
              </a:spcAft>
              <a:defRPr/>
            </a:pPr>
            <a:r>
              <a:rPr kumimoji="1" lang="ja-JP" altLang="en-US" sz="900" spc="-150" dirty="0">
                <a:solidFill>
                  <a:srgbClr val="4B4949"/>
                </a:solidFill>
                <a:latin typeface="游ゴシック" panose="020B0400000000000000" pitchFamily="50" charset="-128"/>
                <a:ea typeface="游ゴシック" panose="020B0400000000000000" pitchFamily="50" charset="-128"/>
              </a:rPr>
              <a:t>クリエ</a:t>
            </a:r>
            <a:endParaRPr kumimoji="1" lang="en-US" altLang="ja-JP" sz="900" spc="-150" dirty="0">
              <a:solidFill>
                <a:srgbClr val="4B4949"/>
              </a:solidFill>
              <a:latin typeface="游ゴシック" panose="020B0400000000000000" pitchFamily="50" charset="-128"/>
              <a:ea typeface="游ゴシック" panose="020B0400000000000000" pitchFamily="50" charset="-128"/>
            </a:endParaRPr>
          </a:p>
          <a:p>
            <a:pPr algn="ctr" defTabSz="914400" eaLnBrk="1" fontAlgn="auto" hangingPunct="1">
              <a:spcBef>
                <a:spcPts val="0"/>
              </a:spcBef>
              <a:spcAft>
                <a:spcPts val="0"/>
              </a:spcAft>
              <a:defRPr/>
            </a:pPr>
            <a:r>
              <a:rPr kumimoji="1" lang="ja-JP" altLang="en-US" sz="900" spc="-150" dirty="0">
                <a:solidFill>
                  <a:srgbClr val="4B4949"/>
                </a:solidFill>
                <a:latin typeface="游ゴシック" panose="020B0400000000000000" pitchFamily="50" charset="-128"/>
                <a:ea typeface="游ゴシック" panose="020B0400000000000000" pitchFamily="50" charset="-128"/>
              </a:rPr>
              <a:t>アイボリー</a:t>
            </a:r>
            <a:endParaRPr kumimoji="1" lang="ja-JP" altLang="en-US" sz="900" spc="-150" dirty="0">
              <a:solidFill>
                <a:srgbClr val="000000"/>
              </a:solidFill>
              <a:latin typeface="游ゴシック" panose="020B0400000000000000" pitchFamily="50" charset="-128"/>
              <a:ea typeface="游ゴシック" panose="020B0400000000000000" pitchFamily="50" charset="-128"/>
            </a:endParaRPr>
          </a:p>
        </p:txBody>
      </p:sp>
      <p:sp>
        <p:nvSpPr>
          <p:cNvPr id="63" name="正方形/長方形 62">
            <a:extLst>
              <a:ext uri="{FF2B5EF4-FFF2-40B4-BE49-F238E27FC236}">
                <a16:creationId xmlns:a16="http://schemas.microsoft.com/office/drawing/2014/main" id="{323AA0BE-B58A-220C-2070-58C482937651}"/>
              </a:ext>
            </a:extLst>
          </p:cNvPr>
          <p:cNvSpPr/>
          <p:nvPr/>
        </p:nvSpPr>
        <p:spPr>
          <a:xfrm>
            <a:off x="1359694" y="4434705"/>
            <a:ext cx="726628" cy="369332"/>
          </a:xfrm>
          <a:prstGeom prst="rect">
            <a:avLst/>
          </a:prstGeom>
        </p:spPr>
        <p:txBody>
          <a:bodyPr wrap="square">
            <a:spAutoFit/>
          </a:bodyPr>
          <a:lstStyle/>
          <a:p>
            <a:pPr algn="ctr" defTabSz="914400" eaLnBrk="1" fontAlgn="auto" hangingPunct="1">
              <a:spcBef>
                <a:spcPts val="0"/>
              </a:spcBef>
              <a:spcAft>
                <a:spcPts val="0"/>
              </a:spcAft>
              <a:defRPr/>
            </a:pPr>
            <a:r>
              <a:rPr kumimoji="1" lang="ja-JP" altLang="en-US" sz="900" spc="-150" dirty="0">
                <a:solidFill>
                  <a:srgbClr val="4B4949"/>
                </a:solidFill>
                <a:latin typeface="游ゴシック" panose="020B0400000000000000" pitchFamily="50" charset="-128"/>
                <a:ea typeface="游ゴシック" panose="020B0400000000000000" pitchFamily="50" charset="-128"/>
              </a:rPr>
              <a:t>クリエ</a:t>
            </a:r>
            <a:endParaRPr kumimoji="1" lang="en-US" altLang="ja-JP" sz="900" spc="-150" dirty="0">
              <a:solidFill>
                <a:srgbClr val="4B4949"/>
              </a:solidFill>
              <a:latin typeface="游ゴシック" panose="020B0400000000000000" pitchFamily="50" charset="-128"/>
              <a:ea typeface="游ゴシック" panose="020B0400000000000000" pitchFamily="50" charset="-128"/>
            </a:endParaRPr>
          </a:p>
          <a:p>
            <a:pPr algn="ctr" defTabSz="914400" eaLnBrk="1" fontAlgn="auto" hangingPunct="1">
              <a:spcBef>
                <a:spcPts val="0"/>
              </a:spcBef>
              <a:spcAft>
                <a:spcPts val="0"/>
              </a:spcAft>
              <a:defRPr/>
            </a:pPr>
            <a:r>
              <a:rPr kumimoji="1" lang="ja-JP" altLang="en-US" sz="900" spc="-150" dirty="0">
                <a:solidFill>
                  <a:srgbClr val="4B4949"/>
                </a:solidFill>
                <a:latin typeface="游ゴシック" panose="020B0400000000000000" pitchFamily="50" charset="-128"/>
                <a:ea typeface="游ゴシック" panose="020B0400000000000000" pitchFamily="50" charset="-128"/>
              </a:rPr>
              <a:t>オーク</a:t>
            </a:r>
            <a:endParaRPr kumimoji="1" lang="ja-JP" altLang="en-US" sz="900" spc="-150" dirty="0">
              <a:solidFill>
                <a:srgbClr val="000000"/>
              </a:solidFill>
              <a:latin typeface="游ゴシック" panose="020B0400000000000000" pitchFamily="50" charset="-128"/>
              <a:ea typeface="游ゴシック" panose="020B0400000000000000" pitchFamily="50" charset="-128"/>
            </a:endParaRPr>
          </a:p>
        </p:txBody>
      </p:sp>
      <p:sp>
        <p:nvSpPr>
          <p:cNvPr id="15360" name="正方形/長方形 15359">
            <a:extLst>
              <a:ext uri="{FF2B5EF4-FFF2-40B4-BE49-F238E27FC236}">
                <a16:creationId xmlns:a16="http://schemas.microsoft.com/office/drawing/2014/main" id="{9CE6DADF-AF62-B242-3A7E-EDC120BAC295}"/>
              </a:ext>
            </a:extLst>
          </p:cNvPr>
          <p:cNvSpPr/>
          <p:nvPr/>
        </p:nvSpPr>
        <p:spPr>
          <a:xfrm>
            <a:off x="2009739" y="4434705"/>
            <a:ext cx="664148" cy="369332"/>
          </a:xfrm>
          <a:prstGeom prst="rect">
            <a:avLst/>
          </a:prstGeom>
        </p:spPr>
        <p:txBody>
          <a:bodyPr wrap="square">
            <a:spAutoFit/>
          </a:bodyPr>
          <a:lstStyle/>
          <a:p>
            <a:pPr algn="ctr" defTabSz="914400" eaLnBrk="1" fontAlgn="auto" hangingPunct="1">
              <a:spcBef>
                <a:spcPts val="0"/>
              </a:spcBef>
              <a:spcAft>
                <a:spcPts val="0"/>
              </a:spcAft>
              <a:defRPr/>
            </a:pPr>
            <a:r>
              <a:rPr kumimoji="1" lang="ja-JP" altLang="en-US" sz="900" spc="-150" dirty="0">
                <a:solidFill>
                  <a:srgbClr val="4B4949"/>
                </a:solidFill>
                <a:latin typeface="游ゴシック" panose="020B0400000000000000" pitchFamily="50" charset="-128"/>
                <a:ea typeface="游ゴシック" panose="020B0400000000000000" pitchFamily="50" charset="-128"/>
              </a:rPr>
              <a:t>クリエ</a:t>
            </a:r>
            <a:endParaRPr kumimoji="1" lang="en-US" altLang="ja-JP" sz="900" spc="-150" dirty="0">
              <a:solidFill>
                <a:srgbClr val="4B4949"/>
              </a:solidFill>
              <a:latin typeface="游ゴシック" panose="020B0400000000000000" pitchFamily="50" charset="-128"/>
              <a:ea typeface="游ゴシック" panose="020B0400000000000000" pitchFamily="50" charset="-128"/>
            </a:endParaRPr>
          </a:p>
          <a:p>
            <a:pPr algn="ctr" defTabSz="914400" eaLnBrk="1" fontAlgn="auto" hangingPunct="1">
              <a:spcBef>
                <a:spcPts val="0"/>
              </a:spcBef>
              <a:spcAft>
                <a:spcPts val="0"/>
              </a:spcAft>
              <a:defRPr/>
            </a:pPr>
            <a:r>
              <a:rPr kumimoji="1" lang="ja-JP" altLang="en-US" sz="900" spc="-150" dirty="0">
                <a:solidFill>
                  <a:srgbClr val="4B4949"/>
                </a:solidFill>
                <a:latin typeface="游ゴシック" panose="020B0400000000000000" pitchFamily="50" charset="-128"/>
                <a:ea typeface="游ゴシック" panose="020B0400000000000000" pitchFamily="50" charset="-128"/>
              </a:rPr>
              <a:t>チェリー</a:t>
            </a:r>
            <a:endParaRPr kumimoji="1" lang="ja-JP" altLang="en-US" sz="900" spc="-150" dirty="0">
              <a:solidFill>
                <a:srgbClr val="000000"/>
              </a:solidFill>
              <a:latin typeface="游ゴシック" panose="020B0400000000000000" pitchFamily="50" charset="-128"/>
              <a:ea typeface="游ゴシック" panose="020B0400000000000000" pitchFamily="50" charset="-128"/>
            </a:endParaRPr>
          </a:p>
        </p:txBody>
      </p:sp>
      <p:sp>
        <p:nvSpPr>
          <p:cNvPr id="15361" name="正方形/長方形 15360">
            <a:extLst>
              <a:ext uri="{FF2B5EF4-FFF2-40B4-BE49-F238E27FC236}">
                <a16:creationId xmlns:a16="http://schemas.microsoft.com/office/drawing/2014/main" id="{4106CC7B-88DF-5805-5371-2EAA37F6318A}"/>
              </a:ext>
            </a:extLst>
          </p:cNvPr>
          <p:cNvSpPr/>
          <p:nvPr/>
        </p:nvSpPr>
        <p:spPr>
          <a:xfrm>
            <a:off x="2645173" y="4434705"/>
            <a:ext cx="678031" cy="369332"/>
          </a:xfrm>
          <a:prstGeom prst="rect">
            <a:avLst/>
          </a:prstGeom>
        </p:spPr>
        <p:txBody>
          <a:bodyPr wrap="square">
            <a:spAutoFit/>
          </a:bodyPr>
          <a:lstStyle/>
          <a:p>
            <a:pPr algn="ctr" defTabSz="914400" eaLnBrk="1" fontAlgn="auto" hangingPunct="1">
              <a:spcBef>
                <a:spcPts val="0"/>
              </a:spcBef>
              <a:spcAft>
                <a:spcPts val="0"/>
              </a:spcAft>
              <a:defRPr/>
            </a:pPr>
            <a:r>
              <a:rPr kumimoji="1" lang="ja-JP" altLang="en-US" sz="900" spc="-150" dirty="0">
                <a:solidFill>
                  <a:srgbClr val="4B4949"/>
                </a:solidFill>
                <a:latin typeface="游ゴシック" panose="020B0400000000000000" pitchFamily="50" charset="-128"/>
                <a:ea typeface="游ゴシック" panose="020B0400000000000000" pitchFamily="50" charset="-128"/>
              </a:rPr>
              <a:t>クリエ</a:t>
            </a:r>
            <a:endParaRPr kumimoji="1" lang="en-US" altLang="ja-JP" sz="900" spc="-150" dirty="0">
              <a:solidFill>
                <a:srgbClr val="4B4949"/>
              </a:solidFill>
              <a:latin typeface="游ゴシック" panose="020B0400000000000000" pitchFamily="50" charset="-128"/>
              <a:ea typeface="游ゴシック" panose="020B0400000000000000" pitchFamily="50" charset="-128"/>
            </a:endParaRPr>
          </a:p>
          <a:p>
            <a:pPr algn="ctr" defTabSz="914400" eaLnBrk="1" fontAlgn="auto" hangingPunct="1">
              <a:spcBef>
                <a:spcPts val="0"/>
              </a:spcBef>
              <a:spcAft>
                <a:spcPts val="0"/>
              </a:spcAft>
              <a:defRPr/>
            </a:pPr>
            <a:r>
              <a:rPr kumimoji="1" lang="ja-JP" altLang="en-US" sz="900" spc="-150" dirty="0">
                <a:solidFill>
                  <a:srgbClr val="4B4949"/>
                </a:solidFill>
                <a:latin typeface="游ゴシック" panose="020B0400000000000000" pitchFamily="50" charset="-128"/>
                <a:ea typeface="游ゴシック" panose="020B0400000000000000" pitchFamily="50" charset="-128"/>
              </a:rPr>
              <a:t>モカ</a:t>
            </a:r>
            <a:endParaRPr kumimoji="1" lang="ja-JP" altLang="en-US" sz="900" spc="-150" dirty="0">
              <a:solidFill>
                <a:srgbClr val="000000"/>
              </a:solidFill>
              <a:latin typeface="游ゴシック" panose="020B0400000000000000" pitchFamily="50" charset="-128"/>
              <a:ea typeface="游ゴシック" panose="020B0400000000000000" pitchFamily="50" charset="-128"/>
            </a:endParaRPr>
          </a:p>
        </p:txBody>
      </p:sp>
      <p:sp>
        <p:nvSpPr>
          <p:cNvPr id="15362" name="正方形/長方形 15361">
            <a:extLst>
              <a:ext uri="{FF2B5EF4-FFF2-40B4-BE49-F238E27FC236}">
                <a16:creationId xmlns:a16="http://schemas.microsoft.com/office/drawing/2014/main" id="{4E73AD38-B43F-1F41-77F0-9104F63F5BC0}"/>
              </a:ext>
            </a:extLst>
          </p:cNvPr>
          <p:cNvSpPr/>
          <p:nvPr/>
        </p:nvSpPr>
        <p:spPr>
          <a:xfrm>
            <a:off x="3312695" y="4434705"/>
            <a:ext cx="643320" cy="369332"/>
          </a:xfrm>
          <a:prstGeom prst="rect">
            <a:avLst/>
          </a:prstGeom>
        </p:spPr>
        <p:txBody>
          <a:bodyPr wrap="square">
            <a:spAutoFit/>
          </a:bodyPr>
          <a:lstStyle/>
          <a:p>
            <a:pPr algn="ctr" defTabSz="914400" eaLnBrk="1" fontAlgn="auto" hangingPunct="1">
              <a:spcBef>
                <a:spcPts val="0"/>
              </a:spcBef>
              <a:spcAft>
                <a:spcPts val="0"/>
              </a:spcAft>
              <a:defRPr/>
            </a:pPr>
            <a:r>
              <a:rPr kumimoji="1" lang="ja-JP" altLang="en-US" sz="900" spc="-150" dirty="0">
                <a:solidFill>
                  <a:srgbClr val="4B4949"/>
                </a:solidFill>
                <a:latin typeface="游ゴシック" panose="020B0400000000000000" pitchFamily="50" charset="-128"/>
                <a:ea typeface="游ゴシック" panose="020B0400000000000000" pitchFamily="50" charset="-128"/>
              </a:rPr>
              <a:t>クリエ</a:t>
            </a:r>
            <a:endParaRPr kumimoji="1" lang="en-US" altLang="ja-JP" sz="900" spc="-150" dirty="0">
              <a:solidFill>
                <a:srgbClr val="4B4949"/>
              </a:solidFill>
              <a:latin typeface="游ゴシック" panose="020B0400000000000000" pitchFamily="50" charset="-128"/>
              <a:ea typeface="游ゴシック" panose="020B0400000000000000" pitchFamily="50" charset="-128"/>
            </a:endParaRPr>
          </a:p>
          <a:p>
            <a:pPr algn="ctr" defTabSz="914400" eaLnBrk="1" fontAlgn="auto" hangingPunct="1">
              <a:spcBef>
                <a:spcPts val="0"/>
              </a:spcBef>
              <a:spcAft>
                <a:spcPts val="0"/>
              </a:spcAft>
              <a:defRPr/>
            </a:pPr>
            <a:r>
              <a:rPr kumimoji="1" lang="ja-JP" altLang="en-US" sz="900" spc="-150" dirty="0">
                <a:solidFill>
                  <a:srgbClr val="4B4949"/>
                </a:solidFill>
                <a:latin typeface="游ゴシック" panose="020B0400000000000000" pitchFamily="50" charset="-128"/>
                <a:ea typeface="游ゴシック" panose="020B0400000000000000" pitchFamily="50" charset="-128"/>
              </a:rPr>
              <a:t>ダーク</a:t>
            </a:r>
            <a:endParaRPr kumimoji="1" lang="ja-JP" altLang="en-US" sz="900" spc="-150" dirty="0">
              <a:solidFill>
                <a:srgbClr val="000000"/>
              </a:solidFill>
              <a:latin typeface="游ゴシック" panose="020B0400000000000000" pitchFamily="50" charset="-128"/>
              <a:ea typeface="游ゴシック" panose="020B0400000000000000" pitchFamily="50" charset="-128"/>
            </a:endParaRPr>
          </a:p>
        </p:txBody>
      </p:sp>
      <p:sp>
        <p:nvSpPr>
          <p:cNvPr id="15363" name="正方形/長方形 104">
            <a:extLst>
              <a:ext uri="{FF2B5EF4-FFF2-40B4-BE49-F238E27FC236}">
                <a16:creationId xmlns:a16="http://schemas.microsoft.com/office/drawing/2014/main" id="{BF238EA7-F238-A060-2E40-14B5A5D91CCC}"/>
              </a:ext>
            </a:extLst>
          </p:cNvPr>
          <p:cNvSpPr>
            <a:spLocks noChangeArrowheads="1"/>
          </p:cNvSpPr>
          <p:nvPr/>
        </p:nvSpPr>
        <p:spPr bwMode="auto">
          <a:xfrm>
            <a:off x="7810" y="5469755"/>
            <a:ext cx="146186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900" dirty="0">
                <a:solidFill>
                  <a:srgbClr val="000000"/>
                </a:solidFill>
                <a:latin typeface="游ゴシック" panose="020B0400000000000000" pitchFamily="50" charset="-128"/>
                <a:ea typeface="游ゴシック" panose="020B0400000000000000" pitchFamily="50" charset="-128"/>
              </a:rPr>
              <a:t>アクリル系パネル</a:t>
            </a:r>
          </a:p>
        </p:txBody>
      </p:sp>
      <p:sp>
        <p:nvSpPr>
          <p:cNvPr id="15364" name="正方形/長方形 105">
            <a:extLst>
              <a:ext uri="{FF2B5EF4-FFF2-40B4-BE49-F238E27FC236}">
                <a16:creationId xmlns:a16="http://schemas.microsoft.com/office/drawing/2014/main" id="{47D45670-D51E-ABE1-E4D2-CB149E30DE34}"/>
              </a:ext>
            </a:extLst>
          </p:cNvPr>
          <p:cNvSpPr>
            <a:spLocks noChangeArrowheads="1"/>
          </p:cNvSpPr>
          <p:nvPr/>
        </p:nvSpPr>
        <p:spPr bwMode="auto">
          <a:xfrm>
            <a:off x="1016187" y="5469755"/>
            <a:ext cx="103394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900" dirty="0">
                <a:solidFill>
                  <a:srgbClr val="000000"/>
                </a:solidFill>
                <a:latin typeface="游ゴシック" panose="020B0400000000000000" pitchFamily="50" charset="-128"/>
                <a:ea typeface="游ゴシック" panose="020B0400000000000000" pitchFamily="50" charset="-128"/>
              </a:rPr>
              <a:t>透明ガラス</a:t>
            </a:r>
          </a:p>
        </p:txBody>
      </p:sp>
      <p:sp>
        <p:nvSpPr>
          <p:cNvPr id="15368" name="正方形/長方形 106">
            <a:extLst>
              <a:ext uri="{FF2B5EF4-FFF2-40B4-BE49-F238E27FC236}">
                <a16:creationId xmlns:a16="http://schemas.microsoft.com/office/drawing/2014/main" id="{C29BFDB1-FE1F-8B16-4698-AEF6E2345684}"/>
              </a:ext>
            </a:extLst>
          </p:cNvPr>
          <p:cNvSpPr>
            <a:spLocks noChangeArrowheads="1"/>
          </p:cNvSpPr>
          <p:nvPr/>
        </p:nvSpPr>
        <p:spPr bwMode="auto">
          <a:xfrm>
            <a:off x="1658855" y="5460230"/>
            <a:ext cx="106362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imes New Roman" panose="02020603050405020304" pitchFamily="18" charset="0"/>
                <a:ea typeface="ＭＳ Ｐゴシック" panose="020B0600070205080204" pitchFamily="50" charset="-128"/>
              </a:defRPr>
            </a:lvl1pPr>
            <a:lvl2pPr marL="742950" indent="-285750">
              <a:defRPr>
                <a:solidFill>
                  <a:schemeClr val="tx1"/>
                </a:solidFill>
                <a:latin typeface="Times New Roman" panose="02020603050405020304" pitchFamily="18" charset="0"/>
                <a:ea typeface="ＭＳ Ｐゴシック" panose="020B0600070205080204" pitchFamily="50" charset="-128"/>
              </a:defRPr>
            </a:lvl2pPr>
            <a:lvl3pPr marL="1143000" indent="-228600">
              <a:defRPr>
                <a:solidFill>
                  <a:schemeClr val="tx1"/>
                </a:solidFill>
                <a:latin typeface="Times New Roman" panose="02020603050405020304" pitchFamily="18" charset="0"/>
                <a:ea typeface="ＭＳ Ｐゴシック" panose="020B0600070205080204" pitchFamily="50" charset="-128"/>
              </a:defRPr>
            </a:lvl3pPr>
            <a:lvl4pPr marL="1600200" indent="-228600">
              <a:defRPr>
                <a:solidFill>
                  <a:schemeClr val="tx1"/>
                </a:solidFill>
                <a:latin typeface="Times New Roman" panose="02020603050405020304" pitchFamily="18" charset="0"/>
                <a:ea typeface="ＭＳ Ｐゴシック" panose="020B0600070205080204" pitchFamily="50" charset="-128"/>
              </a:defRPr>
            </a:lvl4pPr>
            <a:lvl5pPr marL="2057400" indent="-228600">
              <a:defRPr>
                <a:solidFill>
                  <a:schemeClr val="tx1"/>
                </a:solidFill>
                <a:latin typeface="Times New Roman" panose="02020603050405020304" pitchFamily="18" charset="0"/>
                <a:ea typeface="ＭＳ Ｐゴシック" panose="020B0600070205080204" pitchFamily="50" charset="-128"/>
              </a:defRPr>
            </a:lvl5pPr>
            <a:lvl6pPr marL="25146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6pPr>
            <a:lvl7pPr marL="29718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7pPr>
            <a:lvl8pPr marL="34290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8pPr>
            <a:lvl9pPr marL="3886200" indent="-228600" fontAlgn="base">
              <a:spcBef>
                <a:spcPct val="0"/>
              </a:spcBef>
              <a:spcAft>
                <a:spcPct val="0"/>
              </a:spcAft>
              <a:defRPr>
                <a:solidFill>
                  <a:schemeClr val="tx1"/>
                </a:solidFill>
                <a:latin typeface="Times New Roman" panose="02020603050405020304" pitchFamily="18" charset="0"/>
                <a:ea typeface="ＭＳ Ｐゴシック" panose="020B0600070205080204" pitchFamily="50" charset="-128"/>
              </a:defRPr>
            </a:lvl9pPr>
          </a:lstStyle>
          <a:p>
            <a:pPr defTabSz="914400" eaLnBrk="1" hangingPunct="1"/>
            <a:r>
              <a:rPr kumimoji="1" lang="ja-JP" altLang="en-US" sz="900" dirty="0">
                <a:solidFill>
                  <a:srgbClr val="000000"/>
                </a:solidFill>
                <a:latin typeface="游ゴシック" panose="020B0400000000000000" pitchFamily="50" charset="-128"/>
                <a:ea typeface="游ゴシック" panose="020B0400000000000000" pitchFamily="50" charset="-128"/>
              </a:rPr>
              <a:t>カスミガラス</a:t>
            </a:r>
          </a:p>
        </p:txBody>
      </p:sp>
      <p:pic>
        <p:nvPicPr>
          <p:cNvPr id="15369" name="図 109">
            <a:extLst>
              <a:ext uri="{FF2B5EF4-FFF2-40B4-BE49-F238E27FC236}">
                <a16:creationId xmlns:a16="http://schemas.microsoft.com/office/drawing/2014/main" id="{31CDCE99-D1FC-110A-A7AA-0658429A731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57574" y="5121838"/>
            <a:ext cx="545377" cy="396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1" name="図 110">
            <a:extLst>
              <a:ext uri="{FF2B5EF4-FFF2-40B4-BE49-F238E27FC236}">
                <a16:creationId xmlns:a16="http://schemas.microsoft.com/office/drawing/2014/main" id="{7D751543-B556-497E-90C6-0AB41B1EAE0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45868" y="5100340"/>
            <a:ext cx="545377" cy="395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2" name="図 115">
            <a:extLst>
              <a:ext uri="{FF2B5EF4-FFF2-40B4-BE49-F238E27FC236}">
                <a16:creationId xmlns:a16="http://schemas.microsoft.com/office/drawing/2014/main" id="{20285528-7B8C-B193-CEE7-570F312DAE08}"/>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l="-4780" t="10435" b="52142"/>
          <a:stretch/>
        </p:blipFill>
        <p:spPr bwMode="auto">
          <a:xfrm>
            <a:off x="220663" y="5133944"/>
            <a:ext cx="625596" cy="361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373" name="直線コネクタ 15372">
            <a:extLst>
              <a:ext uri="{FF2B5EF4-FFF2-40B4-BE49-F238E27FC236}">
                <a16:creationId xmlns:a16="http://schemas.microsoft.com/office/drawing/2014/main" id="{33AC82A3-FCB4-37EA-5FF0-4AC5219715C3}"/>
              </a:ext>
            </a:extLst>
          </p:cNvPr>
          <p:cNvCxnSpPr>
            <a:cxnSpLocks/>
          </p:cNvCxnSpPr>
          <p:nvPr/>
        </p:nvCxnSpPr>
        <p:spPr>
          <a:xfrm>
            <a:off x="3549650" y="4904446"/>
            <a:ext cx="721917" cy="0"/>
          </a:xfrm>
          <a:prstGeom prst="line">
            <a:avLst/>
          </a:prstGeom>
          <a:ln w="9525">
            <a:solidFill>
              <a:srgbClr val="002060"/>
            </a:solidFill>
            <a:prstDash val="dash"/>
          </a:ln>
        </p:spPr>
        <p:style>
          <a:lnRef idx="2">
            <a:schemeClr val="accent1"/>
          </a:lnRef>
          <a:fillRef idx="0">
            <a:schemeClr val="accent1"/>
          </a:fillRef>
          <a:effectRef idx="1">
            <a:schemeClr val="accent1"/>
          </a:effectRef>
          <a:fontRef idx="minor">
            <a:schemeClr val="tx1"/>
          </a:fontRef>
        </p:style>
      </p:cxnSp>
      <p:pic>
        <p:nvPicPr>
          <p:cNvPr id="15374" name="図 15373" descr="QR コード&#10;&#10;自動的に生成された説明">
            <a:extLst>
              <a:ext uri="{FF2B5EF4-FFF2-40B4-BE49-F238E27FC236}">
                <a16:creationId xmlns:a16="http://schemas.microsoft.com/office/drawing/2014/main" id="{707CC7AD-8BA5-3C41-CF2F-92C055000326}"/>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9369655" y="5827037"/>
            <a:ext cx="1226499" cy="1226499"/>
          </a:xfrm>
          <a:prstGeom prst="rect">
            <a:avLst/>
          </a:prstGeom>
        </p:spPr>
      </p:pic>
      <p:sp>
        <p:nvSpPr>
          <p:cNvPr id="15375" name="テキスト ボックス 15374">
            <a:extLst>
              <a:ext uri="{FF2B5EF4-FFF2-40B4-BE49-F238E27FC236}">
                <a16:creationId xmlns:a16="http://schemas.microsoft.com/office/drawing/2014/main" id="{94354FDB-A1E2-02A2-FD60-AB0892B7E92B}"/>
              </a:ext>
            </a:extLst>
          </p:cNvPr>
          <p:cNvSpPr txBox="1"/>
          <p:nvPr/>
        </p:nvSpPr>
        <p:spPr>
          <a:xfrm>
            <a:off x="8237789" y="6619214"/>
            <a:ext cx="1226499" cy="461665"/>
          </a:xfrm>
          <a:prstGeom prst="rect">
            <a:avLst/>
          </a:prstGeom>
          <a:noFill/>
        </p:spPr>
        <p:txBody>
          <a:bodyPr wrap="square" rtlCol="0">
            <a:spAutoFit/>
          </a:bodyPr>
          <a:lstStyle/>
          <a:p>
            <a:r>
              <a:rPr kumimoji="1" lang="en-US" altLang="ja-JP" sz="800" dirty="0">
                <a:latin typeface="游ゴシック" panose="020B0400000000000000" pitchFamily="50" charset="-128"/>
                <a:ea typeface="游ゴシック" panose="020B0400000000000000" pitchFamily="50" charset="-128"/>
              </a:rPr>
              <a:t>2</a:t>
            </a:r>
            <a:r>
              <a:rPr kumimoji="1" lang="ja-JP" altLang="en-US" sz="800" dirty="0">
                <a:latin typeface="游ゴシック" panose="020B0400000000000000" pitchFamily="50" charset="-128"/>
                <a:ea typeface="游ゴシック" panose="020B0400000000000000" pitchFamily="50" charset="-128"/>
              </a:rPr>
              <a:t>次元バーコードを読み取ると実際の開閉が確認できます！</a:t>
            </a:r>
          </a:p>
        </p:txBody>
      </p:sp>
      <p:pic>
        <p:nvPicPr>
          <p:cNvPr id="15377" name="図 15376">
            <a:extLst>
              <a:ext uri="{FF2B5EF4-FFF2-40B4-BE49-F238E27FC236}">
                <a16:creationId xmlns:a16="http://schemas.microsoft.com/office/drawing/2014/main" id="{90451C72-1479-7E02-5236-9E95B769C537}"/>
              </a:ext>
            </a:extLst>
          </p:cNvPr>
          <p:cNvPicPr>
            <a:picLocks noChangeAspect="1"/>
          </p:cNvPicPr>
          <p:nvPr/>
        </p:nvPicPr>
        <p:blipFill>
          <a:blip r:embed="rId17"/>
          <a:stretch>
            <a:fillRect/>
          </a:stretch>
        </p:blipFill>
        <p:spPr>
          <a:xfrm>
            <a:off x="320136" y="5920676"/>
            <a:ext cx="625384" cy="1032832"/>
          </a:xfrm>
          <a:prstGeom prst="rect">
            <a:avLst/>
          </a:prstGeom>
        </p:spPr>
      </p:pic>
      <p:pic>
        <p:nvPicPr>
          <p:cNvPr id="15379" name="図 15378">
            <a:extLst>
              <a:ext uri="{FF2B5EF4-FFF2-40B4-BE49-F238E27FC236}">
                <a16:creationId xmlns:a16="http://schemas.microsoft.com/office/drawing/2014/main" id="{25F3AD05-11CD-2D02-B7AF-3C48C2231609}"/>
              </a:ext>
            </a:extLst>
          </p:cNvPr>
          <p:cNvPicPr>
            <a:picLocks noChangeAspect="1"/>
          </p:cNvPicPr>
          <p:nvPr/>
        </p:nvPicPr>
        <p:blipFill>
          <a:blip r:embed="rId18"/>
          <a:stretch>
            <a:fillRect/>
          </a:stretch>
        </p:blipFill>
        <p:spPr>
          <a:xfrm>
            <a:off x="1105420" y="5920676"/>
            <a:ext cx="625384" cy="1032832"/>
          </a:xfrm>
          <a:prstGeom prst="rect">
            <a:avLst/>
          </a:prstGeom>
        </p:spPr>
      </p:pic>
      <p:pic>
        <p:nvPicPr>
          <p:cNvPr id="15381" name="図 15380">
            <a:extLst>
              <a:ext uri="{FF2B5EF4-FFF2-40B4-BE49-F238E27FC236}">
                <a16:creationId xmlns:a16="http://schemas.microsoft.com/office/drawing/2014/main" id="{3CB59C56-D649-F48E-C00A-3B68BB18D8A5}"/>
              </a:ext>
            </a:extLst>
          </p:cNvPr>
          <p:cNvPicPr>
            <a:picLocks noChangeAspect="1"/>
          </p:cNvPicPr>
          <p:nvPr/>
        </p:nvPicPr>
        <p:blipFill>
          <a:blip r:embed="rId19"/>
          <a:stretch>
            <a:fillRect/>
          </a:stretch>
        </p:blipFill>
        <p:spPr>
          <a:xfrm>
            <a:off x="1890704" y="5920676"/>
            <a:ext cx="625384" cy="1032832"/>
          </a:xfrm>
          <a:prstGeom prst="rect">
            <a:avLst/>
          </a:prstGeom>
        </p:spPr>
      </p:pic>
      <p:pic>
        <p:nvPicPr>
          <p:cNvPr id="15383" name="図 15382">
            <a:extLst>
              <a:ext uri="{FF2B5EF4-FFF2-40B4-BE49-F238E27FC236}">
                <a16:creationId xmlns:a16="http://schemas.microsoft.com/office/drawing/2014/main" id="{C7ED9B0F-0F96-1B93-F698-5579B5288A19}"/>
              </a:ext>
            </a:extLst>
          </p:cNvPr>
          <p:cNvPicPr>
            <a:picLocks noChangeAspect="1"/>
          </p:cNvPicPr>
          <p:nvPr/>
        </p:nvPicPr>
        <p:blipFill>
          <a:blip r:embed="rId20"/>
          <a:stretch>
            <a:fillRect/>
          </a:stretch>
        </p:blipFill>
        <p:spPr>
          <a:xfrm>
            <a:off x="2675988" y="5920676"/>
            <a:ext cx="625384" cy="1032832"/>
          </a:xfrm>
          <a:prstGeom prst="rect">
            <a:avLst/>
          </a:prstGeom>
        </p:spPr>
      </p:pic>
      <p:pic>
        <p:nvPicPr>
          <p:cNvPr id="15385" name="図 15384">
            <a:extLst>
              <a:ext uri="{FF2B5EF4-FFF2-40B4-BE49-F238E27FC236}">
                <a16:creationId xmlns:a16="http://schemas.microsoft.com/office/drawing/2014/main" id="{5B9540AB-4E5F-181F-1A90-E6F3EF2CC7D7}"/>
              </a:ext>
            </a:extLst>
          </p:cNvPr>
          <p:cNvPicPr>
            <a:picLocks noChangeAspect="1"/>
          </p:cNvPicPr>
          <p:nvPr/>
        </p:nvPicPr>
        <p:blipFill>
          <a:blip r:embed="rId21"/>
          <a:stretch>
            <a:fillRect/>
          </a:stretch>
        </p:blipFill>
        <p:spPr>
          <a:xfrm>
            <a:off x="3461272" y="5920676"/>
            <a:ext cx="625384" cy="1032832"/>
          </a:xfrm>
          <a:prstGeom prst="rect">
            <a:avLst/>
          </a:prstGeom>
        </p:spPr>
      </p:pic>
      <p:pic>
        <p:nvPicPr>
          <p:cNvPr id="15387" name="図 15386">
            <a:extLst>
              <a:ext uri="{FF2B5EF4-FFF2-40B4-BE49-F238E27FC236}">
                <a16:creationId xmlns:a16="http://schemas.microsoft.com/office/drawing/2014/main" id="{8C7189A7-ADA9-8BB6-7C6B-06DD0BBE3786}"/>
              </a:ext>
            </a:extLst>
          </p:cNvPr>
          <p:cNvPicPr>
            <a:picLocks noChangeAspect="1"/>
          </p:cNvPicPr>
          <p:nvPr/>
        </p:nvPicPr>
        <p:blipFill>
          <a:blip r:embed="rId22"/>
          <a:stretch>
            <a:fillRect/>
          </a:stretch>
        </p:blipFill>
        <p:spPr>
          <a:xfrm>
            <a:off x="4246556" y="5920676"/>
            <a:ext cx="625384" cy="1032832"/>
          </a:xfrm>
          <a:prstGeom prst="rect">
            <a:avLst/>
          </a:prstGeom>
        </p:spPr>
      </p:pic>
      <p:pic>
        <p:nvPicPr>
          <p:cNvPr id="15389" name="図 15388">
            <a:extLst>
              <a:ext uri="{FF2B5EF4-FFF2-40B4-BE49-F238E27FC236}">
                <a16:creationId xmlns:a16="http://schemas.microsoft.com/office/drawing/2014/main" id="{AC431BC0-5D09-FF1E-D3EA-31D49E15D33D}"/>
              </a:ext>
            </a:extLst>
          </p:cNvPr>
          <p:cNvPicPr>
            <a:picLocks noChangeAspect="1"/>
          </p:cNvPicPr>
          <p:nvPr/>
        </p:nvPicPr>
        <p:blipFill>
          <a:blip r:embed="rId23"/>
          <a:stretch>
            <a:fillRect/>
          </a:stretch>
        </p:blipFill>
        <p:spPr>
          <a:xfrm>
            <a:off x="5031838" y="5920676"/>
            <a:ext cx="625384" cy="1032832"/>
          </a:xfrm>
          <a:prstGeom prst="rect">
            <a:avLst/>
          </a:prstGeom>
        </p:spPr>
      </p:pic>
      <p:pic>
        <p:nvPicPr>
          <p:cNvPr id="15391" name="図 15390">
            <a:extLst>
              <a:ext uri="{FF2B5EF4-FFF2-40B4-BE49-F238E27FC236}">
                <a16:creationId xmlns:a16="http://schemas.microsoft.com/office/drawing/2014/main" id="{A0E1D157-9C13-3ADD-9D21-B99684186035}"/>
              </a:ext>
            </a:extLst>
          </p:cNvPr>
          <p:cNvPicPr>
            <a:picLocks noChangeAspect="1"/>
          </p:cNvPicPr>
          <p:nvPr/>
        </p:nvPicPr>
        <p:blipFill>
          <a:blip r:embed="rId24"/>
          <a:stretch>
            <a:fillRect/>
          </a:stretch>
        </p:blipFill>
        <p:spPr>
          <a:xfrm>
            <a:off x="2942712" y="4978279"/>
            <a:ext cx="872653" cy="594495"/>
          </a:xfrm>
          <a:prstGeom prst="rect">
            <a:avLst/>
          </a:prstGeom>
        </p:spPr>
      </p:pic>
      <p:pic>
        <p:nvPicPr>
          <p:cNvPr id="15393" name="図 15392">
            <a:extLst>
              <a:ext uri="{FF2B5EF4-FFF2-40B4-BE49-F238E27FC236}">
                <a16:creationId xmlns:a16="http://schemas.microsoft.com/office/drawing/2014/main" id="{4CB26A98-94DC-BFF0-3CB3-1151623DBC29}"/>
              </a:ext>
            </a:extLst>
          </p:cNvPr>
          <p:cNvPicPr>
            <a:picLocks noChangeAspect="1"/>
          </p:cNvPicPr>
          <p:nvPr/>
        </p:nvPicPr>
        <p:blipFill>
          <a:blip r:embed="rId25"/>
          <a:stretch>
            <a:fillRect/>
          </a:stretch>
        </p:blipFill>
        <p:spPr>
          <a:xfrm>
            <a:off x="6964032" y="4429575"/>
            <a:ext cx="804497" cy="1091100"/>
          </a:xfrm>
          <a:prstGeom prst="rect">
            <a:avLst/>
          </a:prstGeom>
        </p:spPr>
      </p:pic>
      <p:pic>
        <p:nvPicPr>
          <p:cNvPr id="15395" name="図 15394">
            <a:extLst>
              <a:ext uri="{FF2B5EF4-FFF2-40B4-BE49-F238E27FC236}">
                <a16:creationId xmlns:a16="http://schemas.microsoft.com/office/drawing/2014/main" id="{D61BC11D-C4C7-9BA4-7765-4BCE2FB67A5B}"/>
              </a:ext>
            </a:extLst>
          </p:cNvPr>
          <p:cNvPicPr>
            <a:picLocks noChangeAspect="1"/>
          </p:cNvPicPr>
          <p:nvPr/>
        </p:nvPicPr>
        <p:blipFill>
          <a:blip r:embed="rId26"/>
          <a:stretch>
            <a:fillRect/>
          </a:stretch>
        </p:blipFill>
        <p:spPr>
          <a:xfrm>
            <a:off x="7847507" y="4274354"/>
            <a:ext cx="863284" cy="1238132"/>
          </a:xfrm>
          <a:prstGeom prst="rect">
            <a:avLst/>
          </a:prstGeom>
        </p:spPr>
      </p:pic>
      <p:pic>
        <p:nvPicPr>
          <p:cNvPr id="15396" name="図 15395" descr="背景パターン&#10;&#10;自動的に生成された説明">
            <a:extLst>
              <a:ext uri="{FF2B5EF4-FFF2-40B4-BE49-F238E27FC236}">
                <a16:creationId xmlns:a16="http://schemas.microsoft.com/office/drawing/2014/main" id="{850ED156-656F-0990-D9C0-E7C48B673D56}"/>
              </a:ext>
            </a:extLst>
          </p:cNvPr>
          <p:cNvPicPr>
            <a:picLocks noChangeAspect="1"/>
          </p:cNvPicPr>
          <p:nvPr/>
        </p:nvPicPr>
        <p:blipFill rotWithShape="1">
          <a:blip r:embed="rId27"/>
          <a:srcRect l="979" t="31113" r="220" b="2977"/>
          <a:stretch/>
        </p:blipFill>
        <p:spPr>
          <a:xfrm>
            <a:off x="2144420" y="4000814"/>
            <a:ext cx="466171" cy="466171"/>
          </a:xfrm>
          <a:prstGeom prst="rect">
            <a:avLst/>
          </a:prstGeom>
        </p:spPr>
      </p:pic>
      <p:pic>
        <p:nvPicPr>
          <p:cNvPr id="15397" name="図 15396" descr="背景パターン&#10;&#10;自動的に生成された説明">
            <a:extLst>
              <a:ext uri="{FF2B5EF4-FFF2-40B4-BE49-F238E27FC236}">
                <a16:creationId xmlns:a16="http://schemas.microsoft.com/office/drawing/2014/main" id="{C58C7D0A-2470-E5E0-8F2E-C42676B5B43C}"/>
              </a:ext>
            </a:extLst>
          </p:cNvPr>
          <p:cNvPicPr>
            <a:picLocks noChangeAspect="1"/>
          </p:cNvPicPr>
          <p:nvPr/>
        </p:nvPicPr>
        <p:blipFill rotWithShape="1">
          <a:blip r:embed="rId28"/>
          <a:srcRect t="32001" b="1288"/>
          <a:stretch/>
        </p:blipFill>
        <p:spPr>
          <a:xfrm>
            <a:off x="1535672" y="4000814"/>
            <a:ext cx="466171" cy="466171"/>
          </a:xfrm>
          <a:prstGeom prst="rect">
            <a:avLst/>
          </a:prstGeom>
        </p:spPr>
      </p:pic>
      <p:pic>
        <p:nvPicPr>
          <p:cNvPr id="15399" name="図 15398">
            <a:extLst>
              <a:ext uri="{FF2B5EF4-FFF2-40B4-BE49-F238E27FC236}">
                <a16:creationId xmlns:a16="http://schemas.microsoft.com/office/drawing/2014/main" id="{7461BF78-4136-59B7-8707-DE9E56E707C1}"/>
              </a:ext>
            </a:extLst>
          </p:cNvPr>
          <p:cNvPicPr>
            <a:picLocks noChangeAspect="1"/>
          </p:cNvPicPr>
          <p:nvPr/>
        </p:nvPicPr>
        <p:blipFill>
          <a:blip r:embed="rId29"/>
          <a:stretch>
            <a:fillRect/>
          </a:stretch>
        </p:blipFill>
        <p:spPr>
          <a:xfrm>
            <a:off x="2565296" y="916437"/>
            <a:ext cx="1564163" cy="1340712"/>
          </a:xfrm>
          <a:prstGeom prst="rect">
            <a:avLst/>
          </a:prstGeom>
        </p:spPr>
      </p:pic>
      <p:pic>
        <p:nvPicPr>
          <p:cNvPr id="15401" name="図 15400">
            <a:extLst>
              <a:ext uri="{FF2B5EF4-FFF2-40B4-BE49-F238E27FC236}">
                <a16:creationId xmlns:a16="http://schemas.microsoft.com/office/drawing/2014/main" id="{F8BF141D-EFC4-8A90-06F3-E3382101B1EF}"/>
              </a:ext>
            </a:extLst>
          </p:cNvPr>
          <p:cNvPicPr>
            <a:picLocks noChangeAspect="1"/>
          </p:cNvPicPr>
          <p:nvPr/>
        </p:nvPicPr>
        <p:blipFill>
          <a:blip r:embed="rId30"/>
          <a:stretch>
            <a:fillRect/>
          </a:stretch>
        </p:blipFill>
        <p:spPr>
          <a:xfrm>
            <a:off x="2544298" y="2358593"/>
            <a:ext cx="1564163" cy="1340712"/>
          </a:xfrm>
          <a:prstGeom prst="rect">
            <a:avLst/>
          </a:prstGeom>
        </p:spPr>
      </p:pic>
      <p:pic>
        <p:nvPicPr>
          <p:cNvPr id="15403" name="図 15402" descr="屋内, 建物, 座る, 部屋 が含まれている画像&#10;&#10;自動的に生成された説明">
            <a:extLst>
              <a:ext uri="{FF2B5EF4-FFF2-40B4-BE49-F238E27FC236}">
                <a16:creationId xmlns:a16="http://schemas.microsoft.com/office/drawing/2014/main" id="{F29AA46E-E670-822E-C5E2-19927D9D7E44}"/>
              </a:ext>
            </a:extLst>
          </p:cNvPr>
          <p:cNvPicPr>
            <a:picLocks noChangeAspect="1"/>
          </p:cNvPicPr>
          <p:nvPr/>
        </p:nvPicPr>
        <p:blipFill rotWithShape="1">
          <a:blip r:embed="rId31"/>
          <a:srcRect l="20588" t="9482" r="28430" b="2166"/>
          <a:stretch/>
        </p:blipFill>
        <p:spPr>
          <a:xfrm>
            <a:off x="143353" y="929566"/>
            <a:ext cx="2277739" cy="2790711"/>
          </a:xfrm>
          <a:prstGeom prst="rect">
            <a:avLst/>
          </a:prstGeom>
        </p:spPr>
      </p:pic>
      <p:sp>
        <p:nvSpPr>
          <p:cNvPr id="3" name="Rectangle 9">
            <a:extLst>
              <a:ext uri="{FF2B5EF4-FFF2-40B4-BE49-F238E27FC236}">
                <a16:creationId xmlns:a16="http://schemas.microsoft.com/office/drawing/2014/main" id="{F16521E2-21D2-2DBA-8D2E-A8F71E355F4A}"/>
              </a:ext>
            </a:extLst>
          </p:cNvPr>
          <p:cNvSpPr>
            <a:spLocks noChangeArrowheads="1"/>
          </p:cNvSpPr>
          <p:nvPr/>
        </p:nvSpPr>
        <p:spPr bwMode="auto">
          <a:xfrm>
            <a:off x="1433513" y="7310438"/>
            <a:ext cx="1260475" cy="184150"/>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600" dirty="0">
                <a:solidFill>
                  <a:schemeClr val="tx1">
                    <a:lumMod val="50000"/>
                    <a:lumOff val="50000"/>
                  </a:schemeClr>
                </a:solidFill>
                <a:latin typeface="Yu Gothic" panose="020B0400000000000000" pitchFamily="34" charset="-128"/>
                <a:ea typeface="Yu Gothic" panose="020B0400000000000000" pitchFamily="34" charset="-128"/>
              </a:rPr>
              <a:t>□□□□□■■■■■</a:t>
            </a:r>
          </a:p>
          <a:p>
            <a:pPr eaLnBrk="1" hangingPunct="1">
              <a:spcBef>
                <a:spcPct val="0"/>
              </a:spcBef>
              <a:buFontTx/>
              <a:buNone/>
              <a:defRPr/>
            </a:pPr>
            <a:r>
              <a:rPr lang="en-US" altLang="ja-JP" sz="600" dirty="0">
                <a:solidFill>
                  <a:schemeClr val="tx1">
                    <a:lumMod val="50000"/>
                    <a:lumOff val="50000"/>
                  </a:schemeClr>
                </a:solidFill>
                <a:latin typeface="Yu Gothic" panose="020B0400000000000000" pitchFamily="34" charset="-128"/>
                <a:ea typeface="Yu Gothic" panose="020B0400000000000000" pitchFamily="34" charset="-128"/>
              </a:rPr>
              <a:t>2025.09.01</a:t>
            </a:r>
            <a:r>
              <a:rPr lang="ja-JP" altLang="en-US" sz="600" dirty="0">
                <a:solidFill>
                  <a:schemeClr val="tx1">
                    <a:lumMod val="50000"/>
                    <a:lumOff val="50000"/>
                  </a:schemeClr>
                </a:solidFill>
                <a:latin typeface="Yu Gothic" panose="020B0400000000000000" pitchFamily="34" charset="-128"/>
                <a:ea typeface="Yu Gothic" panose="020B0400000000000000" pitchFamily="34" charset="-128"/>
              </a:rPr>
              <a:t>発行</a:t>
            </a:r>
          </a:p>
        </p:txBody>
      </p:sp>
    </p:spTree>
  </p:cSld>
  <p:clrMapOvr>
    <a:masterClrMapping/>
  </p:clrMapOvr>
</p:sld>
</file>

<file path=ppt/theme/theme1.xml><?xml version="1.0" encoding="utf-8"?>
<a:theme xmlns:a="http://schemas.openxmlformats.org/drawingml/2006/main" name="LIXILテーマ">
  <a:themeElements>
    <a:clrScheme name="ユーザー定義 1">
      <a:dk1>
        <a:srgbClr val="000000"/>
      </a:dk1>
      <a:lt1>
        <a:srgbClr val="FFFFFF"/>
      </a:lt1>
      <a:dk2>
        <a:srgbClr val="54585A"/>
      </a:dk2>
      <a:lt2>
        <a:srgbClr val="D1CDB5"/>
      </a:lt2>
      <a:accent1>
        <a:srgbClr val="E75400"/>
      </a:accent1>
      <a:accent2>
        <a:srgbClr val="0671B8"/>
      </a:accent2>
      <a:accent3>
        <a:srgbClr val="00AAAA"/>
      </a:accent3>
      <a:accent4>
        <a:srgbClr val="89BD28"/>
      </a:accent4>
      <a:accent5>
        <a:srgbClr val="A43F78"/>
      </a:accent5>
      <a:accent6>
        <a:srgbClr val="ADA29A"/>
      </a:accent6>
      <a:hlink>
        <a:srgbClr val="00376B"/>
      </a:hlink>
      <a:folHlink>
        <a:srgbClr val="6F256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324</TotalTime>
  <Words>221</Words>
  <Application>Microsoft Office PowerPoint</Application>
  <PresentationFormat>ユーザー設定</PresentationFormat>
  <Paragraphs>53</Paragraphs>
  <Slides>1</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Yu Gothic</vt:lpstr>
      <vt:lpstr>Yu Gothic</vt:lpstr>
      <vt:lpstr>Arial</vt:lpstr>
      <vt:lpstr>Calibri</vt:lpstr>
      <vt:lpstr>Times New Roman</vt:lpstr>
      <vt:lpstr>LIXILテーマ</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INAXトステムグループ User</dc:creator>
  <cp:lastModifiedBy>池永 文子(Ayako Ikenaga)</cp:lastModifiedBy>
  <cp:revision>8</cp:revision>
  <dcterms:created xsi:type="dcterms:W3CDTF">2010-09-29T12:55:25Z</dcterms:created>
  <dcterms:modified xsi:type="dcterms:W3CDTF">2025-08-25T05:03:53Z</dcterms:modified>
</cp:coreProperties>
</file>