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4"/>
  </p:notesMasterIdLst>
  <p:sldIdLst>
    <p:sldId id="301" r:id="rId2"/>
    <p:sldId id="300" r:id="rId3"/>
  </p:sldIdLst>
  <p:sldSz cx="10691813" cy="7559675"/>
  <p:notesSz cx="6807200" cy="9939338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7" roundtripDataSignature="AMtx7mgrH53d+zB2naGERbbD/Hg9igPkA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136" autoAdjust="0"/>
    <p:restoredTop sz="94660"/>
  </p:normalViewPr>
  <p:slideViewPr>
    <p:cSldViewPr snapToGrid="0">
      <p:cViewPr varScale="1">
        <p:scale>
          <a:sx n="63" d="100"/>
          <a:sy n="63" d="100"/>
        </p:scale>
        <p:origin x="63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customschemas.google.com/relationships/presentationmetadata" Target="metadata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11" Type="http://schemas.openxmlformats.org/officeDocument/2006/relationships/tableStyles" Target="tableStyles.xml"/><Relationship Id="rId10" Type="http://schemas.openxmlformats.org/officeDocument/2006/relationships/theme" Target="theme/theme1.xml"/><Relationship Id="rId4" Type="http://schemas.openxmlformats.org/officeDocument/2006/relationships/notesMaster" Target="notesMasters/notesMaster1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49575" cy="496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57625" y="0"/>
            <a:ext cx="2949575" cy="496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768350" y="746125"/>
            <a:ext cx="5270500" cy="37258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908050" y="4721225"/>
            <a:ext cx="4991100" cy="44719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39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39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39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39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39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0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0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0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0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9442450"/>
            <a:ext cx="2949575" cy="496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57625" y="9442450"/>
            <a:ext cx="2949575" cy="496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>
            <a:extLst>
              <a:ext uri="{FF2B5EF4-FFF2-40B4-BE49-F238E27FC236}">
                <a16:creationId xmlns:a16="http://schemas.microsoft.com/office/drawing/2014/main" id="{81F634BD-34C5-0E41-A150-6652D74C73B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8" name="Rectangle 3">
            <a:extLst>
              <a:ext uri="{FF2B5EF4-FFF2-40B4-BE49-F238E27FC236}">
                <a16:creationId xmlns:a16="http://schemas.microsoft.com/office/drawing/2014/main" id="{90BD24CB-D239-1A49-9F38-E082F196914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defTabSz="496012" eaLnBrk="1" hangingPunct="1">
              <a:defRPr/>
            </a:pPr>
            <a:endParaRPr lang="ja-JP" altLang="en-US" sz="1306"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>
            <a:extLst>
              <a:ext uri="{FF2B5EF4-FFF2-40B4-BE49-F238E27FC236}">
                <a16:creationId xmlns:a16="http://schemas.microsoft.com/office/drawing/2014/main" id="{81F634BD-34C5-0E41-A150-6652D74C73B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8" name="Rectangle 3">
            <a:extLst>
              <a:ext uri="{FF2B5EF4-FFF2-40B4-BE49-F238E27FC236}">
                <a16:creationId xmlns:a16="http://schemas.microsoft.com/office/drawing/2014/main" id="{90BD24CB-D239-1A49-9F38-E082F196914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defTabSz="496012" eaLnBrk="1" hangingPunct="1">
              <a:defRPr/>
            </a:pPr>
            <a:endParaRPr lang="ja-JP" altLang="en-US" sz="1306"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-1:LIXIL">
  <p:cSld name="A-1:LIXIL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oogle Shape;11;p1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2" name="Google Shape;12;p14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3" name="Google Shape;13;p14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/>
          </a:p>
        </p:txBody>
      </p:sp>
      <p:pic>
        <p:nvPicPr>
          <p:cNvPr id="14" name="Google Shape;14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oogle Shape;15;p1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-4:TOSTEM（帯なし）">
  <p:cSld name="C-4:TOSTEM（帯なし）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Google Shape;70;p2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915525" y="138113"/>
            <a:ext cx="601663" cy="12541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71" name="Google Shape;71;p24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72" name="Google Shape;72;p24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/>
          </a:p>
        </p:txBody>
      </p:sp>
      <p:pic>
        <p:nvPicPr>
          <p:cNvPr id="73" name="Google Shape;73;p2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74" name="Google Shape;74;p2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-5:INTERIO（帯なし）">
  <p:cSld name="C-5:INTERIO（帯なし）"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Google Shape;76;p2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942513" y="130175"/>
            <a:ext cx="574675" cy="13811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77" name="Google Shape;77;p25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78" name="Google Shape;78;p25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/>
          </a:p>
        </p:txBody>
      </p:sp>
      <p:pic>
        <p:nvPicPr>
          <p:cNvPr id="79" name="Google Shape;79;p2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Google Shape;80;p2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-2:INAX">
  <p:cSld name="A-2:INAX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Google Shape;17;p1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8" name="Google Shape;18;p15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9" name="Google Shape;19;p15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/>
          </a:p>
        </p:txBody>
      </p:sp>
      <p:pic>
        <p:nvPicPr>
          <p:cNvPr id="20" name="Google Shape;20;p1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Google Shape;21;p1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-3:EXSIOR">
  <p:cSld name="A-3:EXSIOR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Google Shape;23;p1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4" name="Google Shape;24;p16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5" name="Google Shape;25;p16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/>
          </a:p>
        </p:txBody>
      </p:sp>
      <p:pic>
        <p:nvPicPr>
          <p:cNvPr id="26" name="Google Shape;26;p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Google Shape;27;p1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-4:TOSTEM">
  <p:cSld name="A-4:TOSTEM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Google Shape;29;p1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0" name="Google Shape;30;p17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1" name="Google Shape;31;p17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/>
          </a:p>
        </p:txBody>
      </p:sp>
      <p:pic>
        <p:nvPicPr>
          <p:cNvPr id="32" name="Google Shape;32;p1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33" name="Google Shape;33;p1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-5:INTERIO">
  <p:cSld name="A-5:INTERIO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Google Shape;35;p1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6" name="Google Shape;36;p18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7" name="Google Shape;37;p18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/>
          </a:p>
        </p:txBody>
      </p:sp>
      <p:pic>
        <p:nvPicPr>
          <p:cNvPr id="38" name="Google Shape;38;p1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39" name="Google Shape;39;p1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-1:エコファーストなし">
  <p:cSld name="B-1:エコファーストなし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1" name="Google Shape;41;p19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2" name="Google Shape;42;p19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/>
          </a:p>
        </p:txBody>
      </p:sp>
      <p:pic>
        <p:nvPicPr>
          <p:cNvPr id="43" name="Google Shape;43;p1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-2:長期保証サービス有り">
  <p:cSld name="B-2:長期保証サービス有り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20"/>
          <p:cNvSpPr/>
          <p:nvPr/>
        </p:nvSpPr>
        <p:spPr>
          <a:xfrm>
            <a:off x="1331913" y="7423150"/>
            <a:ext cx="923925" cy="77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詳細はWEBをご確認ください</a:t>
            </a:r>
            <a:endParaRPr sz="5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6" name="Google Shape;46;p2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331913" y="7209972"/>
            <a:ext cx="923925" cy="20637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7" name="Google Shape;47;p20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8" name="Google Shape;48;p20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/>
          </a:p>
        </p:txBody>
      </p:sp>
      <p:pic>
        <p:nvPicPr>
          <p:cNvPr id="49" name="Google Shape;49;p2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50" name="Google Shape;50;p2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-2:INAX（帯なし）">
  <p:cSld name="C-2:INAX（帯なし）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Google Shape;58;p2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101263" y="141288"/>
            <a:ext cx="417512" cy="12541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9" name="Google Shape;59;p22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0" name="Google Shape;60;p22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/>
          </a:p>
        </p:txBody>
      </p:sp>
      <p:pic>
        <p:nvPicPr>
          <p:cNvPr id="61" name="Google Shape;61;p2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62" name="Google Shape;62;p2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-3:EXSIOR（帯なし）">
  <p:cSld name="C-3:EXSIOR（帯なし）"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Google Shape;64;p2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983788" y="100013"/>
            <a:ext cx="533400" cy="173037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65" name="Google Shape;65;p23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6" name="Google Shape;66;p23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/>
          </a:p>
        </p:txBody>
      </p:sp>
      <p:pic>
        <p:nvPicPr>
          <p:cNvPr id="67" name="Google Shape;67;p2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68" name="Google Shape;68;p2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7" r:id="rId8"/>
    <p:sldLayoutId id="2147483658" r:id="rId9"/>
    <p:sldLayoutId id="2147483659" r:id="rId10"/>
    <p:sldLayoutId id="2147483660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3.emf"/><Relationship Id="rId18" Type="http://schemas.openxmlformats.org/officeDocument/2006/relationships/image" Target="../media/image28.emf"/><Relationship Id="rId26" Type="http://schemas.openxmlformats.org/officeDocument/2006/relationships/image" Target="../media/image36.emf"/><Relationship Id="rId39" Type="http://schemas.openxmlformats.org/officeDocument/2006/relationships/image" Target="../media/image49.emf"/><Relationship Id="rId3" Type="http://schemas.openxmlformats.org/officeDocument/2006/relationships/image" Target="../media/image13.png"/><Relationship Id="rId21" Type="http://schemas.openxmlformats.org/officeDocument/2006/relationships/image" Target="../media/image31.png"/><Relationship Id="rId34" Type="http://schemas.openxmlformats.org/officeDocument/2006/relationships/image" Target="../media/image44.emf"/><Relationship Id="rId7" Type="http://schemas.openxmlformats.org/officeDocument/2006/relationships/image" Target="../media/image17.png"/><Relationship Id="rId12" Type="http://schemas.openxmlformats.org/officeDocument/2006/relationships/image" Target="../media/image22.emf"/><Relationship Id="rId17" Type="http://schemas.openxmlformats.org/officeDocument/2006/relationships/image" Target="../media/image27.png"/><Relationship Id="rId25" Type="http://schemas.openxmlformats.org/officeDocument/2006/relationships/image" Target="../media/image35.emf"/><Relationship Id="rId33" Type="http://schemas.openxmlformats.org/officeDocument/2006/relationships/image" Target="../media/image43.emf"/><Relationship Id="rId38" Type="http://schemas.openxmlformats.org/officeDocument/2006/relationships/image" Target="../media/image48.jpe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26.emf"/><Relationship Id="rId20" Type="http://schemas.openxmlformats.org/officeDocument/2006/relationships/image" Target="../media/image30.emf"/><Relationship Id="rId29" Type="http://schemas.openxmlformats.org/officeDocument/2006/relationships/image" Target="../media/image39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11" Type="http://schemas.openxmlformats.org/officeDocument/2006/relationships/image" Target="../media/image21.emf"/><Relationship Id="rId24" Type="http://schemas.openxmlformats.org/officeDocument/2006/relationships/image" Target="../media/image34.emf"/><Relationship Id="rId32" Type="http://schemas.openxmlformats.org/officeDocument/2006/relationships/image" Target="../media/image42.emf"/><Relationship Id="rId37" Type="http://schemas.openxmlformats.org/officeDocument/2006/relationships/image" Target="../media/image47.jpeg"/><Relationship Id="rId5" Type="http://schemas.openxmlformats.org/officeDocument/2006/relationships/image" Target="../media/image15.png"/><Relationship Id="rId15" Type="http://schemas.openxmlformats.org/officeDocument/2006/relationships/image" Target="../media/image25.emf"/><Relationship Id="rId23" Type="http://schemas.openxmlformats.org/officeDocument/2006/relationships/image" Target="../media/image33.jpg"/><Relationship Id="rId28" Type="http://schemas.openxmlformats.org/officeDocument/2006/relationships/image" Target="../media/image38.emf"/><Relationship Id="rId36" Type="http://schemas.openxmlformats.org/officeDocument/2006/relationships/image" Target="../media/image46.jpg"/><Relationship Id="rId10" Type="http://schemas.openxmlformats.org/officeDocument/2006/relationships/image" Target="../media/image20.emf"/><Relationship Id="rId19" Type="http://schemas.openxmlformats.org/officeDocument/2006/relationships/image" Target="../media/image29.emf"/><Relationship Id="rId31" Type="http://schemas.openxmlformats.org/officeDocument/2006/relationships/image" Target="../media/image41.emf"/><Relationship Id="rId4" Type="http://schemas.openxmlformats.org/officeDocument/2006/relationships/image" Target="../media/image14.png"/><Relationship Id="rId9" Type="http://schemas.openxmlformats.org/officeDocument/2006/relationships/image" Target="../media/image19.emf"/><Relationship Id="rId14" Type="http://schemas.openxmlformats.org/officeDocument/2006/relationships/image" Target="../media/image24.emf"/><Relationship Id="rId22" Type="http://schemas.openxmlformats.org/officeDocument/2006/relationships/image" Target="../media/image32.jpg"/><Relationship Id="rId27" Type="http://schemas.openxmlformats.org/officeDocument/2006/relationships/image" Target="../media/image37.emf"/><Relationship Id="rId30" Type="http://schemas.openxmlformats.org/officeDocument/2006/relationships/image" Target="../media/image40.emf"/><Relationship Id="rId35" Type="http://schemas.openxmlformats.org/officeDocument/2006/relationships/image" Target="../media/image45.em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image" Target="../media/image26.emf"/><Relationship Id="rId18" Type="http://schemas.openxmlformats.org/officeDocument/2006/relationships/image" Target="../media/image23.emf"/><Relationship Id="rId26" Type="http://schemas.openxmlformats.org/officeDocument/2006/relationships/image" Target="../media/image47.jpeg"/><Relationship Id="rId39" Type="http://schemas.openxmlformats.org/officeDocument/2006/relationships/image" Target="../media/image66.emf"/><Relationship Id="rId3" Type="http://schemas.openxmlformats.org/officeDocument/2006/relationships/image" Target="../media/image13.png"/><Relationship Id="rId21" Type="http://schemas.openxmlformats.org/officeDocument/2006/relationships/image" Target="../media/image34.emf"/><Relationship Id="rId34" Type="http://schemas.openxmlformats.org/officeDocument/2006/relationships/image" Target="../media/image61.emf"/><Relationship Id="rId7" Type="http://schemas.openxmlformats.org/officeDocument/2006/relationships/image" Target="../media/image52.png"/><Relationship Id="rId12" Type="http://schemas.openxmlformats.org/officeDocument/2006/relationships/image" Target="../media/image55.png"/><Relationship Id="rId17" Type="http://schemas.openxmlformats.org/officeDocument/2006/relationships/image" Target="../media/image22.emf"/><Relationship Id="rId25" Type="http://schemas.openxmlformats.org/officeDocument/2006/relationships/image" Target="../media/image31.png"/><Relationship Id="rId33" Type="http://schemas.openxmlformats.org/officeDocument/2006/relationships/image" Target="../media/image60.emf"/><Relationship Id="rId38" Type="http://schemas.openxmlformats.org/officeDocument/2006/relationships/image" Target="../media/image65.emf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21.emf"/><Relationship Id="rId20" Type="http://schemas.openxmlformats.org/officeDocument/2006/relationships/image" Target="../media/image25.emf"/><Relationship Id="rId29" Type="http://schemas.openxmlformats.org/officeDocument/2006/relationships/image" Target="../media/image56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1.png"/><Relationship Id="rId11" Type="http://schemas.openxmlformats.org/officeDocument/2006/relationships/image" Target="../media/image54.png"/><Relationship Id="rId24" Type="http://schemas.openxmlformats.org/officeDocument/2006/relationships/image" Target="../media/image30.emf"/><Relationship Id="rId32" Type="http://schemas.openxmlformats.org/officeDocument/2006/relationships/image" Target="../media/image59.emf"/><Relationship Id="rId37" Type="http://schemas.openxmlformats.org/officeDocument/2006/relationships/image" Target="../media/image64.emf"/><Relationship Id="rId5" Type="http://schemas.openxmlformats.org/officeDocument/2006/relationships/image" Target="../media/image50.png"/><Relationship Id="rId15" Type="http://schemas.openxmlformats.org/officeDocument/2006/relationships/image" Target="../media/image20.emf"/><Relationship Id="rId23" Type="http://schemas.openxmlformats.org/officeDocument/2006/relationships/image" Target="../media/image29.emf"/><Relationship Id="rId28" Type="http://schemas.openxmlformats.org/officeDocument/2006/relationships/image" Target="../media/image49.emf"/><Relationship Id="rId36" Type="http://schemas.openxmlformats.org/officeDocument/2006/relationships/image" Target="../media/image63.emf"/><Relationship Id="rId10" Type="http://schemas.openxmlformats.org/officeDocument/2006/relationships/image" Target="../media/image53.emf"/><Relationship Id="rId19" Type="http://schemas.openxmlformats.org/officeDocument/2006/relationships/image" Target="../media/image24.emf"/><Relationship Id="rId31" Type="http://schemas.openxmlformats.org/officeDocument/2006/relationships/image" Target="../media/image58.emf"/><Relationship Id="rId4" Type="http://schemas.openxmlformats.org/officeDocument/2006/relationships/image" Target="../media/image14.png"/><Relationship Id="rId9" Type="http://schemas.openxmlformats.org/officeDocument/2006/relationships/image" Target="../media/image15.png"/><Relationship Id="rId14" Type="http://schemas.openxmlformats.org/officeDocument/2006/relationships/image" Target="../media/image19.emf"/><Relationship Id="rId22" Type="http://schemas.openxmlformats.org/officeDocument/2006/relationships/image" Target="../media/image28.emf"/><Relationship Id="rId27" Type="http://schemas.openxmlformats.org/officeDocument/2006/relationships/image" Target="../media/image48.jpeg"/><Relationship Id="rId30" Type="http://schemas.openxmlformats.org/officeDocument/2006/relationships/image" Target="../media/image57.emf"/><Relationship Id="rId35" Type="http://schemas.openxmlformats.org/officeDocument/2006/relationships/image" Target="../media/image6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正方形/長方形 40">
            <a:extLst>
              <a:ext uri="{FF2B5EF4-FFF2-40B4-BE49-F238E27FC236}">
                <a16:creationId xmlns:a16="http://schemas.microsoft.com/office/drawing/2014/main" id="{C718F8AF-0BDF-8A48-84BE-06F36289C052}"/>
              </a:ext>
            </a:extLst>
          </p:cNvPr>
          <p:cNvSpPr/>
          <p:nvPr/>
        </p:nvSpPr>
        <p:spPr>
          <a:xfrm rot="10800000" flipH="1" flipV="1">
            <a:off x="15511463" y="2589213"/>
            <a:ext cx="231775" cy="819150"/>
          </a:xfrm>
          <a:prstGeom prst="rect">
            <a:avLst/>
          </a:prstGeom>
          <a:solidFill>
            <a:srgbClr val="E15B2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sz="1175"/>
          </a:p>
        </p:txBody>
      </p:sp>
      <p:sp>
        <p:nvSpPr>
          <p:cNvPr id="15365" name="Text Box 1039">
            <a:extLst>
              <a:ext uri="{FF2B5EF4-FFF2-40B4-BE49-F238E27FC236}">
                <a16:creationId xmlns:a16="http://schemas.microsoft.com/office/drawing/2014/main" id="{5305156E-DA42-0A4C-A104-833CCADA6D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56550" y="128588"/>
            <a:ext cx="1154113" cy="13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ja-JP" altLang="en-US" sz="900" b="1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□□□□□■■■■■</a:t>
            </a:r>
          </a:p>
        </p:txBody>
      </p:sp>
      <p:sp>
        <p:nvSpPr>
          <p:cNvPr id="15366" name="Text Box 1039">
            <a:extLst>
              <a:ext uri="{FF2B5EF4-FFF2-40B4-BE49-F238E27FC236}">
                <a16:creationId xmlns:a16="http://schemas.microsoft.com/office/drawing/2014/main" id="{0B886D4C-5C70-0E46-A6D5-BFBE1A200F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501650"/>
            <a:ext cx="1256754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400" b="1" dirty="0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インテリア建材</a:t>
            </a: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7A8974C9-868E-A945-8CEF-985817BF30F7}"/>
              </a:ext>
            </a:extLst>
          </p:cNvPr>
          <p:cNvSpPr/>
          <p:nvPr/>
        </p:nvSpPr>
        <p:spPr>
          <a:xfrm>
            <a:off x="-1525587" y="0"/>
            <a:ext cx="1331277" cy="785813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sz="1600" b="1">
                <a:solidFill>
                  <a:schemeClr val="tx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A-1:LIXIL</a:t>
            </a:r>
            <a:endParaRPr lang="ja-JP" altLang="en-US" sz="1600" b="1">
              <a:solidFill>
                <a:schemeClr val="tx1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sp>
        <p:nvSpPr>
          <p:cNvPr id="24" name="Text Box 1039">
            <a:extLst>
              <a:ext uri="{FF2B5EF4-FFF2-40B4-BE49-F238E27FC236}">
                <a16:creationId xmlns:a16="http://schemas.microsoft.com/office/drawing/2014/main" id="{53152343-5209-5247-9115-DAF3839F14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100013"/>
            <a:ext cx="1411288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100" b="1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□□□□□■■■■■</a:t>
            </a: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F7C09E09-4923-6849-9DC0-C805F44E22FE}"/>
              </a:ext>
            </a:extLst>
          </p:cNvPr>
          <p:cNvSpPr/>
          <p:nvPr/>
        </p:nvSpPr>
        <p:spPr>
          <a:xfrm>
            <a:off x="0" y="-1537322"/>
            <a:ext cx="6743700" cy="1314374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C1C3A836-0976-A64C-B16F-45305A7EBD1F}"/>
              </a:ext>
            </a:extLst>
          </p:cNvPr>
          <p:cNvSpPr txBox="1"/>
          <p:nvPr/>
        </p:nvSpPr>
        <p:spPr>
          <a:xfrm>
            <a:off x="4217355" y="-1316229"/>
            <a:ext cx="243068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>
                <a:latin typeface="Yu Gothic" panose="020B0400000000000000" pitchFamily="34" charset="-128"/>
                <a:ea typeface="Yu Gothic" panose="020B0400000000000000" pitchFamily="34" charset="-128"/>
              </a:rPr>
              <a:t>←</a:t>
            </a:r>
            <a:endParaRPr kumimoji="1" lang="en-US" altLang="ja-JP" sz="140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r>
              <a:rPr kumimoji="1" lang="en-US" altLang="ja-JP" sz="1400">
                <a:latin typeface="Yu Gothic" panose="020B0400000000000000" pitchFamily="34" charset="-128"/>
                <a:ea typeface="Yu Gothic" panose="020B0400000000000000" pitchFamily="34" charset="-128"/>
              </a:rPr>
              <a:t>RICHELLE</a:t>
            </a:r>
            <a:r>
              <a:rPr kumimoji="1" lang="ja-JP" altLang="en-US" sz="1400">
                <a:latin typeface="Yu Gothic" panose="020B0400000000000000" pitchFamily="34" charset="-128"/>
                <a:ea typeface="Yu Gothic" panose="020B0400000000000000" pitchFamily="34" charset="-128"/>
              </a:rPr>
              <a:t>、</a:t>
            </a:r>
            <a:r>
              <a:rPr kumimoji="1" lang="en-US" altLang="ja-JP" sz="1400">
                <a:latin typeface="Yu Gothic" panose="020B0400000000000000" pitchFamily="34" charset="-128"/>
                <a:ea typeface="Yu Gothic" panose="020B0400000000000000" pitchFamily="34" charset="-128"/>
              </a:rPr>
              <a:t>SPAGE</a:t>
            </a:r>
            <a:r>
              <a:rPr kumimoji="1" lang="ja-JP" altLang="en-US" sz="1400">
                <a:latin typeface="Yu Gothic" panose="020B0400000000000000" pitchFamily="34" charset="-128"/>
                <a:ea typeface="Yu Gothic" panose="020B0400000000000000" pitchFamily="34" charset="-128"/>
              </a:rPr>
              <a:t>に限り、商品名にロゴ使用可。</a:t>
            </a:r>
            <a:endParaRPr kumimoji="1" lang="en-US" altLang="ja-JP" sz="140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r>
              <a:rPr kumimoji="1" lang="en-US" altLang="ja-JP" sz="1400">
                <a:solidFill>
                  <a:srgbClr val="D95000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kumimoji="1" lang="ja-JP" altLang="en-US" sz="1400">
                <a:solidFill>
                  <a:srgbClr val="D95000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サイズ変更不可</a:t>
            </a:r>
            <a:endParaRPr kumimoji="1" lang="en-US" altLang="ja-JP" sz="1400">
              <a:solidFill>
                <a:srgbClr val="D95000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pic>
        <p:nvPicPr>
          <p:cNvPr id="18" name="図 17">
            <a:extLst>
              <a:ext uri="{FF2B5EF4-FFF2-40B4-BE49-F238E27FC236}">
                <a16:creationId xmlns:a16="http://schemas.microsoft.com/office/drawing/2014/main" id="{CEA7FDF2-509E-D640-BA9C-AAFBDC6D81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3789" y="-978818"/>
            <a:ext cx="1827954" cy="720000"/>
          </a:xfrm>
          <a:prstGeom prst="rect">
            <a:avLst/>
          </a:prstGeom>
        </p:spPr>
      </p:pic>
      <p:sp>
        <p:nvSpPr>
          <p:cNvPr id="19" name="Text Box 1039">
            <a:extLst>
              <a:ext uri="{FF2B5EF4-FFF2-40B4-BE49-F238E27FC236}">
                <a16:creationId xmlns:a16="http://schemas.microsoft.com/office/drawing/2014/main" id="{672CEE98-B33C-5A4E-BEC5-A58DCFAF74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-645730"/>
            <a:ext cx="1667123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400" b="1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システムバスルーム </a:t>
            </a:r>
          </a:p>
        </p:txBody>
      </p:sp>
      <p:pic>
        <p:nvPicPr>
          <p:cNvPr id="22" name="図 21">
            <a:extLst>
              <a:ext uri="{FF2B5EF4-FFF2-40B4-BE49-F238E27FC236}">
                <a16:creationId xmlns:a16="http://schemas.microsoft.com/office/drawing/2014/main" id="{626324B6-8641-EF47-A1C4-D59A733D816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65345" y="-1319626"/>
            <a:ext cx="2148007" cy="288000"/>
          </a:xfrm>
          <a:prstGeom prst="rect">
            <a:avLst/>
          </a:prstGeom>
        </p:spPr>
      </p:pic>
      <p:sp>
        <p:nvSpPr>
          <p:cNvPr id="23" name="Text Box 1039">
            <a:extLst>
              <a:ext uri="{FF2B5EF4-FFF2-40B4-BE49-F238E27FC236}">
                <a16:creationId xmlns:a16="http://schemas.microsoft.com/office/drawing/2014/main" id="{E6732C8D-6A54-AB47-8FDA-70981FEAB5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-1207070"/>
            <a:ext cx="1436291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400" b="1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システムキッチン</a:t>
            </a:r>
          </a:p>
        </p:txBody>
      </p:sp>
      <p:sp>
        <p:nvSpPr>
          <p:cNvPr id="2" name="Text Box 1039">
            <a:extLst>
              <a:ext uri="{FF2B5EF4-FFF2-40B4-BE49-F238E27FC236}">
                <a16:creationId xmlns:a16="http://schemas.microsoft.com/office/drawing/2014/main" id="{0E02B1B8-6FE9-C3A7-B443-DA99997908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18429" y="335280"/>
            <a:ext cx="7367401" cy="4555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None/>
              <a:defRPr/>
            </a:pPr>
            <a:r>
              <a:rPr lang="ja-JP" altLang="en-US" sz="2800" b="1" kern="1200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ラシッサ</a:t>
            </a:r>
            <a:r>
              <a:rPr lang="en-US" altLang="ja-JP" sz="2800" b="1" kern="1200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UD</a:t>
            </a:r>
            <a:r>
              <a:rPr lang="ja-JP" altLang="en-US" sz="2800" b="1" kern="1200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 </a:t>
            </a:r>
            <a:r>
              <a:rPr lang="ja-JP" altLang="en-US" sz="1400" b="1" kern="1200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上吊連動方式片引戸</a:t>
            </a:r>
            <a:r>
              <a:rPr lang="en-US" altLang="ja-JP" sz="1400" b="1" kern="1200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2</a:t>
            </a:r>
            <a:r>
              <a:rPr lang="ja-JP" altLang="en-US" sz="1400" b="1" kern="1200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枚建</a:t>
            </a:r>
            <a:r>
              <a:rPr lang="en-US" altLang="ja-JP" sz="1400" b="1" kern="1200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(</a:t>
            </a:r>
            <a:r>
              <a:rPr lang="ja-JP" altLang="en-US" sz="1400" b="1" kern="1200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高齢者居住施設向け・一般住宅向け</a:t>
            </a:r>
            <a:r>
              <a:rPr lang="en-US" altLang="ja-JP" sz="1400" b="1" kern="1200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)</a:t>
            </a:r>
            <a:endParaRPr kumimoji="1" lang="ja-JP" altLang="en-US" sz="1400" dirty="0"/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92D36707-C95F-6176-3E17-1C6E3D83D13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4299"/>
          <a:stretch/>
        </p:blipFill>
        <p:spPr>
          <a:xfrm>
            <a:off x="6252331" y="1101482"/>
            <a:ext cx="4174302" cy="1324339"/>
          </a:xfrm>
          <a:prstGeom prst="rect">
            <a:avLst/>
          </a:prstGeom>
        </p:spPr>
      </p:pic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B647844-1D72-BD66-269C-B1CDA678686B}"/>
              </a:ext>
            </a:extLst>
          </p:cNvPr>
          <p:cNvSpPr/>
          <p:nvPr/>
        </p:nvSpPr>
        <p:spPr>
          <a:xfrm>
            <a:off x="4165533" y="2423797"/>
            <a:ext cx="328111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游ゴシック" panose="020B0400000000000000" pitchFamily="50" charset="-128"/>
                <a:ea typeface="游ゴシック" panose="020B0400000000000000" pitchFamily="50" charset="-128"/>
              </a:rPr>
              <a:t>■スムーズな開閉ができる連動方式</a:t>
            </a:r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1D6537F2-6E19-31E3-7D49-66019283609D}"/>
              </a:ext>
            </a:extLst>
          </p:cNvPr>
          <p:cNvSpPr/>
          <p:nvPr/>
        </p:nvSpPr>
        <p:spPr>
          <a:xfrm>
            <a:off x="4170863" y="3747689"/>
            <a:ext cx="328111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游ゴシック" panose="020B0400000000000000" pitchFamily="50" charset="-128"/>
                <a:ea typeface="游ゴシック" panose="020B0400000000000000" pitchFamily="50" charset="-128"/>
              </a:rPr>
              <a:t>■ゆとりある有効開口</a:t>
            </a:r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25" name="正方形/長方形 24">
            <a:extLst>
              <a:ext uri="{FF2B5EF4-FFF2-40B4-BE49-F238E27FC236}">
                <a16:creationId xmlns:a16="http://schemas.microsoft.com/office/drawing/2014/main" id="{837B0383-5755-5A82-90C5-E7CCBAEC2EEC}"/>
              </a:ext>
            </a:extLst>
          </p:cNvPr>
          <p:cNvSpPr/>
          <p:nvPr/>
        </p:nvSpPr>
        <p:spPr>
          <a:xfrm>
            <a:off x="-4787" y="4525474"/>
            <a:ext cx="141577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游ゴシック" panose="020B0400000000000000" pitchFamily="50" charset="-128"/>
                <a:ea typeface="游ゴシック" panose="020B0400000000000000" pitchFamily="50" charset="-128"/>
              </a:rPr>
              <a:t>●パネル＆ガラス</a:t>
            </a:r>
          </a:p>
        </p:txBody>
      </p:sp>
      <p:sp>
        <p:nvSpPr>
          <p:cNvPr id="26" name="正方形/長方形 25">
            <a:extLst>
              <a:ext uri="{FF2B5EF4-FFF2-40B4-BE49-F238E27FC236}">
                <a16:creationId xmlns:a16="http://schemas.microsoft.com/office/drawing/2014/main" id="{151AD909-FB5B-91EE-2B8E-AA7F096427C9}"/>
              </a:ext>
            </a:extLst>
          </p:cNvPr>
          <p:cNvSpPr/>
          <p:nvPr/>
        </p:nvSpPr>
        <p:spPr>
          <a:xfrm>
            <a:off x="-23650" y="5592553"/>
            <a:ext cx="95410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游ゴシック" panose="020B0400000000000000" pitchFamily="50" charset="-128"/>
                <a:ea typeface="游ゴシック" panose="020B0400000000000000" pitchFamily="50" charset="-128"/>
              </a:rPr>
              <a:t>●デザイン</a:t>
            </a:r>
          </a:p>
        </p:txBody>
      </p:sp>
      <p:pic>
        <p:nvPicPr>
          <p:cNvPr id="27" name="図 26">
            <a:extLst>
              <a:ext uri="{FF2B5EF4-FFF2-40B4-BE49-F238E27FC236}">
                <a16:creationId xmlns:a16="http://schemas.microsoft.com/office/drawing/2014/main" id="{F0B6A16D-16F2-ABB2-7C0F-2B3F8C65C1A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39215" y="4041286"/>
            <a:ext cx="3386451" cy="1376082"/>
          </a:xfrm>
          <a:prstGeom prst="rect">
            <a:avLst/>
          </a:prstGeom>
        </p:spPr>
      </p:pic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940B5570-47D3-25A6-D02F-6731BAC12971}"/>
              </a:ext>
            </a:extLst>
          </p:cNvPr>
          <p:cNvSpPr txBox="1"/>
          <p:nvPr/>
        </p:nvSpPr>
        <p:spPr>
          <a:xfrm>
            <a:off x="4245155" y="1024614"/>
            <a:ext cx="204897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游ゴシック" panose="020B0400000000000000" pitchFamily="50" charset="-128"/>
                <a:ea typeface="游ゴシック" panose="020B0400000000000000" pitchFamily="50" charset="-128"/>
              </a:rPr>
              <a:t>閉めるときも開けるときも自動的に本体が減速し、ゆっくりと引き込まれていきます。</a:t>
            </a:r>
          </a:p>
        </p:txBody>
      </p:sp>
      <p:sp>
        <p:nvSpPr>
          <p:cNvPr id="30" name="正方形/長方形 29">
            <a:extLst>
              <a:ext uri="{FF2B5EF4-FFF2-40B4-BE49-F238E27FC236}">
                <a16:creationId xmlns:a16="http://schemas.microsoft.com/office/drawing/2014/main" id="{6AF796C7-922A-7F20-EB78-DB0533A6B0DA}"/>
              </a:ext>
            </a:extLst>
          </p:cNvPr>
          <p:cNvSpPr/>
          <p:nvPr/>
        </p:nvSpPr>
        <p:spPr>
          <a:xfrm>
            <a:off x="4318256" y="2706016"/>
            <a:ext cx="163212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游ゴシック" panose="020B0400000000000000" pitchFamily="50" charset="-128"/>
                <a:ea typeface="游ゴシック" panose="020B0400000000000000" pitchFamily="50" charset="-128"/>
              </a:rPr>
              <a:t>本体が連動して動くため開閉がスムーズです。</a:t>
            </a:r>
          </a:p>
        </p:txBody>
      </p:sp>
      <p:sp>
        <p:nvSpPr>
          <p:cNvPr id="31" name="正方形/長方形 30">
            <a:extLst>
              <a:ext uri="{FF2B5EF4-FFF2-40B4-BE49-F238E27FC236}">
                <a16:creationId xmlns:a16="http://schemas.microsoft.com/office/drawing/2014/main" id="{D9299019-6114-4CCA-299C-F8718D4FC5A0}"/>
              </a:ext>
            </a:extLst>
          </p:cNvPr>
          <p:cNvSpPr/>
          <p:nvPr/>
        </p:nvSpPr>
        <p:spPr>
          <a:xfrm>
            <a:off x="4349212" y="4066802"/>
            <a:ext cx="14667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游ゴシック" panose="020B0400000000000000" pitchFamily="50" charset="-128"/>
                <a:ea typeface="游ゴシック" panose="020B0400000000000000" pitchFamily="50" charset="-128"/>
              </a:rPr>
              <a:t>1</a:t>
            </a: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游ゴシック" panose="020B0400000000000000" pitchFamily="50" charset="-128"/>
                <a:ea typeface="游ゴシック" panose="020B0400000000000000" pitchFamily="50" charset="-128"/>
              </a:rPr>
              <a:t>間間口でも、片引戸に比べて広い有効開口幅を確保。車いすも出入り可能。</a:t>
            </a:r>
          </a:p>
        </p:txBody>
      </p:sp>
      <p:sp>
        <p:nvSpPr>
          <p:cNvPr id="33" name="正方形/長方形 32">
            <a:extLst>
              <a:ext uri="{FF2B5EF4-FFF2-40B4-BE49-F238E27FC236}">
                <a16:creationId xmlns:a16="http://schemas.microsoft.com/office/drawing/2014/main" id="{F7F45AA3-E931-8718-69D1-3C62351412D6}"/>
              </a:ext>
            </a:extLst>
          </p:cNvPr>
          <p:cNvSpPr/>
          <p:nvPr/>
        </p:nvSpPr>
        <p:spPr>
          <a:xfrm>
            <a:off x="97284" y="6865835"/>
            <a:ext cx="682215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游ゴシック" panose="020B0400000000000000" pitchFamily="50" charset="-128"/>
                <a:ea typeface="游ゴシック" panose="020B0400000000000000" pitchFamily="50" charset="-128"/>
              </a:rPr>
              <a:t>HAA </a:t>
            </a:r>
            <a:endParaRPr kumimoji="1" lang="ja-JP" altLang="en-US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35" name="正方形/長方形 34">
            <a:extLst>
              <a:ext uri="{FF2B5EF4-FFF2-40B4-BE49-F238E27FC236}">
                <a16:creationId xmlns:a16="http://schemas.microsoft.com/office/drawing/2014/main" id="{671B945B-3622-505A-4445-A5974C97915B}"/>
              </a:ext>
            </a:extLst>
          </p:cNvPr>
          <p:cNvSpPr/>
          <p:nvPr/>
        </p:nvSpPr>
        <p:spPr>
          <a:xfrm>
            <a:off x="971180" y="6865683"/>
            <a:ext cx="66783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游ゴシック" panose="020B0400000000000000" pitchFamily="50" charset="-128"/>
                <a:ea typeface="游ゴシック" panose="020B0400000000000000" pitchFamily="50" charset="-128"/>
              </a:rPr>
              <a:t>HHA </a:t>
            </a:r>
            <a:endParaRPr kumimoji="1" lang="ja-JP" altLang="en-US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36" name="正方形/長方形 35">
            <a:extLst>
              <a:ext uri="{FF2B5EF4-FFF2-40B4-BE49-F238E27FC236}">
                <a16:creationId xmlns:a16="http://schemas.microsoft.com/office/drawing/2014/main" id="{61C58EFC-3EFD-C5ED-52E4-9984B4AAD681}"/>
              </a:ext>
            </a:extLst>
          </p:cNvPr>
          <p:cNvSpPr/>
          <p:nvPr/>
        </p:nvSpPr>
        <p:spPr>
          <a:xfrm>
            <a:off x="1767563" y="6875380"/>
            <a:ext cx="711905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游ゴシック" panose="020B0400000000000000" pitchFamily="50" charset="-128"/>
                <a:ea typeface="游ゴシック" panose="020B0400000000000000" pitchFamily="50" charset="-128"/>
              </a:rPr>
              <a:t>HHB </a:t>
            </a:r>
            <a:endParaRPr kumimoji="1" lang="ja-JP" altLang="en-US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37" name="正方形/長方形 36">
            <a:extLst>
              <a:ext uri="{FF2B5EF4-FFF2-40B4-BE49-F238E27FC236}">
                <a16:creationId xmlns:a16="http://schemas.microsoft.com/office/drawing/2014/main" id="{185705DD-5A79-5F47-55CE-E8A125D69BDB}"/>
              </a:ext>
            </a:extLst>
          </p:cNvPr>
          <p:cNvSpPr/>
          <p:nvPr/>
        </p:nvSpPr>
        <p:spPr>
          <a:xfrm>
            <a:off x="2640559" y="6877392"/>
            <a:ext cx="711905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游ゴシック" panose="020B0400000000000000" pitchFamily="50" charset="-128"/>
                <a:ea typeface="游ゴシック" panose="020B0400000000000000" pitchFamily="50" charset="-128"/>
              </a:rPr>
              <a:t>HHC </a:t>
            </a:r>
            <a:endParaRPr kumimoji="1" lang="ja-JP" altLang="en-US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38" name="正方形/長方形 37">
            <a:extLst>
              <a:ext uri="{FF2B5EF4-FFF2-40B4-BE49-F238E27FC236}">
                <a16:creationId xmlns:a16="http://schemas.microsoft.com/office/drawing/2014/main" id="{F784468F-B9FD-3255-F2B3-E5B2323E2649}"/>
              </a:ext>
            </a:extLst>
          </p:cNvPr>
          <p:cNvSpPr/>
          <p:nvPr/>
        </p:nvSpPr>
        <p:spPr>
          <a:xfrm>
            <a:off x="3456720" y="6881487"/>
            <a:ext cx="654259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游ゴシック" panose="020B0400000000000000" pitchFamily="50" charset="-128"/>
                <a:ea typeface="游ゴシック" panose="020B0400000000000000" pitchFamily="50" charset="-128"/>
              </a:rPr>
              <a:t>HHD </a:t>
            </a:r>
            <a:endParaRPr kumimoji="1" lang="ja-JP" altLang="en-US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39" name="正方形/長方形 38">
            <a:extLst>
              <a:ext uri="{FF2B5EF4-FFF2-40B4-BE49-F238E27FC236}">
                <a16:creationId xmlns:a16="http://schemas.microsoft.com/office/drawing/2014/main" id="{250265A2-1E2B-1A10-88BA-150D5D09E6AB}"/>
              </a:ext>
            </a:extLst>
          </p:cNvPr>
          <p:cNvSpPr/>
          <p:nvPr/>
        </p:nvSpPr>
        <p:spPr>
          <a:xfrm>
            <a:off x="4244160" y="6875379"/>
            <a:ext cx="654259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游ゴシック" panose="020B0400000000000000" pitchFamily="50" charset="-128"/>
                <a:ea typeface="游ゴシック" panose="020B0400000000000000" pitchFamily="50" charset="-128"/>
              </a:rPr>
              <a:t>HHE </a:t>
            </a:r>
            <a:endParaRPr kumimoji="1" lang="ja-JP" altLang="en-US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id="{EF5C7F96-6783-F6DF-41B1-14B989D4BC28}"/>
              </a:ext>
            </a:extLst>
          </p:cNvPr>
          <p:cNvSpPr/>
          <p:nvPr/>
        </p:nvSpPr>
        <p:spPr>
          <a:xfrm>
            <a:off x="5107120" y="6879624"/>
            <a:ext cx="634061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游ゴシック" panose="020B0400000000000000" pitchFamily="50" charset="-128"/>
                <a:ea typeface="游ゴシック" panose="020B0400000000000000" pitchFamily="50" charset="-128"/>
              </a:rPr>
              <a:t>HHF </a:t>
            </a:r>
            <a:endParaRPr kumimoji="1" lang="ja-JP" altLang="en-US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42" name="正方形/長方形 41">
            <a:extLst>
              <a:ext uri="{FF2B5EF4-FFF2-40B4-BE49-F238E27FC236}">
                <a16:creationId xmlns:a16="http://schemas.microsoft.com/office/drawing/2014/main" id="{A610112E-C761-2FD4-3124-7BA0E99955B3}"/>
              </a:ext>
            </a:extLst>
          </p:cNvPr>
          <p:cNvSpPr/>
          <p:nvPr/>
        </p:nvSpPr>
        <p:spPr>
          <a:xfrm>
            <a:off x="5892937" y="6877624"/>
            <a:ext cx="691338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游ゴシック" panose="020B0400000000000000" pitchFamily="50" charset="-128"/>
                <a:ea typeface="游ゴシック" panose="020B0400000000000000" pitchFamily="50" charset="-128"/>
              </a:rPr>
              <a:t>HHG </a:t>
            </a:r>
            <a:endParaRPr kumimoji="1" lang="ja-JP" altLang="en-US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43" name="正方形/長方形 42">
            <a:extLst>
              <a:ext uri="{FF2B5EF4-FFF2-40B4-BE49-F238E27FC236}">
                <a16:creationId xmlns:a16="http://schemas.microsoft.com/office/drawing/2014/main" id="{43764A8F-2EDA-4D8F-58CD-F3DD32A13AEE}"/>
              </a:ext>
            </a:extLst>
          </p:cNvPr>
          <p:cNvSpPr/>
          <p:nvPr/>
        </p:nvSpPr>
        <p:spPr>
          <a:xfrm>
            <a:off x="6704393" y="6875379"/>
            <a:ext cx="706775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游ゴシック" panose="020B0400000000000000" pitchFamily="50" charset="-128"/>
                <a:ea typeface="游ゴシック" panose="020B0400000000000000" pitchFamily="50" charset="-128"/>
              </a:rPr>
              <a:t>HYE</a:t>
            </a:r>
            <a:endParaRPr kumimoji="1" lang="ja-JP" altLang="en-US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44" name="正方形/長方形 43">
            <a:extLst>
              <a:ext uri="{FF2B5EF4-FFF2-40B4-BE49-F238E27FC236}">
                <a16:creationId xmlns:a16="http://schemas.microsoft.com/office/drawing/2014/main" id="{D869ABF2-5ADA-E3F6-74D2-64C100549371}"/>
              </a:ext>
            </a:extLst>
          </p:cNvPr>
          <p:cNvSpPr/>
          <p:nvPr/>
        </p:nvSpPr>
        <p:spPr>
          <a:xfrm>
            <a:off x="7583065" y="6865143"/>
            <a:ext cx="61887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游ゴシック" panose="020B0400000000000000" pitchFamily="50" charset="-128"/>
                <a:ea typeface="游ゴシック" panose="020B0400000000000000" pitchFamily="50" charset="-128"/>
              </a:rPr>
              <a:t>HYF</a:t>
            </a:r>
            <a:endParaRPr kumimoji="1" lang="ja-JP" altLang="en-US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45" name="正方形/長方形 44">
            <a:extLst>
              <a:ext uri="{FF2B5EF4-FFF2-40B4-BE49-F238E27FC236}">
                <a16:creationId xmlns:a16="http://schemas.microsoft.com/office/drawing/2014/main" id="{16BE1FDD-4D65-1E90-0BCF-2F047AA120D1}"/>
              </a:ext>
            </a:extLst>
          </p:cNvPr>
          <p:cNvSpPr/>
          <p:nvPr/>
        </p:nvSpPr>
        <p:spPr>
          <a:xfrm>
            <a:off x="8378562" y="6865143"/>
            <a:ext cx="687798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游ゴシック" panose="020B0400000000000000" pitchFamily="50" charset="-128"/>
                <a:ea typeface="游ゴシック" panose="020B0400000000000000" pitchFamily="50" charset="-128"/>
              </a:rPr>
              <a:t>HYG </a:t>
            </a:r>
            <a:endParaRPr kumimoji="1" lang="ja-JP" altLang="en-US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pic>
        <p:nvPicPr>
          <p:cNvPr id="46" name="図 45">
            <a:extLst>
              <a:ext uri="{FF2B5EF4-FFF2-40B4-BE49-F238E27FC236}">
                <a16:creationId xmlns:a16="http://schemas.microsoft.com/office/drawing/2014/main" id="{019FF75A-5602-79D6-3190-E1C4F30AA9A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223802" y="5553931"/>
            <a:ext cx="1307393" cy="911791"/>
          </a:xfrm>
          <a:prstGeom prst="rect">
            <a:avLst/>
          </a:prstGeom>
        </p:spPr>
      </p:pic>
      <p:sp>
        <p:nvSpPr>
          <p:cNvPr id="47" name="テキスト ボックス 46">
            <a:extLst>
              <a:ext uri="{FF2B5EF4-FFF2-40B4-BE49-F238E27FC236}">
                <a16:creationId xmlns:a16="http://schemas.microsoft.com/office/drawing/2014/main" id="{3C554915-0353-A8D4-C3D4-7A8FBD28B50B}"/>
              </a:ext>
            </a:extLst>
          </p:cNvPr>
          <p:cNvSpPr txBox="1"/>
          <p:nvPr/>
        </p:nvSpPr>
        <p:spPr>
          <a:xfrm>
            <a:off x="9507782" y="6497589"/>
            <a:ext cx="1035861" cy="507831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游ゴシック" panose="020B0400000000000000" pitchFamily="50" charset="-128"/>
                <a:ea typeface="游ゴシック" panose="020B0400000000000000" pitchFamily="50" charset="-128"/>
              </a:rPr>
              <a:t>特注寸法範囲</a:t>
            </a:r>
            <a:endParaRPr kumimoji="1" lang="en-US" altLang="ja-JP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游ゴシック" panose="020B0400000000000000" pitchFamily="50" charset="-128"/>
                <a:ea typeface="游ゴシック" panose="020B0400000000000000" pitchFamily="50" charset="-128"/>
              </a:rPr>
              <a:t>1191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游ゴシック" panose="020B0400000000000000" pitchFamily="50" charset="-128"/>
                <a:ea typeface="游ゴシック" panose="020B0400000000000000" pitchFamily="50" charset="-128"/>
              </a:rPr>
              <a:t>≦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游ゴシック" panose="020B0400000000000000" pitchFamily="50" charset="-128"/>
                <a:ea typeface="游ゴシック" panose="020B0400000000000000" pitchFamily="50" charset="-128"/>
              </a:rPr>
              <a:t>W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游ゴシック" panose="020B0400000000000000" pitchFamily="50" charset="-128"/>
                <a:ea typeface="游ゴシック" panose="020B0400000000000000" pitchFamily="50" charset="-128"/>
              </a:rPr>
              <a:t>≦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游ゴシック" panose="020B0400000000000000" pitchFamily="50" charset="-128"/>
                <a:ea typeface="游ゴシック" panose="020B0400000000000000" pitchFamily="50" charset="-128"/>
              </a:rPr>
              <a:t>2091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游ゴシック" panose="020B0400000000000000" pitchFamily="50" charset="-128"/>
                <a:ea typeface="游ゴシック" panose="020B0400000000000000" pitchFamily="50" charset="-128"/>
              </a:rPr>
              <a:t>1821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游ゴシック" panose="020B0400000000000000" pitchFamily="50" charset="-128"/>
                <a:ea typeface="游ゴシック" panose="020B0400000000000000" pitchFamily="50" charset="-128"/>
              </a:rPr>
              <a:t>≦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游ゴシック" panose="020B0400000000000000" pitchFamily="50" charset="-128"/>
                <a:ea typeface="游ゴシック" panose="020B0400000000000000" pitchFamily="50" charset="-128"/>
              </a:rPr>
              <a:t>H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游ゴシック" panose="020B0400000000000000" pitchFamily="50" charset="-128"/>
                <a:ea typeface="游ゴシック" panose="020B0400000000000000" pitchFamily="50" charset="-128"/>
              </a:rPr>
              <a:t>≦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游ゴシック" panose="020B0400000000000000" pitchFamily="50" charset="-128"/>
                <a:ea typeface="游ゴシック" panose="020B0400000000000000" pitchFamily="50" charset="-128"/>
              </a:rPr>
              <a:t>2085</a:t>
            </a:r>
            <a:endParaRPr kumimoji="1" lang="ja-JP" altLang="en-US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cxnSp>
        <p:nvCxnSpPr>
          <p:cNvPr id="48" name="直線コネクタ 47">
            <a:extLst>
              <a:ext uri="{FF2B5EF4-FFF2-40B4-BE49-F238E27FC236}">
                <a16:creationId xmlns:a16="http://schemas.microsoft.com/office/drawing/2014/main" id="{30C9D5DF-EA42-0754-C71C-79A7A2EF596F}"/>
              </a:ext>
            </a:extLst>
          </p:cNvPr>
          <p:cNvCxnSpPr>
            <a:cxnSpLocks/>
          </p:cNvCxnSpPr>
          <p:nvPr/>
        </p:nvCxnSpPr>
        <p:spPr>
          <a:xfrm>
            <a:off x="1365829" y="4663974"/>
            <a:ext cx="2697658" cy="0"/>
          </a:xfrm>
          <a:prstGeom prst="line">
            <a:avLst/>
          </a:prstGeom>
          <a:ln w="9525">
            <a:solidFill>
              <a:srgbClr val="00206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9" name="直線コネクタ 48">
            <a:extLst>
              <a:ext uri="{FF2B5EF4-FFF2-40B4-BE49-F238E27FC236}">
                <a16:creationId xmlns:a16="http://schemas.microsoft.com/office/drawing/2014/main" id="{35F56AD3-7AAB-3545-015F-F524307CA36F}"/>
              </a:ext>
            </a:extLst>
          </p:cNvPr>
          <p:cNvCxnSpPr>
            <a:cxnSpLocks/>
          </p:cNvCxnSpPr>
          <p:nvPr/>
        </p:nvCxnSpPr>
        <p:spPr>
          <a:xfrm>
            <a:off x="884007" y="5734012"/>
            <a:ext cx="8192616" cy="0"/>
          </a:xfrm>
          <a:prstGeom prst="line">
            <a:avLst/>
          </a:prstGeom>
          <a:ln w="9525">
            <a:solidFill>
              <a:srgbClr val="00206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0" name="図 49">
            <a:extLst>
              <a:ext uri="{FF2B5EF4-FFF2-40B4-BE49-F238E27FC236}">
                <a16:creationId xmlns:a16="http://schemas.microsoft.com/office/drawing/2014/main" id="{967DC6CB-EB3B-6723-6827-F113C0C8174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737470" y="2631565"/>
            <a:ext cx="1426519" cy="1323810"/>
          </a:xfrm>
          <a:prstGeom prst="rect">
            <a:avLst/>
          </a:prstGeom>
        </p:spPr>
      </p:pic>
      <p:sp>
        <p:nvSpPr>
          <p:cNvPr id="51" name="正方形/長方形 50">
            <a:extLst>
              <a:ext uri="{FF2B5EF4-FFF2-40B4-BE49-F238E27FC236}">
                <a16:creationId xmlns:a16="http://schemas.microsoft.com/office/drawing/2014/main" id="{6EE05AE2-14DA-6FAF-5E71-51DC6FDF0290}"/>
              </a:ext>
            </a:extLst>
          </p:cNvPr>
          <p:cNvSpPr/>
          <p:nvPr/>
        </p:nvSpPr>
        <p:spPr>
          <a:xfrm>
            <a:off x="-15110" y="5200577"/>
            <a:ext cx="93889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游ゴシック" panose="020B0400000000000000" pitchFamily="50" charset="-128"/>
                <a:ea typeface="游ゴシック" panose="020B0400000000000000" pitchFamily="50" charset="-128"/>
              </a:rPr>
              <a:t>アクリル系</a:t>
            </a:r>
            <a:endParaRPr kumimoji="1" lang="en-US" altLang="ja-JP" sz="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游ゴシック" panose="020B0400000000000000" pitchFamily="50" charset="-128"/>
                <a:ea typeface="游ゴシック" panose="020B0400000000000000" pitchFamily="50" charset="-128"/>
              </a:rPr>
              <a:t>パネル</a:t>
            </a:r>
          </a:p>
        </p:txBody>
      </p:sp>
      <p:sp>
        <p:nvSpPr>
          <p:cNvPr id="52" name="正方形/長方形 51">
            <a:extLst>
              <a:ext uri="{FF2B5EF4-FFF2-40B4-BE49-F238E27FC236}">
                <a16:creationId xmlns:a16="http://schemas.microsoft.com/office/drawing/2014/main" id="{6A8AECDA-11A1-729D-2E72-537C0C2BE1B1}"/>
              </a:ext>
            </a:extLst>
          </p:cNvPr>
          <p:cNvSpPr/>
          <p:nvPr/>
        </p:nvSpPr>
        <p:spPr>
          <a:xfrm>
            <a:off x="699468" y="5200577"/>
            <a:ext cx="66360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游ゴシック" panose="020B0400000000000000" pitchFamily="50" charset="-128"/>
                <a:ea typeface="游ゴシック" panose="020B0400000000000000" pitchFamily="50" charset="-128"/>
              </a:rPr>
              <a:t>透明</a:t>
            </a:r>
            <a:endParaRPr kumimoji="1" lang="en-US" altLang="ja-JP" sz="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游ゴシック" panose="020B0400000000000000" pitchFamily="50" charset="-128"/>
                <a:ea typeface="游ゴシック" panose="020B0400000000000000" pitchFamily="50" charset="-128"/>
              </a:rPr>
              <a:t>ガラス</a:t>
            </a:r>
          </a:p>
        </p:txBody>
      </p:sp>
      <p:sp>
        <p:nvSpPr>
          <p:cNvPr id="53" name="正方形/長方形 52">
            <a:extLst>
              <a:ext uri="{FF2B5EF4-FFF2-40B4-BE49-F238E27FC236}">
                <a16:creationId xmlns:a16="http://schemas.microsoft.com/office/drawing/2014/main" id="{196E9E10-E150-A901-BA9B-94E8F8CB8460}"/>
              </a:ext>
            </a:extLst>
          </p:cNvPr>
          <p:cNvSpPr/>
          <p:nvPr/>
        </p:nvSpPr>
        <p:spPr>
          <a:xfrm>
            <a:off x="1367813" y="5200577"/>
            <a:ext cx="68192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游ゴシック" panose="020B0400000000000000" pitchFamily="50" charset="-128"/>
                <a:ea typeface="游ゴシック" panose="020B0400000000000000" pitchFamily="50" charset="-128"/>
              </a:rPr>
              <a:t>カスミ</a:t>
            </a:r>
            <a:endParaRPr kumimoji="1" lang="en-US" altLang="ja-JP" sz="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游ゴシック" panose="020B0400000000000000" pitchFamily="50" charset="-128"/>
                <a:ea typeface="游ゴシック" panose="020B0400000000000000" pitchFamily="50" charset="-128"/>
              </a:rPr>
              <a:t>ガラス</a:t>
            </a:r>
          </a:p>
        </p:txBody>
      </p:sp>
      <p:sp>
        <p:nvSpPr>
          <p:cNvPr id="54" name="正方形/長方形 53">
            <a:extLst>
              <a:ext uri="{FF2B5EF4-FFF2-40B4-BE49-F238E27FC236}">
                <a16:creationId xmlns:a16="http://schemas.microsoft.com/office/drawing/2014/main" id="{F24801AB-F808-B023-6E7F-C7E258409318}"/>
              </a:ext>
            </a:extLst>
          </p:cNvPr>
          <p:cNvSpPr/>
          <p:nvPr/>
        </p:nvSpPr>
        <p:spPr>
          <a:xfrm>
            <a:off x="2577486" y="5200577"/>
            <a:ext cx="71184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游ゴシック" panose="020B0400000000000000" pitchFamily="50" charset="-128"/>
                <a:ea typeface="游ゴシック" panose="020B0400000000000000" pitchFamily="50" charset="-128"/>
              </a:rPr>
              <a:t>チェッカー</a:t>
            </a:r>
            <a:b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游ゴシック" panose="020B0400000000000000" pitchFamily="50" charset="-128"/>
                <a:ea typeface="游ゴシック" panose="020B0400000000000000" pitchFamily="50" charset="-128"/>
              </a:rPr>
            </a:b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游ゴシック" panose="020B0400000000000000" pitchFamily="50" charset="-128"/>
                <a:ea typeface="游ゴシック" panose="020B0400000000000000" pitchFamily="50" charset="-128"/>
              </a:rPr>
              <a:t>ガラス</a:t>
            </a:r>
          </a:p>
        </p:txBody>
      </p:sp>
      <p:sp>
        <p:nvSpPr>
          <p:cNvPr id="55" name="正方形/長方形 54">
            <a:extLst>
              <a:ext uri="{FF2B5EF4-FFF2-40B4-BE49-F238E27FC236}">
                <a16:creationId xmlns:a16="http://schemas.microsoft.com/office/drawing/2014/main" id="{711F9402-0F9A-AD65-7482-A19B241DFE93}"/>
              </a:ext>
            </a:extLst>
          </p:cNvPr>
          <p:cNvSpPr/>
          <p:nvPr/>
        </p:nvSpPr>
        <p:spPr>
          <a:xfrm>
            <a:off x="3977418" y="5200577"/>
            <a:ext cx="79808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游ゴシック" panose="020B0400000000000000" pitchFamily="50" charset="-128"/>
                <a:ea typeface="游ゴシック" panose="020B0400000000000000" pitchFamily="50" charset="-128"/>
              </a:rPr>
              <a:t>モール</a:t>
            </a:r>
            <a:endParaRPr kumimoji="1" lang="en-US" altLang="ja-JP" sz="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游ゴシック" panose="020B0400000000000000" pitchFamily="50" charset="-128"/>
                <a:ea typeface="游ゴシック" panose="020B0400000000000000" pitchFamily="50" charset="-128"/>
              </a:rPr>
              <a:t>ガラス</a:t>
            </a:r>
          </a:p>
        </p:txBody>
      </p:sp>
      <p:pic>
        <p:nvPicPr>
          <p:cNvPr id="56" name="図 55">
            <a:extLst>
              <a:ext uri="{FF2B5EF4-FFF2-40B4-BE49-F238E27FC236}">
                <a16:creationId xmlns:a16="http://schemas.microsoft.com/office/drawing/2014/main" id="{AD3AC4D2-9D65-963C-1483-A29B91921F61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t="22840"/>
          <a:stretch/>
        </p:blipFill>
        <p:spPr>
          <a:xfrm>
            <a:off x="642502" y="4820107"/>
            <a:ext cx="574727" cy="408044"/>
          </a:xfrm>
          <a:prstGeom prst="rect">
            <a:avLst/>
          </a:prstGeom>
        </p:spPr>
      </p:pic>
      <p:pic>
        <p:nvPicPr>
          <p:cNvPr id="57" name="図 56">
            <a:extLst>
              <a:ext uri="{FF2B5EF4-FFF2-40B4-BE49-F238E27FC236}">
                <a16:creationId xmlns:a16="http://schemas.microsoft.com/office/drawing/2014/main" id="{A4B3A131-6DF1-0BC1-66F9-8912EF3E1A29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t="11837" r="11914" b="2135"/>
          <a:stretch/>
        </p:blipFill>
        <p:spPr>
          <a:xfrm>
            <a:off x="1251749" y="4822473"/>
            <a:ext cx="612466" cy="384124"/>
          </a:xfrm>
          <a:prstGeom prst="rect">
            <a:avLst/>
          </a:prstGeom>
        </p:spPr>
      </p:pic>
      <p:pic>
        <p:nvPicPr>
          <p:cNvPr id="58" name="図 57">
            <a:extLst>
              <a:ext uri="{FF2B5EF4-FFF2-40B4-BE49-F238E27FC236}">
                <a16:creationId xmlns:a16="http://schemas.microsoft.com/office/drawing/2014/main" id="{18AA4627-B7D7-8321-00B1-9687711E7808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t="12318" b="10990"/>
          <a:stretch/>
        </p:blipFill>
        <p:spPr>
          <a:xfrm>
            <a:off x="1898735" y="4832849"/>
            <a:ext cx="695307" cy="387818"/>
          </a:xfrm>
          <a:prstGeom prst="rect">
            <a:avLst/>
          </a:prstGeom>
        </p:spPr>
      </p:pic>
      <p:pic>
        <p:nvPicPr>
          <p:cNvPr id="59" name="図 58">
            <a:extLst>
              <a:ext uri="{FF2B5EF4-FFF2-40B4-BE49-F238E27FC236}">
                <a16:creationId xmlns:a16="http://schemas.microsoft.com/office/drawing/2014/main" id="{66451187-646A-6131-1F73-6A300E5707F5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r="4795" b="24747"/>
          <a:stretch/>
        </p:blipFill>
        <p:spPr>
          <a:xfrm>
            <a:off x="2628562" y="4824285"/>
            <a:ext cx="661971" cy="380537"/>
          </a:xfrm>
          <a:prstGeom prst="rect">
            <a:avLst/>
          </a:prstGeom>
        </p:spPr>
      </p:pic>
      <p:pic>
        <p:nvPicPr>
          <p:cNvPr id="60" name="図 59">
            <a:extLst>
              <a:ext uri="{FF2B5EF4-FFF2-40B4-BE49-F238E27FC236}">
                <a16:creationId xmlns:a16="http://schemas.microsoft.com/office/drawing/2014/main" id="{305D6BD6-17DE-FCE8-0A94-0ED5D7C84DCE}"/>
              </a:ext>
            </a:extLst>
          </p:cNvPr>
          <p:cNvPicPr>
            <a:picLocks noChangeAspect="1"/>
          </p:cNvPicPr>
          <p:nvPr/>
        </p:nvPicPr>
        <p:blipFill rotWithShape="1">
          <a:blip r:embed="rId13"/>
          <a:srcRect t="24442" r="12505" b="-1191"/>
          <a:stretch/>
        </p:blipFill>
        <p:spPr>
          <a:xfrm>
            <a:off x="3325053" y="4832173"/>
            <a:ext cx="608360" cy="388110"/>
          </a:xfrm>
          <a:prstGeom prst="rect">
            <a:avLst/>
          </a:prstGeom>
        </p:spPr>
      </p:pic>
      <p:pic>
        <p:nvPicPr>
          <p:cNvPr id="61" name="図 60">
            <a:extLst>
              <a:ext uri="{FF2B5EF4-FFF2-40B4-BE49-F238E27FC236}">
                <a16:creationId xmlns:a16="http://schemas.microsoft.com/office/drawing/2014/main" id="{171CBB22-6773-5BF5-CB76-DBC10929C971}"/>
              </a:ext>
            </a:extLst>
          </p:cNvPr>
          <p:cNvPicPr>
            <a:picLocks noChangeAspect="1"/>
          </p:cNvPicPr>
          <p:nvPr/>
        </p:nvPicPr>
        <p:blipFill rotWithShape="1">
          <a:blip r:embed="rId14"/>
          <a:srcRect t="22840" r="12505" b="1959"/>
          <a:stretch/>
        </p:blipFill>
        <p:spPr>
          <a:xfrm>
            <a:off x="3967931" y="4829796"/>
            <a:ext cx="608360" cy="380275"/>
          </a:xfrm>
          <a:prstGeom prst="rect">
            <a:avLst/>
          </a:prstGeom>
        </p:spPr>
      </p:pic>
      <p:pic>
        <p:nvPicPr>
          <p:cNvPr id="62" name="図 61">
            <a:extLst>
              <a:ext uri="{FF2B5EF4-FFF2-40B4-BE49-F238E27FC236}">
                <a16:creationId xmlns:a16="http://schemas.microsoft.com/office/drawing/2014/main" id="{13D32B54-D17F-AAC8-1F1D-CA3FC48A23BA}"/>
              </a:ext>
            </a:extLst>
          </p:cNvPr>
          <p:cNvPicPr>
            <a:picLocks noChangeAspect="1"/>
          </p:cNvPicPr>
          <p:nvPr/>
        </p:nvPicPr>
        <p:blipFill rotWithShape="1">
          <a:blip r:embed="rId15"/>
          <a:srcRect b="52142"/>
          <a:stretch/>
        </p:blipFill>
        <p:spPr>
          <a:xfrm>
            <a:off x="31891" y="4814221"/>
            <a:ext cx="576091" cy="395850"/>
          </a:xfrm>
          <a:prstGeom prst="rect">
            <a:avLst/>
          </a:prstGeom>
        </p:spPr>
      </p:pic>
      <p:sp>
        <p:nvSpPr>
          <p:cNvPr id="63" name="正方形/長方形 62">
            <a:extLst>
              <a:ext uri="{FF2B5EF4-FFF2-40B4-BE49-F238E27FC236}">
                <a16:creationId xmlns:a16="http://schemas.microsoft.com/office/drawing/2014/main" id="{5514D90C-BE44-A350-B1F5-9AF624A56031}"/>
              </a:ext>
            </a:extLst>
          </p:cNvPr>
          <p:cNvSpPr/>
          <p:nvPr/>
        </p:nvSpPr>
        <p:spPr>
          <a:xfrm>
            <a:off x="1939950" y="5200577"/>
            <a:ext cx="79587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游ゴシック" panose="020B0400000000000000" pitchFamily="50" charset="-128"/>
                <a:ea typeface="游ゴシック" panose="020B0400000000000000" pitchFamily="50" charset="-128"/>
              </a:rPr>
              <a:t>エッチング</a:t>
            </a:r>
            <a:b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游ゴシック" panose="020B0400000000000000" pitchFamily="50" charset="-128"/>
                <a:ea typeface="游ゴシック" panose="020B0400000000000000" pitchFamily="50" charset="-128"/>
              </a:rPr>
            </a:b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游ゴシック" panose="020B0400000000000000" pitchFamily="50" charset="-128"/>
                <a:ea typeface="游ゴシック" panose="020B0400000000000000" pitchFamily="50" charset="-128"/>
              </a:rPr>
              <a:t>ガラス</a:t>
            </a:r>
          </a:p>
        </p:txBody>
      </p:sp>
      <p:sp>
        <p:nvSpPr>
          <p:cNvPr id="15360" name="正方形/長方形 15359">
            <a:extLst>
              <a:ext uri="{FF2B5EF4-FFF2-40B4-BE49-F238E27FC236}">
                <a16:creationId xmlns:a16="http://schemas.microsoft.com/office/drawing/2014/main" id="{7DE64292-8C69-5679-9E3D-C1BA898A920D}"/>
              </a:ext>
            </a:extLst>
          </p:cNvPr>
          <p:cNvSpPr/>
          <p:nvPr/>
        </p:nvSpPr>
        <p:spPr>
          <a:xfrm>
            <a:off x="3179545" y="5200577"/>
            <a:ext cx="90766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游ゴシック" panose="020B0400000000000000" pitchFamily="50" charset="-128"/>
                <a:ea typeface="游ゴシック" panose="020B0400000000000000" pitchFamily="50" charset="-128"/>
              </a:rPr>
              <a:t>アンティーク</a:t>
            </a:r>
            <a:b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游ゴシック" panose="020B0400000000000000" pitchFamily="50" charset="-128"/>
                <a:ea typeface="游ゴシック" panose="020B0400000000000000" pitchFamily="50" charset="-128"/>
              </a:rPr>
            </a:b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游ゴシック" panose="020B0400000000000000" pitchFamily="50" charset="-128"/>
                <a:ea typeface="游ゴシック" panose="020B0400000000000000" pitchFamily="50" charset="-128"/>
              </a:rPr>
              <a:t>ガラス</a:t>
            </a:r>
          </a:p>
        </p:txBody>
      </p:sp>
      <p:pic>
        <p:nvPicPr>
          <p:cNvPr id="15361" name="図 15360">
            <a:extLst>
              <a:ext uri="{FF2B5EF4-FFF2-40B4-BE49-F238E27FC236}">
                <a16:creationId xmlns:a16="http://schemas.microsoft.com/office/drawing/2014/main" id="{9F2313CB-86F7-DF82-049B-EE568EAB08CF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9276048" y="2642286"/>
            <a:ext cx="814359" cy="1271476"/>
          </a:xfrm>
          <a:prstGeom prst="rect">
            <a:avLst/>
          </a:prstGeom>
        </p:spPr>
      </p:pic>
      <p:pic>
        <p:nvPicPr>
          <p:cNvPr id="15362" name="図 15361">
            <a:extLst>
              <a:ext uri="{FF2B5EF4-FFF2-40B4-BE49-F238E27FC236}">
                <a16:creationId xmlns:a16="http://schemas.microsoft.com/office/drawing/2014/main" id="{B3832BAB-F375-CE6A-E771-F0B3996C9F8A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4345164" y="1566390"/>
            <a:ext cx="847619" cy="847619"/>
          </a:xfrm>
          <a:prstGeom prst="rect">
            <a:avLst/>
          </a:prstGeom>
        </p:spPr>
      </p:pic>
      <p:sp>
        <p:nvSpPr>
          <p:cNvPr id="15363" name="テキスト ボックス 15362">
            <a:extLst>
              <a:ext uri="{FF2B5EF4-FFF2-40B4-BE49-F238E27FC236}">
                <a16:creationId xmlns:a16="http://schemas.microsoft.com/office/drawing/2014/main" id="{E3516447-7FD9-0719-01CB-049706FFEC77}"/>
              </a:ext>
            </a:extLst>
          </p:cNvPr>
          <p:cNvSpPr txBox="1"/>
          <p:nvPr/>
        </p:nvSpPr>
        <p:spPr>
          <a:xfrm>
            <a:off x="5067630" y="1951016"/>
            <a:ext cx="12264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8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2</a:t>
            </a:r>
            <a:r>
              <a:rPr kumimoji="1" lang="ja-JP" altLang="en-US" sz="8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次元バーコードを読み取ると実際の開閉が確認できます！</a:t>
            </a:r>
          </a:p>
        </p:txBody>
      </p:sp>
      <p:sp>
        <p:nvSpPr>
          <p:cNvPr id="15364" name="正方形/長方形 15363">
            <a:extLst>
              <a:ext uri="{FF2B5EF4-FFF2-40B4-BE49-F238E27FC236}">
                <a16:creationId xmlns:a16="http://schemas.microsoft.com/office/drawing/2014/main" id="{C67BAD39-614D-EC66-42D2-34CC54F1E2C3}"/>
              </a:ext>
            </a:extLst>
          </p:cNvPr>
          <p:cNvSpPr/>
          <p:nvPr/>
        </p:nvSpPr>
        <p:spPr>
          <a:xfrm>
            <a:off x="9238" y="3525383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游ゴシック" panose="020B0400000000000000" pitchFamily="50" charset="-128"/>
                <a:ea typeface="游ゴシック" panose="020B0400000000000000" pitchFamily="50" charset="-128"/>
              </a:rPr>
              <a:t>●カラー</a:t>
            </a:r>
          </a:p>
        </p:txBody>
      </p:sp>
      <p:sp>
        <p:nvSpPr>
          <p:cNvPr id="15369" name="正方形/長方形 15368">
            <a:extLst>
              <a:ext uri="{FF2B5EF4-FFF2-40B4-BE49-F238E27FC236}">
                <a16:creationId xmlns:a16="http://schemas.microsoft.com/office/drawing/2014/main" id="{603A9FF5-5CE6-DDE9-2710-8500EF55635B}"/>
              </a:ext>
            </a:extLst>
          </p:cNvPr>
          <p:cNvSpPr/>
          <p:nvPr/>
        </p:nvSpPr>
        <p:spPr>
          <a:xfrm>
            <a:off x="3023825" y="3525383"/>
            <a:ext cx="95410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游ゴシック" panose="020B0400000000000000" pitchFamily="50" charset="-128"/>
                <a:ea typeface="游ゴシック" panose="020B0400000000000000" pitchFamily="50" charset="-128"/>
              </a:rPr>
              <a:t>●ハンドル</a:t>
            </a:r>
          </a:p>
        </p:txBody>
      </p:sp>
      <p:sp>
        <p:nvSpPr>
          <p:cNvPr id="15371" name="正方形/長方形 15370">
            <a:extLst>
              <a:ext uri="{FF2B5EF4-FFF2-40B4-BE49-F238E27FC236}">
                <a16:creationId xmlns:a16="http://schemas.microsoft.com/office/drawing/2014/main" id="{86A96D4B-52D5-BB84-77DD-40FD9BAD0D7F}"/>
              </a:ext>
            </a:extLst>
          </p:cNvPr>
          <p:cNvSpPr/>
          <p:nvPr/>
        </p:nvSpPr>
        <p:spPr>
          <a:xfrm>
            <a:off x="3617826" y="4202522"/>
            <a:ext cx="7411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4B4949"/>
                </a:solidFill>
                <a:effectLst/>
                <a:uLnTx/>
                <a:uFillTx/>
                <a:latin typeface="游ゴシック" panose="020B0400000000000000" pitchFamily="50" charset="-128"/>
                <a:ea typeface="游ゴシック" panose="020B0400000000000000" pitchFamily="50" charset="-128"/>
              </a:rPr>
              <a:t>両側バー</a:t>
            </a:r>
            <a:endParaRPr kumimoji="1" lang="en-US" altLang="ja-JP" sz="900" b="0" i="0" u="none" strike="noStrike" kern="1200" cap="none" spc="0" normalizeH="0" baseline="0" noProof="0" dirty="0">
              <a:ln>
                <a:noFill/>
              </a:ln>
              <a:solidFill>
                <a:srgbClr val="4B4949"/>
              </a:solidFill>
              <a:effectLst/>
              <a:uLnTx/>
              <a:uFillTx/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4B4949"/>
                </a:solidFill>
                <a:effectLst/>
                <a:uLnTx/>
                <a:uFillTx/>
                <a:latin typeface="游ゴシック" panose="020B0400000000000000" pitchFamily="50" charset="-128"/>
                <a:ea typeface="游ゴシック" panose="020B0400000000000000" pitchFamily="50" charset="-128"/>
              </a:rPr>
              <a:t>ハンドル</a:t>
            </a:r>
            <a:endParaRPr kumimoji="1" lang="ja-JP" altLang="en-US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cxnSp>
        <p:nvCxnSpPr>
          <p:cNvPr id="15372" name="直線コネクタ 15371">
            <a:extLst>
              <a:ext uri="{FF2B5EF4-FFF2-40B4-BE49-F238E27FC236}">
                <a16:creationId xmlns:a16="http://schemas.microsoft.com/office/drawing/2014/main" id="{D6FF8834-1969-B080-C479-275C2999A462}"/>
              </a:ext>
            </a:extLst>
          </p:cNvPr>
          <p:cNvCxnSpPr>
            <a:cxnSpLocks/>
          </p:cNvCxnSpPr>
          <p:nvPr/>
        </p:nvCxnSpPr>
        <p:spPr>
          <a:xfrm>
            <a:off x="807415" y="3656251"/>
            <a:ext cx="2047931" cy="14791"/>
          </a:xfrm>
          <a:prstGeom prst="line">
            <a:avLst/>
          </a:prstGeom>
          <a:ln w="9525">
            <a:solidFill>
              <a:srgbClr val="00206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373" name="直線コネクタ 15372">
            <a:extLst>
              <a:ext uri="{FF2B5EF4-FFF2-40B4-BE49-F238E27FC236}">
                <a16:creationId xmlns:a16="http://schemas.microsoft.com/office/drawing/2014/main" id="{A7A51915-0361-C4A1-03AC-2FC6E6D366BC}"/>
              </a:ext>
            </a:extLst>
          </p:cNvPr>
          <p:cNvCxnSpPr>
            <a:cxnSpLocks/>
          </p:cNvCxnSpPr>
          <p:nvPr/>
        </p:nvCxnSpPr>
        <p:spPr>
          <a:xfrm>
            <a:off x="3899817" y="3663883"/>
            <a:ext cx="281255" cy="0"/>
          </a:xfrm>
          <a:prstGeom prst="line">
            <a:avLst/>
          </a:prstGeom>
          <a:ln w="9525">
            <a:solidFill>
              <a:srgbClr val="00206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5374" name="図 15373">
            <a:extLst>
              <a:ext uri="{FF2B5EF4-FFF2-40B4-BE49-F238E27FC236}">
                <a16:creationId xmlns:a16="http://schemas.microsoft.com/office/drawing/2014/main" id="{91469801-7D80-DB1C-6600-77E49B2F0818}"/>
              </a:ext>
            </a:extLst>
          </p:cNvPr>
          <p:cNvPicPr>
            <a:picLocks noChangeAspect="1"/>
          </p:cNvPicPr>
          <p:nvPr/>
        </p:nvPicPr>
        <p:blipFill rotWithShape="1">
          <a:blip r:embed="rId18"/>
          <a:srcRect t="50828"/>
          <a:stretch/>
        </p:blipFill>
        <p:spPr>
          <a:xfrm>
            <a:off x="112554" y="3836094"/>
            <a:ext cx="456875" cy="403356"/>
          </a:xfrm>
          <a:prstGeom prst="rect">
            <a:avLst/>
          </a:prstGeom>
          <a:ln w="3175">
            <a:solidFill>
              <a:schemeClr val="bg1">
                <a:lumMod val="75000"/>
              </a:schemeClr>
            </a:solidFill>
          </a:ln>
        </p:spPr>
      </p:pic>
      <p:pic>
        <p:nvPicPr>
          <p:cNvPr id="15377" name="図 15376">
            <a:extLst>
              <a:ext uri="{FF2B5EF4-FFF2-40B4-BE49-F238E27FC236}">
                <a16:creationId xmlns:a16="http://schemas.microsoft.com/office/drawing/2014/main" id="{1DB87D9A-3D26-E448-C580-D6C425D9C27C}"/>
              </a:ext>
            </a:extLst>
          </p:cNvPr>
          <p:cNvPicPr>
            <a:picLocks noChangeAspect="1"/>
          </p:cNvPicPr>
          <p:nvPr/>
        </p:nvPicPr>
        <p:blipFill rotWithShape="1">
          <a:blip r:embed="rId19"/>
          <a:srcRect l="-7003" t="50828" r="-1"/>
          <a:stretch/>
        </p:blipFill>
        <p:spPr>
          <a:xfrm>
            <a:off x="2022200" y="3836094"/>
            <a:ext cx="488873" cy="403356"/>
          </a:xfrm>
          <a:prstGeom prst="rect">
            <a:avLst/>
          </a:prstGeom>
        </p:spPr>
      </p:pic>
      <p:pic>
        <p:nvPicPr>
          <p:cNvPr id="15378" name="図 15377">
            <a:extLst>
              <a:ext uri="{FF2B5EF4-FFF2-40B4-BE49-F238E27FC236}">
                <a16:creationId xmlns:a16="http://schemas.microsoft.com/office/drawing/2014/main" id="{BFC6691D-4FBF-22F0-FD76-8D8817B419AE}"/>
              </a:ext>
            </a:extLst>
          </p:cNvPr>
          <p:cNvPicPr>
            <a:picLocks noChangeAspect="1"/>
          </p:cNvPicPr>
          <p:nvPr/>
        </p:nvPicPr>
        <p:blipFill rotWithShape="1">
          <a:blip r:embed="rId20"/>
          <a:srcRect l="-7003" t="50828" r="-1"/>
          <a:stretch/>
        </p:blipFill>
        <p:spPr>
          <a:xfrm>
            <a:off x="2524946" y="3836094"/>
            <a:ext cx="488873" cy="403356"/>
          </a:xfrm>
          <a:prstGeom prst="rect">
            <a:avLst/>
          </a:prstGeom>
        </p:spPr>
      </p:pic>
      <p:pic>
        <p:nvPicPr>
          <p:cNvPr id="15379" name="図 15378">
            <a:extLst>
              <a:ext uri="{FF2B5EF4-FFF2-40B4-BE49-F238E27FC236}">
                <a16:creationId xmlns:a16="http://schemas.microsoft.com/office/drawing/2014/main" id="{3D805E3F-132A-E307-DD8E-5513090526A2}"/>
              </a:ext>
            </a:extLst>
          </p:cNvPr>
          <p:cNvPicPr>
            <a:picLocks noChangeAspect="1"/>
          </p:cNvPicPr>
          <p:nvPr/>
        </p:nvPicPr>
        <p:blipFill rotWithShape="1">
          <a:blip r:embed="rId21"/>
          <a:srcRect t="50996"/>
          <a:stretch/>
        </p:blipFill>
        <p:spPr>
          <a:xfrm>
            <a:off x="583304" y="3836093"/>
            <a:ext cx="472175" cy="403359"/>
          </a:xfrm>
          <a:prstGeom prst="rect">
            <a:avLst/>
          </a:prstGeom>
          <a:ln w="3175">
            <a:solidFill>
              <a:schemeClr val="bg1">
                <a:lumMod val="75000"/>
              </a:schemeClr>
            </a:solidFill>
          </a:ln>
        </p:spPr>
      </p:pic>
      <p:sp>
        <p:nvSpPr>
          <p:cNvPr id="15380" name="正方形/長方形 15379">
            <a:extLst>
              <a:ext uri="{FF2B5EF4-FFF2-40B4-BE49-F238E27FC236}">
                <a16:creationId xmlns:a16="http://schemas.microsoft.com/office/drawing/2014/main" id="{A8C64ABF-EB4A-FE82-2ADC-E572AFD1D3CE}"/>
              </a:ext>
            </a:extLst>
          </p:cNvPr>
          <p:cNvSpPr/>
          <p:nvPr/>
        </p:nvSpPr>
        <p:spPr>
          <a:xfrm>
            <a:off x="-69744" y="4198588"/>
            <a:ext cx="83076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ja-JP" altLang="en-US" sz="900" spc="-150" dirty="0">
                <a:solidFill>
                  <a:srgbClr val="4B4949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プレシャス</a:t>
            </a:r>
            <a:endParaRPr kumimoji="1" lang="en-US" altLang="ja-JP" sz="900" spc="-150" dirty="0">
              <a:solidFill>
                <a:srgbClr val="4B4949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ja-JP" altLang="en-US" sz="900" spc="-150" dirty="0">
                <a:solidFill>
                  <a:srgbClr val="4B4949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ホワイト</a:t>
            </a:r>
            <a:endParaRPr kumimoji="1" lang="ja-JP" altLang="en-US" sz="900" spc="-150" dirty="0">
              <a:solidFill>
                <a:srgbClr val="000000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15381" name="正方形/長方形 15380">
            <a:extLst>
              <a:ext uri="{FF2B5EF4-FFF2-40B4-BE49-F238E27FC236}">
                <a16:creationId xmlns:a16="http://schemas.microsoft.com/office/drawing/2014/main" id="{86F9743B-1281-4CCB-2F39-8102F43DCF38}"/>
              </a:ext>
            </a:extLst>
          </p:cNvPr>
          <p:cNvSpPr/>
          <p:nvPr/>
        </p:nvSpPr>
        <p:spPr>
          <a:xfrm>
            <a:off x="416473" y="4198588"/>
            <a:ext cx="8261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ja-JP" altLang="en-US" sz="900" spc="-150" dirty="0">
                <a:solidFill>
                  <a:srgbClr val="4B4949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クリエ</a:t>
            </a:r>
            <a:endParaRPr kumimoji="1" lang="en-US" altLang="ja-JP" sz="900" spc="-150" dirty="0">
              <a:solidFill>
                <a:srgbClr val="4B4949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ja-JP" altLang="en-US" sz="900" spc="-150" dirty="0">
                <a:solidFill>
                  <a:srgbClr val="4B4949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アイボリー</a:t>
            </a:r>
            <a:endParaRPr kumimoji="1" lang="ja-JP" altLang="en-US" sz="900" spc="-150" dirty="0">
              <a:solidFill>
                <a:srgbClr val="000000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15382" name="正方形/長方形 15381">
            <a:extLst>
              <a:ext uri="{FF2B5EF4-FFF2-40B4-BE49-F238E27FC236}">
                <a16:creationId xmlns:a16="http://schemas.microsoft.com/office/drawing/2014/main" id="{E9827D08-ECC4-4458-8019-447362B6756F}"/>
              </a:ext>
            </a:extLst>
          </p:cNvPr>
          <p:cNvSpPr/>
          <p:nvPr/>
        </p:nvSpPr>
        <p:spPr>
          <a:xfrm>
            <a:off x="898060" y="4198588"/>
            <a:ext cx="7266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ja-JP" altLang="en-US" sz="900" spc="-150" dirty="0">
                <a:solidFill>
                  <a:srgbClr val="4B4949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クリエ</a:t>
            </a:r>
            <a:endParaRPr kumimoji="1" lang="en-US" altLang="ja-JP" sz="900" spc="-150" dirty="0">
              <a:solidFill>
                <a:srgbClr val="4B4949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ja-JP" altLang="en-US" sz="900" spc="-15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オーク</a:t>
            </a:r>
            <a:endParaRPr kumimoji="1" lang="ja-JP" altLang="en-US" sz="900" spc="-150" dirty="0">
              <a:solidFill>
                <a:srgbClr val="000000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15383" name="正方形/長方形 15382">
            <a:extLst>
              <a:ext uri="{FF2B5EF4-FFF2-40B4-BE49-F238E27FC236}">
                <a16:creationId xmlns:a16="http://schemas.microsoft.com/office/drawing/2014/main" id="{0E9B61AA-033B-15E2-386A-B0C7DACF7219}"/>
              </a:ext>
            </a:extLst>
          </p:cNvPr>
          <p:cNvSpPr/>
          <p:nvPr/>
        </p:nvSpPr>
        <p:spPr>
          <a:xfrm>
            <a:off x="1280142" y="4198588"/>
            <a:ext cx="84323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ja-JP" altLang="en-US" sz="900" spc="-150" dirty="0">
                <a:solidFill>
                  <a:srgbClr val="4B4949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クリエ</a:t>
            </a:r>
            <a:endParaRPr kumimoji="1" lang="en-US" altLang="ja-JP" sz="900" spc="-150" dirty="0">
              <a:solidFill>
                <a:srgbClr val="4B4949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ja-JP" altLang="en-US" sz="900" spc="-150" dirty="0">
                <a:solidFill>
                  <a:srgbClr val="4B4949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チェリー</a:t>
            </a:r>
            <a:endParaRPr kumimoji="1" lang="ja-JP" altLang="en-US" sz="900" spc="-150" dirty="0">
              <a:solidFill>
                <a:srgbClr val="000000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15384" name="正方形/長方形 15383">
            <a:extLst>
              <a:ext uri="{FF2B5EF4-FFF2-40B4-BE49-F238E27FC236}">
                <a16:creationId xmlns:a16="http://schemas.microsoft.com/office/drawing/2014/main" id="{76CAE85F-B10A-8EC5-4FAB-9C020B44ECF1}"/>
              </a:ext>
            </a:extLst>
          </p:cNvPr>
          <p:cNvSpPr/>
          <p:nvPr/>
        </p:nvSpPr>
        <p:spPr>
          <a:xfrm>
            <a:off x="1778830" y="4198588"/>
            <a:ext cx="86086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ja-JP" altLang="en-US" sz="900" spc="-150" dirty="0">
                <a:solidFill>
                  <a:srgbClr val="4B4949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クリエ</a:t>
            </a:r>
            <a:endParaRPr kumimoji="1" lang="en-US" altLang="ja-JP" sz="900" spc="-150" dirty="0">
              <a:solidFill>
                <a:srgbClr val="4B4949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ja-JP" altLang="en-US" sz="900" spc="-150" dirty="0">
                <a:solidFill>
                  <a:srgbClr val="4B4949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モカ</a:t>
            </a:r>
            <a:endParaRPr kumimoji="1" lang="ja-JP" altLang="en-US" sz="900" spc="-150" dirty="0">
              <a:solidFill>
                <a:srgbClr val="000000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15385" name="正方形/長方形 15384">
            <a:extLst>
              <a:ext uri="{FF2B5EF4-FFF2-40B4-BE49-F238E27FC236}">
                <a16:creationId xmlns:a16="http://schemas.microsoft.com/office/drawing/2014/main" id="{AF9B355F-5C2C-6B3F-64EB-E1A3092BBF34}"/>
              </a:ext>
            </a:extLst>
          </p:cNvPr>
          <p:cNvSpPr/>
          <p:nvPr/>
        </p:nvSpPr>
        <p:spPr>
          <a:xfrm>
            <a:off x="2295143" y="4198588"/>
            <a:ext cx="81679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ja-JP" altLang="en-US" sz="900" spc="-150" dirty="0">
                <a:solidFill>
                  <a:srgbClr val="4B4949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クリエ</a:t>
            </a:r>
            <a:endParaRPr kumimoji="1" lang="en-US" altLang="ja-JP" sz="900" spc="-150" dirty="0">
              <a:solidFill>
                <a:srgbClr val="4B4949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ja-JP" altLang="en-US" sz="900" spc="-150" dirty="0">
                <a:solidFill>
                  <a:srgbClr val="4B4949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ダーク</a:t>
            </a:r>
            <a:endParaRPr kumimoji="1" lang="ja-JP" altLang="en-US" sz="900" spc="-150" dirty="0">
              <a:solidFill>
                <a:srgbClr val="000000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pic>
        <p:nvPicPr>
          <p:cNvPr id="15387" name="図 15386" descr="ドアが開いているバスルーム&#10;&#10;中程度の精度で自動的に生成された説明">
            <a:extLst>
              <a:ext uri="{FF2B5EF4-FFF2-40B4-BE49-F238E27FC236}">
                <a16:creationId xmlns:a16="http://schemas.microsoft.com/office/drawing/2014/main" id="{8F53242A-0B47-DDDA-9C45-2D56D51F0884}"/>
              </a:ext>
            </a:extLst>
          </p:cNvPr>
          <p:cNvPicPr>
            <a:picLocks noChangeAspect="1"/>
          </p:cNvPicPr>
          <p:nvPr/>
        </p:nvPicPr>
        <p:blipFill rotWithShape="1">
          <a:blip r:embed="rId22"/>
          <a:srcRect l="24160" r="10748"/>
          <a:stretch/>
        </p:blipFill>
        <p:spPr>
          <a:xfrm>
            <a:off x="130688" y="948888"/>
            <a:ext cx="2359097" cy="2562310"/>
          </a:xfrm>
          <a:prstGeom prst="rect">
            <a:avLst/>
          </a:prstGeom>
        </p:spPr>
      </p:pic>
      <p:pic>
        <p:nvPicPr>
          <p:cNvPr id="15389" name="図 15388" descr="部屋に備えているベッドルーム&#10;&#10;中程度の精度で自動的に生成された説明">
            <a:extLst>
              <a:ext uri="{FF2B5EF4-FFF2-40B4-BE49-F238E27FC236}">
                <a16:creationId xmlns:a16="http://schemas.microsoft.com/office/drawing/2014/main" id="{5A80EE34-C4D0-F692-CD3F-A8568EA75AD1}"/>
              </a:ext>
            </a:extLst>
          </p:cNvPr>
          <p:cNvPicPr>
            <a:picLocks noChangeAspect="1"/>
          </p:cNvPicPr>
          <p:nvPr/>
        </p:nvPicPr>
        <p:blipFill rotWithShape="1">
          <a:blip r:embed="rId23"/>
          <a:srcRect l="33349" t="1152" r="21267" b="-1152"/>
          <a:stretch/>
        </p:blipFill>
        <p:spPr>
          <a:xfrm>
            <a:off x="2537659" y="919015"/>
            <a:ext cx="1660016" cy="2586087"/>
          </a:xfrm>
          <a:prstGeom prst="rect">
            <a:avLst/>
          </a:prstGeom>
        </p:spPr>
      </p:pic>
      <p:pic>
        <p:nvPicPr>
          <p:cNvPr id="15391" name="図 15390">
            <a:extLst>
              <a:ext uri="{FF2B5EF4-FFF2-40B4-BE49-F238E27FC236}">
                <a16:creationId xmlns:a16="http://schemas.microsoft.com/office/drawing/2014/main" id="{91E19CFB-2DE2-A2F6-5579-DCF74FA6197E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6057142" y="2736514"/>
            <a:ext cx="1113183" cy="897361"/>
          </a:xfrm>
          <a:prstGeom prst="rect">
            <a:avLst/>
          </a:prstGeom>
        </p:spPr>
      </p:pic>
      <p:pic>
        <p:nvPicPr>
          <p:cNvPr id="15393" name="図 15392">
            <a:extLst>
              <a:ext uri="{FF2B5EF4-FFF2-40B4-BE49-F238E27FC236}">
                <a16:creationId xmlns:a16="http://schemas.microsoft.com/office/drawing/2014/main" id="{E522BFB5-5021-7C61-5CF5-BF71B9C05F52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217866" y="6054843"/>
            <a:ext cx="710870" cy="863199"/>
          </a:xfrm>
          <a:prstGeom prst="rect">
            <a:avLst/>
          </a:prstGeom>
        </p:spPr>
      </p:pic>
      <p:pic>
        <p:nvPicPr>
          <p:cNvPr id="15395" name="図 15394">
            <a:extLst>
              <a:ext uri="{FF2B5EF4-FFF2-40B4-BE49-F238E27FC236}">
                <a16:creationId xmlns:a16="http://schemas.microsoft.com/office/drawing/2014/main" id="{B91F4E6F-FACA-0638-4DD9-0FC90077151E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1039908" y="6051548"/>
            <a:ext cx="713673" cy="869789"/>
          </a:xfrm>
          <a:prstGeom prst="rect">
            <a:avLst/>
          </a:prstGeom>
        </p:spPr>
      </p:pic>
      <p:pic>
        <p:nvPicPr>
          <p:cNvPr id="15397" name="図 15396">
            <a:extLst>
              <a:ext uri="{FF2B5EF4-FFF2-40B4-BE49-F238E27FC236}">
                <a16:creationId xmlns:a16="http://schemas.microsoft.com/office/drawing/2014/main" id="{4BC1A06C-E6D8-9F8F-30FA-F3A761DDC26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1864753" y="6053141"/>
            <a:ext cx="713674" cy="866603"/>
          </a:xfrm>
          <a:prstGeom prst="rect">
            <a:avLst/>
          </a:prstGeom>
        </p:spPr>
      </p:pic>
      <p:pic>
        <p:nvPicPr>
          <p:cNvPr id="15399" name="図 15398">
            <a:extLst>
              <a:ext uri="{FF2B5EF4-FFF2-40B4-BE49-F238E27FC236}">
                <a16:creationId xmlns:a16="http://schemas.microsoft.com/office/drawing/2014/main" id="{B2B644E5-FF66-BF06-5B1F-932114A34205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2689599" y="6053141"/>
            <a:ext cx="713674" cy="866603"/>
          </a:xfrm>
          <a:prstGeom prst="rect">
            <a:avLst/>
          </a:prstGeom>
        </p:spPr>
      </p:pic>
      <p:pic>
        <p:nvPicPr>
          <p:cNvPr id="15401" name="図 15400">
            <a:extLst>
              <a:ext uri="{FF2B5EF4-FFF2-40B4-BE49-F238E27FC236}">
                <a16:creationId xmlns:a16="http://schemas.microsoft.com/office/drawing/2014/main" id="{6FD54BA1-8348-AE8E-8BD1-DECBEE698A9D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3514445" y="6053141"/>
            <a:ext cx="713674" cy="866603"/>
          </a:xfrm>
          <a:prstGeom prst="rect">
            <a:avLst/>
          </a:prstGeom>
        </p:spPr>
      </p:pic>
      <p:pic>
        <p:nvPicPr>
          <p:cNvPr id="15403" name="図 15402">
            <a:extLst>
              <a:ext uri="{FF2B5EF4-FFF2-40B4-BE49-F238E27FC236}">
                <a16:creationId xmlns:a16="http://schemas.microsoft.com/office/drawing/2014/main" id="{C855C372-39C1-0BED-95D4-8B1F44CA74E7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4339291" y="6053141"/>
            <a:ext cx="713674" cy="866603"/>
          </a:xfrm>
          <a:prstGeom prst="rect">
            <a:avLst/>
          </a:prstGeom>
        </p:spPr>
      </p:pic>
      <p:pic>
        <p:nvPicPr>
          <p:cNvPr id="15405" name="図 15404">
            <a:extLst>
              <a:ext uri="{FF2B5EF4-FFF2-40B4-BE49-F238E27FC236}">
                <a16:creationId xmlns:a16="http://schemas.microsoft.com/office/drawing/2014/main" id="{ED3198AA-DA94-16F6-E870-FA2A9000FA4C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5164137" y="6053141"/>
            <a:ext cx="713674" cy="866603"/>
          </a:xfrm>
          <a:prstGeom prst="rect">
            <a:avLst/>
          </a:prstGeom>
        </p:spPr>
      </p:pic>
      <p:pic>
        <p:nvPicPr>
          <p:cNvPr id="15407" name="図 15406">
            <a:extLst>
              <a:ext uri="{FF2B5EF4-FFF2-40B4-BE49-F238E27FC236}">
                <a16:creationId xmlns:a16="http://schemas.microsoft.com/office/drawing/2014/main" id="{75417957-B614-BB23-DC1D-C37C3F5023DB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5988983" y="6053141"/>
            <a:ext cx="713674" cy="866603"/>
          </a:xfrm>
          <a:prstGeom prst="rect">
            <a:avLst/>
          </a:prstGeom>
        </p:spPr>
      </p:pic>
      <p:pic>
        <p:nvPicPr>
          <p:cNvPr id="15409" name="図 15408">
            <a:extLst>
              <a:ext uri="{FF2B5EF4-FFF2-40B4-BE49-F238E27FC236}">
                <a16:creationId xmlns:a16="http://schemas.microsoft.com/office/drawing/2014/main" id="{EBA23581-BF75-311F-000A-61C4248B7612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6813829" y="6051548"/>
            <a:ext cx="713673" cy="869789"/>
          </a:xfrm>
          <a:prstGeom prst="rect">
            <a:avLst/>
          </a:prstGeom>
        </p:spPr>
      </p:pic>
      <p:pic>
        <p:nvPicPr>
          <p:cNvPr id="15411" name="図 15410">
            <a:extLst>
              <a:ext uri="{FF2B5EF4-FFF2-40B4-BE49-F238E27FC236}">
                <a16:creationId xmlns:a16="http://schemas.microsoft.com/office/drawing/2014/main" id="{938A1C1B-468F-3398-A937-6F7C59E470A9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7638674" y="6053141"/>
            <a:ext cx="713674" cy="866603"/>
          </a:xfrm>
          <a:prstGeom prst="rect">
            <a:avLst/>
          </a:prstGeom>
        </p:spPr>
      </p:pic>
      <p:pic>
        <p:nvPicPr>
          <p:cNvPr id="15413" name="図 15412">
            <a:extLst>
              <a:ext uri="{FF2B5EF4-FFF2-40B4-BE49-F238E27FC236}">
                <a16:creationId xmlns:a16="http://schemas.microsoft.com/office/drawing/2014/main" id="{F8063D78-2CE5-C50A-2BA4-170464B49A6F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8463524" y="6053141"/>
            <a:ext cx="713674" cy="866603"/>
          </a:xfrm>
          <a:prstGeom prst="rect">
            <a:avLst/>
          </a:prstGeom>
        </p:spPr>
      </p:pic>
      <p:pic>
        <p:nvPicPr>
          <p:cNvPr id="15415" name="図 15414" descr="ドアの前に駐車した自転車&#10;&#10;中程度の精度で自動的に生成された説明">
            <a:extLst>
              <a:ext uri="{FF2B5EF4-FFF2-40B4-BE49-F238E27FC236}">
                <a16:creationId xmlns:a16="http://schemas.microsoft.com/office/drawing/2014/main" id="{B73F937C-953C-5464-40CD-7D6E8282CE41}"/>
              </a:ext>
            </a:extLst>
          </p:cNvPr>
          <p:cNvPicPr>
            <a:picLocks noChangeAspect="1"/>
          </p:cNvPicPr>
          <p:nvPr/>
        </p:nvPicPr>
        <p:blipFill rotWithShape="1">
          <a:blip r:embed="rId36"/>
          <a:srcRect t="46795"/>
          <a:stretch/>
        </p:blipFill>
        <p:spPr>
          <a:xfrm>
            <a:off x="5750115" y="4027615"/>
            <a:ext cx="1359573" cy="1374675"/>
          </a:xfrm>
          <a:prstGeom prst="rect">
            <a:avLst/>
          </a:prstGeom>
        </p:spPr>
      </p:pic>
      <p:pic>
        <p:nvPicPr>
          <p:cNvPr id="15416" name="図 15415" descr="背景パターン&#10;&#10;自動的に生成された説明">
            <a:extLst>
              <a:ext uri="{FF2B5EF4-FFF2-40B4-BE49-F238E27FC236}">
                <a16:creationId xmlns:a16="http://schemas.microsoft.com/office/drawing/2014/main" id="{CA7E1478-7B05-3EA9-A8D8-B6A96632FAD5}"/>
              </a:ext>
            </a:extLst>
          </p:cNvPr>
          <p:cNvPicPr>
            <a:picLocks noChangeAspect="1"/>
          </p:cNvPicPr>
          <p:nvPr/>
        </p:nvPicPr>
        <p:blipFill rotWithShape="1">
          <a:blip r:embed="rId37"/>
          <a:srcRect l="2994" t="38943" r="1508" b="1144"/>
          <a:stretch/>
        </p:blipFill>
        <p:spPr>
          <a:xfrm>
            <a:off x="1577838" y="3825897"/>
            <a:ext cx="450583" cy="423750"/>
          </a:xfrm>
          <a:prstGeom prst="rect">
            <a:avLst/>
          </a:prstGeom>
        </p:spPr>
      </p:pic>
      <p:pic>
        <p:nvPicPr>
          <p:cNvPr id="15417" name="図 15416" descr="背景パターン&#10;&#10;自動的に生成された説明">
            <a:extLst>
              <a:ext uri="{FF2B5EF4-FFF2-40B4-BE49-F238E27FC236}">
                <a16:creationId xmlns:a16="http://schemas.microsoft.com/office/drawing/2014/main" id="{E4CD731B-3C8B-BD00-7B4C-616C73DA9356}"/>
              </a:ext>
            </a:extLst>
          </p:cNvPr>
          <p:cNvPicPr>
            <a:picLocks noChangeAspect="1"/>
          </p:cNvPicPr>
          <p:nvPr/>
        </p:nvPicPr>
        <p:blipFill rotWithShape="1">
          <a:blip r:embed="rId38"/>
          <a:srcRect l="-1789" t="39707" r="1" b="1288"/>
          <a:stretch/>
        </p:blipFill>
        <p:spPr>
          <a:xfrm>
            <a:off x="1089450" y="3831610"/>
            <a:ext cx="474513" cy="412324"/>
          </a:xfrm>
          <a:prstGeom prst="rect">
            <a:avLst/>
          </a:prstGeom>
        </p:spPr>
      </p:pic>
      <p:pic>
        <p:nvPicPr>
          <p:cNvPr id="15419" name="図 15418">
            <a:extLst>
              <a:ext uri="{FF2B5EF4-FFF2-40B4-BE49-F238E27FC236}">
                <a16:creationId xmlns:a16="http://schemas.microsoft.com/office/drawing/2014/main" id="{C80A0D32-8772-A217-79DF-30653283B975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3246066" y="3779837"/>
            <a:ext cx="443001" cy="769572"/>
          </a:xfrm>
          <a:prstGeom prst="rect">
            <a:avLst/>
          </a:prstGeom>
        </p:spPr>
      </p:pic>
      <p:sp>
        <p:nvSpPr>
          <p:cNvPr id="6" name="Rectangle 9">
            <a:extLst>
              <a:ext uri="{FF2B5EF4-FFF2-40B4-BE49-F238E27FC236}">
                <a16:creationId xmlns:a16="http://schemas.microsoft.com/office/drawing/2014/main" id="{2A3B9A5E-62FB-F751-1EE2-97D331C334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33513" y="7310438"/>
            <a:ext cx="1260475" cy="18415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□□□□□■■■■■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2025.09.01</a:t>
            </a:r>
            <a:r>
              <a:rPr lang="ja-JP" altLang="en-US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発行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正方形/長方形 40">
            <a:extLst>
              <a:ext uri="{FF2B5EF4-FFF2-40B4-BE49-F238E27FC236}">
                <a16:creationId xmlns:a16="http://schemas.microsoft.com/office/drawing/2014/main" id="{C718F8AF-0BDF-8A48-84BE-06F36289C052}"/>
              </a:ext>
            </a:extLst>
          </p:cNvPr>
          <p:cNvSpPr/>
          <p:nvPr/>
        </p:nvSpPr>
        <p:spPr>
          <a:xfrm rot="10800000" flipH="1" flipV="1">
            <a:off x="15511463" y="2589213"/>
            <a:ext cx="231775" cy="819150"/>
          </a:xfrm>
          <a:prstGeom prst="rect">
            <a:avLst/>
          </a:prstGeom>
          <a:solidFill>
            <a:srgbClr val="E15B2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sz="1175"/>
          </a:p>
        </p:txBody>
      </p:sp>
      <p:sp>
        <p:nvSpPr>
          <p:cNvPr id="15365" name="Text Box 1039">
            <a:extLst>
              <a:ext uri="{FF2B5EF4-FFF2-40B4-BE49-F238E27FC236}">
                <a16:creationId xmlns:a16="http://schemas.microsoft.com/office/drawing/2014/main" id="{5305156E-DA42-0A4C-A104-833CCADA6D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56550" y="128588"/>
            <a:ext cx="1154113" cy="13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ja-JP" altLang="en-US" sz="900" b="1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□□□□□■■■■■</a:t>
            </a: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7A8974C9-868E-A945-8CEF-985817BF30F7}"/>
              </a:ext>
            </a:extLst>
          </p:cNvPr>
          <p:cNvSpPr/>
          <p:nvPr/>
        </p:nvSpPr>
        <p:spPr>
          <a:xfrm>
            <a:off x="-1525587" y="0"/>
            <a:ext cx="1331277" cy="785813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sz="1600" b="1">
                <a:solidFill>
                  <a:schemeClr val="tx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A-1:LIXIL</a:t>
            </a:r>
            <a:endParaRPr lang="ja-JP" altLang="en-US" sz="1600" b="1">
              <a:solidFill>
                <a:schemeClr val="tx1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sp>
        <p:nvSpPr>
          <p:cNvPr id="24" name="Text Box 1039">
            <a:extLst>
              <a:ext uri="{FF2B5EF4-FFF2-40B4-BE49-F238E27FC236}">
                <a16:creationId xmlns:a16="http://schemas.microsoft.com/office/drawing/2014/main" id="{53152343-5209-5247-9115-DAF3839F14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100013"/>
            <a:ext cx="1411288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100" b="1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□□□□□■■■■■</a:t>
            </a: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F7C09E09-4923-6849-9DC0-C805F44E22FE}"/>
              </a:ext>
            </a:extLst>
          </p:cNvPr>
          <p:cNvSpPr/>
          <p:nvPr/>
        </p:nvSpPr>
        <p:spPr>
          <a:xfrm>
            <a:off x="0" y="-1537322"/>
            <a:ext cx="6743700" cy="1314374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C1C3A836-0976-A64C-B16F-45305A7EBD1F}"/>
              </a:ext>
            </a:extLst>
          </p:cNvPr>
          <p:cNvSpPr txBox="1"/>
          <p:nvPr/>
        </p:nvSpPr>
        <p:spPr>
          <a:xfrm>
            <a:off x="4217355" y="-1316229"/>
            <a:ext cx="243068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>
                <a:latin typeface="Yu Gothic" panose="020B0400000000000000" pitchFamily="34" charset="-128"/>
                <a:ea typeface="Yu Gothic" panose="020B0400000000000000" pitchFamily="34" charset="-128"/>
              </a:rPr>
              <a:t>←</a:t>
            </a:r>
            <a:endParaRPr kumimoji="1" lang="en-US" altLang="ja-JP" sz="140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r>
              <a:rPr kumimoji="1" lang="en-US" altLang="ja-JP" sz="1400">
                <a:latin typeface="Yu Gothic" panose="020B0400000000000000" pitchFamily="34" charset="-128"/>
                <a:ea typeface="Yu Gothic" panose="020B0400000000000000" pitchFamily="34" charset="-128"/>
              </a:rPr>
              <a:t>RICHELLE</a:t>
            </a:r>
            <a:r>
              <a:rPr kumimoji="1" lang="ja-JP" altLang="en-US" sz="1400">
                <a:latin typeface="Yu Gothic" panose="020B0400000000000000" pitchFamily="34" charset="-128"/>
                <a:ea typeface="Yu Gothic" panose="020B0400000000000000" pitchFamily="34" charset="-128"/>
              </a:rPr>
              <a:t>、</a:t>
            </a:r>
            <a:r>
              <a:rPr kumimoji="1" lang="en-US" altLang="ja-JP" sz="1400">
                <a:latin typeface="Yu Gothic" panose="020B0400000000000000" pitchFamily="34" charset="-128"/>
                <a:ea typeface="Yu Gothic" panose="020B0400000000000000" pitchFamily="34" charset="-128"/>
              </a:rPr>
              <a:t>SPAGE</a:t>
            </a:r>
            <a:r>
              <a:rPr kumimoji="1" lang="ja-JP" altLang="en-US" sz="1400">
                <a:latin typeface="Yu Gothic" panose="020B0400000000000000" pitchFamily="34" charset="-128"/>
                <a:ea typeface="Yu Gothic" panose="020B0400000000000000" pitchFamily="34" charset="-128"/>
              </a:rPr>
              <a:t>に限り、商品名にロゴ使用可。</a:t>
            </a:r>
            <a:endParaRPr kumimoji="1" lang="en-US" altLang="ja-JP" sz="140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r>
              <a:rPr kumimoji="1" lang="en-US" altLang="ja-JP" sz="1400">
                <a:solidFill>
                  <a:srgbClr val="D95000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kumimoji="1" lang="ja-JP" altLang="en-US" sz="1400">
                <a:solidFill>
                  <a:srgbClr val="D95000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サイズ変更不可</a:t>
            </a:r>
            <a:endParaRPr kumimoji="1" lang="en-US" altLang="ja-JP" sz="1400">
              <a:solidFill>
                <a:srgbClr val="D95000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pic>
        <p:nvPicPr>
          <p:cNvPr id="18" name="図 17">
            <a:extLst>
              <a:ext uri="{FF2B5EF4-FFF2-40B4-BE49-F238E27FC236}">
                <a16:creationId xmlns:a16="http://schemas.microsoft.com/office/drawing/2014/main" id="{CEA7FDF2-509E-D640-BA9C-AAFBDC6D81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3789" y="-978818"/>
            <a:ext cx="1827954" cy="720000"/>
          </a:xfrm>
          <a:prstGeom prst="rect">
            <a:avLst/>
          </a:prstGeom>
        </p:spPr>
      </p:pic>
      <p:sp>
        <p:nvSpPr>
          <p:cNvPr id="19" name="Text Box 1039">
            <a:extLst>
              <a:ext uri="{FF2B5EF4-FFF2-40B4-BE49-F238E27FC236}">
                <a16:creationId xmlns:a16="http://schemas.microsoft.com/office/drawing/2014/main" id="{672CEE98-B33C-5A4E-BEC5-A58DCFAF74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-645730"/>
            <a:ext cx="1667123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400" b="1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システムバスルーム </a:t>
            </a:r>
          </a:p>
        </p:txBody>
      </p:sp>
      <p:pic>
        <p:nvPicPr>
          <p:cNvPr id="22" name="図 21">
            <a:extLst>
              <a:ext uri="{FF2B5EF4-FFF2-40B4-BE49-F238E27FC236}">
                <a16:creationId xmlns:a16="http://schemas.microsoft.com/office/drawing/2014/main" id="{626324B6-8641-EF47-A1C4-D59A733D816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65345" y="-1319626"/>
            <a:ext cx="2148007" cy="288000"/>
          </a:xfrm>
          <a:prstGeom prst="rect">
            <a:avLst/>
          </a:prstGeom>
        </p:spPr>
      </p:pic>
      <p:sp>
        <p:nvSpPr>
          <p:cNvPr id="23" name="Text Box 1039">
            <a:extLst>
              <a:ext uri="{FF2B5EF4-FFF2-40B4-BE49-F238E27FC236}">
                <a16:creationId xmlns:a16="http://schemas.microsoft.com/office/drawing/2014/main" id="{E6732C8D-6A54-AB47-8FDA-70981FEAB5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-1207070"/>
            <a:ext cx="1436291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400" b="1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システムキッチン</a:t>
            </a:r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E0AA071A-8739-C874-B176-70BF72CA8D8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96352" y="811850"/>
            <a:ext cx="1215748" cy="1449779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3" name="図 2">
            <a:extLst>
              <a:ext uri="{FF2B5EF4-FFF2-40B4-BE49-F238E27FC236}">
                <a16:creationId xmlns:a16="http://schemas.microsoft.com/office/drawing/2014/main" id="{3BD48384-181A-0815-090A-87B10244580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09188" y="2289604"/>
            <a:ext cx="1218786" cy="1449778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ABCB2A6E-4DEF-B027-87A1-F1D32F07E77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721070" y="2770019"/>
            <a:ext cx="1346845" cy="1179980"/>
          </a:xfrm>
          <a:prstGeom prst="rect">
            <a:avLst/>
          </a:prstGeom>
        </p:spPr>
      </p:pic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7EAA9600-52C6-E66E-AB20-F2C85837D6AD}"/>
              </a:ext>
            </a:extLst>
          </p:cNvPr>
          <p:cNvSpPr/>
          <p:nvPr/>
        </p:nvSpPr>
        <p:spPr>
          <a:xfrm>
            <a:off x="-21481" y="5683053"/>
            <a:ext cx="95410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游ゴシック" panose="020B0400000000000000" pitchFamily="50" charset="-128"/>
                <a:ea typeface="游ゴシック" panose="020B0400000000000000" pitchFamily="50" charset="-128"/>
              </a:rPr>
              <a:t>●デザイン</a:t>
            </a:r>
          </a:p>
        </p:txBody>
      </p:sp>
      <p:sp>
        <p:nvSpPr>
          <p:cNvPr id="25" name="正方形/長方形 24">
            <a:extLst>
              <a:ext uri="{FF2B5EF4-FFF2-40B4-BE49-F238E27FC236}">
                <a16:creationId xmlns:a16="http://schemas.microsoft.com/office/drawing/2014/main" id="{67D11D0E-F9F5-7E30-D2BA-40D47B8A4733}"/>
              </a:ext>
            </a:extLst>
          </p:cNvPr>
          <p:cNvSpPr/>
          <p:nvPr/>
        </p:nvSpPr>
        <p:spPr>
          <a:xfrm>
            <a:off x="9238" y="3677783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游ゴシック" panose="020B0400000000000000" pitchFamily="50" charset="-128"/>
                <a:ea typeface="游ゴシック" panose="020B0400000000000000" pitchFamily="50" charset="-128"/>
              </a:rPr>
              <a:t>●カラー</a:t>
            </a:r>
          </a:p>
        </p:txBody>
      </p:sp>
      <p:sp>
        <p:nvSpPr>
          <p:cNvPr id="26" name="正方形/長方形 25">
            <a:extLst>
              <a:ext uri="{FF2B5EF4-FFF2-40B4-BE49-F238E27FC236}">
                <a16:creationId xmlns:a16="http://schemas.microsoft.com/office/drawing/2014/main" id="{F1DAB824-D010-0EA6-0CC1-35972EF9A0E0}"/>
              </a:ext>
            </a:extLst>
          </p:cNvPr>
          <p:cNvSpPr/>
          <p:nvPr/>
        </p:nvSpPr>
        <p:spPr>
          <a:xfrm>
            <a:off x="-4787" y="4703203"/>
            <a:ext cx="141577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游ゴシック" panose="020B0400000000000000" pitchFamily="50" charset="-128"/>
                <a:ea typeface="游ゴシック" panose="020B0400000000000000" pitchFamily="50" charset="-128"/>
              </a:rPr>
              <a:t>●パネル＆ガラス</a:t>
            </a:r>
          </a:p>
        </p:txBody>
      </p:sp>
      <p:sp>
        <p:nvSpPr>
          <p:cNvPr id="28" name="正方形/長方形 27">
            <a:extLst>
              <a:ext uri="{FF2B5EF4-FFF2-40B4-BE49-F238E27FC236}">
                <a16:creationId xmlns:a16="http://schemas.microsoft.com/office/drawing/2014/main" id="{AF90437C-0B5B-A4CD-411C-5CD2F27D0EBF}"/>
              </a:ext>
            </a:extLst>
          </p:cNvPr>
          <p:cNvSpPr/>
          <p:nvPr/>
        </p:nvSpPr>
        <p:spPr>
          <a:xfrm>
            <a:off x="3023825" y="3677783"/>
            <a:ext cx="95410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游ゴシック" panose="020B0400000000000000" pitchFamily="50" charset="-128"/>
                <a:ea typeface="游ゴシック" panose="020B0400000000000000" pitchFamily="50" charset="-128"/>
              </a:rPr>
              <a:t>●ハンドル</a:t>
            </a:r>
          </a:p>
        </p:txBody>
      </p:sp>
      <p:sp>
        <p:nvSpPr>
          <p:cNvPr id="29" name="正方形/長方形 28">
            <a:extLst>
              <a:ext uri="{FF2B5EF4-FFF2-40B4-BE49-F238E27FC236}">
                <a16:creationId xmlns:a16="http://schemas.microsoft.com/office/drawing/2014/main" id="{D6B41471-5FC7-D141-2FF2-A6AC6467783B}"/>
              </a:ext>
            </a:extLst>
          </p:cNvPr>
          <p:cNvSpPr/>
          <p:nvPr/>
        </p:nvSpPr>
        <p:spPr>
          <a:xfrm>
            <a:off x="3495556" y="4333871"/>
            <a:ext cx="7411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4B4949"/>
                </a:solidFill>
                <a:effectLst/>
                <a:uLnTx/>
                <a:uFillTx/>
                <a:latin typeface="游ゴシック" panose="020B0400000000000000" pitchFamily="50" charset="-128"/>
                <a:ea typeface="游ゴシック" panose="020B0400000000000000" pitchFamily="50" charset="-128"/>
              </a:rPr>
              <a:t>両側バー</a:t>
            </a:r>
            <a:endParaRPr kumimoji="1" lang="en-US" altLang="ja-JP" sz="900" b="0" i="0" u="none" strike="noStrike" kern="1200" cap="none" spc="0" normalizeH="0" baseline="0" noProof="0" dirty="0">
              <a:ln>
                <a:noFill/>
              </a:ln>
              <a:solidFill>
                <a:srgbClr val="4B4949"/>
              </a:solidFill>
              <a:effectLst/>
              <a:uLnTx/>
              <a:uFillTx/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4B4949"/>
                </a:solidFill>
                <a:effectLst/>
                <a:uLnTx/>
                <a:uFillTx/>
                <a:latin typeface="游ゴシック" panose="020B0400000000000000" pitchFamily="50" charset="-128"/>
                <a:ea typeface="游ゴシック" panose="020B0400000000000000" pitchFamily="50" charset="-128"/>
              </a:rPr>
              <a:t>ハンドル</a:t>
            </a:r>
            <a:endParaRPr kumimoji="1" lang="ja-JP" altLang="en-US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30" name="正方形/長方形 29">
            <a:extLst>
              <a:ext uri="{FF2B5EF4-FFF2-40B4-BE49-F238E27FC236}">
                <a16:creationId xmlns:a16="http://schemas.microsoft.com/office/drawing/2014/main" id="{C7CD4B5F-1EC0-4822-1614-467B784C8FD8}"/>
              </a:ext>
            </a:extLst>
          </p:cNvPr>
          <p:cNvSpPr/>
          <p:nvPr/>
        </p:nvSpPr>
        <p:spPr>
          <a:xfrm>
            <a:off x="4260771" y="785786"/>
            <a:ext cx="328111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G創英角ｺﾞｼｯｸUB" panose="020B0A09000000000000" pitchFamily="49" charset="-128"/>
                <a:ea typeface="HG創英角ｺﾞｼｯｸUB" panose="020B0A09000000000000" pitchFamily="49" charset="-128"/>
              </a:rPr>
              <a:t>■Ｗソフトモーション</a:t>
            </a:r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G創英角ｺﾞｼｯｸUB" panose="020B0A09000000000000" pitchFamily="49" charset="-128"/>
              <a:ea typeface="HG創英角ｺﾞｼｯｸUB" panose="020B0A09000000000000" pitchFamily="49" charset="-128"/>
            </a:endParaRPr>
          </a:p>
        </p:txBody>
      </p:sp>
      <p:pic>
        <p:nvPicPr>
          <p:cNvPr id="31" name="図 30">
            <a:extLst>
              <a:ext uri="{FF2B5EF4-FFF2-40B4-BE49-F238E27FC236}">
                <a16:creationId xmlns:a16="http://schemas.microsoft.com/office/drawing/2014/main" id="{984F0ACB-A9E0-3332-40C1-6C62DB89C21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335058" y="1509918"/>
            <a:ext cx="847619" cy="847619"/>
          </a:xfrm>
          <a:prstGeom prst="rect">
            <a:avLst/>
          </a:prstGeom>
        </p:spPr>
      </p:pic>
      <p:pic>
        <p:nvPicPr>
          <p:cNvPr id="32" name="図 31">
            <a:extLst>
              <a:ext uri="{FF2B5EF4-FFF2-40B4-BE49-F238E27FC236}">
                <a16:creationId xmlns:a16="http://schemas.microsoft.com/office/drawing/2014/main" id="{EA03F6D6-81DE-C543-645F-799AAB18F202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t="4299"/>
          <a:stretch/>
        </p:blipFill>
        <p:spPr>
          <a:xfrm>
            <a:off x="6308661" y="950893"/>
            <a:ext cx="4220013" cy="1338842"/>
          </a:xfrm>
          <a:prstGeom prst="rect">
            <a:avLst/>
          </a:prstGeom>
        </p:spPr>
      </p:pic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0858906D-AE91-AF4F-36DF-8182577738AE}"/>
              </a:ext>
            </a:extLst>
          </p:cNvPr>
          <p:cNvSpPr txBox="1"/>
          <p:nvPr/>
        </p:nvSpPr>
        <p:spPr>
          <a:xfrm>
            <a:off x="4133698" y="1024614"/>
            <a:ext cx="199912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游ゴシック" panose="020B0400000000000000" pitchFamily="50" charset="-128"/>
                <a:ea typeface="游ゴシック" panose="020B0400000000000000" pitchFamily="50" charset="-128"/>
              </a:rPr>
              <a:t>閉めるときも開けるときも自動的に本体が減速し、ゆっくりと引き込まれていきます。</a:t>
            </a:r>
          </a:p>
        </p:txBody>
      </p:sp>
      <p:sp>
        <p:nvSpPr>
          <p:cNvPr id="35" name="正方形/長方形 34">
            <a:extLst>
              <a:ext uri="{FF2B5EF4-FFF2-40B4-BE49-F238E27FC236}">
                <a16:creationId xmlns:a16="http://schemas.microsoft.com/office/drawing/2014/main" id="{4DA07F35-6E36-54FB-2123-FCD568A8AD27}"/>
              </a:ext>
            </a:extLst>
          </p:cNvPr>
          <p:cNvSpPr/>
          <p:nvPr/>
        </p:nvSpPr>
        <p:spPr>
          <a:xfrm>
            <a:off x="102936" y="6911011"/>
            <a:ext cx="682441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游ゴシック" panose="020B0400000000000000" pitchFamily="50" charset="-128"/>
                <a:ea typeface="游ゴシック" panose="020B0400000000000000" pitchFamily="50" charset="-128"/>
              </a:rPr>
              <a:t>HAA </a:t>
            </a:r>
            <a:endParaRPr kumimoji="1" lang="ja-JP" altLang="en-US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36" name="正方形/長方形 35">
            <a:extLst>
              <a:ext uri="{FF2B5EF4-FFF2-40B4-BE49-F238E27FC236}">
                <a16:creationId xmlns:a16="http://schemas.microsoft.com/office/drawing/2014/main" id="{FBEFDFF7-63CA-2F4F-04BC-2E44A102EB68}"/>
              </a:ext>
            </a:extLst>
          </p:cNvPr>
          <p:cNvSpPr/>
          <p:nvPr/>
        </p:nvSpPr>
        <p:spPr>
          <a:xfrm>
            <a:off x="938045" y="6911011"/>
            <a:ext cx="688771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游ゴシック" panose="020B0400000000000000" pitchFamily="50" charset="-128"/>
                <a:ea typeface="游ゴシック" panose="020B0400000000000000" pitchFamily="50" charset="-128"/>
              </a:rPr>
              <a:t>HHA </a:t>
            </a:r>
            <a:endParaRPr kumimoji="1" lang="ja-JP" altLang="en-US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37" name="正方形/長方形 36">
            <a:extLst>
              <a:ext uri="{FF2B5EF4-FFF2-40B4-BE49-F238E27FC236}">
                <a16:creationId xmlns:a16="http://schemas.microsoft.com/office/drawing/2014/main" id="{5C63B427-96BE-4939-B08B-744564F2C0A9}"/>
              </a:ext>
            </a:extLst>
          </p:cNvPr>
          <p:cNvSpPr/>
          <p:nvPr/>
        </p:nvSpPr>
        <p:spPr>
          <a:xfrm>
            <a:off x="1779484" y="6911011"/>
            <a:ext cx="675525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游ゴシック" panose="020B0400000000000000" pitchFamily="50" charset="-128"/>
                <a:ea typeface="游ゴシック" panose="020B0400000000000000" pitchFamily="50" charset="-128"/>
              </a:rPr>
              <a:t>HHB </a:t>
            </a:r>
            <a:endParaRPr kumimoji="1" lang="ja-JP" altLang="en-US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38" name="正方形/長方形 37">
            <a:extLst>
              <a:ext uri="{FF2B5EF4-FFF2-40B4-BE49-F238E27FC236}">
                <a16:creationId xmlns:a16="http://schemas.microsoft.com/office/drawing/2014/main" id="{3767D647-2842-1552-D13D-C2B9EE26B632}"/>
              </a:ext>
            </a:extLst>
          </p:cNvPr>
          <p:cNvSpPr/>
          <p:nvPr/>
        </p:nvSpPr>
        <p:spPr>
          <a:xfrm>
            <a:off x="2607677" y="6911011"/>
            <a:ext cx="663807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游ゴシック" panose="020B0400000000000000" pitchFamily="50" charset="-128"/>
                <a:ea typeface="游ゴシック" panose="020B0400000000000000" pitchFamily="50" charset="-128"/>
              </a:rPr>
              <a:t>HHC </a:t>
            </a:r>
            <a:endParaRPr kumimoji="1" lang="ja-JP" altLang="en-US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39" name="正方形/長方形 38">
            <a:extLst>
              <a:ext uri="{FF2B5EF4-FFF2-40B4-BE49-F238E27FC236}">
                <a16:creationId xmlns:a16="http://schemas.microsoft.com/office/drawing/2014/main" id="{DD463DAB-C45B-B7EF-36A5-CA06619AE709}"/>
              </a:ext>
            </a:extLst>
          </p:cNvPr>
          <p:cNvSpPr/>
          <p:nvPr/>
        </p:nvSpPr>
        <p:spPr>
          <a:xfrm>
            <a:off x="3424152" y="6911011"/>
            <a:ext cx="726411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游ゴシック" panose="020B0400000000000000" pitchFamily="50" charset="-128"/>
                <a:ea typeface="游ゴシック" panose="020B0400000000000000" pitchFamily="50" charset="-128"/>
              </a:rPr>
              <a:t>HHD </a:t>
            </a:r>
            <a:endParaRPr kumimoji="1" lang="ja-JP" altLang="en-US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id="{F9090A02-CD18-DBEB-727D-1B356E7A75FE}"/>
              </a:ext>
            </a:extLst>
          </p:cNvPr>
          <p:cNvSpPr/>
          <p:nvPr/>
        </p:nvSpPr>
        <p:spPr>
          <a:xfrm>
            <a:off x="4303231" y="6911011"/>
            <a:ext cx="638663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游ゴシック" panose="020B0400000000000000" pitchFamily="50" charset="-128"/>
                <a:ea typeface="游ゴシック" panose="020B0400000000000000" pitchFamily="50" charset="-128"/>
              </a:rPr>
              <a:t>HHE </a:t>
            </a:r>
            <a:endParaRPr kumimoji="1" lang="ja-JP" altLang="en-US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42" name="正方形/長方形 41">
            <a:extLst>
              <a:ext uri="{FF2B5EF4-FFF2-40B4-BE49-F238E27FC236}">
                <a16:creationId xmlns:a16="http://schemas.microsoft.com/office/drawing/2014/main" id="{D1A3CE03-764D-ED42-857A-7481969BFEBA}"/>
              </a:ext>
            </a:extLst>
          </p:cNvPr>
          <p:cNvSpPr/>
          <p:nvPr/>
        </p:nvSpPr>
        <p:spPr>
          <a:xfrm>
            <a:off x="5094562" y="6911011"/>
            <a:ext cx="667768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游ゴシック" panose="020B0400000000000000" pitchFamily="50" charset="-128"/>
                <a:ea typeface="游ゴシック" panose="020B0400000000000000" pitchFamily="50" charset="-128"/>
              </a:rPr>
              <a:t>HHF </a:t>
            </a:r>
            <a:endParaRPr kumimoji="1" lang="ja-JP" altLang="en-US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43" name="正方形/長方形 42">
            <a:extLst>
              <a:ext uri="{FF2B5EF4-FFF2-40B4-BE49-F238E27FC236}">
                <a16:creationId xmlns:a16="http://schemas.microsoft.com/office/drawing/2014/main" id="{9302C071-C9EB-FEE6-CBB4-97E99A9A7AC3}"/>
              </a:ext>
            </a:extLst>
          </p:cNvPr>
          <p:cNvSpPr/>
          <p:nvPr/>
        </p:nvSpPr>
        <p:spPr>
          <a:xfrm>
            <a:off x="5914998" y="6911011"/>
            <a:ext cx="648163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游ゴシック" panose="020B0400000000000000" pitchFamily="50" charset="-128"/>
                <a:ea typeface="游ゴシック" panose="020B0400000000000000" pitchFamily="50" charset="-128"/>
              </a:rPr>
              <a:t>HHG </a:t>
            </a:r>
            <a:endParaRPr kumimoji="1" lang="ja-JP" altLang="en-US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44" name="正方形/長方形 43">
            <a:extLst>
              <a:ext uri="{FF2B5EF4-FFF2-40B4-BE49-F238E27FC236}">
                <a16:creationId xmlns:a16="http://schemas.microsoft.com/office/drawing/2014/main" id="{77C5CA8E-A06E-ED75-0C35-50F0945F630C}"/>
              </a:ext>
            </a:extLst>
          </p:cNvPr>
          <p:cNvSpPr/>
          <p:nvPr/>
        </p:nvSpPr>
        <p:spPr>
          <a:xfrm>
            <a:off x="6715829" y="6911011"/>
            <a:ext cx="634428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游ゴシック" panose="020B0400000000000000" pitchFamily="50" charset="-128"/>
                <a:ea typeface="游ゴシック" panose="020B0400000000000000" pitchFamily="50" charset="-128"/>
              </a:rPr>
              <a:t>HYE</a:t>
            </a:r>
            <a:endParaRPr kumimoji="1" lang="ja-JP" altLang="en-US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45" name="正方形/長方形 44">
            <a:extLst>
              <a:ext uri="{FF2B5EF4-FFF2-40B4-BE49-F238E27FC236}">
                <a16:creationId xmlns:a16="http://schemas.microsoft.com/office/drawing/2014/main" id="{5568387E-A129-F881-3F6B-93CABED24494}"/>
              </a:ext>
            </a:extLst>
          </p:cNvPr>
          <p:cNvSpPr/>
          <p:nvPr/>
        </p:nvSpPr>
        <p:spPr>
          <a:xfrm>
            <a:off x="7502925" y="6911011"/>
            <a:ext cx="667768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游ゴシック" panose="020B0400000000000000" pitchFamily="50" charset="-128"/>
                <a:ea typeface="游ゴシック" panose="020B0400000000000000" pitchFamily="50" charset="-128"/>
              </a:rPr>
              <a:t>HYF</a:t>
            </a:r>
            <a:endParaRPr kumimoji="1" lang="ja-JP" altLang="en-US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46" name="正方形/長方形 45">
            <a:extLst>
              <a:ext uri="{FF2B5EF4-FFF2-40B4-BE49-F238E27FC236}">
                <a16:creationId xmlns:a16="http://schemas.microsoft.com/office/drawing/2014/main" id="{B36FA55F-14BD-1117-4DBD-3A519189EA51}"/>
              </a:ext>
            </a:extLst>
          </p:cNvPr>
          <p:cNvSpPr/>
          <p:nvPr/>
        </p:nvSpPr>
        <p:spPr>
          <a:xfrm>
            <a:off x="8323365" y="6911011"/>
            <a:ext cx="704931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游ゴシック" panose="020B0400000000000000" pitchFamily="50" charset="-128"/>
                <a:ea typeface="游ゴシック" panose="020B0400000000000000" pitchFamily="50" charset="-128"/>
              </a:rPr>
              <a:t>HYG </a:t>
            </a:r>
            <a:endParaRPr kumimoji="1" lang="ja-JP" altLang="en-US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pic>
        <p:nvPicPr>
          <p:cNvPr id="47" name="図 46">
            <a:extLst>
              <a:ext uri="{FF2B5EF4-FFF2-40B4-BE49-F238E27FC236}">
                <a16:creationId xmlns:a16="http://schemas.microsoft.com/office/drawing/2014/main" id="{0A6B7F26-5414-61A3-8FD8-2C63F46FD66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5165" y="821549"/>
            <a:ext cx="2515857" cy="2907670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48" name="正方形/長方形 47">
            <a:extLst>
              <a:ext uri="{FF2B5EF4-FFF2-40B4-BE49-F238E27FC236}">
                <a16:creationId xmlns:a16="http://schemas.microsoft.com/office/drawing/2014/main" id="{66752CEF-118F-B043-EA38-384B672B3073}"/>
              </a:ext>
            </a:extLst>
          </p:cNvPr>
          <p:cNvSpPr/>
          <p:nvPr/>
        </p:nvSpPr>
        <p:spPr>
          <a:xfrm>
            <a:off x="4181895" y="2470301"/>
            <a:ext cx="328111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游ゴシック" panose="020B0400000000000000" pitchFamily="50" charset="-128"/>
                <a:ea typeface="游ゴシック" panose="020B0400000000000000" pitchFamily="50" charset="-128"/>
              </a:rPr>
              <a:t>■スムーズな開閉ができる連動方式</a:t>
            </a:r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50" name="正方形/長方形 49">
            <a:extLst>
              <a:ext uri="{FF2B5EF4-FFF2-40B4-BE49-F238E27FC236}">
                <a16:creationId xmlns:a16="http://schemas.microsoft.com/office/drawing/2014/main" id="{A761C767-3C70-ED8A-2A7A-60D6AA35B171}"/>
              </a:ext>
            </a:extLst>
          </p:cNvPr>
          <p:cNvSpPr/>
          <p:nvPr/>
        </p:nvSpPr>
        <p:spPr>
          <a:xfrm>
            <a:off x="4379552" y="2812500"/>
            <a:ext cx="19327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游ゴシック" panose="020B0400000000000000" pitchFamily="50" charset="-128"/>
                <a:ea typeface="游ゴシック" panose="020B0400000000000000" pitchFamily="50" charset="-128"/>
              </a:rPr>
              <a:t>本体が連動して動くため</a:t>
            </a:r>
            <a:endParaRPr kumimoji="1" lang="en-US" altLang="ja-JP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游ゴシック" panose="020B0400000000000000" pitchFamily="50" charset="-128"/>
                <a:ea typeface="游ゴシック" panose="020B0400000000000000" pitchFamily="50" charset="-128"/>
              </a:rPr>
              <a:t>開閉がスムーズです。</a:t>
            </a:r>
          </a:p>
        </p:txBody>
      </p:sp>
      <p:sp>
        <p:nvSpPr>
          <p:cNvPr id="51" name="正方形/長方形 50">
            <a:extLst>
              <a:ext uri="{FF2B5EF4-FFF2-40B4-BE49-F238E27FC236}">
                <a16:creationId xmlns:a16="http://schemas.microsoft.com/office/drawing/2014/main" id="{15214256-0892-1590-F60C-EF41055FC832}"/>
              </a:ext>
            </a:extLst>
          </p:cNvPr>
          <p:cNvSpPr/>
          <p:nvPr/>
        </p:nvSpPr>
        <p:spPr>
          <a:xfrm>
            <a:off x="4183061" y="4075288"/>
            <a:ext cx="466871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游ゴシック" panose="020B0400000000000000" pitchFamily="50" charset="-128"/>
                <a:ea typeface="游ゴシック" panose="020B0400000000000000" pitchFamily="50" charset="-128"/>
              </a:rPr>
              <a:t>■左右どちらからも開閉でき、介助しやすい</a:t>
            </a:r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pic>
        <p:nvPicPr>
          <p:cNvPr id="52" name="図 51">
            <a:extLst>
              <a:ext uri="{FF2B5EF4-FFF2-40B4-BE49-F238E27FC236}">
                <a16:creationId xmlns:a16="http://schemas.microsoft.com/office/drawing/2014/main" id="{A09715D1-8E84-0FB5-33E2-06F8E3525B5F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b="23791"/>
          <a:stretch/>
        </p:blipFill>
        <p:spPr>
          <a:xfrm>
            <a:off x="4223849" y="4472199"/>
            <a:ext cx="6422842" cy="888350"/>
          </a:xfrm>
          <a:prstGeom prst="rect">
            <a:avLst/>
          </a:prstGeom>
        </p:spPr>
      </p:pic>
      <p:sp>
        <p:nvSpPr>
          <p:cNvPr id="53" name="正方形/長方形 52">
            <a:extLst>
              <a:ext uri="{FF2B5EF4-FFF2-40B4-BE49-F238E27FC236}">
                <a16:creationId xmlns:a16="http://schemas.microsoft.com/office/drawing/2014/main" id="{16D16D0A-4622-2F1B-D8C0-5A631EC8E888}"/>
              </a:ext>
            </a:extLst>
          </p:cNvPr>
          <p:cNvSpPr/>
          <p:nvPr/>
        </p:nvSpPr>
        <p:spPr>
          <a:xfrm>
            <a:off x="4758868" y="5307778"/>
            <a:ext cx="2146742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游ゴシック" panose="020B0400000000000000" pitchFamily="50" charset="-128"/>
                <a:ea typeface="游ゴシック" panose="020B0400000000000000" pitchFamily="50" charset="-128"/>
              </a:rPr>
              <a:t>左から車いすを押しながらトイレ内へ</a:t>
            </a:r>
          </a:p>
        </p:txBody>
      </p:sp>
      <p:sp>
        <p:nvSpPr>
          <p:cNvPr id="54" name="正方形/長方形 53">
            <a:extLst>
              <a:ext uri="{FF2B5EF4-FFF2-40B4-BE49-F238E27FC236}">
                <a16:creationId xmlns:a16="http://schemas.microsoft.com/office/drawing/2014/main" id="{C7B8CBEB-980C-4C93-9B96-E1DAFAD4196C}"/>
              </a:ext>
            </a:extLst>
          </p:cNvPr>
          <p:cNvSpPr/>
          <p:nvPr/>
        </p:nvSpPr>
        <p:spPr>
          <a:xfrm>
            <a:off x="7920268" y="5281426"/>
            <a:ext cx="2608406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游ゴシック" panose="020B0400000000000000" pitchFamily="50" charset="-128"/>
                <a:ea typeface="游ゴシック" panose="020B0400000000000000" pitchFamily="50" charset="-128"/>
              </a:rPr>
              <a:t>右側の扉を開けスタッフがトイレ内でサポート</a:t>
            </a:r>
          </a:p>
        </p:txBody>
      </p:sp>
      <p:pic>
        <p:nvPicPr>
          <p:cNvPr id="55" name="図 54">
            <a:extLst>
              <a:ext uri="{FF2B5EF4-FFF2-40B4-BE49-F238E27FC236}">
                <a16:creationId xmlns:a16="http://schemas.microsoft.com/office/drawing/2014/main" id="{DECFDB50-D763-9F1D-9B23-2BBF76AC72DA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149337" y="5539409"/>
            <a:ext cx="1438872" cy="953139"/>
          </a:xfrm>
          <a:prstGeom prst="rect">
            <a:avLst/>
          </a:prstGeom>
        </p:spPr>
      </p:pic>
      <p:sp>
        <p:nvSpPr>
          <p:cNvPr id="56" name="テキスト ボックス 55">
            <a:extLst>
              <a:ext uri="{FF2B5EF4-FFF2-40B4-BE49-F238E27FC236}">
                <a16:creationId xmlns:a16="http://schemas.microsoft.com/office/drawing/2014/main" id="{954DECD2-44B5-459B-2C1D-5F3C33290E6E}"/>
              </a:ext>
            </a:extLst>
          </p:cNvPr>
          <p:cNvSpPr txBox="1"/>
          <p:nvPr/>
        </p:nvSpPr>
        <p:spPr>
          <a:xfrm>
            <a:off x="9263658" y="6521508"/>
            <a:ext cx="1124026" cy="553998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游ゴシック" panose="020B0400000000000000" pitchFamily="50" charset="-128"/>
                <a:ea typeface="游ゴシック" panose="020B0400000000000000" pitchFamily="50" charset="-128"/>
              </a:rPr>
              <a:t>特注寸法範囲</a:t>
            </a:r>
            <a:endParaRPr kumimoji="1" lang="en-US" altLang="ja-JP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游ゴシック" panose="020B0400000000000000" pitchFamily="50" charset="-128"/>
                <a:ea typeface="游ゴシック" panose="020B0400000000000000" pitchFamily="50" charset="-128"/>
              </a:rPr>
              <a:t>1323</a:t>
            </a: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游ゴシック" panose="020B0400000000000000" pitchFamily="50" charset="-128"/>
                <a:ea typeface="游ゴシック" panose="020B0400000000000000" pitchFamily="50" charset="-128"/>
              </a:rPr>
              <a:t>≦</a:t>
            </a:r>
            <a:r>
              <a:rPr kumimoji="1" lang="en-US" altLang="ja-JP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游ゴシック" panose="020B0400000000000000" pitchFamily="50" charset="-128"/>
                <a:ea typeface="游ゴシック" panose="020B0400000000000000" pitchFamily="50" charset="-128"/>
              </a:rPr>
              <a:t>W</a:t>
            </a: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游ゴシック" panose="020B0400000000000000" pitchFamily="50" charset="-128"/>
                <a:ea typeface="游ゴシック" panose="020B0400000000000000" pitchFamily="50" charset="-128"/>
              </a:rPr>
              <a:t>≦</a:t>
            </a:r>
            <a:r>
              <a:rPr kumimoji="1" lang="en-US" altLang="ja-JP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游ゴシック" panose="020B0400000000000000" pitchFamily="50" charset="-128"/>
                <a:ea typeface="游ゴシック" panose="020B0400000000000000" pitchFamily="50" charset="-128"/>
              </a:rPr>
              <a:t>2223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游ゴシック" panose="020B0400000000000000" pitchFamily="50" charset="-128"/>
                <a:ea typeface="游ゴシック" panose="020B0400000000000000" pitchFamily="50" charset="-128"/>
              </a:rPr>
              <a:t>1821</a:t>
            </a: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游ゴシック" panose="020B0400000000000000" pitchFamily="50" charset="-128"/>
                <a:ea typeface="游ゴシック" panose="020B0400000000000000" pitchFamily="50" charset="-128"/>
              </a:rPr>
              <a:t>≦</a:t>
            </a:r>
            <a:r>
              <a:rPr kumimoji="1" lang="en-US" altLang="ja-JP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游ゴシック" panose="020B0400000000000000" pitchFamily="50" charset="-128"/>
                <a:ea typeface="游ゴシック" panose="020B0400000000000000" pitchFamily="50" charset="-128"/>
              </a:rPr>
              <a:t>H</a:t>
            </a: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游ゴシック" panose="020B0400000000000000" pitchFamily="50" charset="-128"/>
                <a:ea typeface="游ゴシック" panose="020B0400000000000000" pitchFamily="50" charset="-128"/>
              </a:rPr>
              <a:t>≦</a:t>
            </a:r>
            <a:r>
              <a:rPr kumimoji="1" lang="en-US" altLang="ja-JP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游ゴシック" panose="020B0400000000000000" pitchFamily="50" charset="-128"/>
                <a:ea typeface="游ゴシック" panose="020B0400000000000000" pitchFamily="50" charset="-128"/>
              </a:rPr>
              <a:t>2085</a:t>
            </a:r>
            <a:endParaRPr kumimoji="1" lang="ja-JP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cxnSp>
        <p:nvCxnSpPr>
          <p:cNvPr id="57" name="直線コネクタ 56">
            <a:extLst>
              <a:ext uri="{FF2B5EF4-FFF2-40B4-BE49-F238E27FC236}">
                <a16:creationId xmlns:a16="http://schemas.microsoft.com/office/drawing/2014/main" id="{843E6CCB-2E8E-4CE6-E1F7-EE8C09844824}"/>
              </a:ext>
            </a:extLst>
          </p:cNvPr>
          <p:cNvCxnSpPr>
            <a:cxnSpLocks/>
          </p:cNvCxnSpPr>
          <p:nvPr/>
        </p:nvCxnSpPr>
        <p:spPr>
          <a:xfrm>
            <a:off x="807415" y="3808651"/>
            <a:ext cx="2047931" cy="14791"/>
          </a:xfrm>
          <a:prstGeom prst="line">
            <a:avLst/>
          </a:prstGeom>
          <a:ln w="9525">
            <a:solidFill>
              <a:srgbClr val="00206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8" name="直線コネクタ 57">
            <a:extLst>
              <a:ext uri="{FF2B5EF4-FFF2-40B4-BE49-F238E27FC236}">
                <a16:creationId xmlns:a16="http://schemas.microsoft.com/office/drawing/2014/main" id="{1407072C-6FB7-3DDC-3DDB-E6C9D1CA5858}"/>
              </a:ext>
            </a:extLst>
          </p:cNvPr>
          <p:cNvCxnSpPr>
            <a:cxnSpLocks/>
          </p:cNvCxnSpPr>
          <p:nvPr/>
        </p:nvCxnSpPr>
        <p:spPr>
          <a:xfrm>
            <a:off x="1354249" y="4848560"/>
            <a:ext cx="2711515" cy="0"/>
          </a:xfrm>
          <a:prstGeom prst="line">
            <a:avLst/>
          </a:prstGeom>
          <a:ln w="9525">
            <a:solidFill>
              <a:srgbClr val="00206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9" name="直線コネクタ 58">
            <a:extLst>
              <a:ext uri="{FF2B5EF4-FFF2-40B4-BE49-F238E27FC236}">
                <a16:creationId xmlns:a16="http://schemas.microsoft.com/office/drawing/2014/main" id="{6CE2BAB5-16D2-FA9E-F14A-E31EA4DACBD0}"/>
              </a:ext>
            </a:extLst>
          </p:cNvPr>
          <p:cNvCxnSpPr>
            <a:cxnSpLocks/>
          </p:cNvCxnSpPr>
          <p:nvPr/>
        </p:nvCxnSpPr>
        <p:spPr>
          <a:xfrm>
            <a:off x="895254" y="5834762"/>
            <a:ext cx="8190610" cy="0"/>
          </a:xfrm>
          <a:prstGeom prst="line">
            <a:avLst/>
          </a:prstGeom>
          <a:ln w="9525">
            <a:solidFill>
              <a:srgbClr val="00206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直線コネクタ 59">
            <a:extLst>
              <a:ext uri="{FF2B5EF4-FFF2-40B4-BE49-F238E27FC236}">
                <a16:creationId xmlns:a16="http://schemas.microsoft.com/office/drawing/2014/main" id="{45909106-2FB2-45E3-3885-810758B7C683}"/>
              </a:ext>
            </a:extLst>
          </p:cNvPr>
          <p:cNvCxnSpPr>
            <a:cxnSpLocks/>
          </p:cNvCxnSpPr>
          <p:nvPr/>
        </p:nvCxnSpPr>
        <p:spPr>
          <a:xfrm>
            <a:off x="3899817" y="3816283"/>
            <a:ext cx="281255" cy="0"/>
          </a:xfrm>
          <a:prstGeom prst="line">
            <a:avLst/>
          </a:prstGeom>
          <a:ln w="9525">
            <a:solidFill>
              <a:srgbClr val="00206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61" name="図 60">
            <a:extLst>
              <a:ext uri="{FF2B5EF4-FFF2-40B4-BE49-F238E27FC236}">
                <a16:creationId xmlns:a16="http://schemas.microsoft.com/office/drawing/2014/main" id="{D0C6E7A9-5613-279E-3476-66B15DCFBA13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457367" y="2708718"/>
            <a:ext cx="814359" cy="1271476"/>
          </a:xfrm>
          <a:prstGeom prst="rect">
            <a:avLst/>
          </a:prstGeom>
        </p:spPr>
      </p:pic>
      <p:sp>
        <p:nvSpPr>
          <p:cNvPr id="15364" name="正方形/長方形 15363">
            <a:extLst>
              <a:ext uri="{FF2B5EF4-FFF2-40B4-BE49-F238E27FC236}">
                <a16:creationId xmlns:a16="http://schemas.microsoft.com/office/drawing/2014/main" id="{72184216-C6E4-8555-3523-BD8FCE780A50}"/>
              </a:ext>
            </a:extLst>
          </p:cNvPr>
          <p:cNvSpPr/>
          <p:nvPr/>
        </p:nvSpPr>
        <p:spPr>
          <a:xfrm>
            <a:off x="-76535" y="5354204"/>
            <a:ext cx="93889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游ゴシック" panose="020B0400000000000000" pitchFamily="50" charset="-128"/>
                <a:ea typeface="游ゴシック" panose="020B0400000000000000" pitchFamily="50" charset="-128"/>
              </a:rPr>
              <a:t>アクリル系</a:t>
            </a:r>
            <a:endParaRPr kumimoji="1" lang="en-US" altLang="ja-JP" sz="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游ゴシック" panose="020B0400000000000000" pitchFamily="50" charset="-128"/>
                <a:ea typeface="游ゴシック" panose="020B0400000000000000" pitchFamily="50" charset="-128"/>
              </a:rPr>
              <a:t>パネル</a:t>
            </a:r>
          </a:p>
        </p:txBody>
      </p:sp>
      <p:sp>
        <p:nvSpPr>
          <p:cNvPr id="15368" name="正方形/長方形 15367">
            <a:extLst>
              <a:ext uri="{FF2B5EF4-FFF2-40B4-BE49-F238E27FC236}">
                <a16:creationId xmlns:a16="http://schemas.microsoft.com/office/drawing/2014/main" id="{00F10808-D576-6E53-14EE-AC5C6338A15D}"/>
              </a:ext>
            </a:extLst>
          </p:cNvPr>
          <p:cNvSpPr/>
          <p:nvPr/>
        </p:nvSpPr>
        <p:spPr>
          <a:xfrm>
            <a:off x="644105" y="5344070"/>
            <a:ext cx="66360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游ゴシック" panose="020B0400000000000000" pitchFamily="50" charset="-128"/>
                <a:ea typeface="游ゴシック" panose="020B0400000000000000" pitchFamily="50" charset="-128"/>
              </a:rPr>
              <a:t>透明</a:t>
            </a:r>
            <a:endParaRPr kumimoji="1" lang="en-US" altLang="ja-JP" sz="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游ゴシック" panose="020B0400000000000000" pitchFamily="50" charset="-128"/>
                <a:ea typeface="游ゴシック" panose="020B0400000000000000" pitchFamily="50" charset="-128"/>
              </a:rPr>
              <a:t>ガラス</a:t>
            </a:r>
          </a:p>
        </p:txBody>
      </p:sp>
      <p:sp>
        <p:nvSpPr>
          <p:cNvPr id="15369" name="正方形/長方形 15368">
            <a:extLst>
              <a:ext uri="{FF2B5EF4-FFF2-40B4-BE49-F238E27FC236}">
                <a16:creationId xmlns:a16="http://schemas.microsoft.com/office/drawing/2014/main" id="{52BDC2E9-3DE7-C53A-66B5-9D1665DB8465}"/>
              </a:ext>
            </a:extLst>
          </p:cNvPr>
          <p:cNvSpPr/>
          <p:nvPr/>
        </p:nvSpPr>
        <p:spPr>
          <a:xfrm>
            <a:off x="1192816" y="5344602"/>
            <a:ext cx="68192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游ゴシック" panose="020B0400000000000000" pitchFamily="50" charset="-128"/>
                <a:ea typeface="游ゴシック" panose="020B0400000000000000" pitchFamily="50" charset="-128"/>
              </a:rPr>
              <a:t>カスミ</a:t>
            </a:r>
            <a:endParaRPr kumimoji="1" lang="en-US" altLang="ja-JP" sz="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游ゴシック" panose="020B0400000000000000" pitchFamily="50" charset="-128"/>
                <a:ea typeface="游ゴシック" panose="020B0400000000000000" pitchFamily="50" charset="-128"/>
              </a:rPr>
              <a:t>ガラス</a:t>
            </a:r>
          </a:p>
        </p:txBody>
      </p:sp>
      <p:sp>
        <p:nvSpPr>
          <p:cNvPr id="15371" name="正方形/長方形 15370">
            <a:extLst>
              <a:ext uri="{FF2B5EF4-FFF2-40B4-BE49-F238E27FC236}">
                <a16:creationId xmlns:a16="http://schemas.microsoft.com/office/drawing/2014/main" id="{4CA0F7E8-82A4-27D4-0113-F5247BC913A3}"/>
              </a:ext>
            </a:extLst>
          </p:cNvPr>
          <p:cNvSpPr/>
          <p:nvPr/>
        </p:nvSpPr>
        <p:spPr>
          <a:xfrm>
            <a:off x="2345888" y="5312376"/>
            <a:ext cx="71184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游ゴシック" panose="020B0400000000000000" pitchFamily="50" charset="-128"/>
                <a:ea typeface="游ゴシック" panose="020B0400000000000000" pitchFamily="50" charset="-128"/>
              </a:rPr>
              <a:t>チェッカー</a:t>
            </a:r>
            <a:b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游ゴシック" panose="020B0400000000000000" pitchFamily="50" charset="-128"/>
                <a:ea typeface="游ゴシック" panose="020B0400000000000000" pitchFamily="50" charset="-128"/>
              </a:rPr>
            </a:b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游ゴシック" panose="020B0400000000000000" pitchFamily="50" charset="-128"/>
                <a:ea typeface="游ゴシック" panose="020B0400000000000000" pitchFamily="50" charset="-128"/>
              </a:rPr>
              <a:t>ガラス</a:t>
            </a:r>
          </a:p>
        </p:txBody>
      </p:sp>
      <p:sp>
        <p:nvSpPr>
          <p:cNvPr id="15372" name="正方形/長方形 15371">
            <a:extLst>
              <a:ext uri="{FF2B5EF4-FFF2-40B4-BE49-F238E27FC236}">
                <a16:creationId xmlns:a16="http://schemas.microsoft.com/office/drawing/2014/main" id="{8F103914-3D35-D45A-8558-03863052FFAD}"/>
              </a:ext>
            </a:extLst>
          </p:cNvPr>
          <p:cNvSpPr/>
          <p:nvPr/>
        </p:nvSpPr>
        <p:spPr>
          <a:xfrm>
            <a:off x="3462682" y="5317039"/>
            <a:ext cx="79808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游ゴシック" panose="020B0400000000000000" pitchFamily="50" charset="-128"/>
                <a:ea typeface="游ゴシック" panose="020B0400000000000000" pitchFamily="50" charset="-128"/>
              </a:rPr>
              <a:t>モール</a:t>
            </a:r>
            <a:endParaRPr kumimoji="1" lang="en-US" altLang="ja-JP" sz="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游ゴシック" panose="020B0400000000000000" pitchFamily="50" charset="-128"/>
                <a:ea typeface="游ゴシック" panose="020B0400000000000000" pitchFamily="50" charset="-128"/>
              </a:rPr>
              <a:t>ガラス</a:t>
            </a:r>
          </a:p>
        </p:txBody>
      </p:sp>
      <p:pic>
        <p:nvPicPr>
          <p:cNvPr id="15373" name="図 15372">
            <a:extLst>
              <a:ext uri="{FF2B5EF4-FFF2-40B4-BE49-F238E27FC236}">
                <a16:creationId xmlns:a16="http://schemas.microsoft.com/office/drawing/2014/main" id="{E0F5357F-4982-3D32-031E-CA69E2E7711E}"/>
              </a:ext>
            </a:extLst>
          </p:cNvPr>
          <p:cNvPicPr>
            <a:picLocks noChangeAspect="1"/>
          </p:cNvPicPr>
          <p:nvPr/>
        </p:nvPicPr>
        <p:blipFill rotWithShape="1">
          <a:blip r:embed="rId14"/>
          <a:srcRect t="22840"/>
          <a:stretch/>
        </p:blipFill>
        <p:spPr>
          <a:xfrm>
            <a:off x="702605" y="5034494"/>
            <a:ext cx="557938" cy="313096"/>
          </a:xfrm>
          <a:prstGeom prst="rect">
            <a:avLst/>
          </a:prstGeom>
        </p:spPr>
      </p:pic>
      <p:pic>
        <p:nvPicPr>
          <p:cNvPr id="15374" name="図 15373">
            <a:extLst>
              <a:ext uri="{FF2B5EF4-FFF2-40B4-BE49-F238E27FC236}">
                <a16:creationId xmlns:a16="http://schemas.microsoft.com/office/drawing/2014/main" id="{2E7C8559-FB09-ACE9-A63E-AEBD53FB1699}"/>
              </a:ext>
            </a:extLst>
          </p:cNvPr>
          <p:cNvPicPr>
            <a:picLocks noChangeAspect="1"/>
          </p:cNvPicPr>
          <p:nvPr/>
        </p:nvPicPr>
        <p:blipFill rotWithShape="1">
          <a:blip r:embed="rId15"/>
          <a:srcRect t="11837" r="11914" b="2135"/>
          <a:stretch/>
        </p:blipFill>
        <p:spPr>
          <a:xfrm>
            <a:off x="1303564" y="5034494"/>
            <a:ext cx="491464" cy="319710"/>
          </a:xfrm>
          <a:prstGeom prst="rect">
            <a:avLst/>
          </a:prstGeom>
        </p:spPr>
      </p:pic>
      <p:pic>
        <p:nvPicPr>
          <p:cNvPr id="15375" name="図 15374">
            <a:extLst>
              <a:ext uri="{FF2B5EF4-FFF2-40B4-BE49-F238E27FC236}">
                <a16:creationId xmlns:a16="http://schemas.microsoft.com/office/drawing/2014/main" id="{01B83664-E301-1FDF-6A4E-1614DD05F21C}"/>
              </a:ext>
            </a:extLst>
          </p:cNvPr>
          <p:cNvPicPr>
            <a:picLocks noChangeAspect="1"/>
          </p:cNvPicPr>
          <p:nvPr/>
        </p:nvPicPr>
        <p:blipFill rotWithShape="1">
          <a:blip r:embed="rId16"/>
          <a:srcRect t="12318" b="10990"/>
          <a:stretch/>
        </p:blipFill>
        <p:spPr>
          <a:xfrm>
            <a:off x="1838049" y="5034494"/>
            <a:ext cx="557939" cy="311199"/>
          </a:xfrm>
          <a:prstGeom prst="rect">
            <a:avLst/>
          </a:prstGeom>
        </p:spPr>
      </p:pic>
      <p:pic>
        <p:nvPicPr>
          <p:cNvPr id="15376" name="図 15375">
            <a:extLst>
              <a:ext uri="{FF2B5EF4-FFF2-40B4-BE49-F238E27FC236}">
                <a16:creationId xmlns:a16="http://schemas.microsoft.com/office/drawing/2014/main" id="{227CE51C-B58C-C47F-1B13-35AD7F78218D}"/>
              </a:ext>
            </a:extLst>
          </p:cNvPr>
          <p:cNvPicPr>
            <a:picLocks noChangeAspect="1"/>
          </p:cNvPicPr>
          <p:nvPr/>
        </p:nvPicPr>
        <p:blipFill rotWithShape="1">
          <a:blip r:embed="rId17"/>
          <a:srcRect r="4795" b="24747"/>
          <a:stretch/>
        </p:blipFill>
        <p:spPr>
          <a:xfrm>
            <a:off x="2439009" y="5034494"/>
            <a:ext cx="531188" cy="305356"/>
          </a:xfrm>
          <a:prstGeom prst="rect">
            <a:avLst/>
          </a:prstGeom>
        </p:spPr>
      </p:pic>
      <p:pic>
        <p:nvPicPr>
          <p:cNvPr id="15377" name="図 15376">
            <a:extLst>
              <a:ext uri="{FF2B5EF4-FFF2-40B4-BE49-F238E27FC236}">
                <a16:creationId xmlns:a16="http://schemas.microsoft.com/office/drawing/2014/main" id="{7018D190-BC48-B99C-3FC9-92C11E95E48C}"/>
              </a:ext>
            </a:extLst>
          </p:cNvPr>
          <p:cNvPicPr>
            <a:picLocks noChangeAspect="1"/>
          </p:cNvPicPr>
          <p:nvPr/>
        </p:nvPicPr>
        <p:blipFill rotWithShape="1">
          <a:blip r:embed="rId18"/>
          <a:srcRect t="24442" r="12505" b="-1191"/>
          <a:stretch/>
        </p:blipFill>
        <p:spPr>
          <a:xfrm>
            <a:off x="3013218" y="5034494"/>
            <a:ext cx="488169" cy="311433"/>
          </a:xfrm>
          <a:prstGeom prst="rect">
            <a:avLst/>
          </a:prstGeom>
        </p:spPr>
      </p:pic>
      <p:pic>
        <p:nvPicPr>
          <p:cNvPr id="15378" name="図 15377">
            <a:extLst>
              <a:ext uri="{FF2B5EF4-FFF2-40B4-BE49-F238E27FC236}">
                <a16:creationId xmlns:a16="http://schemas.microsoft.com/office/drawing/2014/main" id="{72B8C390-8ABC-1827-D345-9D37E4C1AD7E}"/>
              </a:ext>
            </a:extLst>
          </p:cNvPr>
          <p:cNvPicPr>
            <a:picLocks noChangeAspect="1"/>
          </p:cNvPicPr>
          <p:nvPr/>
        </p:nvPicPr>
        <p:blipFill rotWithShape="1">
          <a:blip r:embed="rId19"/>
          <a:srcRect t="22840"/>
          <a:stretch/>
        </p:blipFill>
        <p:spPr>
          <a:xfrm>
            <a:off x="3544408" y="5034494"/>
            <a:ext cx="557938" cy="313096"/>
          </a:xfrm>
          <a:prstGeom prst="rect">
            <a:avLst/>
          </a:prstGeom>
        </p:spPr>
      </p:pic>
      <p:pic>
        <p:nvPicPr>
          <p:cNvPr id="15379" name="図 15378">
            <a:extLst>
              <a:ext uri="{FF2B5EF4-FFF2-40B4-BE49-F238E27FC236}">
                <a16:creationId xmlns:a16="http://schemas.microsoft.com/office/drawing/2014/main" id="{B7DA7D5D-0D37-6000-08E0-8144F2DEF1C5}"/>
              </a:ext>
            </a:extLst>
          </p:cNvPr>
          <p:cNvPicPr>
            <a:picLocks noChangeAspect="1"/>
          </p:cNvPicPr>
          <p:nvPr/>
        </p:nvPicPr>
        <p:blipFill rotWithShape="1">
          <a:blip r:embed="rId20"/>
          <a:srcRect b="52142"/>
          <a:stretch/>
        </p:blipFill>
        <p:spPr>
          <a:xfrm>
            <a:off x="101645" y="5034494"/>
            <a:ext cx="557939" cy="313097"/>
          </a:xfrm>
          <a:prstGeom prst="rect">
            <a:avLst/>
          </a:prstGeom>
        </p:spPr>
      </p:pic>
      <p:sp>
        <p:nvSpPr>
          <p:cNvPr id="15380" name="正方形/長方形 15379">
            <a:extLst>
              <a:ext uri="{FF2B5EF4-FFF2-40B4-BE49-F238E27FC236}">
                <a16:creationId xmlns:a16="http://schemas.microsoft.com/office/drawing/2014/main" id="{B9C23A21-C259-A366-1589-E878D4A49759}"/>
              </a:ext>
            </a:extLst>
          </p:cNvPr>
          <p:cNvSpPr/>
          <p:nvPr/>
        </p:nvSpPr>
        <p:spPr>
          <a:xfrm>
            <a:off x="1727841" y="5315308"/>
            <a:ext cx="79587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游ゴシック" panose="020B0400000000000000" pitchFamily="50" charset="-128"/>
                <a:ea typeface="游ゴシック" panose="020B0400000000000000" pitchFamily="50" charset="-128"/>
              </a:rPr>
              <a:t>エッチング</a:t>
            </a:r>
            <a:b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游ゴシック" panose="020B0400000000000000" pitchFamily="50" charset="-128"/>
                <a:ea typeface="游ゴシック" panose="020B0400000000000000" pitchFamily="50" charset="-128"/>
              </a:rPr>
            </a:b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游ゴシック" panose="020B0400000000000000" pitchFamily="50" charset="-128"/>
                <a:ea typeface="游ゴシック" panose="020B0400000000000000" pitchFamily="50" charset="-128"/>
              </a:rPr>
              <a:t>ガラス</a:t>
            </a:r>
          </a:p>
        </p:txBody>
      </p:sp>
      <p:sp>
        <p:nvSpPr>
          <p:cNvPr id="15381" name="正方形/長方形 15380">
            <a:extLst>
              <a:ext uri="{FF2B5EF4-FFF2-40B4-BE49-F238E27FC236}">
                <a16:creationId xmlns:a16="http://schemas.microsoft.com/office/drawing/2014/main" id="{C5CBD199-5A04-601F-8144-AB48BC458671}"/>
              </a:ext>
            </a:extLst>
          </p:cNvPr>
          <p:cNvSpPr/>
          <p:nvPr/>
        </p:nvSpPr>
        <p:spPr>
          <a:xfrm>
            <a:off x="2826484" y="5315981"/>
            <a:ext cx="92881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游ゴシック" panose="020B0400000000000000" pitchFamily="50" charset="-128"/>
                <a:ea typeface="游ゴシック" panose="020B0400000000000000" pitchFamily="50" charset="-128"/>
              </a:rPr>
              <a:t>アンティーク</a:t>
            </a:r>
            <a:b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游ゴシック" panose="020B0400000000000000" pitchFamily="50" charset="-128"/>
                <a:ea typeface="游ゴシック" panose="020B0400000000000000" pitchFamily="50" charset="-128"/>
              </a:rPr>
            </a:b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游ゴシック" panose="020B0400000000000000" pitchFamily="50" charset="-128"/>
                <a:ea typeface="游ゴシック" panose="020B0400000000000000" pitchFamily="50" charset="-128"/>
              </a:rPr>
              <a:t>ガラス</a:t>
            </a:r>
          </a:p>
        </p:txBody>
      </p:sp>
      <p:sp>
        <p:nvSpPr>
          <p:cNvPr id="15388" name="テキスト ボックス 15387">
            <a:extLst>
              <a:ext uri="{FF2B5EF4-FFF2-40B4-BE49-F238E27FC236}">
                <a16:creationId xmlns:a16="http://schemas.microsoft.com/office/drawing/2014/main" id="{DA337C37-F97F-7F01-CE4B-0D816E1783AA}"/>
              </a:ext>
            </a:extLst>
          </p:cNvPr>
          <p:cNvSpPr txBox="1"/>
          <p:nvPr/>
        </p:nvSpPr>
        <p:spPr>
          <a:xfrm>
            <a:off x="5057524" y="1894544"/>
            <a:ext cx="12264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8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2</a:t>
            </a:r>
            <a:r>
              <a:rPr kumimoji="1" lang="ja-JP" altLang="en-US" sz="8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次元バーコードを読み取ると実際の開閉が確認できます！</a:t>
            </a:r>
          </a:p>
        </p:txBody>
      </p:sp>
      <p:sp>
        <p:nvSpPr>
          <p:cNvPr id="15389" name="Text Box 1039">
            <a:extLst>
              <a:ext uri="{FF2B5EF4-FFF2-40B4-BE49-F238E27FC236}">
                <a16:creationId xmlns:a16="http://schemas.microsoft.com/office/drawing/2014/main" id="{85C7F60C-A7D9-1A43-4C8E-0DDE5268D5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501650"/>
            <a:ext cx="1256754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400" b="1" dirty="0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インテリア建材</a:t>
            </a:r>
          </a:p>
        </p:txBody>
      </p:sp>
      <p:sp>
        <p:nvSpPr>
          <p:cNvPr id="15390" name="Text Box 1039">
            <a:extLst>
              <a:ext uri="{FF2B5EF4-FFF2-40B4-BE49-F238E27FC236}">
                <a16:creationId xmlns:a16="http://schemas.microsoft.com/office/drawing/2014/main" id="{2F600286-A336-969B-9B4E-A784DA92B6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18429" y="335280"/>
            <a:ext cx="7187865" cy="4555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None/>
              <a:defRPr/>
            </a:pPr>
            <a:r>
              <a:rPr lang="ja-JP" altLang="en-US" sz="2800" b="1" kern="1200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ラシッサ</a:t>
            </a:r>
            <a:r>
              <a:rPr lang="en-US" altLang="ja-JP" sz="2800" b="1" kern="1200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UD</a:t>
            </a:r>
            <a:r>
              <a:rPr lang="ja-JP" altLang="en-US" sz="2800" b="1" kern="1200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 </a:t>
            </a:r>
            <a:r>
              <a:rPr lang="ja-JP" altLang="en-US" sz="1400" b="1" kern="1200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上吊連動方式引違い</a:t>
            </a:r>
            <a:r>
              <a:rPr lang="en-US" altLang="ja-JP" sz="1400" b="1" kern="1200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3</a:t>
            </a:r>
            <a:r>
              <a:rPr lang="ja-JP" altLang="en-US" sz="1400" b="1" kern="1200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枚建</a:t>
            </a:r>
            <a:r>
              <a:rPr lang="en-US" altLang="ja-JP" sz="1400" b="1" kern="1200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(</a:t>
            </a:r>
            <a:r>
              <a:rPr lang="ja-JP" altLang="en-US" sz="1400" b="1" kern="1200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高齢者居住施設向け・一般住宅向け</a:t>
            </a:r>
            <a:r>
              <a:rPr lang="en-US" altLang="ja-JP" sz="1400" b="1" kern="1200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)</a:t>
            </a:r>
            <a:endParaRPr kumimoji="1" lang="ja-JP" altLang="en-US" sz="1400" dirty="0"/>
          </a:p>
        </p:txBody>
      </p:sp>
      <p:pic>
        <p:nvPicPr>
          <p:cNvPr id="15391" name="図 15390">
            <a:extLst>
              <a:ext uri="{FF2B5EF4-FFF2-40B4-BE49-F238E27FC236}">
                <a16:creationId xmlns:a16="http://schemas.microsoft.com/office/drawing/2014/main" id="{34ACCEAD-7763-BE3D-3510-4D10C235BEEB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5797284" y="2778113"/>
            <a:ext cx="1339461" cy="1079769"/>
          </a:xfrm>
          <a:prstGeom prst="rect">
            <a:avLst/>
          </a:prstGeom>
        </p:spPr>
      </p:pic>
      <p:pic>
        <p:nvPicPr>
          <p:cNvPr id="15400" name="図 15399">
            <a:extLst>
              <a:ext uri="{FF2B5EF4-FFF2-40B4-BE49-F238E27FC236}">
                <a16:creationId xmlns:a16="http://schemas.microsoft.com/office/drawing/2014/main" id="{F46DA8C4-2044-FAF9-2E5A-3455FA92C838}"/>
              </a:ext>
            </a:extLst>
          </p:cNvPr>
          <p:cNvPicPr>
            <a:picLocks noChangeAspect="1"/>
          </p:cNvPicPr>
          <p:nvPr/>
        </p:nvPicPr>
        <p:blipFill rotWithShape="1">
          <a:blip r:embed="rId22"/>
          <a:srcRect t="50828"/>
          <a:stretch/>
        </p:blipFill>
        <p:spPr>
          <a:xfrm>
            <a:off x="112554" y="4007335"/>
            <a:ext cx="456875" cy="403356"/>
          </a:xfrm>
          <a:prstGeom prst="rect">
            <a:avLst/>
          </a:prstGeom>
          <a:ln w="3175">
            <a:solidFill>
              <a:schemeClr val="bg1">
                <a:lumMod val="75000"/>
              </a:schemeClr>
            </a:solidFill>
          </a:ln>
        </p:spPr>
      </p:pic>
      <p:pic>
        <p:nvPicPr>
          <p:cNvPr id="15401" name="図 15400">
            <a:extLst>
              <a:ext uri="{FF2B5EF4-FFF2-40B4-BE49-F238E27FC236}">
                <a16:creationId xmlns:a16="http://schemas.microsoft.com/office/drawing/2014/main" id="{29BEF4A6-0AE7-54FE-6D98-1AA33FE16ACD}"/>
              </a:ext>
            </a:extLst>
          </p:cNvPr>
          <p:cNvPicPr>
            <a:picLocks noChangeAspect="1"/>
          </p:cNvPicPr>
          <p:nvPr/>
        </p:nvPicPr>
        <p:blipFill rotWithShape="1">
          <a:blip r:embed="rId23"/>
          <a:srcRect l="-7003" t="50828" r="-1"/>
          <a:stretch/>
        </p:blipFill>
        <p:spPr>
          <a:xfrm>
            <a:off x="2021422" y="4007335"/>
            <a:ext cx="488873" cy="403356"/>
          </a:xfrm>
          <a:prstGeom prst="rect">
            <a:avLst/>
          </a:prstGeom>
        </p:spPr>
      </p:pic>
      <p:pic>
        <p:nvPicPr>
          <p:cNvPr id="15402" name="図 15401">
            <a:extLst>
              <a:ext uri="{FF2B5EF4-FFF2-40B4-BE49-F238E27FC236}">
                <a16:creationId xmlns:a16="http://schemas.microsoft.com/office/drawing/2014/main" id="{8EC78AFF-1513-9E9E-978C-2D82F84AB35A}"/>
              </a:ext>
            </a:extLst>
          </p:cNvPr>
          <p:cNvPicPr>
            <a:picLocks noChangeAspect="1"/>
          </p:cNvPicPr>
          <p:nvPr/>
        </p:nvPicPr>
        <p:blipFill rotWithShape="1">
          <a:blip r:embed="rId24"/>
          <a:srcRect l="-7003" t="50828" r="-1"/>
          <a:stretch/>
        </p:blipFill>
        <p:spPr>
          <a:xfrm>
            <a:off x="2524946" y="4007335"/>
            <a:ext cx="488873" cy="403356"/>
          </a:xfrm>
          <a:prstGeom prst="rect">
            <a:avLst/>
          </a:prstGeom>
        </p:spPr>
      </p:pic>
      <p:pic>
        <p:nvPicPr>
          <p:cNvPr id="15403" name="図 15402">
            <a:extLst>
              <a:ext uri="{FF2B5EF4-FFF2-40B4-BE49-F238E27FC236}">
                <a16:creationId xmlns:a16="http://schemas.microsoft.com/office/drawing/2014/main" id="{240C6EA3-DED6-D45D-8178-4568606C9819}"/>
              </a:ext>
            </a:extLst>
          </p:cNvPr>
          <p:cNvPicPr>
            <a:picLocks noChangeAspect="1"/>
          </p:cNvPicPr>
          <p:nvPr/>
        </p:nvPicPr>
        <p:blipFill rotWithShape="1">
          <a:blip r:embed="rId25"/>
          <a:srcRect t="50996"/>
          <a:stretch/>
        </p:blipFill>
        <p:spPr>
          <a:xfrm>
            <a:off x="584079" y="4007332"/>
            <a:ext cx="472175" cy="403359"/>
          </a:xfrm>
          <a:prstGeom prst="rect">
            <a:avLst/>
          </a:prstGeom>
          <a:ln w="3175">
            <a:solidFill>
              <a:schemeClr val="bg1">
                <a:lumMod val="75000"/>
              </a:schemeClr>
            </a:solidFill>
          </a:ln>
        </p:spPr>
      </p:pic>
      <p:sp>
        <p:nvSpPr>
          <p:cNvPr id="15404" name="正方形/長方形 15403">
            <a:extLst>
              <a:ext uri="{FF2B5EF4-FFF2-40B4-BE49-F238E27FC236}">
                <a16:creationId xmlns:a16="http://schemas.microsoft.com/office/drawing/2014/main" id="{58A21FA3-A3A8-1BD1-F289-B38C86C03256}"/>
              </a:ext>
            </a:extLst>
          </p:cNvPr>
          <p:cNvSpPr/>
          <p:nvPr/>
        </p:nvSpPr>
        <p:spPr>
          <a:xfrm>
            <a:off x="-69744" y="4359632"/>
            <a:ext cx="83076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ja-JP" altLang="en-US" sz="900" spc="-150" dirty="0">
                <a:solidFill>
                  <a:srgbClr val="4B4949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プレシャス</a:t>
            </a:r>
            <a:endParaRPr kumimoji="1" lang="en-US" altLang="ja-JP" sz="900" spc="-150" dirty="0">
              <a:solidFill>
                <a:srgbClr val="4B4949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ja-JP" altLang="en-US" sz="900" spc="-150" dirty="0">
                <a:solidFill>
                  <a:srgbClr val="4B4949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ホワイト</a:t>
            </a:r>
            <a:endParaRPr kumimoji="1" lang="ja-JP" altLang="en-US" sz="900" spc="-150" dirty="0">
              <a:solidFill>
                <a:srgbClr val="000000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15405" name="正方形/長方形 15404">
            <a:extLst>
              <a:ext uri="{FF2B5EF4-FFF2-40B4-BE49-F238E27FC236}">
                <a16:creationId xmlns:a16="http://schemas.microsoft.com/office/drawing/2014/main" id="{3397C989-E038-6F66-5D27-53DC2D5A25E0}"/>
              </a:ext>
            </a:extLst>
          </p:cNvPr>
          <p:cNvSpPr/>
          <p:nvPr/>
        </p:nvSpPr>
        <p:spPr>
          <a:xfrm>
            <a:off x="416473" y="4359632"/>
            <a:ext cx="8261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ja-JP" altLang="en-US" sz="900" spc="-150" dirty="0">
                <a:solidFill>
                  <a:srgbClr val="4B4949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クリエ</a:t>
            </a:r>
            <a:endParaRPr kumimoji="1" lang="en-US" altLang="ja-JP" sz="900" spc="-150" dirty="0">
              <a:solidFill>
                <a:srgbClr val="4B4949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ja-JP" altLang="en-US" sz="900" spc="-150" dirty="0">
                <a:solidFill>
                  <a:srgbClr val="4B4949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アイボリー</a:t>
            </a:r>
            <a:endParaRPr kumimoji="1" lang="ja-JP" altLang="en-US" sz="900" spc="-150" dirty="0">
              <a:solidFill>
                <a:srgbClr val="000000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15406" name="正方形/長方形 15405">
            <a:extLst>
              <a:ext uri="{FF2B5EF4-FFF2-40B4-BE49-F238E27FC236}">
                <a16:creationId xmlns:a16="http://schemas.microsoft.com/office/drawing/2014/main" id="{61C17A8B-CF37-C170-F469-BBCABF2A3C65}"/>
              </a:ext>
            </a:extLst>
          </p:cNvPr>
          <p:cNvSpPr/>
          <p:nvPr/>
        </p:nvSpPr>
        <p:spPr>
          <a:xfrm>
            <a:off x="898060" y="4359632"/>
            <a:ext cx="7266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ja-JP" altLang="en-US" sz="900" spc="-150" dirty="0">
                <a:solidFill>
                  <a:srgbClr val="4B4949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クリエ</a:t>
            </a:r>
            <a:endParaRPr kumimoji="1" lang="en-US" altLang="ja-JP" sz="900" spc="-150" dirty="0">
              <a:solidFill>
                <a:srgbClr val="4B4949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ja-JP" altLang="en-US" sz="900" spc="-15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オーク</a:t>
            </a:r>
            <a:endParaRPr kumimoji="1" lang="ja-JP" altLang="en-US" sz="900" spc="-150" dirty="0">
              <a:solidFill>
                <a:srgbClr val="000000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15407" name="正方形/長方形 15406">
            <a:extLst>
              <a:ext uri="{FF2B5EF4-FFF2-40B4-BE49-F238E27FC236}">
                <a16:creationId xmlns:a16="http://schemas.microsoft.com/office/drawing/2014/main" id="{3FD70A2E-DC2F-1EFF-524B-52B4D1761D94}"/>
              </a:ext>
            </a:extLst>
          </p:cNvPr>
          <p:cNvSpPr/>
          <p:nvPr/>
        </p:nvSpPr>
        <p:spPr>
          <a:xfrm>
            <a:off x="1361422" y="4359632"/>
            <a:ext cx="84323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ja-JP" altLang="en-US" sz="900" spc="-150" dirty="0">
                <a:solidFill>
                  <a:srgbClr val="4B4949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クリエ</a:t>
            </a:r>
            <a:endParaRPr kumimoji="1" lang="en-US" altLang="ja-JP" sz="900" spc="-150" dirty="0">
              <a:solidFill>
                <a:srgbClr val="4B4949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ja-JP" altLang="en-US" sz="900" spc="-150" dirty="0">
                <a:solidFill>
                  <a:srgbClr val="4B4949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チェリー</a:t>
            </a:r>
            <a:endParaRPr kumimoji="1" lang="ja-JP" altLang="en-US" sz="900" spc="-150" dirty="0">
              <a:solidFill>
                <a:srgbClr val="000000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15408" name="正方形/長方形 15407">
            <a:extLst>
              <a:ext uri="{FF2B5EF4-FFF2-40B4-BE49-F238E27FC236}">
                <a16:creationId xmlns:a16="http://schemas.microsoft.com/office/drawing/2014/main" id="{E623C196-96B5-C858-C393-903E1AAE0F15}"/>
              </a:ext>
            </a:extLst>
          </p:cNvPr>
          <p:cNvSpPr/>
          <p:nvPr/>
        </p:nvSpPr>
        <p:spPr>
          <a:xfrm>
            <a:off x="1778830" y="4359632"/>
            <a:ext cx="86086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ja-JP" altLang="en-US" sz="900" spc="-150" dirty="0">
                <a:solidFill>
                  <a:srgbClr val="4B4949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クリエ</a:t>
            </a:r>
            <a:endParaRPr kumimoji="1" lang="en-US" altLang="ja-JP" sz="900" spc="-150" dirty="0">
              <a:solidFill>
                <a:srgbClr val="4B4949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ja-JP" altLang="en-US" sz="900" spc="-150" dirty="0">
                <a:solidFill>
                  <a:srgbClr val="4B4949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モカ</a:t>
            </a:r>
            <a:endParaRPr kumimoji="1" lang="ja-JP" altLang="en-US" sz="900" spc="-150" dirty="0">
              <a:solidFill>
                <a:srgbClr val="000000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15409" name="正方形/長方形 15408">
            <a:extLst>
              <a:ext uri="{FF2B5EF4-FFF2-40B4-BE49-F238E27FC236}">
                <a16:creationId xmlns:a16="http://schemas.microsoft.com/office/drawing/2014/main" id="{D3EA2EDA-5B95-10C3-C48B-2156E7762BC6}"/>
              </a:ext>
            </a:extLst>
          </p:cNvPr>
          <p:cNvSpPr/>
          <p:nvPr/>
        </p:nvSpPr>
        <p:spPr>
          <a:xfrm>
            <a:off x="2295143" y="4359632"/>
            <a:ext cx="81679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ja-JP" altLang="en-US" sz="900" spc="-150" dirty="0">
                <a:solidFill>
                  <a:srgbClr val="4B4949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クリエ</a:t>
            </a:r>
            <a:endParaRPr kumimoji="1" lang="en-US" altLang="ja-JP" sz="900" spc="-150" dirty="0">
              <a:solidFill>
                <a:srgbClr val="4B4949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ja-JP" altLang="en-US" sz="900" spc="-150" dirty="0">
                <a:solidFill>
                  <a:srgbClr val="4B4949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ダーク</a:t>
            </a:r>
            <a:endParaRPr kumimoji="1" lang="ja-JP" altLang="en-US" sz="900" spc="-150" dirty="0">
              <a:solidFill>
                <a:srgbClr val="000000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pic>
        <p:nvPicPr>
          <p:cNvPr id="15410" name="図 15409" descr="背景パターン&#10;&#10;自動的に生成された説明">
            <a:extLst>
              <a:ext uri="{FF2B5EF4-FFF2-40B4-BE49-F238E27FC236}">
                <a16:creationId xmlns:a16="http://schemas.microsoft.com/office/drawing/2014/main" id="{0AEF5D7C-E73C-C819-D2B4-5531172F92A6}"/>
              </a:ext>
            </a:extLst>
          </p:cNvPr>
          <p:cNvPicPr>
            <a:picLocks noChangeAspect="1"/>
          </p:cNvPicPr>
          <p:nvPr/>
        </p:nvPicPr>
        <p:blipFill rotWithShape="1">
          <a:blip r:embed="rId26"/>
          <a:srcRect l="2994" t="38943" r="1508" b="1144"/>
          <a:stretch/>
        </p:blipFill>
        <p:spPr>
          <a:xfrm>
            <a:off x="1560067" y="3990588"/>
            <a:ext cx="446705" cy="420103"/>
          </a:xfrm>
          <a:prstGeom prst="rect">
            <a:avLst/>
          </a:prstGeom>
        </p:spPr>
      </p:pic>
      <p:pic>
        <p:nvPicPr>
          <p:cNvPr id="15411" name="図 15410" descr="背景パターン&#10;&#10;自動的に生成された説明">
            <a:extLst>
              <a:ext uri="{FF2B5EF4-FFF2-40B4-BE49-F238E27FC236}">
                <a16:creationId xmlns:a16="http://schemas.microsoft.com/office/drawing/2014/main" id="{CBA6E177-26D6-90A4-8EB4-507D82AD9111}"/>
              </a:ext>
            </a:extLst>
          </p:cNvPr>
          <p:cNvPicPr>
            <a:picLocks noChangeAspect="1"/>
          </p:cNvPicPr>
          <p:nvPr/>
        </p:nvPicPr>
        <p:blipFill rotWithShape="1">
          <a:blip r:embed="rId27"/>
          <a:srcRect l="-1789" t="39707" r="1" b="1288"/>
          <a:stretch/>
        </p:blipFill>
        <p:spPr>
          <a:xfrm>
            <a:off x="1070904" y="3998367"/>
            <a:ext cx="474513" cy="412324"/>
          </a:xfrm>
          <a:prstGeom prst="rect">
            <a:avLst/>
          </a:prstGeom>
        </p:spPr>
      </p:pic>
      <p:pic>
        <p:nvPicPr>
          <p:cNvPr id="15413" name="図 15412">
            <a:extLst>
              <a:ext uri="{FF2B5EF4-FFF2-40B4-BE49-F238E27FC236}">
                <a16:creationId xmlns:a16="http://schemas.microsoft.com/office/drawing/2014/main" id="{C548F86E-E512-A9E7-9C66-37B3888F9484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 flipH="1">
            <a:off x="3168591" y="3961641"/>
            <a:ext cx="315428" cy="700986"/>
          </a:xfrm>
          <a:prstGeom prst="rect">
            <a:avLst/>
          </a:prstGeom>
        </p:spPr>
      </p:pic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5918EA25-C97D-E1DF-E11D-0681534AFD61}"/>
              </a:ext>
            </a:extLst>
          </p:cNvPr>
          <p:cNvSpPr/>
          <p:nvPr/>
        </p:nvSpPr>
        <p:spPr>
          <a:xfrm>
            <a:off x="8323365" y="6911011"/>
            <a:ext cx="704931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游ゴシック" panose="020B0400000000000000" pitchFamily="50" charset="-128"/>
                <a:ea typeface="游ゴシック" panose="020B0400000000000000" pitchFamily="50" charset="-128"/>
              </a:rPr>
              <a:t>HYG </a:t>
            </a:r>
            <a:endParaRPr kumimoji="1" lang="ja-JP" altLang="en-US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648D4034-9D76-5AD7-0FA8-06FCC807015F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85644" y="6006235"/>
            <a:ext cx="770131" cy="935159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0F9AB6D4-A0FB-567D-553C-564FBC2ABF01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908557" y="6006235"/>
            <a:ext cx="770131" cy="935159"/>
          </a:xfrm>
          <a:prstGeom prst="rect">
            <a:avLst/>
          </a:prstGeom>
        </p:spPr>
      </p:pic>
      <p:pic>
        <p:nvPicPr>
          <p:cNvPr id="10" name="図 9">
            <a:extLst>
              <a:ext uri="{FF2B5EF4-FFF2-40B4-BE49-F238E27FC236}">
                <a16:creationId xmlns:a16="http://schemas.microsoft.com/office/drawing/2014/main" id="{50B17BA4-9652-120E-0E63-1F35902947F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1731470" y="6006235"/>
            <a:ext cx="770131" cy="935159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6C665C57-0409-8C66-E8BF-C2A94E0E6585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2554383" y="6006235"/>
            <a:ext cx="770131" cy="935159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AC89E7F1-784A-82B1-0D7D-AA95B185D3A4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377296" y="6006235"/>
            <a:ext cx="770131" cy="935159"/>
          </a:xfrm>
          <a:prstGeom prst="rect">
            <a:avLst/>
          </a:prstGeom>
        </p:spPr>
      </p:pic>
      <p:pic>
        <p:nvPicPr>
          <p:cNvPr id="14" name="図 13">
            <a:extLst>
              <a:ext uri="{FF2B5EF4-FFF2-40B4-BE49-F238E27FC236}">
                <a16:creationId xmlns:a16="http://schemas.microsoft.com/office/drawing/2014/main" id="{7485EBB3-48B2-CF5A-0F00-058F7DF6493B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4200209" y="6006235"/>
            <a:ext cx="770131" cy="935159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B9B5B944-871E-D81A-8065-C98209E2E0D1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5023122" y="6012823"/>
            <a:ext cx="770131" cy="935159"/>
          </a:xfrm>
          <a:prstGeom prst="rect">
            <a:avLst/>
          </a:prstGeom>
        </p:spPr>
      </p:pic>
      <p:pic>
        <p:nvPicPr>
          <p:cNvPr id="16" name="図 15">
            <a:extLst>
              <a:ext uri="{FF2B5EF4-FFF2-40B4-BE49-F238E27FC236}">
                <a16:creationId xmlns:a16="http://schemas.microsoft.com/office/drawing/2014/main" id="{DA44CBB4-1642-19F9-7046-49A2668B266C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846035" y="6006235"/>
            <a:ext cx="770131" cy="935159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0746FDD5-4851-FE28-14F4-0C832F0C1A4B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6668948" y="6004516"/>
            <a:ext cx="770131" cy="938597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3CB47EF-476B-024C-B33E-F0ADF9CC30C2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7491861" y="6006235"/>
            <a:ext cx="770131" cy="935159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81C1A01D-235B-D3C3-8FD0-8882D0984962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8314776" y="6006235"/>
            <a:ext cx="770131" cy="935159"/>
          </a:xfrm>
          <a:prstGeom prst="rect">
            <a:avLst/>
          </a:prstGeom>
        </p:spPr>
      </p:pic>
      <p:sp>
        <p:nvSpPr>
          <p:cNvPr id="49" name="Rectangle 9">
            <a:extLst>
              <a:ext uri="{FF2B5EF4-FFF2-40B4-BE49-F238E27FC236}">
                <a16:creationId xmlns:a16="http://schemas.microsoft.com/office/drawing/2014/main" id="{AD8AA965-478B-6083-91D6-B82C1425DD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33513" y="7310438"/>
            <a:ext cx="1260475" cy="18415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□□□□□■■■■■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2025.09.01</a:t>
            </a:r>
            <a:r>
              <a:rPr lang="ja-JP" altLang="en-US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発行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LIXILテーマ">
  <a:themeElements>
    <a:clrScheme name="ユーザー定義 1">
      <a:dk1>
        <a:srgbClr val="000000"/>
      </a:dk1>
      <a:lt1>
        <a:srgbClr val="FFFFFF"/>
      </a:lt1>
      <a:dk2>
        <a:srgbClr val="54585A"/>
      </a:dk2>
      <a:lt2>
        <a:srgbClr val="D1CDB5"/>
      </a:lt2>
      <a:accent1>
        <a:srgbClr val="E75400"/>
      </a:accent1>
      <a:accent2>
        <a:srgbClr val="0671B8"/>
      </a:accent2>
      <a:accent3>
        <a:srgbClr val="00AAAA"/>
      </a:accent3>
      <a:accent4>
        <a:srgbClr val="89BD28"/>
      </a:accent4>
      <a:accent5>
        <a:srgbClr val="A43F78"/>
      </a:accent5>
      <a:accent6>
        <a:srgbClr val="ADA29A"/>
      </a:accent6>
      <a:hlink>
        <a:srgbClr val="00376B"/>
      </a:hlink>
      <a:folHlink>
        <a:srgbClr val="6F256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</TotalTime>
  <Words>420</Words>
  <Application>Microsoft Office PowerPoint</Application>
  <PresentationFormat>ユーザー設定</PresentationFormat>
  <Paragraphs>126</Paragraphs>
  <Slides>2</Slides>
  <Notes>2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9" baseType="lpstr">
      <vt:lpstr>HG創英角ｺﾞｼｯｸUB</vt:lpstr>
      <vt:lpstr>Yu Gothic</vt:lpstr>
      <vt:lpstr>Yu Gothic</vt:lpstr>
      <vt:lpstr>Arial</vt:lpstr>
      <vt:lpstr>Calibri</vt:lpstr>
      <vt:lpstr>Times New Roman</vt:lpstr>
      <vt:lpstr>LIXILテーマ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INAXトステムグループ User</dc:creator>
  <cp:lastModifiedBy>池永 文子(Ayako Ikenaga)</cp:lastModifiedBy>
  <cp:revision>15</cp:revision>
  <dcterms:created xsi:type="dcterms:W3CDTF">2010-09-29T12:55:25Z</dcterms:created>
  <dcterms:modified xsi:type="dcterms:W3CDTF">2025-08-25T05:09:28Z</dcterms:modified>
</cp:coreProperties>
</file>