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4660"/>
  </p:normalViewPr>
  <p:slideViewPr>
    <p:cSldViewPr snapToGrid="0">
      <p:cViewPr>
        <p:scale>
          <a:sx n="125" d="100"/>
          <a:sy n="125" d="100"/>
        </p:scale>
        <p:origin x="588" y="-28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1923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emf"/><Relationship Id="rId26" Type="http://schemas.openxmlformats.org/officeDocument/2006/relationships/image" Target="../media/image37.emf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34" Type="http://schemas.openxmlformats.org/officeDocument/2006/relationships/image" Target="../media/image45.emf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emf"/><Relationship Id="rId25" Type="http://schemas.openxmlformats.org/officeDocument/2006/relationships/image" Target="../media/image36.emf"/><Relationship Id="rId33" Type="http://schemas.openxmlformats.org/officeDocument/2006/relationships/image" Target="../media/image44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emf"/><Relationship Id="rId32" Type="http://schemas.openxmlformats.org/officeDocument/2006/relationships/image" Target="../media/image43.emf"/><Relationship Id="rId37" Type="http://schemas.openxmlformats.org/officeDocument/2006/relationships/image" Target="../media/image48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emf"/><Relationship Id="rId28" Type="http://schemas.openxmlformats.org/officeDocument/2006/relationships/image" Target="../media/image39.emf"/><Relationship Id="rId36" Type="http://schemas.openxmlformats.org/officeDocument/2006/relationships/image" Target="../media/image47.emf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31" Type="http://schemas.openxmlformats.org/officeDocument/2006/relationships/image" Target="../media/image42.emf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emf"/><Relationship Id="rId27" Type="http://schemas.openxmlformats.org/officeDocument/2006/relationships/image" Target="../media/image38.emf"/><Relationship Id="rId30" Type="http://schemas.openxmlformats.org/officeDocument/2006/relationships/image" Target="../media/image41.png"/><Relationship Id="rId35" Type="http://schemas.openxmlformats.org/officeDocument/2006/relationships/image" Target="../media/image4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41.png"/><Relationship Id="rId26" Type="http://schemas.openxmlformats.org/officeDocument/2006/relationships/image" Target="../media/image44.emf"/><Relationship Id="rId3" Type="http://schemas.openxmlformats.org/officeDocument/2006/relationships/image" Target="../media/image49.png"/><Relationship Id="rId21" Type="http://schemas.openxmlformats.org/officeDocument/2006/relationships/image" Target="../media/image28.emf"/><Relationship Id="rId34" Type="http://schemas.openxmlformats.org/officeDocument/2006/relationships/image" Target="../media/image36.emf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42.emf"/><Relationship Id="rId25" Type="http://schemas.openxmlformats.org/officeDocument/2006/relationships/image" Target="../media/image43.emf"/><Relationship Id="rId33" Type="http://schemas.openxmlformats.org/officeDocument/2006/relationships/image" Target="../media/image35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2.png"/><Relationship Id="rId20" Type="http://schemas.openxmlformats.org/officeDocument/2006/relationships/image" Target="../media/image63.emf"/><Relationship Id="rId29" Type="http://schemas.openxmlformats.org/officeDocument/2006/relationships/image" Target="../media/image47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40.emf"/><Relationship Id="rId32" Type="http://schemas.openxmlformats.org/officeDocument/2006/relationships/image" Target="../media/image34.emf"/><Relationship Id="rId37" Type="http://schemas.openxmlformats.org/officeDocument/2006/relationships/image" Target="../media/image39.emf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5.png"/><Relationship Id="rId28" Type="http://schemas.openxmlformats.org/officeDocument/2006/relationships/image" Target="../media/image46.emf"/><Relationship Id="rId36" Type="http://schemas.openxmlformats.org/officeDocument/2006/relationships/image" Target="../media/image38.emf"/><Relationship Id="rId10" Type="http://schemas.openxmlformats.org/officeDocument/2006/relationships/image" Target="../media/image56.png"/><Relationship Id="rId19" Type="http://schemas.openxmlformats.org/officeDocument/2006/relationships/image" Target="../media/image15.png"/><Relationship Id="rId31" Type="http://schemas.openxmlformats.org/officeDocument/2006/relationships/image" Target="../media/image33.emf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4.png"/><Relationship Id="rId27" Type="http://schemas.openxmlformats.org/officeDocument/2006/relationships/image" Target="../media/image45.emf"/><Relationship Id="rId30" Type="http://schemas.openxmlformats.org/officeDocument/2006/relationships/image" Target="../media/image48.png"/><Relationship Id="rId35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/>
          <p:nvPr/>
        </p:nvSpPr>
        <p:spPr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SPD99999008206</a:t>
            </a:r>
          </a:p>
          <a:p>
            <a:pPr lvl="0">
              <a:buClr>
                <a:schemeClr val="dk2"/>
              </a:buClr>
              <a:buSzPts val="600"/>
            </a:pPr>
            <a:r>
              <a:rPr lang="en-US" altLang="ja-JP" sz="600" dirty="0">
                <a:solidFill>
                  <a:schemeClr val="dk2"/>
                </a:solidFill>
              </a:rPr>
              <a:t>2025.02.20</a:t>
            </a:r>
            <a:r>
              <a:rPr lang="ja-JP" altLang="en-US" sz="600" dirty="0">
                <a:solidFill>
                  <a:schemeClr val="dk2"/>
                </a:solidFill>
              </a:rPr>
              <a:t>発行</a:t>
            </a:r>
            <a:endParaRPr lang="ja-JP" altLang="en-US"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168E5EF3-8264-631D-214B-8450710C0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3" name="正方形/長方形 11">
            <a:extLst>
              <a:ext uri="{FF2B5EF4-FFF2-40B4-BE49-F238E27FC236}">
                <a16:creationId xmlns:a16="http://schemas.microsoft.com/office/drawing/2014/main" id="{0F4AC658-825C-7F75-3084-1C4058CBC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77" y="314650"/>
            <a:ext cx="10582536" cy="52447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 ラシッサ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UD</a:t>
            </a:r>
            <a:r>
              <a:rPr lang="en-US" altLang="ja-JP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(</a:t>
            </a:r>
            <a:r>
              <a:rPr lang="ja-JP" altLang="en-US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ユニバーサルデザイン</a:t>
            </a:r>
            <a:r>
              <a:rPr lang="en-US" altLang="ja-JP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上吊り連動方式 片引戸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2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枚建    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高齢者居住施設向け・一般住宅向け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DD5302A-EA1C-1D65-E7E9-9E255ABA52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71" r="10632"/>
          <a:stretch/>
        </p:blipFill>
        <p:spPr>
          <a:xfrm>
            <a:off x="76561" y="823382"/>
            <a:ext cx="2376349" cy="275563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84CED29-EA0D-E48D-31E4-6D4E27DBFD6C}"/>
              </a:ext>
            </a:extLst>
          </p:cNvPr>
          <p:cNvSpPr/>
          <p:nvPr/>
        </p:nvSpPr>
        <p:spPr>
          <a:xfrm>
            <a:off x="4165533" y="759519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■Ｗソフトモーション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EC4B28F-932B-F981-76C4-5404217439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299"/>
          <a:stretch/>
        </p:blipFill>
        <p:spPr>
          <a:xfrm>
            <a:off x="6252331" y="1101482"/>
            <a:ext cx="4174302" cy="1324339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32DA64-5FE4-0CEB-9FE7-5D82583D0C8F}"/>
              </a:ext>
            </a:extLst>
          </p:cNvPr>
          <p:cNvSpPr/>
          <p:nvPr/>
        </p:nvSpPr>
        <p:spPr>
          <a:xfrm>
            <a:off x="4165533" y="2423797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■スムーズな開閉ができる連動方式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D1AC-10C9-A1FF-7F2F-1B58987020FE}"/>
              </a:ext>
            </a:extLst>
          </p:cNvPr>
          <p:cNvSpPr/>
          <p:nvPr/>
        </p:nvSpPr>
        <p:spPr>
          <a:xfrm>
            <a:off x="4170863" y="3747689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■ゆとりある有効開口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D3ADBCF4-4998-8F2D-869B-598C3FAE5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67" y="5919769"/>
            <a:ext cx="816161" cy="100033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9D5137D-D68D-69BC-3056-D737E9360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273" y="5870576"/>
            <a:ext cx="816161" cy="110506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403B102-84DB-CEA9-8BFB-E9C8486BBD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1779" y="5912375"/>
            <a:ext cx="816161" cy="99672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B48DCD4-DED5-113C-CF7B-61DDC7B2DD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6285" y="5904629"/>
            <a:ext cx="816161" cy="99672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2A8C2F8-FE63-9E07-733A-BC10372AA4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0791" y="5908151"/>
            <a:ext cx="816161" cy="99672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287269FB-A68E-C0D1-027B-9E2EAFAADA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5297" y="5910647"/>
            <a:ext cx="816161" cy="996727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77CB6EC-BF89-323C-07E2-9038F9A936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49803" y="5904170"/>
            <a:ext cx="816161" cy="99672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2DE8B5D-D467-8E39-D0D1-906AC86BFC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74309" y="5907022"/>
            <a:ext cx="816161" cy="996727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679A6903-C3B2-00C7-E859-AAE63421D6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98815" y="5865352"/>
            <a:ext cx="816161" cy="110506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9E2B1A6D-B3E8-8232-E1AB-CC137B43991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23321" y="5904170"/>
            <a:ext cx="816161" cy="99672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E8C7BDD4-742C-234E-ECBA-B4FB5E2A22D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47828" y="5905836"/>
            <a:ext cx="816161" cy="996727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0DAA089-8D0D-7A0F-2190-0D658A502F36}"/>
              </a:ext>
            </a:extLst>
          </p:cNvPr>
          <p:cNvSpPr/>
          <p:nvPr/>
        </p:nvSpPr>
        <p:spPr>
          <a:xfrm>
            <a:off x="-4787" y="452547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●パネル＆ガラス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5E71E91-4412-0F1A-3593-E621117EE06D}"/>
              </a:ext>
            </a:extLst>
          </p:cNvPr>
          <p:cNvSpPr/>
          <p:nvPr/>
        </p:nvSpPr>
        <p:spPr>
          <a:xfrm>
            <a:off x="-23650" y="5592553"/>
            <a:ext cx="9541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●デザイン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B5750FB-57F5-8DD9-D488-356038AACCE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39215" y="4041286"/>
            <a:ext cx="3386451" cy="1376082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DF1D70B5-3107-6767-880B-17E51E52DA6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94129" y="2769724"/>
            <a:ext cx="1256382" cy="101279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538A4BC-BD50-1DF9-0B01-81AB6F89CA47}"/>
              </a:ext>
            </a:extLst>
          </p:cNvPr>
          <p:cNvSpPr txBox="1"/>
          <p:nvPr/>
        </p:nvSpPr>
        <p:spPr>
          <a:xfrm>
            <a:off x="4245155" y="1024614"/>
            <a:ext cx="20489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閉めるときも開けるときも自動的に本体が減速し、ゆっくりと引き込まれていきます。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B00C76-FF1A-291E-7297-AE966B41D96B}"/>
              </a:ext>
            </a:extLst>
          </p:cNvPr>
          <p:cNvSpPr/>
          <p:nvPr/>
        </p:nvSpPr>
        <p:spPr>
          <a:xfrm>
            <a:off x="4318256" y="2706016"/>
            <a:ext cx="1632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本体が連動して動くため開閉がスムーズです。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4F2E058-85A7-621D-4B99-CA371A58C037}"/>
              </a:ext>
            </a:extLst>
          </p:cNvPr>
          <p:cNvSpPr/>
          <p:nvPr/>
        </p:nvSpPr>
        <p:spPr>
          <a:xfrm>
            <a:off x="4349212" y="4066802"/>
            <a:ext cx="16523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間間口でも、片引戸に比べて広い有効開口幅を確保。車いすも出入り可能。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4F22BB1C-8C61-70E9-45D5-139A75B1032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54689" y="4049119"/>
            <a:ext cx="1161462" cy="1376081"/>
          </a:xfrm>
          <a:prstGeom prst="rect">
            <a:avLst/>
          </a:prstGeom>
        </p:spPr>
      </p:pic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CB9B931B-B3FF-BB3F-7FD0-1117B1643D8B}"/>
              </a:ext>
            </a:extLst>
          </p:cNvPr>
          <p:cNvSpPr/>
          <p:nvPr/>
        </p:nvSpPr>
        <p:spPr>
          <a:xfrm>
            <a:off x="97284" y="6865835"/>
            <a:ext cx="682215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HAA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7CF38BB-FA4C-1358-D9DC-EA186A461C38}"/>
              </a:ext>
            </a:extLst>
          </p:cNvPr>
          <p:cNvSpPr/>
          <p:nvPr/>
        </p:nvSpPr>
        <p:spPr>
          <a:xfrm>
            <a:off x="971180" y="6865683"/>
            <a:ext cx="667836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HHA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379F2072-901E-A514-CE4F-313D3C0AB8E9}"/>
              </a:ext>
            </a:extLst>
          </p:cNvPr>
          <p:cNvSpPr/>
          <p:nvPr/>
        </p:nvSpPr>
        <p:spPr>
          <a:xfrm>
            <a:off x="1767563" y="6875380"/>
            <a:ext cx="711905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HHB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E9FA261-EE70-79AF-0544-AD1A5EBF1796}"/>
              </a:ext>
            </a:extLst>
          </p:cNvPr>
          <p:cNvSpPr/>
          <p:nvPr/>
        </p:nvSpPr>
        <p:spPr>
          <a:xfrm>
            <a:off x="2640559" y="6877392"/>
            <a:ext cx="711905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HHC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666F8A49-6767-C2CE-541A-9A3B37DE1D17}"/>
              </a:ext>
            </a:extLst>
          </p:cNvPr>
          <p:cNvSpPr/>
          <p:nvPr/>
        </p:nvSpPr>
        <p:spPr>
          <a:xfrm>
            <a:off x="3456720" y="6881487"/>
            <a:ext cx="65425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HHD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13C69F3-7FDA-00FC-5948-A2B0874F19D8}"/>
              </a:ext>
            </a:extLst>
          </p:cNvPr>
          <p:cNvSpPr/>
          <p:nvPr/>
        </p:nvSpPr>
        <p:spPr>
          <a:xfrm>
            <a:off x="4244160" y="6875379"/>
            <a:ext cx="654259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HHE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A9DC49F-C55F-0106-6F44-200C8BF1B91A}"/>
              </a:ext>
            </a:extLst>
          </p:cNvPr>
          <p:cNvSpPr/>
          <p:nvPr/>
        </p:nvSpPr>
        <p:spPr>
          <a:xfrm>
            <a:off x="5107120" y="6879624"/>
            <a:ext cx="634061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HHF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53DFDCE2-5429-CEF5-F2FB-1E2C9CF34FD5}"/>
              </a:ext>
            </a:extLst>
          </p:cNvPr>
          <p:cNvSpPr/>
          <p:nvPr/>
        </p:nvSpPr>
        <p:spPr>
          <a:xfrm>
            <a:off x="5892937" y="6877624"/>
            <a:ext cx="691338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HHG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EE68C97-E42E-453C-A7E4-EC8090196545}"/>
              </a:ext>
            </a:extLst>
          </p:cNvPr>
          <p:cNvSpPr/>
          <p:nvPr/>
        </p:nvSpPr>
        <p:spPr>
          <a:xfrm>
            <a:off x="6704393" y="6875379"/>
            <a:ext cx="706775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HYE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C8ED1EAF-26EA-E546-DB41-A335D5E56436}"/>
              </a:ext>
            </a:extLst>
          </p:cNvPr>
          <p:cNvSpPr/>
          <p:nvPr/>
        </p:nvSpPr>
        <p:spPr>
          <a:xfrm>
            <a:off x="7583065" y="6865143"/>
            <a:ext cx="618876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HYF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590479E-0CFC-DF99-58A5-697F8AE2E95D}"/>
              </a:ext>
            </a:extLst>
          </p:cNvPr>
          <p:cNvSpPr/>
          <p:nvPr/>
        </p:nvSpPr>
        <p:spPr>
          <a:xfrm>
            <a:off x="8378562" y="6865143"/>
            <a:ext cx="687798" cy="25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HYG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77" name="図 76">
            <a:extLst>
              <a:ext uri="{FF2B5EF4-FFF2-40B4-BE49-F238E27FC236}">
                <a16:creationId xmlns:a16="http://schemas.microsoft.com/office/drawing/2014/main" id="{DB4721ED-DB1C-5D51-02BF-F4787FAE613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23802" y="5553931"/>
            <a:ext cx="1307393" cy="911791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B6E0C8BE-2DF5-1290-C193-FE65ED14451D}"/>
              </a:ext>
            </a:extLst>
          </p:cNvPr>
          <p:cNvSpPr txBox="1"/>
          <p:nvPr/>
        </p:nvSpPr>
        <p:spPr>
          <a:xfrm>
            <a:off x="9507782" y="6497589"/>
            <a:ext cx="934871" cy="5078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特注寸法範囲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1191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W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2091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1821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2085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22165550-618F-429F-E14F-29120C1A29BE}"/>
              </a:ext>
            </a:extLst>
          </p:cNvPr>
          <p:cNvCxnSpPr>
            <a:cxnSpLocks/>
          </p:cNvCxnSpPr>
          <p:nvPr/>
        </p:nvCxnSpPr>
        <p:spPr>
          <a:xfrm>
            <a:off x="1365829" y="4663974"/>
            <a:ext cx="2697658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5F55481B-8D0E-88DA-0C09-8F7009F8F62C}"/>
              </a:ext>
            </a:extLst>
          </p:cNvPr>
          <p:cNvCxnSpPr>
            <a:cxnSpLocks/>
          </p:cNvCxnSpPr>
          <p:nvPr/>
        </p:nvCxnSpPr>
        <p:spPr>
          <a:xfrm>
            <a:off x="884007" y="5734012"/>
            <a:ext cx="8192616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3" name="図 82">
            <a:extLst>
              <a:ext uri="{FF2B5EF4-FFF2-40B4-BE49-F238E27FC236}">
                <a16:creationId xmlns:a16="http://schemas.microsoft.com/office/drawing/2014/main" id="{9EA084B3-D617-C8D2-ECE4-5EB187E327A4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32161" r="21166"/>
          <a:stretch/>
        </p:blipFill>
        <p:spPr>
          <a:xfrm>
            <a:off x="2452910" y="830635"/>
            <a:ext cx="1686480" cy="272875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1CCBFCC5-028C-F874-BF2B-95804CDCB25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737470" y="2631565"/>
            <a:ext cx="1426519" cy="1323810"/>
          </a:xfrm>
          <a:prstGeom prst="rect">
            <a:avLst/>
          </a:prstGeom>
        </p:spPr>
      </p:pic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7A4219DD-CE4E-FB9A-DCC7-71E0F30F5512}"/>
              </a:ext>
            </a:extLst>
          </p:cNvPr>
          <p:cNvSpPr/>
          <p:nvPr/>
        </p:nvSpPr>
        <p:spPr>
          <a:xfrm>
            <a:off x="-15110" y="5200577"/>
            <a:ext cx="938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アクリル系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パネル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6E3FBE1-D548-E9BE-E41D-0714CA693544}"/>
              </a:ext>
            </a:extLst>
          </p:cNvPr>
          <p:cNvSpPr/>
          <p:nvPr/>
        </p:nvSpPr>
        <p:spPr>
          <a:xfrm>
            <a:off x="699468" y="5200577"/>
            <a:ext cx="663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透明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6804C0E9-9E53-0CFA-2240-095709795657}"/>
              </a:ext>
            </a:extLst>
          </p:cNvPr>
          <p:cNvSpPr/>
          <p:nvPr/>
        </p:nvSpPr>
        <p:spPr>
          <a:xfrm>
            <a:off x="1367813" y="5200577"/>
            <a:ext cx="681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カスミ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FB7B492D-019C-F7DC-B183-46CAB6880DCF}"/>
              </a:ext>
            </a:extLst>
          </p:cNvPr>
          <p:cNvSpPr/>
          <p:nvPr/>
        </p:nvSpPr>
        <p:spPr>
          <a:xfrm>
            <a:off x="2577486" y="5200577"/>
            <a:ext cx="711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チェッカー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B45093F0-54B7-E6A0-097D-94C07F7DEC76}"/>
              </a:ext>
            </a:extLst>
          </p:cNvPr>
          <p:cNvSpPr/>
          <p:nvPr/>
        </p:nvSpPr>
        <p:spPr>
          <a:xfrm>
            <a:off x="3977418" y="5200577"/>
            <a:ext cx="798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モール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pic>
        <p:nvPicPr>
          <p:cNvPr id="94" name="図 93">
            <a:extLst>
              <a:ext uri="{FF2B5EF4-FFF2-40B4-BE49-F238E27FC236}">
                <a16:creationId xmlns:a16="http://schemas.microsoft.com/office/drawing/2014/main" id="{7C59B4EA-86B9-84FA-456E-9EBAE95F6A48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t="22840"/>
          <a:stretch/>
        </p:blipFill>
        <p:spPr>
          <a:xfrm>
            <a:off x="642502" y="4820107"/>
            <a:ext cx="574727" cy="408044"/>
          </a:xfrm>
          <a:prstGeom prst="rect">
            <a:avLst/>
          </a:prstGeom>
        </p:spPr>
      </p:pic>
      <p:pic>
        <p:nvPicPr>
          <p:cNvPr id="95" name="図 94">
            <a:extLst>
              <a:ext uri="{FF2B5EF4-FFF2-40B4-BE49-F238E27FC236}">
                <a16:creationId xmlns:a16="http://schemas.microsoft.com/office/drawing/2014/main" id="{28CA2D35-E998-4B01-3BB6-99365854D0E9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t="11837" r="11914" b="2135"/>
          <a:stretch/>
        </p:blipFill>
        <p:spPr>
          <a:xfrm>
            <a:off x="1251749" y="4822473"/>
            <a:ext cx="612466" cy="384124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9898849A-A946-8599-91AB-A854E5CCD847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12318" b="10990"/>
          <a:stretch/>
        </p:blipFill>
        <p:spPr>
          <a:xfrm>
            <a:off x="1898735" y="4832849"/>
            <a:ext cx="695307" cy="387818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EC3126D1-93D4-2E7C-5DDF-22C36D12B920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r="4795" b="24747"/>
          <a:stretch/>
        </p:blipFill>
        <p:spPr>
          <a:xfrm>
            <a:off x="2628562" y="4824285"/>
            <a:ext cx="661971" cy="380537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0A5340DF-AACC-6112-2EA2-72067A1A1444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24442" r="12505" b="-1191"/>
          <a:stretch/>
        </p:blipFill>
        <p:spPr>
          <a:xfrm>
            <a:off x="3325053" y="4832173"/>
            <a:ext cx="608360" cy="388110"/>
          </a:xfrm>
          <a:prstGeom prst="rect">
            <a:avLst/>
          </a:prstGeom>
        </p:spPr>
      </p:pic>
      <p:pic>
        <p:nvPicPr>
          <p:cNvPr id="99" name="図 98">
            <a:extLst>
              <a:ext uri="{FF2B5EF4-FFF2-40B4-BE49-F238E27FC236}">
                <a16:creationId xmlns:a16="http://schemas.microsoft.com/office/drawing/2014/main" id="{75AABE3C-A659-32A4-49D1-FA84E8C8B2D9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t="22840" r="12505" b="1959"/>
          <a:stretch/>
        </p:blipFill>
        <p:spPr>
          <a:xfrm>
            <a:off x="3967931" y="4829796"/>
            <a:ext cx="608360" cy="380275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66B41EBA-85B6-2FBB-AF6D-EEFD473E3F3A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b="52142"/>
          <a:stretch/>
        </p:blipFill>
        <p:spPr>
          <a:xfrm>
            <a:off x="31891" y="4814221"/>
            <a:ext cx="576091" cy="395850"/>
          </a:xfrm>
          <a:prstGeom prst="rect">
            <a:avLst/>
          </a:prstGeom>
        </p:spPr>
      </p:pic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480822A-8C25-537E-41AF-7199D326FD18}"/>
              </a:ext>
            </a:extLst>
          </p:cNvPr>
          <p:cNvSpPr/>
          <p:nvPr/>
        </p:nvSpPr>
        <p:spPr>
          <a:xfrm>
            <a:off x="1939950" y="5200577"/>
            <a:ext cx="79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エッチング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6E52FC5C-B177-FD00-9238-595C3132896F}"/>
              </a:ext>
            </a:extLst>
          </p:cNvPr>
          <p:cNvSpPr/>
          <p:nvPr/>
        </p:nvSpPr>
        <p:spPr>
          <a:xfrm>
            <a:off x="3179545" y="5200577"/>
            <a:ext cx="907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アンティーク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7B1403AB-FBA6-C636-02AF-0612151B64D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276048" y="2642286"/>
            <a:ext cx="814359" cy="1271476"/>
          </a:xfrm>
          <a:prstGeom prst="rect">
            <a:avLst/>
          </a:prstGeom>
        </p:spPr>
      </p:pic>
      <p:pic>
        <p:nvPicPr>
          <p:cNvPr id="119" name="図 118">
            <a:extLst>
              <a:ext uri="{FF2B5EF4-FFF2-40B4-BE49-F238E27FC236}">
                <a16:creationId xmlns:a16="http://schemas.microsoft.com/office/drawing/2014/main" id="{4853EEDC-BB48-B08B-E86A-859B828CC765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345164" y="1566390"/>
            <a:ext cx="847619" cy="847619"/>
          </a:xfrm>
          <a:prstGeom prst="rect">
            <a:avLst/>
          </a:prstGeom>
        </p:spPr>
      </p:pic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4591997-8F5F-EB4D-A9AA-862A3367624A}"/>
              </a:ext>
            </a:extLst>
          </p:cNvPr>
          <p:cNvSpPr txBox="1"/>
          <p:nvPr/>
        </p:nvSpPr>
        <p:spPr>
          <a:xfrm>
            <a:off x="5067630" y="1951016"/>
            <a:ext cx="122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次元バーコードを読み取ると実際の開閉が確認できます！</a:t>
            </a: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612A5027-7921-8A72-1E6E-DB5A860497FB}"/>
              </a:ext>
            </a:extLst>
          </p:cNvPr>
          <p:cNvSpPr/>
          <p:nvPr/>
        </p:nvSpPr>
        <p:spPr>
          <a:xfrm>
            <a:off x="9238" y="3525383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●カラー</a:t>
            </a:r>
          </a:p>
        </p:txBody>
      </p:sp>
      <p:pic>
        <p:nvPicPr>
          <p:cNvPr id="163" name="図 162">
            <a:extLst>
              <a:ext uri="{FF2B5EF4-FFF2-40B4-BE49-F238E27FC236}">
                <a16:creationId xmlns:a16="http://schemas.microsoft.com/office/drawing/2014/main" id="{33CF3AEC-C938-038C-A402-3C2BA79A4D70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080089" y="3814847"/>
            <a:ext cx="489376" cy="756024"/>
          </a:xfrm>
          <a:prstGeom prst="rect">
            <a:avLst/>
          </a:prstGeom>
        </p:spPr>
      </p:pic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4B772785-A33F-A3C1-1F2C-A4C3C89AE296}"/>
              </a:ext>
            </a:extLst>
          </p:cNvPr>
          <p:cNvSpPr/>
          <p:nvPr/>
        </p:nvSpPr>
        <p:spPr>
          <a:xfrm>
            <a:off x="3023825" y="3525383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●ハンドル</a:t>
            </a: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E8279D90-7C4B-F267-6971-2008CAE8C77D}"/>
              </a:ext>
            </a:extLst>
          </p:cNvPr>
          <p:cNvSpPr/>
          <p:nvPr/>
        </p:nvSpPr>
        <p:spPr>
          <a:xfrm>
            <a:off x="3495556" y="4181471"/>
            <a:ext cx="741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両側バー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ハンドル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46AD3B13-2741-9A06-40FF-90092F49D2BA}"/>
              </a:ext>
            </a:extLst>
          </p:cNvPr>
          <p:cNvCxnSpPr>
            <a:cxnSpLocks/>
          </p:cNvCxnSpPr>
          <p:nvPr/>
        </p:nvCxnSpPr>
        <p:spPr>
          <a:xfrm>
            <a:off x="807415" y="3656251"/>
            <a:ext cx="2047931" cy="14791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1EEDA933-3563-628C-5797-F4D9834DA83B}"/>
              </a:ext>
            </a:extLst>
          </p:cNvPr>
          <p:cNvCxnSpPr>
            <a:cxnSpLocks/>
          </p:cNvCxnSpPr>
          <p:nvPr/>
        </p:nvCxnSpPr>
        <p:spPr>
          <a:xfrm>
            <a:off x="3899817" y="3663883"/>
            <a:ext cx="281255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9" name="図 168">
            <a:extLst>
              <a:ext uri="{FF2B5EF4-FFF2-40B4-BE49-F238E27FC236}">
                <a16:creationId xmlns:a16="http://schemas.microsoft.com/office/drawing/2014/main" id="{D75E107A-26CC-7801-601D-66B1DC98D130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t="50828"/>
          <a:stretch/>
        </p:blipFill>
        <p:spPr>
          <a:xfrm>
            <a:off x="112554" y="3801954"/>
            <a:ext cx="456875" cy="40335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170" name="図 169">
            <a:extLst>
              <a:ext uri="{FF2B5EF4-FFF2-40B4-BE49-F238E27FC236}">
                <a16:creationId xmlns:a16="http://schemas.microsoft.com/office/drawing/2014/main" id="{A7828866-D510-FCFC-1B17-7C6049CAE6FE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t="51137"/>
          <a:stretch/>
        </p:blipFill>
        <p:spPr>
          <a:xfrm>
            <a:off x="1069196" y="3804281"/>
            <a:ext cx="456875" cy="403359"/>
          </a:xfrm>
          <a:prstGeom prst="rect">
            <a:avLst/>
          </a:prstGeom>
        </p:spPr>
      </p:pic>
      <p:pic>
        <p:nvPicPr>
          <p:cNvPr id="171" name="図 170">
            <a:extLst>
              <a:ext uri="{FF2B5EF4-FFF2-40B4-BE49-F238E27FC236}">
                <a16:creationId xmlns:a16="http://schemas.microsoft.com/office/drawing/2014/main" id="{6EAE2466-0805-9CCD-5765-F33673291382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t="50828"/>
          <a:stretch/>
        </p:blipFill>
        <p:spPr>
          <a:xfrm>
            <a:off x="1559117" y="3798997"/>
            <a:ext cx="456875" cy="403356"/>
          </a:xfrm>
          <a:prstGeom prst="rect">
            <a:avLst/>
          </a:prstGeom>
        </p:spPr>
      </p:pic>
      <p:pic>
        <p:nvPicPr>
          <p:cNvPr id="172" name="図 171">
            <a:extLst>
              <a:ext uri="{FF2B5EF4-FFF2-40B4-BE49-F238E27FC236}">
                <a16:creationId xmlns:a16="http://schemas.microsoft.com/office/drawing/2014/main" id="{01685C3C-C595-47A5-A9A1-3C194ABBF613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l="-7003" t="50828" r="-1"/>
          <a:stretch/>
        </p:blipFill>
        <p:spPr>
          <a:xfrm>
            <a:off x="2000913" y="3800300"/>
            <a:ext cx="488873" cy="403356"/>
          </a:xfrm>
          <a:prstGeom prst="rect">
            <a:avLst/>
          </a:prstGeom>
        </p:spPr>
      </p:pic>
      <p:pic>
        <p:nvPicPr>
          <p:cNvPr id="173" name="図 172">
            <a:extLst>
              <a:ext uri="{FF2B5EF4-FFF2-40B4-BE49-F238E27FC236}">
                <a16:creationId xmlns:a16="http://schemas.microsoft.com/office/drawing/2014/main" id="{586AB10A-6603-87A3-C999-44768426E975}"/>
              </a:ext>
            </a:extLst>
          </p:cNvPr>
          <p:cNvPicPr>
            <a:picLocks noChangeAspect="1"/>
          </p:cNvPicPr>
          <p:nvPr/>
        </p:nvPicPr>
        <p:blipFill rotWithShape="1">
          <a:blip r:embed="rId36"/>
          <a:srcRect l="-7003" t="50828" r="-1"/>
          <a:stretch/>
        </p:blipFill>
        <p:spPr>
          <a:xfrm>
            <a:off x="2474706" y="3799363"/>
            <a:ext cx="488873" cy="403356"/>
          </a:xfrm>
          <a:prstGeom prst="rect">
            <a:avLst/>
          </a:prstGeom>
        </p:spPr>
      </p:pic>
      <p:pic>
        <p:nvPicPr>
          <p:cNvPr id="174" name="図 173">
            <a:extLst>
              <a:ext uri="{FF2B5EF4-FFF2-40B4-BE49-F238E27FC236}">
                <a16:creationId xmlns:a16="http://schemas.microsoft.com/office/drawing/2014/main" id="{D1204127-AE89-9005-5E18-B11C639A8C1B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t="50996"/>
          <a:stretch/>
        </p:blipFill>
        <p:spPr>
          <a:xfrm>
            <a:off x="573600" y="3804954"/>
            <a:ext cx="472175" cy="403359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75" name="正方形/長方形 174">
            <a:extLst>
              <a:ext uri="{FF2B5EF4-FFF2-40B4-BE49-F238E27FC236}">
                <a16:creationId xmlns:a16="http://schemas.microsoft.com/office/drawing/2014/main" id="{90D228D1-A4F3-B048-D6A6-C9F457317A7A}"/>
              </a:ext>
            </a:extLst>
          </p:cNvPr>
          <p:cNvSpPr/>
          <p:nvPr/>
        </p:nvSpPr>
        <p:spPr>
          <a:xfrm>
            <a:off x="-69744" y="4198588"/>
            <a:ext cx="830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プレシャス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ホワイト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BF184B6B-AFB8-B2A7-941C-A90771D05FC9}"/>
              </a:ext>
            </a:extLst>
          </p:cNvPr>
          <p:cNvSpPr/>
          <p:nvPr/>
        </p:nvSpPr>
        <p:spPr>
          <a:xfrm>
            <a:off x="416473" y="4198588"/>
            <a:ext cx="826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アイボリー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0D4F68D6-BAC4-B58D-B6B9-FFCAA79EDF7A}"/>
              </a:ext>
            </a:extLst>
          </p:cNvPr>
          <p:cNvSpPr/>
          <p:nvPr/>
        </p:nvSpPr>
        <p:spPr>
          <a:xfrm>
            <a:off x="898060" y="4198588"/>
            <a:ext cx="72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ペール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870D00A8-E220-46F7-1A26-864C8AAC7533}"/>
              </a:ext>
            </a:extLst>
          </p:cNvPr>
          <p:cNvSpPr/>
          <p:nvPr/>
        </p:nvSpPr>
        <p:spPr>
          <a:xfrm>
            <a:off x="1280142" y="4198588"/>
            <a:ext cx="843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ラスク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C93D00A1-3524-233F-EE39-ECD4D6E3AB2A}"/>
              </a:ext>
            </a:extLst>
          </p:cNvPr>
          <p:cNvSpPr/>
          <p:nvPr/>
        </p:nvSpPr>
        <p:spPr>
          <a:xfrm>
            <a:off x="1778830" y="4188254"/>
            <a:ext cx="860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モカ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B6E59410-C27A-69B4-9CB7-C26C44849044}"/>
              </a:ext>
            </a:extLst>
          </p:cNvPr>
          <p:cNvSpPr/>
          <p:nvPr/>
        </p:nvSpPr>
        <p:spPr>
          <a:xfrm>
            <a:off x="2295143" y="4198165"/>
            <a:ext cx="816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ダーク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/>
          <p:nvPr/>
        </p:nvSpPr>
        <p:spPr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2024.04.01</a:t>
            </a:r>
            <a:r>
              <a:rPr lang="ja-JP" altLang="en-US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168E5EF3-8264-631D-214B-8450710C0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3" name="正方形/長方形 11">
            <a:extLst>
              <a:ext uri="{FF2B5EF4-FFF2-40B4-BE49-F238E27FC236}">
                <a16:creationId xmlns:a16="http://schemas.microsoft.com/office/drawing/2014/main" id="{DC58EFC9-47E1-90CD-F089-618E95AA1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6525"/>
            <a:ext cx="10691813" cy="52447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 ラシッサ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UD</a:t>
            </a:r>
            <a:r>
              <a:rPr lang="en-US" altLang="ja-JP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(</a:t>
            </a:r>
            <a:r>
              <a:rPr lang="ja-JP" altLang="en-US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ユニバーサルデザイン</a:t>
            </a:r>
            <a:r>
              <a:rPr lang="en-US" altLang="ja-JP" sz="1200" kern="1200" dirty="0"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上吊り連動方式 引違い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3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枚建    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高齢者居住施設向け・一般住宅向け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49363A6-FD74-3869-B27D-436B36063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352" y="811850"/>
            <a:ext cx="1215748" cy="1449779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103A802-3683-B2E0-F4F6-E04FDBE94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188" y="2289604"/>
            <a:ext cx="1218786" cy="144977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CDA911C-670F-F1DF-3ED8-4B9FFC0F6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570" y="2809763"/>
            <a:ext cx="1346845" cy="117998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965401B-79C5-6986-8655-EC3AAA0D49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21" y="5930957"/>
            <a:ext cx="799451" cy="97632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1D16DAD-E539-94DB-FC0D-1D63807265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109" y="5933850"/>
            <a:ext cx="799451" cy="97985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22CAE78-C08B-5E70-4576-FC4733BEC2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3097" y="5930957"/>
            <a:ext cx="799451" cy="97985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CF3B748-8CF4-C864-BC77-2AACE58243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43085" y="5930957"/>
            <a:ext cx="799451" cy="97985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4D8E1AA-A839-8340-A207-F3ED1D58B9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3073" y="5932730"/>
            <a:ext cx="799451" cy="97985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7A99F41-A929-ACCD-0F9E-1F3EEDE077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83061" y="5942305"/>
            <a:ext cx="799451" cy="97985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FE7620E-D9F9-5F00-96BF-B00980F27A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3049" y="5939714"/>
            <a:ext cx="799451" cy="97985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1FCB2B2-67FF-5032-4BA9-046DA552DC7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23037" y="5937585"/>
            <a:ext cx="799451" cy="97985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BD54396-6EB7-A317-28B8-79E639505D1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5203" b="4740"/>
          <a:stretch/>
        </p:blipFill>
        <p:spPr>
          <a:xfrm>
            <a:off x="6643025" y="5946534"/>
            <a:ext cx="799451" cy="97482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D1F8CCCE-CAE1-BA42-DCB9-691C03BEF40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63013" y="5936357"/>
            <a:ext cx="799451" cy="97985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99402DB-7DE3-96D0-358B-C9D9F7459E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82999" y="5930957"/>
            <a:ext cx="802865" cy="984042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F447BB7-6EA8-700B-1E51-B41EDEDD65C8}"/>
              </a:ext>
            </a:extLst>
          </p:cNvPr>
          <p:cNvSpPr/>
          <p:nvPr/>
        </p:nvSpPr>
        <p:spPr>
          <a:xfrm>
            <a:off x="-21481" y="5683053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●デザイン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F043DE-7AAC-98B3-2CFD-5D4D42808B83}"/>
              </a:ext>
            </a:extLst>
          </p:cNvPr>
          <p:cNvSpPr/>
          <p:nvPr/>
        </p:nvSpPr>
        <p:spPr>
          <a:xfrm>
            <a:off x="9238" y="3677783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●カラー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3D6D92B-22CE-999F-A167-5DA4D8F253C8}"/>
              </a:ext>
            </a:extLst>
          </p:cNvPr>
          <p:cNvSpPr/>
          <p:nvPr/>
        </p:nvSpPr>
        <p:spPr>
          <a:xfrm>
            <a:off x="-4787" y="4703203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●パネル＆ガラス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93A28343-A74B-4FA6-4D51-21F49E8B1F5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80089" y="3967247"/>
            <a:ext cx="489376" cy="756024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871E62E-3FE3-A925-0244-0894C31C8194}"/>
              </a:ext>
            </a:extLst>
          </p:cNvPr>
          <p:cNvSpPr/>
          <p:nvPr/>
        </p:nvSpPr>
        <p:spPr>
          <a:xfrm>
            <a:off x="3023825" y="3677783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●ハンドル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0F2C3B9-5257-65DF-FAB7-F2A7C6F1D5C2}"/>
              </a:ext>
            </a:extLst>
          </p:cNvPr>
          <p:cNvSpPr/>
          <p:nvPr/>
        </p:nvSpPr>
        <p:spPr>
          <a:xfrm>
            <a:off x="3495556" y="4333871"/>
            <a:ext cx="741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両側バー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ハンドル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A3CB444-4F7C-30D5-337E-4D2C69F30536}"/>
              </a:ext>
            </a:extLst>
          </p:cNvPr>
          <p:cNvSpPr/>
          <p:nvPr/>
        </p:nvSpPr>
        <p:spPr>
          <a:xfrm>
            <a:off x="4260771" y="785786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■Ｗソフトモーション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157B1DFF-724C-A2A7-8D56-E538DE3AA05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35058" y="1509918"/>
            <a:ext cx="847619" cy="84761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963CA95B-0FCF-DA80-7901-A3E7B608F357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t="4299"/>
          <a:stretch/>
        </p:blipFill>
        <p:spPr>
          <a:xfrm>
            <a:off x="6308661" y="950893"/>
            <a:ext cx="4220013" cy="1338842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1E74D04-7F08-822F-CBD0-45F2096D427B}"/>
              </a:ext>
            </a:extLst>
          </p:cNvPr>
          <p:cNvSpPr txBox="1"/>
          <p:nvPr/>
        </p:nvSpPr>
        <p:spPr>
          <a:xfrm>
            <a:off x="4133698" y="1024614"/>
            <a:ext cx="199912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閉めるときも開けるときも自動的に本体が減速し、ゆっくりと引き込まれていきます。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DDEB755-3773-4C54-1CF1-183CF46959E0}"/>
              </a:ext>
            </a:extLst>
          </p:cNvPr>
          <p:cNvSpPr/>
          <p:nvPr/>
        </p:nvSpPr>
        <p:spPr>
          <a:xfrm>
            <a:off x="102936" y="6911011"/>
            <a:ext cx="682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HAA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F5C8407-EA28-B41B-FD48-A5BC8E8D5FEF}"/>
              </a:ext>
            </a:extLst>
          </p:cNvPr>
          <p:cNvSpPr/>
          <p:nvPr/>
        </p:nvSpPr>
        <p:spPr>
          <a:xfrm>
            <a:off x="938045" y="6911011"/>
            <a:ext cx="6887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HHA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5E4339-524F-34E0-3318-B6CA12946CFA}"/>
              </a:ext>
            </a:extLst>
          </p:cNvPr>
          <p:cNvSpPr/>
          <p:nvPr/>
        </p:nvSpPr>
        <p:spPr>
          <a:xfrm>
            <a:off x="1779484" y="6911011"/>
            <a:ext cx="6755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HHB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411E7D17-5A3F-E853-17D9-4D5A9EB487D0}"/>
              </a:ext>
            </a:extLst>
          </p:cNvPr>
          <p:cNvSpPr/>
          <p:nvPr/>
        </p:nvSpPr>
        <p:spPr>
          <a:xfrm>
            <a:off x="2607677" y="6911011"/>
            <a:ext cx="6638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HHC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EAA911AB-E2B2-5E15-8A52-B6B13898BE01}"/>
              </a:ext>
            </a:extLst>
          </p:cNvPr>
          <p:cNvSpPr/>
          <p:nvPr/>
        </p:nvSpPr>
        <p:spPr>
          <a:xfrm>
            <a:off x="3424152" y="6911011"/>
            <a:ext cx="7264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HHD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F21D5E4D-7C7D-B7BB-0933-0B593DD213C6}"/>
              </a:ext>
            </a:extLst>
          </p:cNvPr>
          <p:cNvSpPr/>
          <p:nvPr/>
        </p:nvSpPr>
        <p:spPr>
          <a:xfrm>
            <a:off x="4303231" y="6911011"/>
            <a:ext cx="63866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HHE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C3185F6A-503E-4212-9CD3-4A8E44538AEA}"/>
              </a:ext>
            </a:extLst>
          </p:cNvPr>
          <p:cNvSpPr/>
          <p:nvPr/>
        </p:nvSpPr>
        <p:spPr>
          <a:xfrm>
            <a:off x="5094562" y="6911011"/>
            <a:ext cx="6677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HHF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35B17A56-6196-1509-80D1-DEA29B0411BD}"/>
              </a:ext>
            </a:extLst>
          </p:cNvPr>
          <p:cNvSpPr/>
          <p:nvPr/>
        </p:nvSpPr>
        <p:spPr>
          <a:xfrm>
            <a:off x="5914998" y="6911011"/>
            <a:ext cx="64816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HHG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826DAE10-E7F7-8530-5BB6-66FDD9E3BC99}"/>
              </a:ext>
            </a:extLst>
          </p:cNvPr>
          <p:cNvSpPr/>
          <p:nvPr/>
        </p:nvSpPr>
        <p:spPr>
          <a:xfrm>
            <a:off x="6715829" y="6911011"/>
            <a:ext cx="63442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HYE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2C505C0-AEF4-E0A8-3F58-E61EEFDE3BEA}"/>
              </a:ext>
            </a:extLst>
          </p:cNvPr>
          <p:cNvSpPr/>
          <p:nvPr/>
        </p:nvSpPr>
        <p:spPr>
          <a:xfrm>
            <a:off x="7502925" y="6911011"/>
            <a:ext cx="6677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HYF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B90A840-B3D1-E1FA-37BE-986DF36D6EF4}"/>
              </a:ext>
            </a:extLst>
          </p:cNvPr>
          <p:cNvSpPr/>
          <p:nvPr/>
        </p:nvSpPr>
        <p:spPr>
          <a:xfrm>
            <a:off x="8323365" y="6911011"/>
            <a:ext cx="70493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HYG 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D540C6BA-0A47-349A-4EC7-684985CE203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165" y="821549"/>
            <a:ext cx="2515857" cy="290767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5C655C71-806B-1F8B-6A35-8021B4ADCAFA}"/>
              </a:ext>
            </a:extLst>
          </p:cNvPr>
          <p:cNvSpPr/>
          <p:nvPr/>
        </p:nvSpPr>
        <p:spPr>
          <a:xfrm>
            <a:off x="4181895" y="2470301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■スムーズな開閉ができる連動方式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C111475A-492A-574B-E6A5-E36349007DB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397482" y="2806894"/>
            <a:ext cx="1462039" cy="1178582"/>
          </a:xfrm>
          <a:prstGeom prst="rect">
            <a:avLst/>
          </a:prstGeom>
        </p:spPr>
      </p:pic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7972356-209D-C9A8-2A8F-CB6287123169}"/>
              </a:ext>
            </a:extLst>
          </p:cNvPr>
          <p:cNvSpPr/>
          <p:nvPr/>
        </p:nvSpPr>
        <p:spPr>
          <a:xfrm>
            <a:off x="4379552" y="2812500"/>
            <a:ext cx="19327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本体が連動して動くため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開閉がスムーズです。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A051B6F-E686-B23F-4EC0-B58004BEC853}"/>
              </a:ext>
            </a:extLst>
          </p:cNvPr>
          <p:cNvSpPr/>
          <p:nvPr/>
        </p:nvSpPr>
        <p:spPr>
          <a:xfrm>
            <a:off x="4183061" y="4075288"/>
            <a:ext cx="4668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創英角ｺﾞｼｯｸUB" panose="020B0A09000000000000" pitchFamily="49" charset="-128"/>
                <a:ea typeface="HG創英角ｺﾞｼｯｸUB" panose="020B0A09000000000000" pitchFamily="49" charset="-128"/>
              </a:rPr>
              <a:t>■左右どちらからも開閉でき、介助しやすい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創英角ｺﾞｼｯｸUB" panose="020B0A09000000000000" pitchFamily="49" charset="-128"/>
              <a:ea typeface="HG創英角ｺﾞｼｯｸUB" panose="020B0A09000000000000" pitchFamily="49" charset="-128"/>
            </a:endParaRPr>
          </a:p>
        </p:txBody>
      </p:sp>
      <p:pic>
        <p:nvPicPr>
          <p:cNvPr id="77" name="図 76">
            <a:extLst>
              <a:ext uri="{FF2B5EF4-FFF2-40B4-BE49-F238E27FC236}">
                <a16:creationId xmlns:a16="http://schemas.microsoft.com/office/drawing/2014/main" id="{5E447BFB-822E-B6AC-A66F-7B27EA2D82AD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b="23791"/>
          <a:stretch/>
        </p:blipFill>
        <p:spPr>
          <a:xfrm>
            <a:off x="4223849" y="4472199"/>
            <a:ext cx="6422842" cy="888350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69F9129-9176-4311-1767-C20A61F5B81A}"/>
              </a:ext>
            </a:extLst>
          </p:cNvPr>
          <p:cNvSpPr/>
          <p:nvPr/>
        </p:nvSpPr>
        <p:spPr>
          <a:xfrm>
            <a:off x="4758868" y="5307778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左から車いすを押しながらトイレ内へ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8F0AD55-721D-D0F0-4FB3-60F2A57DF358}"/>
              </a:ext>
            </a:extLst>
          </p:cNvPr>
          <p:cNvSpPr/>
          <p:nvPr/>
        </p:nvSpPr>
        <p:spPr>
          <a:xfrm>
            <a:off x="7920268" y="5281426"/>
            <a:ext cx="26084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右側の扉を開けスタッフがトイレ内でサポート</a:t>
            </a:r>
          </a:p>
        </p:txBody>
      </p:sp>
      <p:pic>
        <p:nvPicPr>
          <p:cNvPr id="80" name="図 79">
            <a:extLst>
              <a:ext uri="{FF2B5EF4-FFF2-40B4-BE49-F238E27FC236}">
                <a16:creationId xmlns:a16="http://schemas.microsoft.com/office/drawing/2014/main" id="{22A3B0FE-5B16-62F0-26D2-CD179C957A0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149337" y="5539409"/>
            <a:ext cx="1438872" cy="953139"/>
          </a:xfrm>
          <a:prstGeom prst="rect">
            <a:avLst/>
          </a:prstGeom>
        </p:spPr>
      </p:pic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43D70D0C-0799-391E-5F36-6AECB1D3A7B9}"/>
              </a:ext>
            </a:extLst>
          </p:cNvPr>
          <p:cNvSpPr txBox="1"/>
          <p:nvPr/>
        </p:nvSpPr>
        <p:spPr>
          <a:xfrm>
            <a:off x="9263658" y="6521508"/>
            <a:ext cx="1173719" cy="5539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特注寸法範囲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1323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W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2223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1821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2085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028C43E6-EF5E-6395-4C5C-0C205AFDD024}"/>
              </a:ext>
            </a:extLst>
          </p:cNvPr>
          <p:cNvCxnSpPr>
            <a:cxnSpLocks/>
          </p:cNvCxnSpPr>
          <p:nvPr/>
        </p:nvCxnSpPr>
        <p:spPr>
          <a:xfrm>
            <a:off x="807415" y="3808651"/>
            <a:ext cx="2047931" cy="14791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7B21A70E-F05E-AECB-1346-F8E85809E773}"/>
              </a:ext>
            </a:extLst>
          </p:cNvPr>
          <p:cNvCxnSpPr>
            <a:cxnSpLocks/>
          </p:cNvCxnSpPr>
          <p:nvPr/>
        </p:nvCxnSpPr>
        <p:spPr>
          <a:xfrm>
            <a:off x="1354249" y="4848560"/>
            <a:ext cx="2711515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A4D78B37-37FB-51C1-F077-AB512A0071A1}"/>
              </a:ext>
            </a:extLst>
          </p:cNvPr>
          <p:cNvCxnSpPr>
            <a:cxnSpLocks/>
          </p:cNvCxnSpPr>
          <p:nvPr/>
        </p:nvCxnSpPr>
        <p:spPr>
          <a:xfrm>
            <a:off x="895254" y="5834762"/>
            <a:ext cx="8190610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B2333BD0-E190-98CB-ADFD-9ADA459634B3}"/>
              </a:ext>
            </a:extLst>
          </p:cNvPr>
          <p:cNvCxnSpPr>
            <a:cxnSpLocks/>
          </p:cNvCxnSpPr>
          <p:nvPr/>
        </p:nvCxnSpPr>
        <p:spPr>
          <a:xfrm>
            <a:off x="3899817" y="3816283"/>
            <a:ext cx="281255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図 88">
            <a:extLst>
              <a:ext uri="{FF2B5EF4-FFF2-40B4-BE49-F238E27FC236}">
                <a16:creationId xmlns:a16="http://schemas.microsoft.com/office/drawing/2014/main" id="{8FDDD74D-9A6B-1324-0527-258819ADE1E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608590" y="2778078"/>
            <a:ext cx="814359" cy="1271476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EE621807-699B-91EC-69EA-BEDD7DA22F78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t="50828"/>
          <a:stretch/>
        </p:blipFill>
        <p:spPr>
          <a:xfrm>
            <a:off x="112554" y="3954354"/>
            <a:ext cx="456875" cy="40335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03E839F8-7CD7-EFEB-1666-B087255436E0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t="51137"/>
          <a:stretch/>
        </p:blipFill>
        <p:spPr>
          <a:xfrm>
            <a:off x="1069196" y="3956681"/>
            <a:ext cx="456875" cy="403359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5A9C9B05-5104-F04E-0B59-CBC4A2EBBC09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t="50828"/>
          <a:stretch/>
        </p:blipFill>
        <p:spPr>
          <a:xfrm>
            <a:off x="1559117" y="3951397"/>
            <a:ext cx="456875" cy="403356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3C218E7D-0321-016E-F582-708640729273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-7003" t="50828" r="-1"/>
          <a:stretch/>
        </p:blipFill>
        <p:spPr>
          <a:xfrm>
            <a:off x="2000913" y="3952700"/>
            <a:ext cx="488873" cy="403356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C1169A4F-B54D-EF29-819C-E2E510AD09B1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-7003" t="50828" r="-1"/>
          <a:stretch/>
        </p:blipFill>
        <p:spPr>
          <a:xfrm>
            <a:off x="2474706" y="3951763"/>
            <a:ext cx="488873" cy="403356"/>
          </a:xfrm>
          <a:prstGeom prst="rect">
            <a:avLst/>
          </a:prstGeom>
        </p:spPr>
      </p:pic>
      <p:pic>
        <p:nvPicPr>
          <p:cNvPr id="95" name="図 94">
            <a:extLst>
              <a:ext uri="{FF2B5EF4-FFF2-40B4-BE49-F238E27FC236}">
                <a16:creationId xmlns:a16="http://schemas.microsoft.com/office/drawing/2014/main" id="{9763AEE1-FB49-8413-F466-F7FADE1BDBF0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t="50996"/>
          <a:stretch/>
        </p:blipFill>
        <p:spPr>
          <a:xfrm>
            <a:off x="573600" y="3957354"/>
            <a:ext cx="472175" cy="403359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4AFE8E78-B034-1BA1-B70A-06815CAB7AFD}"/>
              </a:ext>
            </a:extLst>
          </p:cNvPr>
          <p:cNvSpPr/>
          <p:nvPr/>
        </p:nvSpPr>
        <p:spPr>
          <a:xfrm>
            <a:off x="-76535" y="5354204"/>
            <a:ext cx="938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アクリル系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パネル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DA7DACB8-7A3B-4AD5-8949-BE8285932992}"/>
              </a:ext>
            </a:extLst>
          </p:cNvPr>
          <p:cNvSpPr/>
          <p:nvPr/>
        </p:nvSpPr>
        <p:spPr>
          <a:xfrm>
            <a:off x="644105" y="5344070"/>
            <a:ext cx="663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透明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B728505E-E539-E4F9-6923-644BF97D1D8D}"/>
              </a:ext>
            </a:extLst>
          </p:cNvPr>
          <p:cNvSpPr/>
          <p:nvPr/>
        </p:nvSpPr>
        <p:spPr>
          <a:xfrm>
            <a:off x="1192816" y="5344602"/>
            <a:ext cx="681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カスミ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7828AE0-BE65-7E13-A87E-316537D443DB}"/>
              </a:ext>
            </a:extLst>
          </p:cNvPr>
          <p:cNvSpPr/>
          <p:nvPr/>
        </p:nvSpPr>
        <p:spPr>
          <a:xfrm>
            <a:off x="2345888" y="5312376"/>
            <a:ext cx="711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チェッカー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B42A58D5-07FE-3335-2B5F-4B86A71DBDAC}"/>
              </a:ext>
            </a:extLst>
          </p:cNvPr>
          <p:cNvSpPr/>
          <p:nvPr/>
        </p:nvSpPr>
        <p:spPr>
          <a:xfrm>
            <a:off x="3462682" y="5317039"/>
            <a:ext cx="798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モール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pic>
        <p:nvPicPr>
          <p:cNvPr id="107" name="図 106">
            <a:extLst>
              <a:ext uri="{FF2B5EF4-FFF2-40B4-BE49-F238E27FC236}">
                <a16:creationId xmlns:a16="http://schemas.microsoft.com/office/drawing/2014/main" id="{53C4AC58-CCB2-252B-983E-93E736D80929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t="22840"/>
          <a:stretch/>
        </p:blipFill>
        <p:spPr>
          <a:xfrm>
            <a:off x="702605" y="5034494"/>
            <a:ext cx="557938" cy="313096"/>
          </a:xfrm>
          <a:prstGeom prst="rect">
            <a:avLst/>
          </a:prstGeom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6982E0D8-D31F-5E46-BA4C-4987362FA9B3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t="11837" r="11914" b="2135"/>
          <a:stretch/>
        </p:blipFill>
        <p:spPr>
          <a:xfrm>
            <a:off x="1303564" y="5034494"/>
            <a:ext cx="491464" cy="319710"/>
          </a:xfrm>
          <a:prstGeom prst="rect">
            <a:avLst/>
          </a:prstGeom>
        </p:spPr>
      </p:pic>
      <p:pic>
        <p:nvPicPr>
          <p:cNvPr id="109" name="図 108">
            <a:extLst>
              <a:ext uri="{FF2B5EF4-FFF2-40B4-BE49-F238E27FC236}">
                <a16:creationId xmlns:a16="http://schemas.microsoft.com/office/drawing/2014/main" id="{1E60DA61-8E83-75A4-287F-299BFC83E63D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t="12318" b="10990"/>
          <a:stretch/>
        </p:blipFill>
        <p:spPr>
          <a:xfrm>
            <a:off x="1838049" y="5034494"/>
            <a:ext cx="557939" cy="311199"/>
          </a:xfrm>
          <a:prstGeom prst="rect">
            <a:avLst/>
          </a:prstGeom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1B35F20C-4103-729B-9D1C-F48F82566B44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r="4795" b="24747"/>
          <a:stretch/>
        </p:blipFill>
        <p:spPr>
          <a:xfrm>
            <a:off x="2439009" y="5034494"/>
            <a:ext cx="531188" cy="305356"/>
          </a:xfrm>
          <a:prstGeom prst="rect">
            <a:avLst/>
          </a:prstGeom>
        </p:spPr>
      </p:pic>
      <p:pic>
        <p:nvPicPr>
          <p:cNvPr id="111" name="図 110">
            <a:extLst>
              <a:ext uri="{FF2B5EF4-FFF2-40B4-BE49-F238E27FC236}">
                <a16:creationId xmlns:a16="http://schemas.microsoft.com/office/drawing/2014/main" id="{91C58A93-63EF-2877-1D29-FA20DA5D5325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t="24442" r="12505" b="-1191"/>
          <a:stretch/>
        </p:blipFill>
        <p:spPr>
          <a:xfrm>
            <a:off x="3013218" y="5034494"/>
            <a:ext cx="488169" cy="311433"/>
          </a:xfrm>
          <a:prstGeom prst="rect">
            <a:avLst/>
          </a:prstGeom>
        </p:spPr>
      </p:pic>
      <p:pic>
        <p:nvPicPr>
          <p:cNvPr id="112" name="図 111">
            <a:extLst>
              <a:ext uri="{FF2B5EF4-FFF2-40B4-BE49-F238E27FC236}">
                <a16:creationId xmlns:a16="http://schemas.microsoft.com/office/drawing/2014/main" id="{2E6F91EA-67CE-EB85-EF8F-6DE3A4D90A20}"/>
              </a:ext>
            </a:extLst>
          </p:cNvPr>
          <p:cNvPicPr>
            <a:picLocks noChangeAspect="1"/>
          </p:cNvPicPr>
          <p:nvPr/>
        </p:nvPicPr>
        <p:blipFill rotWithShape="1">
          <a:blip r:embed="rId36"/>
          <a:srcRect t="22840"/>
          <a:stretch/>
        </p:blipFill>
        <p:spPr>
          <a:xfrm>
            <a:off x="3544408" y="5034494"/>
            <a:ext cx="557938" cy="313096"/>
          </a:xfrm>
          <a:prstGeom prst="rect">
            <a:avLst/>
          </a:prstGeom>
        </p:spPr>
      </p:pic>
      <p:pic>
        <p:nvPicPr>
          <p:cNvPr id="113" name="図 112">
            <a:extLst>
              <a:ext uri="{FF2B5EF4-FFF2-40B4-BE49-F238E27FC236}">
                <a16:creationId xmlns:a16="http://schemas.microsoft.com/office/drawing/2014/main" id="{4E6E1D2C-196C-C585-A885-D1339ED9616D}"/>
              </a:ext>
            </a:extLst>
          </p:cNvPr>
          <p:cNvPicPr>
            <a:picLocks noChangeAspect="1"/>
          </p:cNvPicPr>
          <p:nvPr/>
        </p:nvPicPr>
        <p:blipFill rotWithShape="1">
          <a:blip r:embed="rId37"/>
          <a:srcRect b="52142"/>
          <a:stretch/>
        </p:blipFill>
        <p:spPr>
          <a:xfrm>
            <a:off x="101645" y="5034494"/>
            <a:ext cx="557939" cy="313097"/>
          </a:xfrm>
          <a:prstGeom prst="rect">
            <a:avLst/>
          </a:prstGeom>
        </p:spPr>
      </p:pic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8454E489-641F-408F-6933-F8AC4788AD66}"/>
              </a:ext>
            </a:extLst>
          </p:cNvPr>
          <p:cNvSpPr/>
          <p:nvPr/>
        </p:nvSpPr>
        <p:spPr>
          <a:xfrm>
            <a:off x="1727841" y="5315308"/>
            <a:ext cx="795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エッチング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344771C9-4551-90D7-A35B-782892B25652}"/>
              </a:ext>
            </a:extLst>
          </p:cNvPr>
          <p:cNvSpPr/>
          <p:nvPr/>
        </p:nvSpPr>
        <p:spPr>
          <a:xfrm>
            <a:off x="2826484" y="5315981"/>
            <a:ext cx="928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アンティーク</a:t>
            </a:r>
            <a:b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ガラス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F4BD17A-C223-575B-BE37-0B9F5917D52E}"/>
              </a:ext>
            </a:extLst>
          </p:cNvPr>
          <p:cNvSpPr/>
          <p:nvPr/>
        </p:nvSpPr>
        <p:spPr>
          <a:xfrm>
            <a:off x="-69744" y="4350988"/>
            <a:ext cx="830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プレシャス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ホワイト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D23E50E4-8AB8-A543-FB85-2B6D3B682435}"/>
              </a:ext>
            </a:extLst>
          </p:cNvPr>
          <p:cNvSpPr/>
          <p:nvPr/>
        </p:nvSpPr>
        <p:spPr>
          <a:xfrm>
            <a:off x="416473" y="4350988"/>
            <a:ext cx="826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アイボリー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5D62DF02-08E2-7AF3-2A51-0D677D37607A}"/>
              </a:ext>
            </a:extLst>
          </p:cNvPr>
          <p:cNvSpPr/>
          <p:nvPr/>
        </p:nvSpPr>
        <p:spPr>
          <a:xfrm>
            <a:off x="898060" y="4350988"/>
            <a:ext cx="72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ペール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286927EF-5FFB-8CA9-BEB5-C8764A1506D5}"/>
              </a:ext>
            </a:extLst>
          </p:cNvPr>
          <p:cNvSpPr/>
          <p:nvPr/>
        </p:nvSpPr>
        <p:spPr>
          <a:xfrm>
            <a:off x="1280142" y="4350988"/>
            <a:ext cx="843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ラスク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227FB2C3-5D2C-7CCB-1EDD-244D77F5BCB6}"/>
              </a:ext>
            </a:extLst>
          </p:cNvPr>
          <p:cNvSpPr/>
          <p:nvPr/>
        </p:nvSpPr>
        <p:spPr>
          <a:xfrm>
            <a:off x="1778830" y="4340654"/>
            <a:ext cx="860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モカ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7FF073D-00E3-7418-675B-204267C65F69}"/>
              </a:ext>
            </a:extLst>
          </p:cNvPr>
          <p:cNvSpPr/>
          <p:nvPr/>
        </p:nvSpPr>
        <p:spPr>
          <a:xfrm>
            <a:off x="2295143" y="4350565"/>
            <a:ext cx="816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クリエ</a:t>
            </a:r>
            <a:endParaRPr kumimoji="1" lang="en-US" altLang="ja-JP" sz="900" spc="-150" dirty="0">
              <a:solidFill>
                <a:srgbClr val="4B4949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900" spc="-150" dirty="0">
                <a:solidFill>
                  <a:srgbClr val="4B494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ダーク</a:t>
            </a:r>
            <a:endParaRPr kumimoji="1" lang="ja-JP" altLang="en-US" sz="900" spc="-15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CF6414DB-94C2-CE54-46E0-D80991ECE078}"/>
              </a:ext>
            </a:extLst>
          </p:cNvPr>
          <p:cNvSpPr txBox="1"/>
          <p:nvPr/>
        </p:nvSpPr>
        <p:spPr>
          <a:xfrm>
            <a:off x="5057524" y="1894544"/>
            <a:ext cx="122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次元バーコードを読み取ると実際の開閉が確認できます！</a:t>
            </a:r>
          </a:p>
        </p:txBody>
      </p:sp>
    </p:spTree>
    <p:extLst>
      <p:ext uri="{BB962C8B-B14F-4D97-AF65-F5344CB8AC3E}">
        <p14:creationId xmlns:p14="http://schemas.microsoft.com/office/powerpoint/2010/main" val="385474077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402</Words>
  <Application>Microsoft Office PowerPoint</Application>
  <PresentationFormat>ユーザー設定</PresentationFormat>
  <Paragraphs>118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BIZ UDPゴシック</vt:lpstr>
      <vt:lpstr>BIZ UDゴシック</vt:lpstr>
      <vt:lpstr>HGS創英角ｺﾞｼｯｸUB</vt:lpstr>
      <vt:lpstr>HG創英角ｺﾞｼｯｸUB</vt:lpstr>
      <vt:lpstr>Meiryo UI</vt:lpstr>
      <vt:lpstr>Yu Gothic</vt:lpstr>
      <vt:lpstr>Arial</vt:lpstr>
      <vt:lpstr>Calibri</vt:lpstr>
      <vt:lpstr>Times New Roman</vt:lpstr>
      <vt:lpstr>LIXILテーマ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6</cp:revision>
  <dcterms:created xsi:type="dcterms:W3CDTF">2010-09-29T12:55:25Z</dcterms:created>
  <dcterms:modified xsi:type="dcterms:W3CDTF">2025-02-19T23:56:40Z</dcterms:modified>
</cp:coreProperties>
</file>