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
  </p:notesMasterIdLst>
  <p:sldIdLst>
    <p:sldId id="256" r:id="rId2"/>
  </p:sldIdLst>
  <p:sldSz cx="10691813" cy="7559675"/>
  <p:notesSz cx="6807200" cy="9939338"/>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6" roundtripDataSignature="AMtx7mgrH53d+zB2naGERbbD/Hg9igPkA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53" d="100"/>
          <a:sy n="153" d="100"/>
        </p:scale>
        <p:origin x="150" y="-4182"/>
      </p:cViewPr>
      <p:guideLst/>
    </p:cSldViewPr>
  </p:slid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notesMaster" Target="notesMasters/notesMaster1.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customschemas.google.com/relationships/presentationmetadata" Target="metadata"/><Relationship Id="rId10" Type="http://schemas.openxmlformats.org/officeDocument/2006/relationships/tableStyles" Target="tableStyles.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49575" cy="4968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200" b="0" i="0" u="none" strike="noStrike" cap="none">
                <a:solidFill>
                  <a:schemeClr val="dk1"/>
                </a:solidFill>
                <a:latin typeface="Times New Roman"/>
                <a:ea typeface="Times New Roman"/>
                <a:cs typeface="Times New Roman"/>
                <a:sym typeface="Times New Roman"/>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57625" y="0"/>
            <a:ext cx="2949575" cy="4968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SzPts val="1400"/>
              <a:buNone/>
              <a:defRPr sz="1200" b="0" i="0" u="none" strike="noStrike" cap="none">
                <a:solidFill>
                  <a:schemeClr val="dk1"/>
                </a:solidFill>
                <a:latin typeface="Times New Roman"/>
                <a:ea typeface="Times New Roman"/>
                <a:cs typeface="Times New Roman"/>
                <a:sym typeface="Times New Roman"/>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768350" y="746125"/>
            <a:ext cx="5270500" cy="3725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908050" y="4721225"/>
            <a:ext cx="4991100" cy="4471988"/>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390"/>
              </a:spcBef>
              <a:spcAft>
                <a:spcPts val="0"/>
              </a:spcAft>
              <a:buSzPts val="1400"/>
              <a:buNone/>
              <a:defRPr sz="1300" b="0" i="0" u="none" strike="noStrike" cap="none">
                <a:solidFill>
                  <a:schemeClr val="dk1"/>
                </a:solidFill>
                <a:latin typeface="Calibri"/>
                <a:ea typeface="Calibri"/>
                <a:cs typeface="Calibri"/>
                <a:sym typeface="Calibri"/>
              </a:defRPr>
            </a:lvl1pPr>
            <a:lvl2pPr marL="914400" marR="0" lvl="1" indent="-228600" algn="l" rtl="0">
              <a:spcBef>
                <a:spcPts val="390"/>
              </a:spcBef>
              <a:spcAft>
                <a:spcPts val="0"/>
              </a:spcAft>
              <a:buSzPts val="1400"/>
              <a:buNone/>
              <a:defRPr sz="1300" b="0" i="0" u="none" strike="noStrike" cap="none">
                <a:solidFill>
                  <a:schemeClr val="dk1"/>
                </a:solidFill>
                <a:latin typeface="Calibri"/>
                <a:ea typeface="Calibri"/>
                <a:cs typeface="Calibri"/>
                <a:sym typeface="Calibri"/>
              </a:defRPr>
            </a:lvl2pPr>
            <a:lvl3pPr marL="1371600" marR="0" lvl="2" indent="-228600" algn="l" rtl="0">
              <a:spcBef>
                <a:spcPts val="390"/>
              </a:spcBef>
              <a:spcAft>
                <a:spcPts val="0"/>
              </a:spcAft>
              <a:buSzPts val="1400"/>
              <a:buNone/>
              <a:defRPr sz="1300" b="0" i="0" u="none" strike="noStrike" cap="none">
                <a:solidFill>
                  <a:schemeClr val="dk1"/>
                </a:solidFill>
                <a:latin typeface="Calibri"/>
                <a:ea typeface="Calibri"/>
                <a:cs typeface="Calibri"/>
                <a:sym typeface="Calibri"/>
              </a:defRPr>
            </a:lvl3pPr>
            <a:lvl4pPr marL="1828800" marR="0" lvl="3" indent="-228600" algn="l" rtl="0">
              <a:spcBef>
                <a:spcPts val="390"/>
              </a:spcBef>
              <a:spcAft>
                <a:spcPts val="0"/>
              </a:spcAft>
              <a:buSzPts val="1400"/>
              <a:buNone/>
              <a:defRPr sz="1300" b="0" i="0" u="none" strike="noStrike" cap="none">
                <a:solidFill>
                  <a:schemeClr val="dk1"/>
                </a:solidFill>
                <a:latin typeface="Calibri"/>
                <a:ea typeface="Calibri"/>
                <a:cs typeface="Calibri"/>
                <a:sym typeface="Calibri"/>
              </a:defRPr>
            </a:lvl4pPr>
            <a:lvl5pPr marL="2286000" marR="0" lvl="4" indent="-228600" algn="l" rtl="0">
              <a:spcBef>
                <a:spcPts val="390"/>
              </a:spcBef>
              <a:spcAft>
                <a:spcPts val="0"/>
              </a:spcAft>
              <a:buSzPts val="1400"/>
              <a:buNone/>
              <a:defRPr sz="13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306"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306"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306"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306"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442450"/>
            <a:ext cx="2949575" cy="496888"/>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SzPts val="1400"/>
              <a:buNone/>
              <a:defRPr sz="1200" b="0" i="0" u="none" strike="noStrike" cap="none">
                <a:solidFill>
                  <a:schemeClr val="dk1"/>
                </a:solidFill>
                <a:latin typeface="Times New Roman"/>
                <a:ea typeface="Times New Roman"/>
                <a:cs typeface="Times New Roman"/>
                <a:sym typeface="Times New Roman"/>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57625" y="9442450"/>
            <a:ext cx="2949575" cy="496888"/>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ja-JP"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p8:notes"/>
          <p:cNvSpPr txBox="1">
            <a:spLocks noGrp="1"/>
          </p:cNvSpPr>
          <p:nvPr>
            <p:ph type="body" idx="1"/>
          </p:nvPr>
        </p:nvSpPr>
        <p:spPr>
          <a:xfrm>
            <a:off x="908050" y="4721225"/>
            <a:ext cx="4991100" cy="4471988"/>
          </a:xfrm>
          <a:prstGeom prst="rect">
            <a:avLst/>
          </a:prstGeom>
        </p:spPr>
        <p:txBody>
          <a:bodyPr spcFirstLastPara="1" wrap="square" lIns="91425" tIns="45700" rIns="91425" bIns="45700" anchor="t" anchorCtr="0">
            <a:noAutofit/>
          </a:bodyPr>
          <a:lstStyle/>
          <a:p>
            <a:pPr marL="0" lvl="0" indent="0" algn="l" rtl="0">
              <a:spcBef>
                <a:spcPts val="390"/>
              </a:spcBef>
              <a:spcAft>
                <a:spcPts val="0"/>
              </a:spcAft>
              <a:buNone/>
            </a:pPr>
            <a:endParaRPr/>
          </a:p>
        </p:txBody>
      </p:sp>
      <p:sp>
        <p:nvSpPr>
          <p:cNvPr id="83" name="Google Shape;83;p8:notes"/>
          <p:cNvSpPr>
            <a:spLocks noGrp="1" noRot="1" noChangeAspect="1"/>
          </p:cNvSpPr>
          <p:nvPr>
            <p:ph type="sldImg" idx="2"/>
          </p:nvPr>
        </p:nvSpPr>
        <p:spPr>
          <a:xfrm>
            <a:off x="768350" y="746125"/>
            <a:ext cx="5270500" cy="3725863"/>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A-1:LIXIL">
  <p:cSld name="A-1:LIXIL">
    <p:spTree>
      <p:nvGrpSpPr>
        <p:cNvPr id="1" name="Shape 10"/>
        <p:cNvGrpSpPr/>
        <p:nvPr/>
      </p:nvGrpSpPr>
      <p:grpSpPr>
        <a:xfrm>
          <a:off x="0" y="0"/>
          <a:ext cx="0" cy="0"/>
          <a:chOff x="0" y="0"/>
          <a:chExt cx="0" cy="0"/>
        </a:xfrm>
      </p:grpSpPr>
      <p:pic>
        <p:nvPicPr>
          <p:cNvPr id="11" name="Google Shape;11;p14"/>
          <p:cNvPicPr preferRelativeResize="0"/>
          <p:nvPr/>
        </p:nvPicPr>
        <p:blipFill rotWithShape="1">
          <a:blip r:embed="rId2">
            <a:alphaModFix/>
          </a:blip>
          <a:srcRect/>
          <a:stretch/>
        </p:blipFill>
        <p:spPr>
          <a:xfrm>
            <a:off x="0" y="0"/>
            <a:ext cx="10691813" cy="825500"/>
          </a:xfrm>
          <a:prstGeom prst="rect">
            <a:avLst/>
          </a:prstGeom>
          <a:noFill/>
          <a:ln>
            <a:noFill/>
          </a:ln>
        </p:spPr>
      </p:pic>
      <p:cxnSp>
        <p:nvCxnSpPr>
          <p:cNvPr id="12" name="Google Shape;12;p14"/>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13" name="Google Shape;13;p14"/>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b="0" i="0" u="none" strike="noStrike" cap="none">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b="0" i="0" u="none" strike="noStrike" cap="none">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b="0" i="0" u="none" strike="noStrike" cap="none">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b="0" i="0" u="none" strike="noStrike" cap="none">
                <a:solidFill>
                  <a:schemeClr val="dk2"/>
                </a:solidFill>
                <a:latin typeface="Arial"/>
                <a:ea typeface="Arial"/>
                <a:cs typeface="Arial"/>
                <a:sym typeface="Arial"/>
              </a:rPr>
              <a:t>※仕様・価格は予告なく変更する場合がありますので、ご了承ください。</a:t>
            </a:r>
            <a:endParaRPr/>
          </a:p>
        </p:txBody>
      </p:sp>
      <p:pic>
        <p:nvPicPr>
          <p:cNvPr id="14" name="Google Shape;14;p14"/>
          <p:cNvPicPr preferRelativeResize="0"/>
          <p:nvPr/>
        </p:nvPicPr>
        <p:blipFill rotWithShape="1">
          <a:blip r:embed="rId3">
            <a:alphaModFix/>
          </a:blip>
          <a:srcRect/>
          <a:stretch/>
        </p:blipFill>
        <p:spPr>
          <a:xfrm>
            <a:off x="9258300" y="7275060"/>
            <a:ext cx="1260475" cy="153987"/>
          </a:xfrm>
          <a:prstGeom prst="rect">
            <a:avLst/>
          </a:prstGeom>
          <a:noFill/>
          <a:ln>
            <a:noFill/>
          </a:ln>
        </p:spPr>
      </p:pic>
      <p:pic>
        <p:nvPicPr>
          <p:cNvPr id="15" name="Google Shape;15;p14"/>
          <p:cNvPicPr preferRelativeResize="0"/>
          <p:nvPr/>
        </p:nvPicPr>
        <p:blipFill rotWithShape="1">
          <a:blip r:embed="rId4">
            <a:alphaModFix/>
          </a:blip>
          <a:srcRect/>
          <a:stretch/>
        </p:blipFill>
        <p:spPr>
          <a:xfrm>
            <a:off x="175419" y="7208385"/>
            <a:ext cx="1079500" cy="2921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3:EXSIOR（帯なし）">
  <p:cSld name="C-3:EXSIOR（帯なし）">
    <p:spTree>
      <p:nvGrpSpPr>
        <p:cNvPr id="1" name="Shape 63"/>
        <p:cNvGrpSpPr/>
        <p:nvPr/>
      </p:nvGrpSpPr>
      <p:grpSpPr>
        <a:xfrm>
          <a:off x="0" y="0"/>
          <a:ext cx="0" cy="0"/>
          <a:chOff x="0" y="0"/>
          <a:chExt cx="0" cy="0"/>
        </a:xfrm>
      </p:grpSpPr>
      <p:pic>
        <p:nvPicPr>
          <p:cNvPr id="64" name="Google Shape;64;p23"/>
          <p:cNvPicPr preferRelativeResize="0"/>
          <p:nvPr/>
        </p:nvPicPr>
        <p:blipFill rotWithShape="1">
          <a:blip r:embed="rId2">
            <a:alphaModFix/>
          </a:blip>
          <a:srcRect/>
          <a:stretch/>
        </p:blipFill>
        <p:spPr>
          <a:xfrm>
            <a:off x="9983788" y="100013"/>
            <a:ext cx="533400" cy="173037"/>
          </a:xfrm>
          <a:prstGeom prst="rect">
            <a:avLst/>
          </a:prstGeom>
          <a:noFill/>
          <a:ln>
            <a:noFill/>
          </a:ln>
        </p:spPr>
      </p:pic>
      <p:cxnSp>
        <p:nvCxnSpPr>
          <p:cNvPr id="65" name="Google Shape;65;p23"/>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66" name="Google Shape;66;p23"/>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※仕様・価格は予告なく変更する場合がありますので、ご了承ください。</a:t>
            </a:r>
            <a:endParaRPr/>
          </a:p>
        </p:txBody>
      </p:sp>
      <p:pic>
        <p:nvPicPr>
          <p:cNvPr id="67" name="Google Shape;67;p23"/>
          <p:cNvPicPr preferRelativeResize="0"/>
          <p:nvPr/>
        </p:nvPicPr>
        <p:blipFill rotWithShape="1">
          <a:blip r:embed="rId3">
            <a:alphaModFix/>
          </a:blip>
          <a:srcRect/>
          <a:stretch/>
        </p:blipFill>
        <p:spPr>
          <a:xfrm>
            <a:off x="9258300" y="7275060"/>
            <a:ext cx="1260475" cy="153987"/>
          </a:xfrm>
          <a:prstGeom prst="rect">
            <a:avLst/>
          </a:prstGeom>
          <a:noFill/>
          <a:ln>
            <a:noFill/>
          </a:ln>
        </p:spPr>
      </p:pic>
      <p:pic>
        <p:nvPicPr>
          <p:cNvPr id="68" name="Google Shape;68;p23"/>
          <p:cNvPicPr preferRelativeResize="0"/>
          <p:nvPr/>
        </p:nvPicPr>
        <p:blipFill rotWithShape="1">
          <a:blip r:embed="rId4">
            <a:alphaModFix/>
          </a:blip>
          <a:srcRect/>
          <a:stretch/>
        </p:blipFill>
        <p:spPr>
          <a:xfrm>
            <a:off x="175419" y="7208385"/>
            <a:ext cx="1079500" cy="292100"/>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4:TOSTEM（帯なし）">
  <p:cSld name="C-4:TOSTEM（帯なし）">
    <p:spTree>
      <p:nvGrpSpPr>
        <p:cNvPr id="1" name="Shape 69"/>
        <p:cNvGrpSpPr/>
        <p:nvPr/>
      </p:nvGrpSpPr>
      <p:grpSpPr>
        <a:xfrm>
          <a:off x="0" y="0"/>
          <a:ext cx="0" cy="0"/>
          <a:chOff x="0" y="0"/>
          <a:chExt cx="0" cy="0"/>
        </a:xfrm>
      </p:grpSpPr>
      <p:pic>
        <p:nvPicPr>
          <p:cNvPr id="70" name="Google Shape;70;p24"/>
          <p:cNvPicPr preferRelativeResize="0"/>
          <p:nvPr/>
        </p:nvPicPr>
        <p:blipFill rotWithShape="1">
          <a:blip r:embed="rId2">
            <a:alphaModFix/>
          </a:blip>
          <a:srcRect/>
          <a:stretch/>
        </p:blipFill>
        <p:spPr>
          <a:xfrm>
            <a:off x="9915525" y="138113"/>
            <a:ext cx="601663" cy="125412"/>
          </a:xfrm>
          <a:prstGeom prst="rect">
            <a:avLst/>
          </a:prstGeom>
          <a:noFill/>
          <a:ln>
            <a:noFill/>
          </a:ln>
        </p:spPr>
      </p:pic>
      <p:cxnSp>
        <p:nvCxnSpPr>
          <p:cNvPr id="71" name="Google Shape;71;p24"/>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72" name="Google Shape;72;p24"/>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※仕様・価格は予告なく変更する場合がありますので、ご了承ください。</a:t>
            </a:r>
            <a:endParaRPr/>
          </a:p>
        </p:txBody>
      </p:sp>
      <p:pic>
        <p:nvPicPr>
          <p:cNvPr id="73" name="Google Shape;73;p24"/>
          <p:cNvPicPr preferRelativeResize="0"/>
          <p:nvPr/>
        </p:nvPicPr>
        <p:blipFill rotWithShape="1">
          <a:blip r:embed="rId3">
            <a:alphaModFix/>
          </a:blip>
          <a:srcRect/>
          <a:stretch/>
        </p:blipFill>
        <p:spPr>
          <a:xfrm>
            <a:off x="9258300" y="7275060"/>
            <a:ext cx="1260475" cy="153987"/>
          </a:xfrm>
          <a:prstGeom prst="rect">
            <a:avLst/>
          </a:prstGeom>
          <a:noFill/>
          <a:ln>
            <a:noFill/>
          </a:ln>
        </p:spPr>
      </p:pic>
      <p:pic>
        <p:nvPicPr>
          <p:cNvPr id="74" name="Google Shape;74;p24"/>
          <p:cNvPicPr preferRelativeResize="0"/>
          <p:nvPr/>
        </p:nvPicPr>
        <p:blipFill rotWithShape="1">
          <a:blip r:embed="rId4">
            <a:alphaModFix/>
          </a:blip>
          <a:srcRect/>
          <a:stretch/>
        </p:blipFill>
        <p:spPr>
          <a:xfrm>
            <a:off x="175419" y="7208385"/>
            <a:ext cx="1079500" cy="292100"/>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5:INTERIO（帯なし）">
  <p:cSld name="C-5:INTERIO（帯なし）">
    <p:spTree>
      <p:nvGrpSpPr>
        <p:cNvPr id="1" name="Shape 75"/>
        <p:cNvGrpSpPr/>
        <p:nvPr/>
      </p:nvGrpSpPr>
      <p:grpSpPr>
        <a:xfrm>
          <a:off x="0" y="0"/>
          <a:ext cx="0" cy="0"/>
          <a:chOff x="0" y="0"/>
          <a:chExt cx="0" cy="0"/>
        </a:xfrm>
      </p:grpSpPr>
      <p:pic>
        <p:nvPicPr>
          <p:cNvPr id="76" name="Google Shape;76;p25"/>
          <p:cNvPicPr preferRelativeResize="0"/>
          <p:nvPr/>
        </p:nvPicPr>
        <p:blipFill rotWithShape="1">
          <a:blip r:embed="rId2">
            <a:alphaModFix/>
          </a:blip>
          <a:srcRect/>
          <a:stretch/>
        </p:blipFill>
        <p:spPr>
          <a:xfrm>
            <a:off x="9942513" y="130175"/>
            <a:ext cx="574675" cy="138113"/>
          </a:xfrm>
          <a:prstGeom prst="rect">
            <a:avLst/>
          </a:prstGeom>
          <a:noFill/>
          <a:ln>
            <a:noFill/>
          </a:ln>
        </p:spPr>
      </p:pic>
      <p:cxnSp>
        <p:nvCxnSpPr>
          <p:cNvPr id="77" name="Google Shape;77;p25"/>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78" name="Google Shape;78;p25"/>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※仕様・価格は予告なく変更する場合がありますので、ご了承ください。</a:t>
            </a:r>
            <a:endParaRPr/>
          </a:p>
        </p:txBody>
      </p:sp>
      <p:pic>
        <p:nvPicPr>
          <p:cNvPr id="79" name="Google Shape;79;p25"/>
          <p:cNvPicPr preferRelativeResize="0"/>
          <p:nvPr/>
        </p:nvPicPr>
        <p:blipFill rotWithShape="1">
          <a:blip r:embed="rId3">
            <a:alphaModFix/>
          </a:blip>
          <a:srcRect/>
          <a:stretch/>
        </p:blipFill>
        <p:spPr>
          <a:xfrm>
            <a:off x="9258300" y="7275060"/>
            <a:ext cx="1260475" cy="153987"/>
          </a:xfrm>
          <a:prstGeom prst="rect">
            <a:avLst/>
          </a:prstGeom>
          <a:noFill/>
          <a:ln>
            <a:noFill/>
          </a:ln>
        </p:spPr>
      </p:pic>
      <p:pic>
        <p:nvPicPr>
          <p:cNvPr id="80" name="Google Shape;80;p25"/>
          <p:cNvPicPr preferRelativeResize="0"/>
          <p:nvPr/>
        </p:nvPicPr>
        <p:blipFill rotWithShape="1">
          <a:blip r:embed="rId4">
            <a:alphaModFix/>
          </a:blip>
          <a:srcRect/>
          <a:stretch/>
        </p:blipFill>
        <p:spPr>
          <a:xfrm>
            <a:off x="175419" y="7208385"/>
            <a:ext cx="1079500" cy="29210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A-2:INAX">
  <p:cSld name="A-2:INAX">
    <p:spTree>
      <p:nvGrpSpPr>
        <p:cNvPr id="1" name="Shape 16"/>
        <p:cNvGrpSpPr/>
        <p:nvPr/>
      </p:nvGrpSpPr>
      <p:grpSpPr>
        <a:xfrm>
          <a:off x="0" y="0"/>
          <a:ext cx="0" cy="0"/>
          <a:chOff x="0" y="0"/>
          <a:chExt cx="0" cy="0"/>
        </a:xfrm>
      </p:grpSpPr>
      <p:pic>
        <p:nvPicPr>
          <p:cNvPr id="17" name="Google Shape;17;p15"/>
          <p:cNvPicPr preferRelativeResize="0"/>
          <p:nvPr/>
        </p:nvPicPr>
        <p:blipFill rotWithShape="1">
          <a:blip r:embed="rId2">
            <a:alphaModFix/>
          </a:blip>
          <a:srcRect/>
          <a:stretch/>
        </p:blipFill>
        <p:spPr>
          <a:xfrm>
            <a:off x="0" y="0"/>
            <a:ext cx="10691813" cy="825500"/>
          </a:xfrm>
          <a:prstGeom prst="rect">
            <a:avLst/>
          </a:prstGeom>
          <a:noFill/>
          <a:ln>
            <a:noFill/>
          </a:ln>
        </p:spPr>
      </p:pic>
      <p:cxnSp>
        <p:nvCxnSpPr>
          <p:cNvPr id="18" name="Google Shape;18;p15"/>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19" name="Google Shape;19;p15"/>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※仕様・価格は予告なく変更する場合がありますので、ご了承ください。</a:t>
            </a:r>
            <a:endParaRPr/>
          </a:p>
        </p:txBody>
      </p:sp>
      <p:pic>
        <p:nvPicPr>
          <p:cNvPr id="20" name="Google Shape;20;p15"/>
          <p:cNvPicPr preferRelativeResize="0"/>
          <p:nvPr/>
        </p:nvPicPr>
        <p:blipFill rotWithShape="1">
          <a:blip r:embed="rId3">
            <a:alphaModFix/>
          </a:blip>
          <a:srcRect/>
          <a:stretch/>
        </p:blipFill>
        <p:spPr>
          <a:xfrm>
            <a:off x="9258300" y="7275060"/>
            <a:ext cx="1260475" cy="153987"/>
          </a:xfrm>
          <a:prstGeom prst="rect">
            <a:avLst/>
          </a:prstGeom>
          <a:noFill/>
          <a:ln>
            <a:noFill/>
          </a:ln>
        </p:spPr>
      </p:pic>
      <p:pic>
        <p:nvPicPr>
          <p:cNvPr id="21" name="Google Shape;21;p15"/>
          <p:cNvPicPr preferRelativeResize="0"/>
          <p:nvPr/>
        </p:nvPicPr>
        <p:blipFill rotWithShape="1">
          <a:blip r:embed="rId4">
            <a:alphaModFix/>
          </a:blip>
          <a:srcRect/>
          <a:stretch/>
        </p:blipFill>
        <p:spPr>
          <a:xfrm>
            <a:off x="175419" y="7208385"/>
            <a:ext cx="1079500" cy="292100"/>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A-3:EXSIOR">
  <p:cSld name="A-3:EXSIOR">
    <p:spTree>
      <p:nvGrpSpPr>
        <p:cNvPr id="1" name="Shape 22"/>
        <p:cNvGrpSpPr/>
        <p:nvPr/>
      </p:nvGrpSpPr>
      <p:grpSpPr>
        <a:xfrm>
          <a:off x="0" y="0"/>
          <a:ext cx="0" cy="0"/>
          <a:chOff x="0" y="0"/>
          <a:chExt cx="0" cy="0"/>
        </a:xfrm>
      </p:grpSpPr>
      <p:pic>
        <p:nvPicPr>
          <p:cNvPr id="23" name="Google Shape;23;p16"/>
          <p:cNvPicPr preferRelativeResize="0"/>
          <p:nvPr/>
        </p:nvPicPr>
        <p:blipFill rotWithShape="1">
          <a:blip r:embed="rId2">
            <a:alphaModFix/>
          </a:blip>
          <a:srcRect/>
          <a:stretch/>
        </p:blipFill>
        <p:spPr>
          <a:xfrm>
            <a:off x="0" y="0"/>
            <a:ext cx="10691813" cy="825500"/>
          </a:xfrm>
          <a:prstGeom prst="rect">
            <a:avLst/>
          </a:prstGeom>
          <a:noFill/>
          <a:ln>
            <a:noFill/>
          </a:ln>
        </p:spPr>
      </p:pic>
      <p:cxnSp>
        <p:nvCxnSpPr>
          <p:cNvPr id="24" name="Google Shape;24;p16"/>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25" name="Google Shape;25;p16"/>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※仕様・価格は予告なく変更する場合がありますので、ご了承ください。</a:t>
            </a:r>
            <a:endParaRPr/>
          </a:p>
        </p:txBody>
      </p:sp>
      <p:pic>
        <p:nvPicPr>
          <p:cNvPr id="26" name="Google Shape;26;p16"/>
          <p:cNvPicPr preferRelativeResize="0"/>
          <p:nvPr/>
        </p:nvPicPr>
        <p:blipFill rotWithShape="1">
          <a:blip r:embed="rId3">
            <a:alphaModFix/>
          </a:blip>
          <a:srcRect/>
          <a:stretch/>
        </p:blipFill>
        <p:spPr>
          <a:xfrm>
            <a:off x="9258300" y="7275060"/>
            <a:ext cx="1260475" cy="153987"/>
          </a:xfrm>
          <a:prstGeom prst="rect">
            <a:avLst/>
          </a:prstGeom>
          <a:noFill/>
          <a:ln>
            <a:noFill/>
          </a:ln>
        </p:spPr>
      </p:pic>
      <p:pic>
        <p:nvPicPr>
          <p:cNvPr id="27" name="Google Shape;27;p16"/>
          <p:cNvPicPr preferRelativeResize="0"/>
          <p:nvPr/>
        </p:nvPicPr>
        <p:blipFill rotWithShape="1">
          <a:blip r:embed="rId4">
            <a:alphaModFix/>
          </a:blip>
          <a:srcRect/>
          <a:stretch/>
        </p:blipFill>
        <p:spPr>
          <a:xfrm>
            <a:off x="175419" y="7208385"/>
            <a:ext cx="1079500" cy="2921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A-4:TOSTEM">
  <p:cSld name="A-4:TOSTEM">
    <p:spTree>
      <p:nvGrpSpPr>
        <p:cNvPr id="1" name="Shape 28"/>
        <p:cNvGrpSpPr/>
        <p:nvPr/>
      </p:nvGrpSpPr>
      <p:grpSpPr>
        <a:xfrm>
          <a:off x="0" y="0"/>
          <a:ext cx="0" cy="0"/>
          <a:chOff x="0" y="0"/>
          <a:chExt cx="0" cy="0"/>
        </a:xfrm>
      </p:grpSpPr>
      <p:pic>
        <p:nvPicPr>
          <p:cNvPr id="29" name="Google Shape;29;p17"/>
          <p:cNvPicPr preferRelativeResize="0"/>
          <p:nvPr/>
        </p:nvPicPr>
        <p:blipFill rotWithShape="1">
          <a:blip r:embed="rId2">
            <a:alphaModFix/>
          </a:blip>
          <a:srcRect/>
          <a:stretch/>
        </p:blipFill>
        <p:spPr>
          <a:xfrm>
            <a:off x="0" y="0"/>
            <a:ext cx="10691813" cy="825500"/>
          </a:xfrm>
          <a:prstGeom prst="rect">
            <a:avLst/>
          </a:prstGeom>
          <a:noFill/>
          <a:ln>
            <a:noFill/>
          </a:ln>
        </p:spPr>
      </p:pic>
      <p:cxnSp>
        <p:nvCxnSpPr>
          <p:cNvPr id="30" name="Google Shape;30;p17"/>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31" name="Google Shape;31;p17"/>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※仕様・価格は予告なく変更する場合がありますので、ご了承ください。</a:t>
            </a:r>
            <a:endParaRPr/>
          </a:p>
        </p:txBody>
      </p:sp>
      <p:pic>
        <p:nvPicPr>
          <p:cNvPr id="32" name="Google Shape;32;p17"/>
          <p:cNvPicPr preferRelativeResize="0"/>
          <p:nvPr/>
        </p:nvPicPr>
        <p:blipFill rotWithShape="1">
          <a:blip r:embed="rId3">
            <a:alphaModFix/>
          </a:blip>
          <a:srcRect/>
          <a:stretch/>
        </p:blipFill>
        <p:spPr>
          <a:xfrm>
            <a:off x="9258300" y="7275060"/>
            <a:ext cx="1260475" cy="153987"/>
          </a:xfrm>
          <a:prstGeom prst="rect">
            <a:avLst/>
          </a:prstGeom>
          <a:noFill/>
          <a:ln>
            <a:noFill/>
          </a:ln>
        </p:spPr>
      </p:pic>
      <p:pic>
        <p:nvPicPr>
          <p:cNvPr id="33" name="Google Shape;33;p17"/>
          <p:cNvPicPr preferRelativeResize="0"/>
          <p:nvPr/>
        </p:nvPicPr>
        <p:blipFill rotWithShape="1">
          <a:blip r:embed="rId4">
            <a:alphaModFix/>
          </a:blip>
          <a:srcRect/>
          <a:stretch/>
        </p:blipFill>
        <p:spPr>
          <a:xfrm>
            <a:off x="175419" y="7208385"/>
            <a:ext cx="1079500" cy="2921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A-5:INTERIO">
  <p:cSld name="A-5:INTERIO">
    <p:spTree>
      <p:nvGrpSpPr>
        <p:cNvPr id="1" name="Shape 34"/>
        <p:cNvGrpSpPr/>
        <p:nvPr/>
      </p:nvGrpSpPr>
      <p:grpSpPr>
        <a:xfrm>
          <a:off x="0" y="0"/>
          <a:ext cx="0" cy="0"/>
          <a:chOff x="0" y="0"/>
          <a:chExt cx="0" cy="0"/>
        </a:xfrm>
      </p:grpSpPr>
      <p:pic>
        <p:nvPicPr>
          <p:cNvPr id="35" name="Google Shape;35;p18"/>
          <p:cNvPicPr preferRelativeResize="0"/>
          <p:nvPr/>
        </p:nvPicPr>
        <p:blipFill rotWithShape="1">
          <a:blip r:embed="rId2">
            <a:alphaModFix/>
          </a:blip>
          <a:srcRect/>
          <a:stretch/>
        </p:blipFill>
        <p:spPr>
          <a:xfrm>
            <a:off x="0" y="0"/>
            <a:ext cx="10691813" cy="825500"/>
          </a:xfrm>
          <a:prstGeom prst="rect">
            <a:avLst/>
          </a:prstGeom>
          <a:noFill/>
          <a:ln>
            <a:noFill/>
          </a:ln>
        </p:spPr>
      </p:pic>
      <p:cxnSp>
        <p:nvCxnSpPr>
          <p:cNvPr id="36" name="Google Shape;36;p18"/>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37" name="Google Shape;37;p18"/>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※仕様・価格は予告なく変更する場合がありますので、ご了承ください。</a:t>
            </a:r>
            <a:endParaRPr/>
          </a:p>
        </p:txBody>
      </p:sp>
      <p:pic>
        <p:nvPicPr>
          <p:cNvPr id="38" name="Google Shape;38;p18"/>
          <p:cNvPicPr preferRelativeResize="0"/>
          <p:nvPr/>
        </p:nvPicPr>
        <p:blipFill rotWithShape="1">
          <a:blip r:embed="rId3">
            <a:alphaModFix/>
          </a:blip>
          <a:srcRect/>
          <a:stretch/>
        </p:blipFill>
        <p:spPr>
          <a:xfrm>
            <a:off x="9258300" y="7275060"/>
            <a:ext cx="1260475" cy="153987"/>
          </a:xfrm>
          <a:prstGeom prst="rect">
            <a:avLst/>
          </a:prstGeom>
          <a:noFill/>
          <a:ln>
            <a:noFill/>
          </a:ln>
        </p:spPr>
      </p:pic>
      <p:pic>
        <p:nvPicPr>
          <p:cNvPr id="39" name="Google Shape;39;p18"/>
          <p:cNvPicPr preferRelativeResize="0"/>
          <p:nvPr/>
        </p:nvPicPr>
        <p:blipFill rotWithShape="1">
          <a:blip r:embed="rId4">
            <a:alphaModFix/>
          </a:blip>
          <a:srcRect/>
          <a:stretch/>
        </p:blipFill>
        <p:spPr>
          <a:xfrm>
            <a:off x="175419" y="7208385"/>
            <a:ext cx="1079500" cy="292100"/>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1:エコファーストなし">
  <p:cSld name="B-1:エコファーストなし">
    <p:spTree>
      <p:nvGrpSpPr>
        <p:cNvPr id="1" name="Shape 40"/>
        <p:cNvGrpSpPr/>
        <p:nvPr/>
      </p:nvGrpSpPr>
      <p:grpSpPr>
        <a:xfrm>
          <a:off x="0" y="0"/>
          <a:ext cx="0" cy="0"/>
          <a:chOff x="0" y="0"/>
          <a:chExt cx="0" cy="0"/>
        </a:xfrm>
      </p:grpSpPr>
      <p:cxnSp>
        <p:nvCxnSpPr>
          <p:cNvPr id="41" name="Google Shape;41;p19"/>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42" name="Google Shape;42;p19"/>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※仕様・価格は予告なく変更する場合がありますので、ご了承ください。</a:t>
            </a:r>
            <a:endParaRPr/>
          </a:p>
        </p:txBody>
      </p:sp>
      <p:pic>
        <p:nvPicPr>
          <p:cNvPr id="43" name="Google Shape;43;p19"/>
          <p:cNvPicPr preferRelativeResize="0"/>
          <p:nvPr/>
        </p:nvPicPr>
        <p:blipFill rotWithShape="1">
          <a:blip r:embed="rId2">
            <a:alphaModFix/>
          </a:blip>
          <a:srcRect/>
          <a:stretch/>
        </p:blipFill>
        <p:spPr>
          <a:xfrm>
            <a:off x="9258300" y="7275060"/>
            <a:ext cx="1260475" cy="153987"/>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2:長期保証サービス有り">
  <p:cSld name="B-2:長期保証サービス有り">
    <p:spTree>
      <p:nvGrpSpPr>
        <p:cNvPr id="1" name="Shape 44"/>
        <p:cNvGrpSpPr/>
        <p:nvPr/>
      </p:nvGrpSpPr>
      <p:grpSpPr>
        <a:xfrm>
          <a:off x="0" y="0"/>
          <a:ext cx="0" cy="0"/>
          <a:chOff x="0" y="0"/>
          <a:chExt cx="0" cy="0"/>
        </a:xfrm>
      </p:grpSpPr>
      <p:sp>
        <p:nvSpPr>
          <p:cNvPr id="45" name="Google Shape;45;p20"/>
          <p:cNvSpPr/>
          <p:nvPr/>
        </p:nvSpPr>
        <p:spPr>
          <a:xfrm>
            <a:off x="1331913" y="7423150"/>
            <a:ext cx="923925" cy="77788"/>
          </a:xfrm>
          <a:prstGeom prst="rect">
            <a:avLst/>
          </a:prstGeom>
          <a:noFill/>
          <a:ln>
            <a:noFill/>
          </a:ln>
        </p:spPr>
        <p:txBody>
          <a:bodyPr spcFirstLastPara="1" wrap="square" lIns="0" tIns="0" rIns="0" bIns="0" anchor="t" anchorCtr="0">
            <a:spAutoFit/>
          </a:bodyPr>
          <a:lstStyle/>
          <a:p>
            <a:pPr marL="0" marR="0" lvl="0" indent="0" algn="ctr"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詳細はWEBをご確認ください</a:t>
            </a:r>
            <a:endParaRPr sz="500">
              <a:solidFill>
                <a:schemeClr val="dk2"/>
              </a:solidFill>
              <a:latin typeface="Arial"/>
              <a:ea typeface="Arial"/>
              <a:cs typeface="Arial"/>
              <a:sym typeface="Arial"/>
            </a:endParaRPr>
          </a:p>
        </p:txBody>
      </p:sp>
      <p:pic>
        <p:nvPicPr>
          <p:cNvPr id="46" name="Google Shape;46;p20"/>
          <p:cNvPicPr preferRelativeResize="0"/>
          <p:nvPr/>
        </p:nvPicPr>
        <p:blipFill rotWithShape="1">
          <a:blip r:embed="rId2">
            <a:alphaModFix/>
          </a:blip>
          <a:srcRect/>
          <a:stretch/>
        </p:blipFill>
        <p:spPr>
          <a:xfrm>
            <a:off x="1331913" y="7209972"/>
            <a:ext cx="923925" cy="206375"/>
          </a:xfrm>
          <a:prstGeom prst="rect">
            <a:avLst/>
          </a:prstGeom>
          <a:noFill/>
          <a:ln>
            <a:noFill/>
          </a:ln>
        </p:spPr>
      </p:pic>
      <p:cxnSp>
        <p:nvCxnSpPr>
          <p:cNvPr id="47" name="Google Shape;47;p20"/>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48" name="Google Shape;48;p20"/>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※仕様・価格は予告なく変更する場合がありますので、ご了承ください。</a:t>
            </a:r>
            <a:endParaRPr/>
          </a:p>
        </p:txBody>
      </p:sp>
      <p:pic>
        <p:nvPicPr>
          <p:cNvPr id="49" name="Google Shape;49;p20"/>
          <p:cNvPicPr preferRelativeResize="0"/>
          <p:nvPr/>
        </p:nvPicPr>
        <p:blipFill rotWithShape="1">
          <a:blip r:embed="rId3">
            <a:alphaModFix/>
          </a:blip>
          <a:srcRect/>
          <a:stretch/>
        </p:blipFill>
        <p:spPr>
          <a:xfrm>
            <a:off x="9258300" y="7275060"/>
            <a:ext cx="1260475" cy="153987"/>
          </a:xfrm>
          <a:prstGeom prst="rect">
            <a:avLst/>
          </a:prstGeom>
          <a:noFill/>
          <a:ln>
            <a:noFill/>
          </a:ln>
        </p:spPr>
      </p:pic>
      <p:pic>
        <p:nvPicPr>
          <p:cNvPr id="50" name="Google Shape;50;p20"/>
          <p:cNvPicPr preferRelativeResize="0"/>
          <p:nvPr/>
        </p:nvPicPr>
        <p:blipFill rotWithShape="1">
          <a:blip r:embed="rId4">
            <a:alphaModFix/>
          </a:blip>
          <a:srcRect/>
          <a:stretch/>
        </p:blipFill>
        <p:spPr>
          <a:xfrm>
            <a:off x="175419" y="7208385"/>
            <a:ext cx="1079500" cy="292100"/>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1:LIXIL（帯なし）">
  <p:cSld name="C-1:LIXIL（帯なし）">
    <p:spTree>
      <p:nvGrpSpPr>
        <p:cNvPr id="1" name="Shape 51"/>
        <p:cNvGrpSpPr/>
        <p:nvPr/>
      </p:nvGrpSpPr>
      <p:grpSpPr>
        <a:xfrm>
          <a:off x="0" y="0"/>
          <a:ext cx="0" cy="0"/>
          <a:chOff x="0" y="0"/>
          <a:chExt cx="0" cy="0"/>
        </a:xfrm>
      </p:grpSpPr>
      <p:pic>
        <p:nvPicPr>
          <p:cNvPr id="52" name="Google Shape;52;p21"/>
          <p:cNvPicPr preferRelativeResize="0"/>
          <p:nvPr/>
        </p:nvPicPr>
        <p:blipFill rotWithShape="1">
          <a:blip r:embed="rId2">
            <a:alphaModFix/>
          </a:blip>
          <a:srcRect/>
          <a:stretch/>
        </p:blipFill>
        <p:spPr>
          <a:xfrm>
            <a:off x="10045700" y="127000"/>
            <a:ext cx="471488" cy="160338"/>
          </a:xfrm>
          <a:prstGeom prst="rect">
            <a:avLst/>
          </a:prstGeom>
          <a:noFill/>
          <a:ln>
            <a:noFill/>
          </a:ln>
        </p:spPr>
      </p:pic>
      <p:cxnSp>
        <p:nvCxnSpPr>
          <p:cNvPr id="53" name="Google Shape;53;p21"/>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54" name="Google Shape;54;p21"/>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※仕様・価格は予告なく変更する場合がありますので、ご了承ください。</a:t>
            </a:r>
            <a:endParaRPr/>
          </a:p>
        </p:txBody>
      </p:sp>
      <p:pic>
        <p:nvPicPr>
          <p:cNvPr id="55" name="Google Shape;55;p21"/>
          <p:cNvPicPr preferRelativeResize="0"/>
          <p:nvPr/>
        </p:nvPicPr>
        <p:blipFill rotWithShape="1">
          <a:blip r:embed="rId3">
            <a:alphaModFix/>
          </a:blip>
          <a:srcRect/>
          <a:stretch/>
        </p:blipFill>
        <p:spPr>
          <a:xfrm>
            <a:off x="9258300" y="7275060"/>
            <a:ext cx="1260475" cy="153987"/>
          </a:xfrm>
          <a:prstGeom prst="rect">
            <a:avLst/>
          </a:prstGeom>
          <a:noFill/>
          <a:ln>
            <a:noFill/>
          </a:ln>
        </p:spPr>
      </p:pic>
      <p:pic>
        <p:nvPicPr>
          <p:cNvPr id="56" name="Google Shape;56;p21"/>
          <p:cNvPicPr preferRelativeResize="0"/>
          <p:nvPr/>
        </p:nvPicPr>
        <p:blipFill rotWithShape="1">
          <a:blip r:embed="rId4">
            <a:alphaModFix/>
          </a:blip>
          <a:srcRect/>
          <a:stretch/>
        </p:blipFill>
        <p:spPr>
          <a:xfrm>
            <a:off x="175419" y="7208385"/>
            <a:ext cx="1079500" cy="292100"/>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2:INAX（帯なし）">
  <p:cSld name="C-2:INAX（帯なし）">
    <p:spTree>
      <p:nvGrpSpPr>
        <p:cNvPr id="1" name="Shape 57"/>
        <p:cNvGrpSpPr/>
        <p:nvPr/>
      </p:nvGrpSpPr>
      <p:grpSpPr>
        <a:xfrm>
          <a:off x="0" y="0"/>
          <a:ext cx="0" cy="0"/>
          <a:chOff x="0" y="0"/>
          <a:chExt cx="0" cy="0"/>
        </a:xfrm>
      </p:grpSpPr>
      <p:pic>
        <p:nvPicPr>
          <p:cNvPr id="58" name="Google Shape;58;p22"/>
          <p:cNvPicPr preferRelativeResize="0"/>
          <p:nvPr/>
        </p:nvPicPr>
        <p:blipFill rotWithShape="1">
          <a:blip r:embed="rId2">
            <a:alphaModFix/>
          </a:blip>
          <a:srcRect/>
          <a:stretch/>
        </p:blipFill>
        <p:spPr>
          <a:xfrm>
            <a:off x="10101263" y="141288"/>
            <a:ext cx="417512" cy="125412"/>
          </a:xfrm>
          <a:prstGeom prst="rect">
            <a:avLst/>
          </a:prstGeom>
          <a:noFill/>
          <a:ln>
            <a:noFill/>
          </a:ln>
        </p:spPr>
      </p:pic>
      <p:cxnSp>
        <p:nvCxnSpPr>
          <p:cNvPr id="59" name="Google Shape;59;p22"/>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60" name="Google Shape;60;p22"/>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※仕様・価格は予告なく変更する場合がありますので、ご了承ください。</a:t>
            </a:r>
            <a:endParaRPr/>
          </a:p>
        </p:txBody>
      </p:sp>
      <p:pic>
        <p:nvPicPr>
          <p:cNvPr id="61" name="Google Shape;61;p22"/>
          <p:cNvPicPr preferRelativeResize="0"/>
          <p:nvPr/>
        </p:nvPicPr>
        <p:blipFill rotWithShape="1">
          <a:blip r:embed="rId3">
            <a:alphaModFix/>
          </a:blip>
          <a:srcRect/>
          <a:stretch/>
        </p:blipFill>
        <p:spPr>
          <a:xfrm>
            <a:off x="9258300" y="7275060"/>
            <a:ext cx="1260475" cy="153987"/>
          </a:xfrm>
          <a:prstGeom prst="rect">
            <a:avLst/>
          </a:prstGeom>
          <a:noFill/>
          <a:ln>
            <a:noFill/>
          </a:ln>
        </p:spPr>
      </p:pic>
      <p:pic>
        <p:nvPicPr>
          <p:cNvPr id="62" name="Google Shape;62;p22"/>
          <p:cNvPicPr preferRelativeResize="0"/>
          <p:nvPr/>
        </p:nvPicPr>
        <p:blipFill rotWithShape="1">
          <a:blip r:embed="rId4">
            <a:alphaModFix/>
          </a:blip>
          <a:srcRect/>
          <a:stretch/>
        </p:blipFill>
        <p:spPr>
          <a:xfrm>
            <a:off x="175419" y="7208385"/>
            <a:ext cx="1079500" cy="29210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24.emf"/><Relationship Id="rId18" Type="http://schemas.openxmlformats.org/officeDocument/2006/relationships/image" Target="../media/image29.png"/><Relationship Id="rId26" Type="http://schemas.openxmlformats.org/officeDocument/2006/relationships/image" Target="../media/image37.png"/><Relationship Id="rId3" Type="http://schemas.openxmlformats.org/officeDocument/2006/relationships/image" Target="../media/image14.png"/><Relationship Id="rId21" Type="http://schemas.openxmlformats.org/officeDocument/2006/relationships/image" Target="../media/image32.png"/><Relationship Id="rId7" Type="http://schemas.openxmlformats.org/officeDocument/2006/relationships/image" Target="../media/image18.png"/><Relationship Id="rId12" Type="http://schemas.openxmlformats.org/officeDocument/2006/relationships/image" Target="../media/image23.emf"/><Relationship Id="rId17" Type="http://schemas.openxmlformats.org/officeDocument/2006/relationships/image" Target="../media/image28.emf"/><Relationship Id="rId25" Type="http://schemas.openxmlformats.org/officeDocument/2006/relationships/image" Target="../media/image36.png"/><Relationship Id="rId2" Type="http://schemas.openxmlformats.org/officeDocument/2006/relationships/notesSlide" Target="../notesSlides/notesSlide1.xml"/><Relationship Id="rId16" Type="http://schemas.openxmlformats.org/officeDocument/2006/relationships/image" Target="../media/image27.emf"/><Relationship Id="rId20" Type="http://schemas.openxmlformats.org/officeDocument/2006/relationships/image" Target="../media/image31.png"/><Relationship Id="rId29" Type="http://schemas.openxmlformats.org/officeDocument/2006/relationships/image" Target="../media/image40.jpeg"/><Relationship Id="rId1" Type="http://schemas.openxmlformats.org/officeDocument/2006/relationships/slideLayout" Target="../slideLayouts/slideLayout8.xml"/><Relationship Id="rId6" Type="http://schemas.openxmlformats.org/officeDocument/2006/relationships/image" Target="../media/image17.png"/><Relationship Id="rId11" Type="http://schemas.openxmlformats.org/officeDocument/2006/relationships/image" Target="../media/image22.png"/><Relationship Id="rId24" Type="http://schemas.openxmlformats.org/officeDocument/2006/relationships/image" Target="../media/image35.png"/><Relationship Id="rId5" Type="http://schemas.openxmlformats.org/officeDocument/2006/relationships/image" Target="../media/image16.png"/><Relationship Id="rId15" Type="http://schemas.openxmlformats.org/officeDocument/2006/relationships/image" Target="../media/image26.emf"/><Relationship Id="rId23" Type="http://schemas.openxmlformats.org/officeDocument/2006/relationships/image" Target="../media/image34.png"/><Relationship Id="rId28" Type="http://schemas.openxmlformats.org/officeDocument/2006/relationships/image" Target="../media/image39.jpeg"/><Relationship Id="rId10" Type="http://schemas.openxmlformats.org/officeDocument/2006/relationships/image" Target="../media/image21.png"/><Relationship Id="rId19" Type="http://schemas.openxmlformats.org/officeDocument/2006/relationships/image" Target="../media/image30.png"/><Relationship Id="rId4" Type="http://schemas.openxmlformats.org/officeDocument/2006/relationships/image" Target="../media/image15.png"/><Relationship Id="rId9" Type="http://schemas.openxmlformats.org/officeDocument/2006/relationships/image" Target="../media/image20.png"/><Relationship Id="rId14" Type="http://schemas.openxmlformats.org/officeDocument/2006/relationships/image" Target="../media/image25.emf"/><Relationship Id="rId22" Type="http://schemas.openxmlformats.org/officeDocument/2006/relationships/image" Target="../media/image33.png"/><Relationship Id="rId27" Type="http://schemas.openxmlformats.org/officeDocument/2006/relationships/image" Target="../media/image38.png"/><Relationship Id="rId30" Type="http://schemas.openxmlformats.org/officeDocument/2006/relationships/image" Target="../media/image4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6" name="Google Shape;86;p8"/>
          <p:cNvSpPr/>
          <p:nvPr/>
        </p:nvSpPr>
        <p:spPr>
          <a:xfrm>
            <a:off x="1433513" y="7310438"/>
            <a:ext cx="1260475" cy="184150"/>
          </a:xfrm>
          <a:prstGeom prst="rect">
            <a:avLst/>
          </a:prstGeom>
          <a:noFill/>
          <a:ln>
            <a:noFill/>
          </a:ln>
        </p:spPr>
        <p:txBody>
          <a:bodyPr spcFirstLastPara="1" wrap="square" lIns="0" tIns="0" rIns="0" bIns="0" anchor="t" anchorCtr="0">
            <a:spAutoFit/>
          </a:bodyPr>
          <a:lstStyle/>
          <a:p>
            <a:pPr>
              <a:spcBef>
                <a:spcPct val="0"/>
              </a:spcBef>
              <a:buNone/>
              <a:defRPr/>
            </a:pPr>
            <a:r>
              <a:rPr lang="de-DE" altLang="ja-JP" sz="600" dirty="0">
                <a:solidFill>
                  <a:schemeClr val="tx1">
                    <a:lumMod val="75000"/>
                    <a:lumOff val="25000"/>
                  </a:schemeClr>
                </a:solidFill>
                <a:latin typeface="Yu Gothic" panose="020B0400000000000000" pitchFamily="34" charset="-128"/>
                <a:ea typeface="Yu Gothic" panose="020B0400000000000000" pitchFamily="34" charset="-128"/>
              </a:rPr>
              <a:t>SPD_int_22_010</a:t>
            </a:r>
          </a:p>
          <a:p>
            <a:pPr lvl="0">
              <a:buClr>
                <a:schemeClr val="dk2"/>
              </a:buClr>
              <a:buSzPts val="600"/>
            </a:pPr>
            <a:r>
              <a:rPr lang="en-US" altLang="ja-JP" sz="600" dirty="0">
                <a:solidFill>
                  <a:schemeClr val="dk2"/>
                </a:solidFill>
              </a:rPr>
              <a:t>2025.02.20</a:t>
            </a:r>
            <a:r>
              <a:rPr lang="ja-JP" altLang="en-US" sz="600" dirty="0">
                <a:solidFill>
                  <a:schemeClr val="dk2"/>
                </a:solidFill>
              </a:rPr>
              <a:t>発行</a:t>
            </a:r>
            <a:endParaRPr lang="ja-JP" altLang="en-US" dirty="0"/>
          </a:p>
        </p:txBody>
      </p:sp>
      <p:sp>
        <p:nvSpPr>
          <p:cNvPr id="87" name="Google Shape;87;p8"/>
          <p:cNvSpPr/>
          <p:nvPr/>
        </p:nvSpPr>
        <p:spPr>
          <a:xfrm>
            <a:off x="-1828801" y="0"/>
            <a:ext cx="1623061" cy="2274570"/>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ja-JP" sz="1600" b="1">
                <a:solidFill>
                  <a:schemeClr val="dk1"/>
                </a:solidFill>
                <a:latin typeface="Arial"/>
                <a:ea typeface="Arial"/>
                <a:cs typeface="Arial"/>
                <a:sym typeface="Arial"/>
              </a:rPr>
              <a:t>C-1:LIXIL</a:t>
            </a:r>
            <a:endParaRPr/>
          </a:p>
          <a:p>
            <a:pPr marL="0" marR="0" lvl="0" indent="0" algn="ctr" rtl="0">
              <a:spcBef>
                <a:spcPts val="0"/>
              </a:spcBef>
              <a:spcAft>
                <a:spcPts val="0"/>
              </a:spcAft>
              <a:buNone/>
            </a:pPr>
            <a:r>
              <a:rPr lang="ja-JP" sz="1600" b="1">
                <a:solidFill>
                  <a:schemeClr val="dk1"/>
                </a:solidFill>
                <a:latin typeface="Arial"/>
                <a:ea typeface="Arial"/>
                <a:cs typeface="Arial"/>
                <a:sym typeface="Arial"/>
              </a:rPr>
              <a:t>（帯なし）</a:t>
            </a:r>
            <a:endParaRPr sz="1600" b="1">
              <a:solidFill>
                <a:schemeClr val="dk1"/>
              </a:solidFill>
              <a:latin typeface="Arial"/>
              <a:ea typeface="Arial"/>
              <a:cs typeface="Arial"/>
              <a:sym typeface="Arial"/>
            </a:endParaRPr>
          </a:p>
          <a:p>
            <a:pPr marL="0" marR="0" lvl="0" indent="0" algn="l" rtl="0">
              <a:spcBef>
                <a:spcPts val="0"/>
              </a:spcBef>
              <a:spcAft>
                <a:spcPts val="0"/>
              </a:spcAft>
              <a:buNone/>
            </a:pPr>
            <a:endParaRPr sz="1600" b="1">
              <a:solidFill>
                <a:schemeClr val="dk1"/>
              </a:solidFill>
              <a:latin typeface="Arial"/>
              <a:ea typeface="Arial"/>
              <a:cs typeface="Arial"/>
              <a:sym typeface="Arial"/>
            </a:endParaRPr>
          </a:p>
          <a:p>
            <a:pPr marL="0" marR="0" lvl="0" indent="0" algn="l" rtl="0">
              <a:spcBef>
                <a:spcPts val="0"/>
              </a:spcBef>
              <a:spcAft>
                <a:spcPts val="0"/>
              </a:spcAft>
              <a:buNone/>
            </a:pPr>
            <a:r>
              <a:rPr lang="ja-JP" sz="1100" b="1">
                <a:solidFill>
                  <a:schemeClr val="dk1"/>
                </a:solidFill>
                <a:latin typeface="Arial"/>
                <a:ea typeface="Arial"/>
                <a:cs typeface="Arial"/>
                <a:sym typeface="Arial"/>
              </a:rPr>
              <a:t>※2枚目以降、帯なしで作成する場合に使用する。</a:t>
            </a:r>
            <a:endParaRPr/>
          </a:p>
        </p:txBody>
      </p:sp>
      <p:sp>
        <p:nvSpPr>
          <p:cNvPr id="2" name="Text Box 1039">
            <a:extLst>
              <a:ext uri="{FF2B5EF4-FFF2-40B4-BE49-F238E27FC236}">
                <a16:creationId xmlns:a16="http://schemas.microsoft.com/office/drawing/2014/main" id="{C5148E3E-52E9-EB99-15E3-ECE5893EE88E}"/>
              </a:ext>
            </a:extLst>
          </p:cNvPr>
          <p:cNvSpPr txBox="1">
            <a:spLocks noChangeArrowheads="1"/>
          </p:cNvSpPr>
          <p:nvPr/>
        </p:nvSpPr>
        <p:spPr bwMode="auto">
          <a:xfrm>
            <a:off x="263525" y="112995"/>
            <a:ext cx="1410643"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pPr>
            <a:r>
              <a:rPr lang="ja-JP" altLang="en-US" sz="1100" b="1" dirty="0">
                <a:latin typeface="Yu Gothic" panose="020B0400000000000000" pitchFamily="34" charset="-128"/>
                <a:ea typeface="Yu Gothic" panose="020B0400000000000000" pitchFamily="34" charset="-128"/>
              </a:rPr>
              <a:t>お客様名■■■■■様</a:t>
            </a:r>
          </a:p>
        </p:txBody>
      </p:sp>
      <p:sp>
        <p:nvSpPr>
          <p:cNvPr id="4" name="正方形/長方形 11">
            <a:extLst>
              <a:ext uri="{FF2B5EF4-FFF2-40B4-BE49-F238E27FC236}">
                <a16:creationId xmlns:a16="http://schemas.microsoft.com/office/drawing/2014/main" id="{47E1DD05-D84A-7FCE-0E5F-85DFC33A9AAA}"/>
              </a:ext>
            </a:extLst>
          </p:cNvPr>
          <p:cNvSpPr>
            <a:spLocks noChangeArrowheads="1"/>
          </p:cNvSpPr>
          <p:nvPr/>
        </p:nvSpPr>
        <p:spPr bwMode="auto">
          <a:xfrm>
            <a:off x="109277" y="314650"/>
            <a:ext cx="10582536" cy="524472"/>
          </a:xfrm>
          <a:prstGeom prst="rect">
            <a:avLst/>
          </a:prstGeom>
          <a:noFill/>
          <a:ln>
            <a:noFill/>
          </a:ln>
        </p:spPr>
        <p:txBody>
          <a:bodyPr wrap="square" lIns="0" tIns="0" rIns="0" bIns="0" anchor="ctr">
            <a:no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0" fontAlgn="base" latinLnBrk="0" hangingPunct="0">
              <a:lnSpc>
                <a:spcPct val="110000"/>
              </a:lnSpc>
              <a:spcBef>
                <a:spcPct val="0"/>
              </a:spcBef>
              <a:spcAft>
                <a:spcPct val="0"/>
              </a:spcAft>
              <a:buClrTx/>
              <a:buSzTx/>
              <a:buFontTx/>
              <a:buNone/>
              <a:tabLst/>
              <a:defRPr/>
            </a:pPr>
            <a:r>
              <a:rPr kumimoji="1" lang="ja-JP" altLang="en-US" sz="2400" b="0" i="0" u="none" strike="noStrike" kern="1200" cap="none" spc="0" normalizeH="0" baseline="0" noProof="0" dirty="0">
                <a:ln>
                  <a:noFill/>
                </a:ln>
                <a:effectLst/>
                <a:uLnTx/>
                <a:uFillTx/>
                <a:latin typeface="HGS創英角ｺﾞｼｯｸUB" panose="020B0A00000000000000" pitchFamily="50" charset="-128"/>
                <a:ea typeface="HGS創英角ｺﾞｼｯｸUB" panose="020B0A00000000000000" pitchFamily="50" charset="-128"/>
              </a:rPr>
              <a:t> ラシッサ</a:t>
            </a:r>
            <a:r>
              <a:rPr kumimoji="1" lang="en-US" altLang="ja-JP" sz="2400" b="0" i="0" u="none" strike="noStrike" kern="1200" cap="none" spc="0" normalizeH="0" baseline="0" noProof="0" dirty="0">
                <a:ln>
                  <a:noFill/>
                </a:ln>
                <a:effectLst/>
                <a:uLnTx/>
                <a:uFillTx/>
                <a:latin typeface="HGS創英角ｺﾞｼｯｸUB" panose="020B0A00000000000000" pitchFamily="50" charset="-128"/>
                <a:ea typeface="HGS創英角ｺﾞｼｯｸUB" panose="020B0A00000000000000" pitchFamily="50" charset="-128"/>
              </a:rPr>
              <a:t>UD</a:t>
            </a:r>
            <a:r>
              <a:rPr lang="en-US" altLang="ja-JP" sz="1200" kern="1200" dirty="0">
                <a:latin typeface="HGS創英角ｺﾞｼｯｸUB" panose="020B0A00000000000000" pitchFamily="50" charset="-128"/>
                <a:ea typeface="HGS創英角ｺﾞｼｯｸUB" panose="020B0A00000000000000" pitchFamily="50" charset="-128"/>
              </a:rPr>
              <a:t>(</a:t>
            </a:r>
            <a:r>
              <a:rPr lang="ja-JP" altLang="en-US" sz="1200" kern="1200" dirty="0">
                <a:latin typeface="HGS創英角ｺﾞｼｯｸUB" panose="020B0A00000000000000" pitchFamily="50" charset="-128"/>
                <a:ea typeface="HGS創英角ｺﾞｼｯｸUB" panose="020B0A00000000000000" pitchFamily="50" charset="-128"/>
              </a:rPr>
              <a:t>ユニバーサルデザイン</a:t>
            </a:r>
            <a:r>
              <a:rPr lang="en-US" altLang="ja-JP" sz="1200" kern="1200" dirty="0">
                <a:latin typeface="HGS創英角ｺﾞｼｯｸUB" panose="020B0A00000000000000" pitchFamily="50" charset="-128"/>
                <a:ea typeface="HGS創英角ｺﾞｼｯｸUB" panose="020B0A00000000000000" pitchFamily="50" charset="-128"/>
              </a:rPr>
              <a:t>)</a:t>
            </a:r>
            <a:r>
              <a:rPr kumimoji="1" lang="ja-JP" altLang="en-US" sz="2400" b="0" i="0" u="none" strike="noStrike" kern="1200" cap="none" spc="0" normalizeH="0" baseline="0" noProof="0" dirty="0">
                <a:ln>
                  <a:noFill/>
                </a:ln>
                <a:effectLst/>
                <a:uLnTx/>
                <a:uFillTx/>
                <a:latin typeface="HGS創英角ｺﾞｼｯｸUB" panose="020B0A00000000000000" pitchFamily="50" charset="-128"/>
                <a:ea typeface="HGS創英角ｺﾞｼｯｸUB" panose="020B0A00000000000000" pitchFamily="50" charset="-128"/>
              </a:rPr>
              <a:t>アウトセット方式 連動折れドア  </a:t>
            </a:r>
            <a:r>
              <a:rPr kumimoji="1" lang="ja-JP" altLang="en-US" sz="1200" b="0" i="0" u="none" strike="noStrike" kern="1200" cap="none" spc="0" normalizeH="0" baseline="0" noProof="0" dirty="0">
                <a:ln>
                  <a:noFill/>
                </a:ln>
                <a:effectLst/>
                <a:uLnTx/>
                <a:uFillTx/>
                <a:latin typeface="HGS創英角ｺﾞｼｯｸUB" panose="020B0A00000000000000" pitchFamily="50" charset="-128"/>
                <a:ea typeface="HGS創英角ｺﾞｼｯｸUB" panose="020B0A00000000000000" pitchFamily="50" charset="-128"/>
              </a:rPr>
              <a:t>高齢者居住施設向け・一般住宅向け</a:t>
            </a:r>
            <a:endParaRPr kumimoji="1" lang="en-US" altLang="ja-JP" sz="1600" b="0" i="0" u="none" strike="noStrike" kern="1200" cap="none" spc="0" normalizeH="0" baseline="0" noProof="0" dirty="0">
              <a:ln>
                <a:noFill/>
              </a:ln>
              <a:effectLst/>
              <a:uLnTx/>
              <a:uFillTx/>
              <a:latin typeface="HGS創英角ｺﾞｼｯｸUB" panose="020B0A00000000000000" pitchFamily="50" charset="-128"/>
              <a:ea typeface="HGS創英角ｺﾞｼｯｸUB" panose="020B0A00000000000000" pitchFamily="50" charset="-128"/>
            </a:endParaRPr>
          </a:p>
        </p:txBody>
      </p:sp>
      <p:sp>
        <p:nvSpPr>
          <p:cNvPr id="6" name="正方形/長方形 103">
            <a:extLst>
              <a:ext uri="{FF2B5EF4-FFF2-40B4-BE49-F238E27FC236}">
                <a16:creationId xmlns:a16="http://schemas.microsoft.com/office/drawing/2014/main" id="{7E787780-9AC9-02A7-4805-08430C2EFFE8}"/>
              </a:ext>
            </a:extLst>
          </p:cNvPr>
          <p:cNvSpPr>
            <a:spLocks noChangeArrowheads="1"/>
          </p:cNvSpPr>
          <p:nvPr/>
        </p:nvSpPr>
        <p:spPr bwMode="auto">
          <a:xfrm>
            <a:off x="5128895" y="1386796"/>
            <a:ext cx="5102225" cy="124586"/>
          </a:xfrm>
          <a:prstGeom prst="rect">
            <a:avLst/>
          </a:prstGeom>
          <a:noFill/>
          <a:ln>
            <a:noFill/>
          </a:ln>
        </p:spPr>
        <p:txBody>
          <a:bodyPr lIns="0" tIns="0" rIns="0" bIns="0">
            <a:spAutoFit/>
          </a:bodyPr>
          <a:lstStyle/>
          <a:p>
            <a:pPr algn="just">
              <a:lnSpc>
                <a:spcPts val="1000"/>
              </a:lnSpc>
              <a:defRPr/>
            </a:pPr>
            <a:r>
              <a:rPr lang="ja-JP" altLang="en-US" sz="800" spc="10" dirty="0">
                <a:solidFill>
                  <a:srgbClr val="535353"/>
                </a:solidFill>
                <a:latin typeface="游ゴシック" panose="020B0400000000000000" pitchFamily="50" charset="-128"/>
                <a:ea typeface="游ゴシック" panose="020B0400000000000000" pitchFamily="50" charset="-128"/>
              </a:rPr>
              <a:t>一般のドアに比べて、一歩下がる動作がなく、立ち位置の移動が少ない為、高齢者の方に特におすすめです。</a:t>
            </a:r>
            <a:endParaRPr lang="en-US" altLang="ja-JP" sz="800" spc="10" dirty="0">
              <a:solidFill>
                <a:srgbClr val="535353"/>
              </a:solidFill>
              <a:latin typeface="游ゴシック" panose="020B0400000000000000" pitchFamily="50" charset="-128"/>
              <a:ea typeface="游ゴシック" panose="020B0400000000000000" pitchFamily="50" charset="-128"/>
            </a:endParaRPr>
          </a:p>
        </p:txBody>
      </p:sp>
      <p:sp>
        <p:nvSpPr>
          <p:cNvPr id="7" name="正方形/長方形 103">
            <a:extLst>
              <a:ext uri="{FF2B5EF4-FFF2-40B4-BE49-F238E27FC236}">
                <a16:creationId xmlns:a16="http://schemas.microsoft.com/office/drawing/2014/main" id="{C424E9F3-4527-C7A7-181B-8D3AF34D8D15}"/>
              </a:ext>
            </a:extLst>
          </p:cNvPr>
          <p:cNvSpPr>
            <a:spLocks noChangeArrowheads="1"/>
          </p:cNvSpPr>
          <p:nvPr/>
        </p:nvSpPr>
        <p:spPr bwMode="auto">
          <a:xfrm>
            <a:off x="5113020" y="3300660"/>
            <a:ext cx="4433887" cy="275268"/>
          </a:xfrm>
          <a:prstGeom prst="rect">
            <a:avLst/>
          </a:prstGeom>
          <a:noFill/>
          <a:ln>
            <a:noFill/>
          </a:ln>
        </p:spPr>
        <p:txBody>
          <a:bodyPr lIns="0" tIns="0" rIns="0" bIns="0">
            <a:spAutoFit/>
          </a:bodyPr>
          <a:lstStyle/>
          <a:p>
            <a:pPr algn="just">
              <a:lnSpc>
                <a:spcPts val="1100"/>
              </a:lnSpc>
              <a:defRPr/>
            </a:pPr>
            <a:r>
              <a:rPr lang="ja-JP" altLang="en-US" sz="800" spc="10" dirty="0">
                <a:solidFill>
                  <a:srgbClr val="535353"/>
                </a:solidFill>
                <a:latin typeface="游ゴシック" panose="020B0400000000000000" pitchFamily="50" charset="-128"/>
                <a:ea typeface="游ゴシック" panose="020B0400000000000000" pitchFamily="50" charset="-128"/>
              </a:rPr>
              <a:t>デザイン性のある折れ戸がなく諦めていた方、ドア同士の干渉を解決したい方などへ</a:t>
            </a:r>
            <a:endParaRPr lang="en-US" altLang="ja-JP" sz="800" spc="10" dirty="0">
              <a:solidFill>
                <a:srgbClr val="535353"/>
              </a:solidFill>
              <a:latin typeface="游ゴシック" panose="020B0400000000000000" pitchFamily="50" charset="-128"/>
              <a:ea typeface="游ゴシック" panose="020B0400000000000000" pitchFamily="50" charset="-128"/>
            </a:endParaRPr>
          </a:p>
          <a:p>
            <a:pPr algn="just">
              <a:lnSpc>
                <a:spcPts val="1100"/>
              </a:lnSpc>
              <a:defRPr/>
            </a:pPr>
            <a:r>
              <a:rPr lang="ja-JP" altLang="en-US" sz="800" spc="10" dirty="0">
                <a:solidFill>
                  <a:srgbClr val="535353"/>
                </a:solidFill>
                <a:latin typeface="游ゴシック" panose="020B0400000000000000" pitchFamily="50" charset="-128"/>
                <a:ea typeface="游ゴシック" panose="020B0400000000000000" pitchFamily="50" charset="-128"/>
              </a:rPr>
              <a:t>狭い廊下や階段そばのドア設置等、開閉スペースが小さい連動中折れドアが解決します。</a:t>
            </a:r>
          </a:p>
        </p:txBody>
      </p:sp>
      <p:sp>
        <p:nvSpPr>
          <p:cNvPr id="8" name="object 14">
            <a:extLst>
              <a:ext uri="{FF2B5EF4-FFF2-40B4-BE49-F238E27FC236}">
                <a16:creationId xmlns:a16="http://schemas.microsoft.com/office/drawing/2014/main" id="{7A7DA7C1-3F8B-319D-CAAC-056ED395E441}"/>
              </a:ext>
            </a:extLst>
          </p:cNvPr>
          <p:cNvSpPr>
            <a:spLocks/>
          </p:cNvSpPr>
          <p:nvPr/>
        </p:nvSpPr>
        <p:spPr bwMode="auto">
          <a:xfrm>
            <a:off x="5059045" y="1324255"/>
            <a:ext cx="5381625" cy="58737"/>
          </a:xfrm>
          <a:custGeom>
            <a:avLst/>
            <a:gdLst>
              <a:gd name="T0" fmla="*/ 0 w 8280400"/>
              <a:gd name="T1" fmla="*/ 0 h 45719"/>
              <a:gd name="T2" fmla="*/ 1 w 8280400"/>
              <a:gd name="T3" fmla="*/ 0 h 45719"/>
              <a:gd name="T4" fmla="*/ 0 60000 65536"/>
              <a:gd name="T5" fmla="*/ 0 60000 65536"/>
              <a:gd name="T6" fmla="*/ 0 w 8280400"/>
              <a:gd name="T7" fmla="*/ 0 h 45719"/>
              <a:gd name="T8" fmla="*/ 8280400 w 8280400"/>
              <a:gd name="T9" fmla="*/ 0 h 45719"/>
            </a:gdLst>
            <a:ahLst/>
            <a:cxnLst>
              <a:cxn ang="T4">
                <a:pos x="T0" y="T1"/>
              </a:cxn>
              <a:cxn ang="T5">
                <a:pos x="T2" y="T3"/>
              </a:cxn>
            </a:cxnLst>
            <a:rect l="T6" t="T7" r="T8" b="T9"/>
            <a:pathLst>
              <a:path w="8280400" h="45719">
                <a:moveTo>
                  <a:pt x="0" y="0"/>
                </a:moveTo>
                <a:lnTo>
                  <a:pt x="8280006" y="0"/>
                </a:lnTo>
              </a:path>
            </a:pathLst>
          </a:custGeom>
          <a:noFill/>
          <a:ln w="12700">
            <a:solidFill>
              <a:srgbClr val="828283"/>
            </a:solidFill>
            <a:prstDash val="sysDot"/>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ja-JP" altLang="en-US">
              <a:latin typeface="Yu Gothic Medium" panose="020B0500000000000000" pitchFamily="50" charset="-128"/>
              <a:ea typeface="Yu Gothic Medium" panose="020B0500000000000000" pitchFamily="50" charset="-128"/>
            </a:endParaRPr>
          </a:p>
        </p:txBody>
      </p:sp>
      <p:sp>
        <p:nvSpPr>
          <p:cNvPr id="9" name="object 79">
            <a:extLst>
              <a:ext uri="{FF2B5EF4-FFF2-40B4-BE49-F238E27FC236}">
                <a16:creationId xmlns:a16="http://schemas.microsoft.com/office/drawing/2014/main" id="{F1EBFFA4-338E-06EA-1E4E-077C83E51DB2}"/>
              </a:ext>
            </a:extLst>
          </p:cNvPr>
          <p:cNvSpPr txBox="1">
            <a:spLocks noChangeArrowheads="1"/>
          </p:cNvSpPr>
          <p:nvPr/>
        </p:nvSpPr>
        <p:spPr bwMode="auto">
          <a:xfrm>
            <a:off x="5128895" y="2852836"/>
            <a:ext cx="4995862" cy="430212"/>
          </a:xfrm>
          <a:prstGeom prst="rect">
            <a:avLst/>
          </a:prstGeom>
          <a:noFill/>
          <a:ln>
            <a:noFill/>
          </a:ln>
        </p:spPr>
        <p:txBody>
          <a:bodyPr lIns="0" tIns="0" rIns="0" bIns="0">
            <a:spAutoFit/>
          </a:bodyPr>
          <a:lstStyle>
            <a:lvl1pPr marL="7938">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defRPr/>
            </a:pPr>
            <a:r>
              <a:rPr lang="en-US" altLang="ja-JP" sz="2800" dirty="0">
                <a:solidFill>
                  <a:schemeClr val="tx1">
                    <a:lumMod val="75000"/>
                    <a:lumOff val="25000"/>
                  </a:schemeClr>
                </a:solidFill>
                <a:latin typeface="游ゴシック" panose="020B0400000000000000" pitchFamily="50" charset="-128"/>
                <a:ea typeface="游ゴシック" panose="020B0400000000000000" pitchFamily="50" charset="-128"/>
              </a:rPr>
              <a:t>02</a:t>
            </a:r>
            <a:r>
              <a:rPr lang="ja-JP" altLang="en-US" sz="2800" dirty="0">
                <a:solidFill>
                  <a:schemeClr val="tx1">
                    <a:lumMod val="75000"/>
                    <a:lumOff val="25000"/>
                  </a:schemeClr>
                </a:solidFill>
                <a:latin typeface="游ゴシック" panose="020B0400000000000000" pitchFamily="50" charset="-128"/>
                <a:ea typeface="游ゴシック" panose="020B0400000000000000" pitchFamily="50" charset="-128"/>
              </a:rPr>
              <a:t> </a:t>
            </a:r>
            <a:r>
              <a:rPr lang="ja-JP" altLang="en-US" sz="1600" dirty="0">
                <a:solidFill>
                  <a:schemeClr val="tx1">
                    <a:lumMod val="75000"/>
                    <a:lumOff val="25000"/>
                  </a:schemeClr>
                </a:solidFill>
                <a:latin typeface="游ゴシック" panose="020B0400000000000000" pitchFamily="50" charset="-128"/>
                <a:ea typeface="游ゴシック" panose="020B0400000000000000" pitchFamily="50" charset="-128"/>
              </a:rPr>
              <a:t>デザインもしっかり。スペース取れない場所へ</a:t>
            </a:r>
            <a:endParaRPr lang="ja-JP" altLang="en-US" sz="1600" dirty="0">
              <a:solidFill>
                <a:schemeClr val="tx1">
                  <a:lumMod val="75000"/>
                  <a:lumOff val="25000"/>
                </a:schemeClr>
              </a:solidFill>
              <a:latin typeface="游ゴシック" panose="020B0400000000000000" pitchFamily="50" charset="-128"/>
              <a:ea typeface="游ゴシック" panose="020B0400000000000000" pitchFamily="50" charset="-128"/>
              <a:cs typeface="KozMinPro-Heavy" pitchFamily="18" charset="-128"/>
            </a:endParaRPr>
          </a:p>
        </p:txBody>
      </p:sp>
      <p:sp>
        <p:nvSpPr>
          <p:cNvPr id="10" name="object 14">
            <a:extLst>
              <a:ext uri="{FF2B5EF4-FFF2-40B4-BE49-F238E27FC236}">
                <a16:creationId xmlns:a16="http://schemas.microsoft.com/office/drawing/2014/main" id="{2037F691-9638-A35E-2C7B-AFD15D1CD4B8}"/>
              </a:ext>
            </a:extLst>
          </p:cNvPr>
          <p:cNvSpPr>
            <a:spLocks/>
          </p:cNvSpPr>
          <p:nvPr/>
        </p:nvSpPr>
        <p:spPr bwMode="auto">
          <a:xfrm>
            <a:off x="5059045" y="3238598"/>
            <a:ext cx="5424487" cy="55563"/>
          </a:xfrm>
          <a:custGeom>
            <a:avLst/>
            <a:gdLst>
              <a:gd name="T0" fmla="*/ 0 w 8280400"/>
              <a:gd name="T1" fmla="*/ 0 h 65324"/>
              <a:gd name="T2" fmla="*/ 1 w 8280400"/>
              <a:gd name="T3" fmla="*/ 0 h 65324"/>
              <a:gd name="T4" fmla="*/ 0 60000 65536"/>
              <a:gd name="T5" fmla="*/ 0 60000 65536"/>
              <a:gd name="T6" fmla="*/ 0 w 8280400"/>
              <a:gd name="T7" fmla="*/ 0 h 65324"/>
              <a:gd name="T8" fmla="*/ 8280400 w 8280400"/>
              <a:gd name="T9" fmla="*/ 0 h 65324"/>
            </a:gdLst>
            <a:ahLst/>
            <a:cxnLst>
              <a:cxn ang="T4">
                <a:pos x="T0" y="T1"/>
              </a:cxn>
              <a:cxn ang="T5">
                <a:pos x="T2" y="T3"/>
              </a:cxn>
            </a:cxnLst>
            <a:rect l="T6" t="T7" r="T8" b="T9"/>
            <a:pathLst>
              <a:path w="8280400" h="65324">
                <a:moveTo>
                  <a:pt x="0" y="0"/>
                </a:moveTo>
                <a:lnTo>
                  <a:pt x="8280006" y="0"/>
                </a:lnTo>
              </a:path>
            </a:pathLst>
          </a:custGeom>
          <a:noFill/>
          <a:ln w="12700">
            <a:solidFill>
              <a:srgbClr val="828283"/>
            </a:solidFill>
            <a:prstDash val="sysDot"/>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ja-JP" altLang="en-US">
              <a:latin typeface="Yu Gothic Medium" panose="020B0500000000000000" pitchFamily="50" charset="-128"/>
              <a:ea typeface="Yu Gothic Medium" panose="020B0500000000000000" pitchFamily="50" charset="-128"/>
            </a:endParaRPr>
          </a:p>
        </p:txBody>
      </p:sp>
      <p:sp>
        <p:nvSpPr>
          <p:cNvPr id="11" name="object 83">
            <a:extLst>
              <a:ext uri="{FF2B5EF4-FFF2-40B4-BE49-F238E27FC236}">
                <a16:creationId xmlns:a16="http://schemas.microsoft.com/office/drawing/2014/main" id="{5F127D7D-FFE0-DF48-F012-D144DB703BE2}"/>
              </a:ext>
            </a:extLst>
          </p:cNvPr>
          <p:cNvSpPr txBox="1">
            <a:spLocks noChangeArrowheads="1"/>
          </p:cNvSpPr>
          <p:nvPr/>
        </p:nvSpPr>
        <p:spPr bwMode="auto">
          <a:xfrm>
            <a:off x="89502" y="985503"/>
            <a:ext cx="4211948" cy="136576"/>
          </a:xfrm>
          <a:prstGeom prst="rect">
            <a:avLst/>
          </a:prstGeom>
          <a:noFill/>
          <a:ln>
            <a:noFill/>
          </a:ln>
        </p:spPr>
        <p:txBody>
          <a:bodyPr wrap="square" lIns="0" tIns="0" rIns="0" bIns="0">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lnSpc>
                <a:spcPts val="900"/>
              </a:lnSpc>
              <a:spcBef>
                <a:spcPct val="0"/>
              </a:spcBef>
              <a:defRPr/>
            </a:pPr>
            <a:r>
              <a:rPr lang="ja-JP" altLang="en-US" sz="1400" b="1" dirty="0">
                <a:solidFill>
                  <a:schemeClr val="tx1">
                    <a:lumMod val="75000"/>
                    <a:lumOff val="25000"/>
                  </a:schemeClr>
                </a:solidFill>
                <a:latin typeface="游ゴシック" panose="020B0400000000000000" pitchFamily="50" charset="-128"/>
                <a:ea typeface="游ゴシック" panose="020B0400000000000000" pitchFamily="50" charset="-128"/>
              </a:rPr>
              <a:t>機能性とデザイン性をもった連動中折れドア</a:t>
            </a:r>
            <a:endParaRPr lang="en-US" altLang="ja-JP" sz="1400" b="1" dirty="0">
              <a:solidFill>
                <a:schemeClr val="tx1">
                  <a:lumMod val="75000"/>
                  <a:lumOff val="25000"/>
                </a:schemeClr>
              </a:solidFill>
              <a:latin typeface="游ゴシック" panose="020B0400000000000000" pitchFamily="50" charset="-128"/>
              <a:ea typeface="游ゴシック" panose="020B0400000000000000" pitchFamily="50" charset="-128"/>
            </a:endParaRPr>
          </a:p>
        </p:txBody>
      </p:sp>
      <p:sp>
        <p:nvSpPr>
          <p:cNvPr id="12" name="object 79">
            <a:extLst>
              <a:ext uri="{FF2B5EF4-FFF2-40B4-BE49-F238E27FC236}">
                <a16:creationId xmlns:a16="http://schemas.microsoft.com/office/drawing/2014/main" id="{C417879F-8D6E-0797-DF9C-E252CA6B0166}"/>
              </a:ext>
            </a:extLst>
          </p:cNvPr>
          <p:cNvSpPr txBox="1">
            <a:spLocks noChangeArrowheads="1"/>
          </p:cNvSpPr>
          <p:nvPr/>
        </p:nvSpPr>
        <p:spPr bwMode="auto">
          <a:xfrm>
            <a:off x="5116195" y="905155"/>
            <a:ext cx="5353050" cy="431800"/>
          </a:xfrm>
          <a:prstGeom prst="rect">
            <a:avLst/>
          </a:prstGeom>
          <a:noFill/>
          <a:ln>
            <a:noFill/>
          </a:ln>
        </p:spPr>
        <p:txBody>
          <a:bodyPr lIns="0" tIns="0" rIns="0" bIns="0">
            <a:spAutoFit/>
          </a:bodyPr>
          <a:lstStyle>
            <a:lvl1pPr marL="7938">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defRPr/>
            </a:pPr>
            <a:r>
              <a:rPr lang="en-US" altLang="ja-JP" sz="2800" dirty="0">
                <a:solidFill>
                  <a:schemeClr val="tx1">
                    <a:lumMod val="75000"/>
                    <a:lumOff val="25000"/>
                  </a:schemeClr>
                </a:solidFill>
                <a:latin typeface="游ゴシック" panose="020B0400000000000000" pitchFamily="50" charset="-128"/>
                <a:ea typeface="游ゴシック" panose="020B0400000000000000" pitchFamily="50" charset="-128"/>
              </a:rPr>
              <a:t>01</a:t>
            </a:r>
            <a:r>
              <a:rPr lang="ja-JP" altLang="en-US" sz="2800" dirty="0">
                <a:solidFill>
                  <a:schemeClr val="tx1">
                    <a:lumMod val="75000"/>
                    <a:lumOff val="25000"/>
                  </a:schemeClr>
                </a:solidFill>
                <a:latin typeface="游ゴシック" panose="020B0400000000000000" pitchFamily="50" charset="-128"/>
                <a:ea typeface="游ゴシック" panose="020B0400000000000000" pitchFamily="50" charset="-128"/>
              </a:rPr>
              <a:t> </a:t>
            </a:r>
            <a:r>
              <a:rPr lang="ja-JP" altLang="en-US" sz="1600" dirty="0">
                <a:solidFill>
                  <a:schemeClr val="tx1">
                    <a:lumMod val="75000"/>
                    <a:lumOff val="25000"/>
                  </a:schemeClr>
                </a:solidFill>
                <a:latin typeface="游ゴシック" panose="020B0400000000000000" pitchFamily="50" charset="-128"/>
                <a:ea typeface="游ゴシック" panose="020B0400000000000000" pitchFamily="50" charset="-128"/>
              </a:rPr>
              <a:t>高齢者のお住まいや将来の高齢化対策として  </a:t>
            </a:r>
            <a:endParaRPr lang="ja-JP" altLang="ja-JP" sz="1600" dirty="0">
              <a:solidFill>
                <a:schemeClr val="tx1">
                  <a:lumMod val="75000"/>
                  <a:lumOff val="25000"/>
                </a:schemeClr>
              </a:solidFill>
              <a:latin typeface="游ゴシック" panose="020B0400000000000000" pitchFamily="50" charset="-128"/>
              <a:ea typeface="游ゴシック" panose="020B0400000000000000" pitchFamily="50" charset="-128"/>
              <a:cs typeface="KozMinPro-Heavy" pitchFamily="18" charset="-128"/>
            </a:endParaRPr>
          </a:p>
        </p:txBody>
      </p:sp>
      <p:pic>
        <p:nvPicPr>
          <p:cNvPr id="13" name="図 5">
            <a:extLst>
              <a:ext uri="{FF2B5EF4-FFF2-40B4-BE49-F238E27FC236}">
                <a16:creationId xmlns:a16="http://schemas.microsoft.com/office/drawing/2014/main" id="{F610DC1D-2B80-2816-C54E-AE7EA1453E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4588" y="3989180"/>
            <a:ext cx="1597025"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図 10">
            <a:extLst>
              <a:ext uri="{FF2B5EF4-FFF2-40B4-BE49-F238E27FC236}">
                <a16:creationId xmlns:a16="http://schemas.microsoft.com/office/drawing/2014/main" id="{E9866307-D7FA-FF4F-92AC-1169699A4CF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94107" y="1635405"/>
            <a:ext cx="1100138" cy="1135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図 12">
            <a:extLst>
              <a:ext uri="{FF2B5EF4-FFF2-40B4-BE49-F238E27FC236}">
                <a16:creationId xmlns:a16="http://schemas.microsoft.com/office/drawing/2014/main" id="{F66D1760-9CBB-3B86-177B-54F58C512B9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95882" y="1659217"/>
            <a:ext cx="1027113" cy="1057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図 17">
            <a:extLst>
              <a:ext uri="{FF2B5EF4-FFF2-40B4-BE49-F238E27FC236}">
                <a16:creationId xmlns:a16="http://schemas.microsoft.com/office/drawing/2014/main" id="{3AD9CF77-1014-F10A-5E13-EB1BF6C7F98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20970" y="1571905"/>
            <a:ext cx="863600" cy="1212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図 18">
            <a:extLst>
              <a:ext uri="{FF2B5EF4-FFF2-40B4-BE49-F238E27FC236}">
                <a16:creationId xmlns:a16="http://schemas.microsoft.com/office/drawing/2014/main" id="{2E08364F-CC86-AB4B-46F3-52EC26DF6FF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62345" y="4213472"/>
            <a:ext cx="1030287"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図 20">
            <a:extLst>
              <a:ext uri="{FF2B5EF4-FFF2-40B4-BE49-F238E27FC236}">
                <a16:creationId xmlns:a16="http://schemas.microsoft.com/office/drawing/2014/main" id="{3FC4A1A1-FF9D-0EBC-6BA2-48437AF6A9B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415020" y="4192835"/>
            <a:ext cx="985837"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図 22">
            <a:extLst>
              <a:ext uri="{FF2B5EF4-FFF2-40B4-BE49-F238E27FC236}">
                <a16:creationId xmlns:a16="http://schemas.microsoft.com/office/drawing/2014/main" id="{68B374AB-E131-B96E-38E2-4FA3ECCACCA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354320" y="3603872"/>
            <a:ext cx="755650" cy="1214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図 23">
            <a:extLst>
              <a:ext uri="{FF2B5EF4-FFF2-40B4-BE49-F238E27FC236}">
                <a16:creationId xmlns:a16="http://schemas.microsoft.com/office/drawing/2014/main" id="{B7AAA050-01CE-83C5-B1F7-3FA5E51D6FA1}"/>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610157" y="3586410"/>
            <a:ext cx="738188" cy="1179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図 20">
            <a:extLst>
              <a:ext uri="{FF2B5EF4-FFF2-40B4-BE49-F238E27FC236}">
                <a16:creationId xmlns:a16="http://schemas.microsoft.com/office/drawing/2014/main" id="{483B3D0B-9B23-C2C6-34B2-2CDF2A08B9F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354045" y="3822641"/>
            <a:ext cx="1597025" cy="827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2" name="グループ化 30">
            <a:extLst>
              <a:ext uri="{FF2B5EF4-FFF2-40B4-BE49-F238E27FC236}">
                <a16:creationId xmlns:a16="http://schemas.microsoft.com/office/drawing/2014/main" id="{C5831BA4-F30E-F2AA-E72E-90C4DB6999CD}"/>
              </a:ext>
            </a:extLst>
          </p:cNvPr>
          <p:cNvGrpSpPr>
            <a:grpSpLocks/>
          </p:cNvGrpSpPr>
          <p:nvPr/>
        </p:nvGrpSpPr>
        <p:grpSpPr bwMode="auto">
          <a:xfrm>
            <a:off x="47407" y="4994365"/>
            <a:ext cx="4400155" cy="920294"/>
            <a:chOff x="-13895" y="5447610"/>
            <a:chExt cx="4400247" cy="920352"/>
          </a:xfrm>
        </p:grpSpPr>
        <p:pic>
          <p:nvPicPr>
            <p:cNvPr id="23" name="図 15">
              <a:extLst>
                <a:ext uri="{FF2B5EF4-FFF2-40B4-BE49-F238E27FC236}">
                  <a16:creationId xmlns:a16="http://schemas.microsoft.com/office/drawing/2014/main" id="{0DDC325A-CFAD-A5C7-B80D-7622C2A53C5D}"/>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648689" y="5712723"/>
              <a:ext cx="539750" cy="649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正方形/長方形 16">
              <a:extLst>
                <a:ext uri="{FF2B5EF4-FFF2-40B4-BE49-F238E27FC236}">
                  <a16:creationId xmlns:a16="http://schemas.microsoft.com/office/drawing/2014/main" id="{99F0D085-62D7-6FE2-F428-3734EC7C1996}"/>
                </a:ext>
              </a:extLst>
            </p:cNvPr>
            <p:cNvSpPr>
              <a:spLocks noChangeArrowheads="1"/>
            </p:cNvSpPr>
            <p:nvPr/>
          </p:nvSpPr>
          <p:spPr bwMode="auto">
            <a:xfrm>
              <a:off x="3146884" y="6152504"/>
              <a:ext cx="1239468" cy="215458"/>
            </a:xfrm>
            <a:prstGeom prst="rect">
              <a:avLst/>
            </a:prstGeom>
            <a:noFill/>
            <a:ln>
              <a:noFill/>
            </a:ln>
          </p:spPr>
          <p:txBody>
            <a:bodyPr wrap="none">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eaLnBrk="1" hangingPunct="1">
                <a:defRPr/>
              </a:pPr>
              <a:r>
                <a:rPr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rPr>
                <a:t>プッシュプルハンドル </a:t>
              </a:r>
            </a:p>
          </p:txBody>
        </p:sp>
        <p:sp>
          <p:nvSpPr>
            <p:cNvPr id="25" name="正方形/長方形 53">
              <a:extLst>
                <a:ext uri="{FF2B5EF4-FFF2-40B4-BE49-F238E27FC236}">
                  <a16:creationId xmlns:a16="http://schemas.microsoft.com/office/drawing/2014/main" id="{68C922CB-2926-C3EE-ED03-CA743038598D}"/>
                </a:ext>
              </a:extLst>
            </p:cNvPr>
            <p:cNvSpPr>
              <a:spLocks noChangeArrowheads="1"/>
            </p:cNvSpPr>
            <p:nvPr/>
          </p:nvSpPr>
          <p:spPr bwMode="auto">
            <a:xfrm>
              <a:off x="19444" y="5447610"/>
              <a:ext cx="800117" cy="276242"/>
            </a:xfrm>
            <a:prstGeom prst="rect">
              <a:avLst/>
            </a:prstGeom>
            <a:noFill/>
            <a:ln>
              <a:noFill/>
            </a:ln>
          </p:spPr>
          <p:txBody>
            <a:bodyPr wrap="none">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eaLnBrk="1" hangingPunct="1">
                <a:defRPr/>
              </a:pPr>
              <a:r>
                <a:rPr lang="ja-JP" altLang="en-US" sz="1200" b="1" dirty="0">
                  <a:solidFill>
                    <a:schemeClr val="tx1">
                      <a:lumMod val="75000"/>
                      <a:lumOff val="25000"/>
                    </a:schemeClr>
                  </a:solidFill>
                  <a:latin typeface="游ゴシック" panose="020B0400000000000000" pitchFamily="50" charset="-128"/>
                  <a:ea typeface="游ゴシック" panose="020B0400000000000000" pitchFamily="50" charset="-128"/>
                </a:rPr>
                <a:t>●カラー</a:t>
              </a:r>
            </a:p>
          </p:txBody>
        </p:sp>
        <p:sp>
          <p:nvSpPr>
            <p:cNvPr id="26" name="正方形/長方形 77">
              <a:extLst>
                <a:ext uri="{FF2B5EF4-FFF2-40B4-BE49-F238E27FC236}">
                  <a16:creationId xmlns:a16="http://schemas.microsoft.com/office/drawing/2014/main" id="{A7BA82A0-6D9D-A78F-BC5F-85639A912EED}"/>
                </a:ext>
              </a:extLst>
            </p:cNvPr>
            <p:cNvSpPr>
              <a:spLocks noChangeArrowheads="1"/>
            </p:cNvSpPr>
            <p:nvPr/>
          </p:nvSpPr>
          <p:spPr bwMode="auto">
            <a:xfrm>
              <a:off x="2549972" y="5447610"/>
              <a:ext cx="954107" cy="276242"/>
            </a:xfrm>
            <a:prstGeom prst="rect">
              <a:avLst/>
            </a:prstGeom>
            <a:noFill/>
            <a:ln>
              <a:noFill/>
            </a:ln>
          </p:spPr>
          <p:txBody>
            <a:bodyPr wrap="none">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eaLnBrk="1" hangingPunct="1">
                <a:defRPr/>
              </a:pPr>
              <a:r>
                <a:rPr lang="ja-JP" altLang="en-US" sz="1200" b="1" dirty="0">
                  <a:solidFill>
                    <a:schemeClr val="tx1">
                      <a:lumMod val="75000"/>
                      <a:lumOff val="25000"/>
                    </a:schemeClr>
                  </a:solidFill>
                  <a:latin typeface="游ゴシック" panose="020B0400000000000000" pitchFamily="50" charset="-128"/>
                  <a:ea typeface="游ゴシック" panose="020B0400000000000000" pitchFamily="50" charset="-128"/>
                </a:rPr>
                <a:t>●ハンドル</a:t>
              </a:r>
            </a:p>
          </p:txBody>
        </p:sp>
        <p:pic>
          <p:nvPicPr>
            <p:cNvPr id="27" name="図 177">
              <a:extLst>
                <a:ext uri="{FF2B5EF4-FFF2-40B4-BE49-F238E27FC236}">
                  <a16:creationId xmlns:a16="http://schemas.microsoft.com/office/drawing/2014/main" id="{5FA346D7-7733-A7F7-3073-E089591AA90C}"/>
                </a:ext>
              </a:extLst>
            </p:cNvPr>
            <p:cNvPicPr>
              <a:picLocks noChangeAspect="1"/>
            </p:cNvPicPr>
            <p:nvPr/>
          </p:nvPicPr>
          <p:blipFill>
            <a:blip r:embed="rId13">
              <a:extLst>
                <a:ext uri="{28A0092B-C50C-407E-A947-70E740481C1C}">
                  <a14:useLocalDpi xmlns:a14="http://schemas.microsoft.com/office/drawing/2010/main" val="0"/>
                </a:ext>
              </a:extLst>
            </a:blip>
            <a:srcRect t="50829"/>
            <a:stretch>
              <a:fillRect/>
            </a:stretch>
          </p:blipFill>
          <p:spPr bwMode="auto">
            <a:xfrm>
              <a:off x="154727" y="5723834"/>
              <a:ext cx="382587" cy="330201"/>
            </a:xfrm>
            <a:prstGeom prst="rect">
              <a:avLst/>
            </a:prstGeom>
            <a:noFill/>
            <a:ln w="3175">
              <a:solidFill>
                <a:srgbClr val="BFBFBF"/>
              </a:solidFill>
              <a:miter lim="800000"/>
              <a:headEnd/>
              <a:tailEnd/>
            </a:ln>
            <a:extLst>
              <a:ext uri="{909E8E84-426E-40DD-AFC4-6F175D3DCCD1}">
                <a14:hiddenFill xmlns:a14="http://schemas.microsoft.com/office/drawing/2010/main">
                  <a:solidFill>
                    <a:srgbClr val="FFFFFF"/>
                  </a:solidFill>
                </a14:hiddenFill>
              </a:ext>
            </a:extLst>
          </p:spPr>
        </p:pic>
        <p:pic>
          <p:nvPicPr>
            <p:cNvPr id="28" name="図 66">
              <a:extLst>
                <a:ext uri="{FF2B5EF4-FFF2-40B4-BE49-F238E27FC236}">
                  <a16:creationId xmlns:a16="http://schemas.microsoft.com/office/drawing/2014/main" id="{2A7A6543-5A08-43A1-7766-39199B4D233C}"/>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t="51137"/>
            <a:stretch>
              <a:fillRect/>
            </a:stretch>
          </p:blipFill>
          <p:spPr bwMode="auto">
            <a:xfrm>
              <a:off x="994389" y="5712723"/>
              <a:ext cx="396958" cy="350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図 67">
              <a:extLst>
                <a:ext uri="{FF2B5EF4-FFF2-40B4-BE49-F238E27FC236}">
                  <a16:creationId xmlns:a16="http://schemas.microsoft.com/office/drawing/2014/main" id="{BCE059FC-DFA2-EF14-BBE0-6EFD18CEA70B}"/>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t="50829"/>
            <a:stretch>
              <a:fillRect/>
            </a:stretch>
          </p:blipFill>
          <p:spPr bwMode="auto">
            <a:xfrm>
              <a:off x="1404089" y="5712724"/>
              <a:ext cx="382588" cy="344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図 68">
              <a:extLst>
                <a:ext uri="{FF2B5EF4-FFF2-40B4-BE49-F238E27FC236}">
                  <a16:creationId xmlns:a16="http://schemas.microsoft.com/office/drawing/2014/main" id="{EA96ECC5-C64A-DAE0-BFB3-59C09795180C}"/>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l="-7002" t="50829" r="-2"/>
            <a:stretch>
              <a:fillRect/>
            </a:stretch>
          </p:blipFill>
          <p:spPr bwMode="auto">
            <a:xfrm>
              <a:off x="1772389" y="5715702"/>
              <a:ext cx="415924" cy="343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図 69">
              <a:extLst>
                <a:ext uri="{FF2B5EF4-FFF2-40B4-BE49-F238E27FC236}">
                  <a16:creationId xmlns:a16="http://schemas.microsoft.com/office/drawing/2014/main" id="{D97DAF43-3B36-D106-06DD-1C3755811A0B}"/>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l="-7002" t="50829" r="-2"/>
            <a:stretch>
              <a:fillRect/>
            </a:stretch>
          </p:blipFill>
          <p:spPr bwMode="auto">
            <a:xfrm>
              <a:off x="2174027" y="5712526"/>
              <a:ext cx="407987" cy="346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 name="図 182">
              <a:extLst>
                <a:ext uri="{FF2B5EF4-FFF2-40B4-BE49-F238E27FC236}">
                  <a16:creationId xmlns:a16="http://schemas.microsoft.com/office/drawing/2014/main" id="{3B4F2ACE-2AB9-38B1-3BD5-6E259EA5EDCB}"/>
                </a:ext>
              </a:extLst>
            </p:cNvPr>
            <p:cNvPicPr>
              <a:picLocks noChangeAspect="1"/>
            </p:cNvPicPr>
            <p:nvPr/>
          </p:nvPicPr>
          <p:blipFill>
            <a:blip r:embed="rId18">
              <a:extLst>
                <a:ext uri="{28A0092B-C50C-407E-A947-70E740481C1C}">
                  <a14:useLocalDpi xmlns:a14="http://schemas.microsoft.com/office/drawing/2010/main" val="0"/>
                </a:ext>
              </a:extLst>
            </a:blip>
            <a:srcRect t="50996"/>
            <a:stretch>
              <a:fillRect/>
            </a:stretch>
          </p:blipFill>
          <p:spPr bwMode="auto">
            <a:xfrm>
              <a:off x="573192" y="5727010"/>
              <a:ext cx="395287" cy="330200"/>
            </a:xfrm>
            <a:prstGeom prst="rect">
              <a:avLst/>
            </a:prstGeom>
            <a:noFill/>
            <a:ln w="3175">
              <a:solidFill>
                <a:srgbClr val="BFBFBF"/>
              </a:solidFill>
              <a:miter lim="800000"/>
              <a:headEnd/>
              <a:tailEnd/>
            </a:ln>
            <a:extLst>
              <a:ext uri="{909E8E84-426E-40DD-AFC4-6F175D3DCCD1}">
                <a14:hiddenFill xmlns:a14="http://schemas.microsoft.com/office/drawing/2010/main">
                  <a:solidFill>
                    <a:srgbClr val="FFFFFF"/>
                  </a:solidFill>
                </a14:hiddenFill>
              </a:ext>
            </a:extLst>
          </p:spPr>
        </p:pic>
        <p:sp>
          <p:nvSpPr>
            <p:cNvPr id="65" name="正方形/長方形 64">
              <a:extLst>
                <a:ext uri="{FF2B5EF4-FFF2-40B4-BE49-F238E27FC236}">
                  <a16:creationId xmlns:a16="http://schemas.microsoft.com/office/drawing/2014/main" id="{E7195002-8AEC-C256-3C76-1BBB6145CF0A}"/>
                </a:ext>
              </a:extLst>
            </p:cNvPr>
            <p:cNvSpPr/>
            <p:nvPr/>
          </p:nvSpPr>
          <p:spPr>
            <a:xfrm>
              <a:off x="-13895" y="6022321"/>
              <a:ext cx="635013" cy="338159"/>
            </a:xfrm>
            <a:prstGeom prst="rect">
              <a:avLst/>
            </a:prstGeom>
          </p:spPr>
          <p:txBody>
            <a:bodyPr>
              <a:spAutoFit/>
            </a:bodyPr>
            <a:lstStyle/>
            <a:p>
              <a:pPr algn="ctr" eaLnBrk="1" fontAlgn="auto" hangingPunct="1">
                <a:spcBef>
                  <a:spcPts val="0"/>
                </a:spcBef>
                <a:spcAft>
                  <a:spcPts val="0"/>
                </a:spcAft>
                <a:defRPr/>
              </a:pPr>
              <a:r>
                <a:rPr lang="ja-JP" altLang="en-US" sz="800" spc="-150" dirty="0">
                  <a:solidFill>
                    <a:schemeClr val="tx1">
                      <a:lumMod val="75000"/>
                      <a:lumOff val="25000"/>
                    </a:schemeClr>
                  </a:solidFill>
                  <a:latin typeface="游ゴシック" panose="020B0400000000000000" pitchFamily="50" charset="-128"/>
                  <a:ea typeface="游ゴシック" panose="020B0400000000000000" pitchFamily="50" charset="-128"/>
                </a:rPr>
                <a:t>プレシャス</a:t>
              </a:r>
              <a:endParaRPr lang="en-US" altLang="ja-JP" sz="800" spc="-150" dirty="0">
                <a:solidFill>
                  <a:schemeClr val="tx1">
                    <a:lumMod val="75000"/>
                    <a:lumOff val="25000"/>
                  </a:schemeClr>
                </a:solidFill>
                <a:latin typeface="游ゴシック" panose="020B0400000000000000" pitchFamily="50" charset="-128"/>
                <a:ea typeface="游ゴシック" panose="020B0400000000000000" pitchFamily="50" charset="-128"/>
              </a:endParaRPr>
            </a:p>
            <a:p>
              <a:pPr algn="ctr" eaLnBrk="1" fontAlgn="auto" hangingPunct="1">
                <a:spcBef>
                  <a:spcPts val="0"/>
                </a:spcBef>
                <a:spcAft>
                  <a:spcPts val="0"/>
                </a:spcAft>
                <a:defRPr/>
              </a:pPr>
              <a:r>
                <a:rPr lang="ja-JP" altLang="en-US" sz="800" spc="-150" dirty="0">
                  <a:solidFill>
                    <a:schemeClr val="tx1">
                      <a:lumMod val="75000"/>
                      <a:lumOff val="25000"/>
                    </a:schemeClr>
                  </a:solidFill>
                  <a:latin typeface="游ゴシック" panose="020B0400000000000000" pitchFamily="50" charset="-128"/>
                  <a:ea typeface="游ゴシック" panose="020B0400000000000000" pitchFamily="50" charset="-128"/>
                </a:rPr>
                <a:t>ホワイト</a:t>
              </a:r>
            </a:p>
          </p:txBody>
        </p:sp>
        <p:sp>
          <p:nvSpPr>
            <p:cNvPr id="66" name="正方形/長方形 65">
              <a:extLst>
                <a:ext uri="{FF2B5EF4-FFF2-40B4-BE49-F238E27FC236}">
                  <a16:creationId xmlns:a16="http://schemas.microsoft.com/office/drawing/2014/main" id="{4AC84C90-9279-D9E1-8465-F5E94C8B918D}"/>
                </a:ext>
              </a:extLst>
            </p:cNvPr>
            <p:cNvSpPr/>
            <p:nvPr/>
          </p:nvSpPr>
          <p:spPr>
            <a:xfrm>
              <a:off x="436964" y="6022321"/>
              <a:ext cx="662002" cy="338159"/>
            </a:xfrm>
            <a:prstGeom prst="rect">
              <a:avLst/>
            </a:prstGeom>
          </p:spPr>
          <p:txBody>
            <a:bodyPr>
              <a:spAutoFit/>
            </a:bodyPr>
            <a:lstStyle/>
            <a:p>
              <a:pPr algn="ctr" eaLnBrk="1" fontAlgn="auto" hangingPunct="1">
                <a:spcBef>
                  <a:spcPts val="0"/>
                </a:spcBef>
                <a:spcAft>
                  <a:spcPts val="0"/>
                </a:spcAft>
                <a:defRPr/>
              </a:pPr>
              <a:r>
                <a:rPr lang="ja-JP" altLang="en-US" sz="800" spc="-150" dirty="0">
                  <a:solidFill>
                    <a:schemeClr val="tx1">
                      <a:lumMod val="75000"/>
                      <a:lumOff val="25000"/>
                    </a:schemeClr>
                  </a:solidFill>
                  <a:latin typeface="游ゴシック" panose="020B0400000000000000" pitchFamily="50" charset="-128"/>
                  <a:ea typeface="游ゴシック" panose="020B0400000000000000" pitchFamily="50" charset="-128"/>
                </a:rPr>
                <a:t>クリエ</a:t>
              </a:r>
              <a:endParaRPr lang="en-US" altLang="ja-JP" sz="800" spc="-150" dirty="0">
                <a:solidFill>
                  <a:schemeClr val="tx1">
                    <a:lumMod val="75000"/>
                    <a:lumOff val="25000"/>
                  </a:schemeClr>
                </a:solidFill>
                <a:latin typeface="游ゴシック" panose="020B0400000000000000" pitchFamily="50" charset="-128"/>
                <a:ea typeface="游ゴシック" panose="020B0400000000000000" pitchFamily="50" charset="-128"/>
              </a:endParaRPr>
            </a:p>
            <a:p>
              <a:pPr algn="ctr" eaLnBrk="1" fontAlgn="auto" hangingPunct="1">
                <a:spcBef>
                  <a:spcPts val="0"/>
                </a:spcBef>
                <a:spcAft>
                  <a:spcPts val="0"/>
                </a:spcAft>
                <a:defRPr/>
              </a:pPr>
              <a:r>
                <a:rPr lang="ja-JP" altLang="en-US" sz="800" spc="-150" dirty="0">
                  <a:solidFill>
                    <a:schemeClr val="tx1">
                      <a:lumMod val="75000"/>
                      <a:lumOff val="25000"/>
                    </a:schemeClr>
                  </a:solidFill>
                  <a:latin typeface="游ゴシック" panose="020B0400000000000000" pitchFamily="50" charset="-128"/>
                  <a:ea typeface="游ゴシック" panose="020B0400000000000000" pitchFamily="50" charset="-128"/>
                </a:rPr>
                <a:t>アイボリー</a:t>
              </a:r>
            </a:p>
          </p:txBody>
        </p:sp>
        <p:sp>
          <p:nvSpPr>
            <p:cNvPr id="67" name="正方形/長方形 66">
              <a:extLst>
                <a:ext uri="{FF2B5EF4-FFF2-40B4-BE49-F238E27FC236}">
                  <a16:creationId xmlns:a16="http://schemas.microsoft.com/office/drawing/2014/main" id="{367DE820-C5CE-33C4-F805-A505722C68C6}"/>
                </a:ext>
              </a:extLst>
            </p:cNvPr>
            <p:cNvSpPr/>
            <p:nvPr/>
          </p:nvSpPr>
          <p:spPr>
            <a:xfrm>
              <a:off x="925925" y="6025496"/>
              <a:ext cx="498485" cy="338159"/>
            </a:xfrm>
            <a:prstGeom prst="rect">
              <a:avLst/>
            </a:prstGeom>
          </p:spPr>
          <p:txBody>
            <a:bodyPr>
              <a:spAutoFit/>
            </a:bodyPr>
            <a:lstStyle/>
            <a:p>
              <a:pPr algn="ctr" eaLnBrk="1" fontAlgn="auto" hangingPunct="1">
                <a:spcBef>
                  <a:spcPts val="0"/>
                </a:spcBef>
                <a:spcAft>
                  <a:spcPts val="0"/>
                </a:spcAft>
                <a:defRPr/>
              </a:pPr>
              <a:r>
                <a:rPr lang="ja-JP" altLang="en-US" sz="800" spc="-150" dirty="0">
                  <a:solidFill>
                    <a:schemeClr val="tx1">
                      <a:lumMod val="75000"/>
                      <a:lumOff val="25000"/>
                    </a:schemeClr>
                  </a:solidFill>
                  <a:latin typeface="游ゴシック" panose="020B0400000000000000" pitchFamily="50" charset="-128"/>
                  <a:ea typeface="游ゴシック" panose="020B0400000000000000" pitchFamily="50" charset="-128"/>
                </a:rPr>
                <a:t>クリエ</a:t>
              </a:r>
              <a:endParaRPr lang="en-US" altLang="ja-JP" sz="800" spc="-150" dirty="0">
                <a:solidFill>
                  <a:schemeClr val="tx1">
                    <a:lumMod val="75000"/>
                    <a:lumOff val="25000"/>
                  </a:schemeClr>
                </a:solidFill>
                <a:latin typeface="游ゴシック" panose="020B0400000000000000" pitchFamily="50" charset="-128"/>
                <a:ea typeface="游ゴシック" panose="020B0400000000000000" pitchFamily="50" charset="-128"/>
              </a:endParaRPr>
            </a:p>
            <a:p>
              <a:pPr algn="ctr" eaLnBrk="1" fontAlgn="auto" hangingPunct="1">
                <a:spcBef>
                  <a:spcPts val="0"/>
                </a:spcBef>
                <a:spcAft>
                  <a:spcPts val="0"/>
                </a:spcAft>
                <a:defRPr/>
              </a:pPr>
              <a:r>
                <a:rPr lang="ja-JP" altLang="en-US" sz="800" spc="-150" dirty="0">
                  <a:solidFill>
                    <a:schemeClr val="tx1">
                      <a:lumMod val="75000"/>
                      <a:lumOff val="25000"/>
                    </a:schemeClr>
                  </a:solidFill>
                  <a:latin typeface="游ゴシック" panose="020B0400000000000000" pitchFamily="50" charset="-128"/>
                  <a:ea typeface="游ゴシック" panose="020B0400000000000000" pitchFamily="50" charset="-128"/>
                </a:rPr>
                <a:t>ペール</a:t>
              </a:r>
            </a:p>
          </p:txBody>
        </p:sp>
        <p:sp>
          <p:nvSpPr>
            <p:cNvPr id="68" name="正方形/長方形 67">
              <a:extLst>
                <a:ext uri="{FF2B5EF4-FFF2-40B4-BE49-F238E27FC236}">
                  <a16:creationId xmlns:a16="http://schemas.microsoft.com/office/drawing/2014/main" id="{3222B088-98C1-4737-9FD9-BD5377FB4385}"/>
                </a:ext>
              </a:extLst>
            </p:cNvPr>
            <p:cNvSpPr/>
            <p:nvPr/>
          </p:nvSpPr>
          <p:spPr>
            <a:xfrm>
              <a:off x="1356147" y="6015971"/>
              <a:ext cx="455622" cy="339746"/>
            </a:xfrm>
            <a:prstGeom prst="rect">
              <a:avLst/>
            </a:prstGeom>
          </p:spPr>
          <p:txBody>
            <a:bodyPr>
              <a:spAutoFit/>
            </a:bodyPr>
            <a:lstStyle/>
            <a:p>
              <a:pPr algn="ctr" eaLnBrk="1" fontAlgn="auto" hangingPunct="1">
                <a:spcBef>
                  <a:spcPts val="0"/>
                </a:spcBef>
                <a:spcAft>
                  <a:spcPts val="0"/>
                </a:spcAft>
                <a:defRPr/>
              </a:pPr>
              <a:r>
                <a:rPr lang="ja-JP" altLang="en-US" sz="800" spc="-150" dirty="0">
                  <a:solidFill>
                    <a:schemeClr val="tx1">
                      <a:lumMod val="75000"/>
                      <a:lumOff val="25000"/>
                    </a:schemeClr>
                  </a:solidFill>
                  <a:latin typeface="游ゴシック" panose="020B0400000000000000" pitchFamily="50" charset="-128"/>
                  <a:ea typeface="游ゴシック" panose="020B0400000000000000" pitchFamily="50" charset="-128"/>
                </a:rPr>
                <a:t>クリエ</a:t>
              </a:r>
              <a:endParaRPr lang="en-US" altLang="ja-JP" sz="800" spc="-150" dirty="0">
                <a:solidFill>
                  <a:schemeClr val="tx1">
                    <a:lumMod val="75000"/>
                    <a:lumOff val="25000"/>
                  </a:schemeClr>
                </a:solidFill>
                <a:latin typeface="游ゴシック" panose="020B0400000000000000" pitchFamily="50" charset="-128"/>
                <a:ea typeface="游ゴシック" panose="020B0400000000000000" pitchFamily="50" charset="-128"/>
              </a:endParaRPr>
            </a:p>
            <a:p>
              <a:pPr algn="ctr" eaLnBrk="1" fontAlgn="auto" hangingPunct="1">
                <a:spcBef>
                  <a:spcPts val="0"/>
                </a:spcBef>
                <a:spcAft>
                  <a:spcPts val="0"/>
                </a:spcAft>
                <a:defRPr/>
              </a:pPr>
              <a:r>
                <a:rPr lang="ja-JP" altLang="en-US" sz="800" spc="-150" dirty="0">
                  <a:solidFill>
                    <a:schemeClr val="tx1">
                      <a:lumMod val="75000"/>
                      <a:lumOff val="25000"/>
                    </a:schemeClr>
                  </a:solidFill>
                  <a:latin typeface="游ゴシック" panose="020B0400000000000000" pitchFamily="50" charset="-128"/>
                  <a:ea typeface="游ゴシック" panose="020B0400000000000000" pitchFamily="50" charset="-128"/>
                </a:rPr>
                <a:t>ラスク</a:t>
              </a:r>
            </a:p>
          </p:txBody>
        </p:sp>
        <p:sp>
          <p:nvSpPr>
            <p:cNvPr id="69" name="正方形/長方形 68">
              <a:extLst>
                <a:ext uri="{FF2B5EF4-FFF2-40B4-BE49-F238E27FC236}">
                  <a16:creationId xmlns:a16="http://schemas.microsoft.com/office/drawing/2014/main" id="{59AEAF20-95FA-A5FB-6B2B-1E90B7972ADC}"/>
                </a:ext>
              </a:extLst>
            </p:cNvPr>
            <p:cNvSpPr/>
            <p:nvPr/>
          </p:nvSpPr>
          <p:spPr>
            <a:xfrm>
              <a:off x="1770492" y="6020734"/>
              <a:ext cx="465148" cy="339746"/>
            </a:xfrm>
            <a:prstGeom prst="rect">
              <a:avLst/>
            </a:prstGeom>
          </p:spPr>
          <p:txBody>
            <a:bodyPr>
              <a:spAutoFit/>
            </a:bodyPr>
            <a:lstStyle/>
            <a:p>
              <a:pPr algn="ctr" eaLnBrk="1" fontAlgn="auto" hangingPunct="1">
                <a:spcBef>
                  <a:spcPts val="0"/>
                </a:spcBef>
                <a:spcAft>
                  <a:spcPts val="0"/>
                </a:spcAft>
                <a:defRPr/>
              </a:pPr>
              <a:r>
                <a:rPr lang="ja-JP" altLang="en-US" sz="800" spc="-150" dirty="0">
                  <a:solidFill>
                    <a:schemeClr val="tx1">
                      <a:lumMod val="75000"/>
                      <a:lumOff val="25000"/>
                    </a:schemeClr>
                  </a:solidFill>
                  <a:latin typeface="游ゴシック" panose="020B0400000000000000" pitchFamily="50" charset="-128"/>
                  <a:ea typeface="游ゴシック" panose="020B0400000000000000" pitchFamily="50" charset="-128"/>
                </a:rPr>
                <a:t>クリエ</a:t>
              </a:r>
              <a:endParaRPr lang="en-US" altLang="ja-JP" sz="800" spc="-150" dirty="0">
                <a:solidFill>
                  <a:schemeClr val="tx1">
                    <a:lumMod val="75000"/>
                    <a:lumOff val="25000"/>
                  </a:schemeClr>
                </a:solidFill>
                <a:latin typeface="游ゴシック" panose="020B0400000000000000" pitchFamily="50" charset="-128"/>
                <a:ea typeface="游ゴシック" panose="020B0400000000000000" pitchFamily="50" charset="-128"/>
              </a:endParaRPr>
            </a:p>
            <a:p>
              <a:pPr algn="ctr" eaLnBrk="1" fontAlgn="auto" hangingPunct="1">
                <a:spcBef>
                  <a:spcPts val="0"/>
                </a:spcBef>
                <a:spcAft>
                  <a:spcPts val="0"/>
                </a:spcAft>
                <a:defRPr/>
              </a:pPr>
              <a:r>
                <a:rPr lang="ja-JP" altLang="en-US" sz="800" spc="-150" dirty="0">
                  <a:solidFill>
                    <a:schemeClr val="tx1">
                      <a:lumMod val="75000"/>
                      <a:lumOff val="25000"/>
                    </a:schemeClr>
                  </a:solidFill>
                  <a:latin typeface="游ゴシック" panose="020B0400000000000000" pitchFamily="50" charset="-128"/>
                  <a:ea typeface="游ゴシック" panose="020B0400000000000000" pitchFamily="50" charset="-128"/>
                </a:rPr>
                <a:t>モカ</a:t>
              </a:r>
            </a:p>
          </p:txBody>
        </p:sp>
      </p:grpSp>
      <p:sp>
        <p:nvSpPr>
          <p:cNvPr id="70" name="正方形/長方形 27">
            <a:extLst>
              <a:ext uri="{FF2B5EF4-FFF2-40B4-BE49-F238E27FC236}">
                <a16:creationId xmlns:a16="http://schemas.microsoft.com/office/drawing/2014/main" id="{B6795557-E6B9-8C6F-8611-EB3DDDA0F1A5}"/>
              </a:ext>
            </a:extLst>
          </p:cNvPr>
          <p:cNvSpPr>
            <a:spLocks noChangeArrowheads="1"/>
          </p:cNvSpPr>
          <p:nvPr/>
        </p:nvSpPr>
        <p:spPr bwMode="auto">
          <a:xfrm>
            <a:off x="31532" y="3797241"/>
            <a:ext cx="3970338" cy="277813"/>
          </a:xfrm>
          <a:prstGeom prst="rect">
            <a:avLst/>
          </a:prstGeom>
          <a:noFill/>
          <a:ln>
            <a:noFill/>
          </a:ln>
        </p:spPr>
        <p:txBody>
          <a:bodyPr>
            <a:spAutoFit/>
          </a:bodyPr>
          <a:lstStyle>
            <a:lvl1pPr>
              <a:defRPr>
                <a:solidFill>
                  <a:schemeClr val="tx1"/>
                </a:solidFill>
                <a:latin typeface="Times New Roman" panose="02020603050405020304" pitchFamily="18" charset="0"/>
                <a:ea typeface="ＭＳ Ｐゴシック" panose="020B0600070205080204" pitchFamily="50" charset="-128"/>
              </a:defRPr>
            </a:lvl1pPr>
            <a:lvl2pPr marL="742950" indent="-285750">
              <a:defRPr>
                <a:solidFill>
                  <a:schemeClr val="tx1"/>
                </a:solidFill>
                <a:latin typeface="Times New Roman" panose="02020603050405020304" pitchFamily="18" charset="0"/>
                <a:ea typeface="ＭＳ Ｐゴシック" panose="020B0600070205080204" pitchFamily="50" charset="-128"/>
              </a:defRPr>
            </a:lvl2pPr>
            <a:lvl3pPr marL="1143000" indent="-228600">
              <a:defRPr>
                <a:solidFill>
                  <a:schemeClr val="tx1"/>
                </a:solidFill>
                <a:latin typeface="Times New Roman" panose="02020603050405020304" pitchFamily="18" charset="0"/>
                <a:ea typeface="ＭＳ Ｐゴシック" panose="020B0600070205080204" pitchFamily="50" charset="-128"/>
              </a:defRPr>
            </a:lvl3pPr>
            <a:lvl4pPr marL="1600200" indent="-228600">
              <a:defRPr>
                <a:solidFill>
                  <a:schemeClr val="tx1"/>
                </a:solidFill>
                <a:latin typeface="Times New Roman" panose="02020603050405020304" pitchFamily="18" charset="0"/>
                <a:ea typeface="ＭＳ Ｐゴシック" panose="020B0600070205080204" pitchFamily="50" charset="-128"/>
              </a:defRPr>
            </a:lvl4pPr>
            <a:lvl5pPr marL="2057400" indent="-228600">
              <a:defRPr>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9pPr>
          </a:lstStyle>
          <a:p>
            <a:pPr eaLnBrk="1" hangingPunct="1">
              <a:defRPr/>
            </a:pPr>
            <a:r>
              <a:rPr lang="ja-JP" altLang="en-US" sz="1200" b="1" dirty="0">
                <a:solidFill>
                  <a:schemeClr val="tx1">
                    <a:lumMod val="75000"/>
                    <a:lumOff val="25000"/>
                  </a:schemeClr>
                </a:solidFill>
                <a:latin typeface="游ゴシック" panose="020B0400000000000000" pitchFamily="50" charset="-128"/>
                <a:ea typeface="游ゴシック" panose="020B0400000000000000" pitchFamily="50" charset="-128"/>
              </a:rPr>
              <a:t>アウトセット方式の</a:t>
            </a:r>
            <a:r>
              <a:rPr lang="en-US" altLang="ja-JP" sz="1200" b="1" dirty="0">
                <a:solidFill>
                  <a:schemeClr val="tx1">
                    <a:lumMod val="75000"/>
                    <a:lumOff val="25000"/>
                  </a:schemeClr>
                </a:solidFill>
                <a:latin typeface="游ゴシック" panose="020B0400000000000000" pitchFamily="50" charset="-128"/>
                <a:ea typeface="游ゴシック" panose="020B0400000000000000" pitchFamily="50" charset="-128"/>
              </a:rPr>
              <a:t>3</a:t>
            </a:r>
            <a:r>
              <a:rPr lang="ja-JP" altLang="en-US" sz="1200" b="1" dirty="0">
                <a:solidFill>
                  <a:schemeClr val="tx1">
                    <a:lumMod val="75000"/>
                    <a:lumOff val="25000"/>
                  </a:schemeClr>
                </a:solidFill>
                <a:latin typeface="游ゴシック" panose="020B0400000000000000" pitchFamily="50" charset="-128"/>
                <a:ea typeface="游ゴシック" panose="020B0400000000000000" pitchFamily="50" charset="-128"/>
              </a:rPr>
              <a:t>枚折れ戸</a:t>
            </a:r>
            <a:endParaRPr lang="en-US" altLang="ja-JP" sz="1200" b="1" dirty="0">
              <a:solidFill>
                <a:schemeClr val="tx1">
                  <a:lumMod val="75000"/>
                  <a:lumOff val="25000"/>
                </a:schemeClr>
              </a:solidFill>
              <a:latin typeface="游ゴシック" panose="020B0400000000000000" pitchFamily="50" charset="-128"/>
              <a:ea typeface="游ゴシック" panose="020B0400000000000000" pitchFamily="50" charset="-128"/>
            </a:endParaRPr>
          </a:p>
        </p:txBody>
      </p:sp>
      <p:sp>
        <p:nvSpPr>
          <p:cNvPr id="71" name="正方形/長方形 103">
            <a:extLst>
              <a:ext uri="{FF2B5EF4-FFF2-40B4-BE49-F238E27FC236}">
                <a16:creationId xmlns:a16="http://schemas.microsoft.com/office/drawing/2014/main" id="{1AF587D8-9F11-4235-911B-929F6A2E2AD4}"/>
              </a:ext>
            </a:extLst>
          </p:cNvPr>
          <p:cNvSpPr>
            <a:spLocks noChangeArrowheads="1"/>
          </p:cNvSpPr>
          <p:nvPr/>
        </p:nvSpPr>
        <p:spPr bwMode="auto">
          <a:xfrm>
            <a:off x="2139732" y="4584641"/>
            <a:ext cx="2706588" cy="416845"/>
          </a:xfrm>
          <a:prstGeom prst="rect">
            <a:avLst/>
          </a:prstGeom>
          <a:noFill/>
          <a:ln>
            <a:noFill/>
          </a:ln>
        </p:spPr>
        <p:txBody>
          <a:bodyPr wrap="square" lIns="0" tIns="0" rIns="0" bIns="0">
            <a:spAutoFit/>
          </a:bodyPr>
          <a:lstStyle/>
          <a:p>
            <a:pPr algn="just">
              <a:lnSpc>
                <a:spcPts val="1100"/>
              </a:lnSpc>
              <a:defRPr/>
            </a:pPr>
            <a:r>
              <a:rPr lang="ja-JP" altLang="en-US" sz="800" spc="10" dirty="0">
                <a:solidFill>
                  <a:srgbClr val="535353"/>
                </a:solidFill>
                <a:latin typeface="游ゴシック" panose="020B0400000000000000" pitchFamily="50" charset="-128"/>
                <a:ea typeface="游ゴシック" panose="020B0400000000000000" pitchFamily="50" charset="-128"/>
              </a:rPr>
              <a:t>アウトセット方式で三枚に折れるドア。</a:t>
            </a:r>
            <a:endParaRPr lang="en-US" altLang="ja-JP" sz="800" spc="10" dirty="0">
              <a:solidFill>
                <a:srgbClr val="535353"/>
              </a:solidFill>
              <a:latin typeface="游ゴシック" panose="020B0400000000000000" pitchFamily="50" charset="-128"/>
              <a:ea typeface="游ゴシック" panose="020B0400000000000000" pitchFamily="50" charset="-128"/>
            </a:endParaRPr>
          </a:p>
          <a:p>
            <a:pPr algn="just">
              <a:lnSpc>
                <a:spcPts val="1100"/>
              </a:lnSpc>
              <a:defRPr/>
            </a:pPr>
            <a:r>
              <a:rPr lang="ja-JP" altLang="en-US" sz="800" spc="10" dirty="0">
                <a:solidFill>
                  <a:srgbClr val="535353"/>
                </a:solidFill>
                <a:latin typeface="游ゴシック" panose="020B0400000000000000" pitchFamily="50" charset="-128"/>
                <a:ea typeface="游ゴシック" panose="020B0400000000000000" pitchFamily="50" charset="-128"/>
              </a:rPr>
              <a:t>外側への必要スペースが小さく、内部には干渉しない為、スペースが取れない場所へおすすめ。</a:t>
            </a:r>
          </a:p>
        </p:txBody>
      </p:sp>
      <p:pic>
        <p:nvPicPr>
          <p:cNvPr id="72" name="図 3140">
            <a:extLst>
              <a:ext uri="{FF2B5EF4-FFF2-40B4-BE49-F238E27FC236}">
                <a16:creationId xmlns:a16="http://schemas.microsoft.com/office/drawing/2014/main" id="{BCF7E3DE-4105-CE10-A534-08590A5268A7}"/>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095557" y="5628046"/>
            <a:ext cx="1541463" cy="1030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3" name="正方形/長方形 103">
            <a:extLst>
              <a:ext uri="{FF2B5EF4-FFF2-40B4-BE49-F238E27FC236}">
                <a16:creationId xmlns:a16="http://schemas.microsoft.com/office/drawing/2014/main" id="{056C779C-E668-0D9A-8B63-F56C95D751E0}"/>
              </a:ext>
            </a:extLst>
          </p:cNvPr>
          <p:cNvSpPr>
            <a:spLocks noChangeArrowheads="1"/>
          </p:cNvSpPr>
          <p:nvPr/>
        </p:nvSpPr>
        <p:spPr bwMode="auto">
          <a:xfrm>
            <a:off x="5117782" y="5303237"/>
            <a:ext cx="5365750" cy="275781"/>
          </a:xfrm>
          <a:prstGeom prst="rect">
            <a:avLst/>
          </a:prstGeom>
          <a:noFill/>
          <a:ln>
            <a:noFill/>
          </a:ln>
        </p:spPr>
        <p:txBody>
          <a:bodyPr wrap="square" lIns="0" tIns="0" rIns="0" bIns="0">
            <a:spAutoFit/>
          </a:bodyPr>
          <a:lstStyle/>
          <a:p>
            <a:pPr algn="just">
              <a:lnSpc>
                <a:spcPts val="1100"/>
              </a:lnSpc>
              <a:defRPr/>
            </a:pPr>
            <a:r>
              <a:rPr lang="ja-JP" altLang="en-US" sz="800" spc="10" dirty="0">
                <a:solidFill>
                  <a:srgbClr val="535353"/>
                </a:solidFill>
                <a:latin typeface="游ゴシック" panose="020B0400000000000000" pitchFamily="50" charset="-128"/>
                <a:ea typeface="游ゴシック" panose="020B0400000000000000" pitchFamily="50" charset="-128"/>
              </a:rPr>
              <a:t>片引き戸で有効開口が取れない場合も連動折れドアの設置でしっかりとれるケースもあります。</a:t>
            </a:r>
            <a:endParaRPr lang="en-US" altLang="ja-JP" sz="800" spc="10" dirty="0">
              <a:solidFill>
                <a:srgbClr val="535353"/>
              </a:solidFill>
              <a:latin typeface="游ゴシック" panose="020B0400000000000000" pitchFamily="50" charset="-128"/>
              <a:ea typeface="游ゴシック" panose="020B0400000000000000" pitchFamily="50" charset="-128"/>
            </a:endParaRPr>
          </a:p>
          <a:p>
            <a:pPr algn="just">
              <a:lnSpc>
                <a:spcPts val="1100"/>
              </a:lnSpc>
              <a:defRPr/>
            </a:pPr>
            <a:r>
              <a:rPr lang="ja-JP" altLang="en-US" sz="800" spc="10" dirty="0">
                <a:solidFill>
                  <a:srgbClr val="535353"/>
                </a:solidFill>
                <a:latin typeface="游ゴシック" panose="020B0400000000000000" pitchFamily="50" charset="-128"/>
                <a:ea typeface="游ゴシック" panose="020B0400000000000000" pitchFamily="50" charset="-128"/>
              </a:rPr>
              <a:t>中折れドアと違いアウトセット方式の為、内側干渉がありません。内部側を有効に活用できるメリットがあります。</a:t>
            </a:r>
          </a:p>
        </p:txBody>
      </p:sp>
      <p:sp>
        <p:nvSpPr>
          <p:cNvPr id="74" name="object 79">
            <a:extLst>
              <a:ext uri="{FF2B5EF4-FFF2-40B4-BE49-F238E27FC236}">
                <a16:creationId xmlns:a16="http://schemas.microsoft.com/office/drawing/2014/main" id="{DCA7C71C-A24A-6A9D-485C-AE9F8DF71FE5}"/>
              </a:ext>
            </a:extLst>
          </p:cNvPr>
          <p:cNvSpPr txBox="1">
            <a:spLocks noChangeArrowheads="1"/>
          </p:cNvSpPr>
          <p:nvPr/>
        </p:nvSpPr>
        <p:spPr bwMode="auto">
          <a:xfrm>
            <a:off x="5133657" y="4864459"/>
            <a:ext cx="5540375" cy="431800"/>
          </a:xfrm>
          <a:prstGeom prst="rect">
            <a:avLst/>
          </a:prstGeom>
          <a:noFill/>
          <a:ln>
            <a:noFill/>
          </a:ln>
        </p:spPr>
        <p:txBody>
          <a:bodyPr lIns="0" tIns="0" rIns="0" bIns="0">
            <a:spAutoFit/>
          </a:bodyPr>
          <a:lstStyle>
            <a:lvl1pPr marL="7938">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defRPr/>
            </a:pPr>
            <a:r>
              <a:rPr lang="en-US" altLang="ja-JP" sz="2800" dirty="0">
                <a:solidFill>
                  <a:schemeClr val="tx1">
                    <a:lumMod val="75000"/>
                    <a:lumOff val="25000"/>
                  </a:schemeClr>
                </a:solidFill>
                <a:latin typeface="游ゴシック" panose="020B0400000000000000" pitchFamily="50" charset="-128"/>
                <a:ea typeface="游ゴシック" panose="020B0400000000000000" pitchFamily="50" charset="-128"/>
              </a:rPr>
              <a:t>03</a:t>
            </a:r>
            <a:r>
              <a:rPr lang="ja-JP" altLang="en-US" sz="2800" dirty="0">
                <a:solidFill>
                  <a:schemeClr val="tx1">
                    <a:lumMod val="75000"/>
                    <a:lumOff val="25000"/>
                  </a:schemeClr>
                </a:solidFill>
                <a:latin typeface="游ゴシック" panose="020B0400000000000000" pitchFamily="50" charset="-128"/>
                <a:ea typeface="游ゴシック" panose="020B0400000000000000" pitchFamily="50" charset="-128"/>
              </a:rPr>
              <a:t> </a:t>
            </a:r>
            <a:r>
              <a:rPr lang="ja-JP" altLang="en-US" sz="1600" dirty="0">
                <a:solidFill>
                  <a:schemeClr val="tx1">
                    <a:lumMod val="75000"/>
                    <a:lumOff val="25000"/>
                  </a:schemeClr>
                </a:solidFill>
                <a:latin typeface="游ゴシック" panose="020B0400000000000000" pitchFamily="50" charset="-128"/>
                <a:ea typeface="游ゴシック" panose="020B0400000000000000" pitchFamily="50" charset="-128"/>
              </a:rPr>
              <a:t>片引き戸や中折れドアとは違ったメリットあり</a:t>
            </a:r>
            <a:endParaRPr lang="ja-JP" altLang="en-US" sz="1600" dirty="0">
              <a:solidFill>
                <a:schemeClr val="tx1">
                  <a:lumMod val="75000"/>
                  <a:lumOff val="25000"/>
                </a:schemeClr>
              </a:solidFill>
              <a:latin typeface="游ゴシック" panose="020B0400000000000000" pitchFamily="50" charset="-128"/>
              <a:ea typeface="游ゴシック" panose="020B0400000000000000" pitchFamily="50" charset="-128"/>
              <a:cs typeface="KozMinPro-Heavy" pitchFamily="18" charset="-128"/>
            </a:endParaRPr>
          </a:p>
        </p:txBody>
      </p:sp>
      <p:sp>
        <p:nvSpPr>
          <p:cNvPr id="75" name="object 14">
            <a:extLst>
              <a:ext uri="{FF2B5EF4-FFF2-40B4-BE49-F238E27FC236}">
                <a16:creationId xmlns:a16="http://schemas.microsoft.com/office/drawing/2014/main" id="{CCAC13E1-89E5-7C5A-0D0A-C4FDE5FC2394}"/>
              </a:ext>
            </a:extLst>
          </p:cNvPr>
          <p:cNvSpPr>
            <a:spLocks/>
          </p:cNvSpPr>
          <p:nvPr/>
        </p:nvSpPr>
        <p:spPr bwMode="auto">
          <a:xfrm>
            <a:off x="5047932" y="5251809"/>
            <a:ext cx="5424488" cy="55562"/>
          </a:xfrm>
          <a:custGeom>
            <a:avLst/>
            <a:gdLst>
              <a:gd name="T0" fmla="*/ 0 w 8280400"/>
              <a:gd name="T1" fmla="*/ 0 h 65324"/>
              <a:gd name="T2" fmla="*/ 1 w 8280400"/>
              <a:gd name="T3" fmla="*/ 0 h 65324"/>
              <a:gd name="T4" fmla="*/ 0 60000 65536"/>
              <a:gd name="T5" fmla="*/ 0 60000 65536"/>
              <a:gd name="T6" fmla="*/ 0 w 8280400"/>
              <a:gd name="T7" fmla="*/ 0 h 65324"/>
              <a:gd name="T8" fmla="*/ 8280400 w 8280400"/>
              <a:gd name="T9" fmla="*/ 0 h 65324"/>
            </a:gdLst>
            <a:ahLst/>
            <a:cxnLst>
              <a:cxn ang="T4">
                <a:pos x="T0" y="T1"/>
              </a:cxn>
              <a:cxn ang="T5">
                <a:pos x="T2" y="T3"/>
              </a:cxn>
            </a:cxnLst>
            <a:rect l="T6" t="T7" r="T8" b="T9"/>
            <a:pathLst>
              <a:path w="8280400" h="65324">
                <a:moveTo>
                  <a:pt x="0" y="0"/>
                </a:moveTo>
                <a:lnTo>
                  <a:pt x="8280006" y="0"/>
                </a:lnTo>
              </a:path>
            </a:pathLst>
          </a:custGeom>
          <a:noFill/>
          <a:ln w="12700">
            <a:solidFill>
              <a:srgbClr val="828283"/>
            </a:solidFill>
            <a:prstDash val="sysDot"/>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ja-JP" altLang="en-US">
              <a:latin typeface="Yu Gothic Medium" panose="020B0500000000000000" pitchFamily="50" charset="-128"/>
              <a:ea typeface="Yu Gothic Medium" panose="020B0500000000000000" pitchFamily="50" charset="-128"/>
            </a:endParaRPr>
          </a:p>
        </p:txBody>
      </p:sp>
      <p:sp>
        <p:nvSpPr>
          <p:cNvPr id="76" name="二等辺三角形 75">
            <a:extLst>
              <a:ext uri="{FF2B5EF4-FFF2-40B4-BE49-F238E27FC236}">
                <a16:creationId xmlns:a16="http://schemas.microsoft.com/office/drawing/2014/main" id="{E85CD91E-4C17-309E-7616-EF27AA36D8A0}"/>
              </a:ext>
            </a:extLst>
          </p:cNvPr>
          <p:cNvSpPr/>
          <p:nvPr/>
        </p:nvSpPr>
        <p:spPr>
          <a:xfrm rot="5400000">
            <a:off x="7242651" y="2315649"/>
            <a:ext cx="365125" cy="153987"/>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Yu Gothic Medium" panose="020B0500000000000000" pitchFamily="50" charset="-128"/>
              <a:ea typeface="Yu Gothic Medium" panose="020B0500000000000000" pitchFamily="50" charset="-128"/>
            </a:endParaRPr>
          </a:p>
        </p:txBody>
      </p:sp>
      <p:sp>
        <p:nvSpPr>
          <p:cNvPr id="77" name="二等辺三角形 76">
            <a:extLst>
              <a:ext uri="{FF2B5EF4-FFF2-40B4-BE49-F238E27FC236}">
                <a16:creationId xmlns:a16="http://schemas.microsoft.com/office/drawing/2014/main" id="{CDFC0F28-6C4F-15DC-6D45-E0F73BFF5AC7}"/>
              </a:ext>
            </a:extLst>
          </p:cNvPr>
          <p:cNvSpPr/>
          <p:nvPr/>
        </p:nvSpPr>
        <p:spPr>
          <a:xfrm rot="5400000">
            <a:off x="7279163" y="4136479"/>
            <a:ext cx="365125" cy="153988"/>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Yu Gothic Medium" panose="020B0500000000000000" pitchFamily="50" charset="-128"/>
              <a:ea typeface="Yu Gothic Medium" panose="020B0500000000000000" pitchFamily="50" charset="-128"/>
            </a:endParaRPr>
          </a:p>
        </p:txBody>
      </p:sp>
      <p:sp>
        <p:nvSpPr>
          <p:cNvPr id="78" name="二等辺三角形 77">
            <a:extLst>
              <a:ext uri="{FF2B5EF4-FFF2-40B4-BE49-F238E27FC236}">
                <a16:creationId xmlns:a16="http://schemas.microsoft.com/office/drawing/2014/main" id="{F5E851B2-E7C2-E199-C033-C2E12ADB8BE2}"/>
              </a:ext>
            </a:extLst>
          </p:cNvPr>
          <p:cNvSpPr/>
          <p:nvPr/>
        </p:nvSpPr>
        <p:spPr>
          <a:xfrm rot="20516200">
            <a:off x="9105582" y="3716436"/>
            <a:ext cx="423863" cy="174625"/>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Yu Gothic Medium" panose="020B0500000000000000" pitchFamily="50" charset="-128"/>
              <a:ea typeface="Yu Gothic Medium" panose="020B0500000000000000" pitchFamily="50" charset="-128"/>
            </a:endParaRPr>
          </a:p>
        </p:txBody>
      </p:sp>
      <p:sp>
        <p:nvSpPr>
          <p:cNvPr id="79" name="テキスト ボックス 205">
            <a:extLst>
              <a:ext uri="{FF2B5EF4-FFF2-40B4-BE49-F238E27FC236}">
                <a16:creationId xmlns:a16="http://schemas.microsoft.com/office/drawing/2014/main" id="{5E93CF09-768B-B5A9-AE50-CF43630EB013}"/>
              </a:ext>
            </a:extLst>
          </p:cNvPr>
          <p:cNvSpPr txBox="1">
            <a:spLocks noChangeArrowheads="1"/>
          </p:cNvSpPr>
          <p:nvPr/>
        </p:nvSpPr>
        <p:spPr bwMode="auto">
          <a:xfrm rot="20450683">
            <a:off x="9056370" y="1779046"/>
            <a:ext cx="1527175" cy="278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eaLnBrk="1" hangingPunct="1">
              <a:lnSpc>
                <a:spcPts val="1100"/>
              </a:lnSpc>
            </a:pPr>
            <a:r>
              <a:rPr lang="ja-JP" altLang="en-US" sz="900" b="1">
                <a:solidFill>
                  <a:srgbClr val="003399"/>
                </a:solidFill>
                <a:latin typeface="游ゴシック" panose="020B0400000000000000" pitchFamily="50" charset="-128"/>
                <a:ea typeface="游ゴシック" panose="020B0400000000000000" pitchFamily="50" charset="-128"/>
                <a:cs typeface="ShinGoPro-Regular"/>
              </a:rPr>
              <a:t>立ち位置の移動が、</a:t>
            </a:r>
            <a:endParaRPr lang="en-US" altLang="ja-JP" sz="900" b="1">
              <a:solidFill>
                <a:srgbClr val="003399"/>
              </a:solidFill>
              <a:latin typeface="游ゴシック" panose="020B0400000000000000" pitchFamily="50" charset="-128"/>
              <a:ea typeface="游ゴシック" panose="020B0400000000000000" pitchFamily="50" charset="-128"/>
              <a:cs typeface="ShinGoPro-Regular"/>
            </a:endParaRPr>
          </a:p>
          <a:p>
            <a:pPr eaLnBrk="1" hangingPunct="1">
              <a:lnSpc>
                <a:spcPts val="1100"/>
              </a:lnSpc>
            </a:pPr>
            <a:r>
              <a:rPr lang="ja-JP" altLang="en-US" sz="900" b="1">
                <a:solidFill>
                  <a:srgbClr val="003399"/>
                </a:solidFill>
                <a:latin typeface="游ゴシック" panose="020B0400000000000000" pitchFamily="50" charset="-128"/>
                <a:ea typeface="游ゴシック" panose="020B0400000000000000" pitchFamily="50" charset="-128"/>
                <a:cs typeface="ShinGoPro-Regular"/>
              </a:rPr>
              <a:t>小さいので開閉ラクラク</a:t>
            </a:r>
            <a:endParaRPr lang="en-US" altLang="ja-JP" sz="900" b="1">
              <a:solidFill>
                <a:srgbClr val="003399"/>
              </a:solidFill>
              <a:latin typeface="游ゴシック" panose="020B0400000000000000" pitchFamily="50" charset="-128"/>
              <a:ea typeface="游ゴシック" panose="020B0400000000000000" pitchFamily="50" charset="-128"/>
              <a:cs typeface="ShinGoPro-Regular"/>
            </a:endParaRPr>
          </a:p>
        </p:txBody>
      </p:sp>
      <p:cxnSp>
        <p:nvCxnSpPr>
          <p:cNvPr id="80" name="直線コネクタ 79">
            <a:extLst>
              <a:ext uri="{FF2B5EF4-FFF2-40B4-BE49-F238E27FC236}">
                <a16:creationId xmlns:a16="http://schemas.microsoft.com/office/drawing/2014/main" id="{4B432618-6635-BF8F-4978-9380B02F46BF}"/>
              </a:ext>
            </a:extLst>
          </p:cNvPr>
          <p:cNvCxnSpPr>
            <a:cxnSpLocks/>
          </p:cNvCxnSpPr>
          <p:nvPr/>
        </p:nvCxnSpPr>
        <p:spPr>
          <a:xfrm flipV="1">
            <a:off x="8994457" y="1560462"/>
            <a:ext cx="1076325" cy="42862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81" name="直線コネクタ 80">
            <a:extLst>
              <a:ext uri="{FF2B5EF4-FFF2-40B4-BE49-F238E27FC236}">
                <a16:creationId xmlns:a16="http://schemas.microsoft.com/office/drawing/2014/main" id="{9656784B-C022-63BE-3215-318C3E33D158}"/>
              </a:ext>
            </a:extLst>
          </p:cNvPr>
          <p:cNvCxnSpPr>
            <a:cxnSpLocks/>
          </p:cNvCxnSpPr>
          <p:nvPr/>
        </p:nvCxnSpPr>
        <p:spPr>
          <a:xfrm flipV="1">
            <a:off x="9064307" y="2112912"/>
            <a:ext cx="1246188" cy="261937"/>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82" name="テキスト ボックス 213">
            <a:extLst>
              <a:ext uri="{FF2B5EF4-FFF2-40B4-BE49-F238E27FC236}">
                <a16:creationId xmlns:a16="http://schemas.microsoft.com/office/drawing/2014/main" id="{1FB6369C-C4B1-5541-FAF3-C630E839F61A}"/>
              </a:ext>
            </a:extLst>
          </p:cNvPr>
          <p:cNvSpPr txBox="1">
            <a:spLocks noChangeArrowheads="1"/>
          </p:cNvSpPr>
          <p:nvPr/>
        </p:nvSpPr>
        <p:spPr bwMode="auto">
          <a:xfrm rot="20450683">
            <a:off x="9050020" y="3523048"/>
            <a:ext cx="1527175" cy="278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eaLnBrk="1" hangingPunct="1">
              <a:lnSpc>
                <a:spcPts val="1100"/>
              </a:lnSpc>
            </a:pPr>
            <a:r>
              <a:rPr lang="ja-JP" altLang="en-US" sz="900" b="1" dirty="0">
                <a:solidFill>
                  <a:srgbClr val="003399"/>
                </a:solidFill>
                <a:latin typeface="游ゴシック" panose="020B0400000000000000" pitchFamily="50" charset="-128"/>
                <a:ea typeface="游ゴシック" panose="020B0400000000000000" pitchFamily="50" charset="-128"/>
                <a:cs typeface="ShinGoPro-Regular"/>
              </a:rPr>
              <a:t>開閉スペースが小さく</a:t>
            </a:r>
            <a:endParaRPr lang="en-US" altLang="ja-JP" sz="900" b="1" dirty="0">
              <a:solidFill>
                <a:srgbClr val="003399"/>
              </a:solidFill>
              <a:latin typeface="游ゴシック" panose="020B0400000000000000" pitchFamily="50" charset="-128"/>
              <a:ea typeface="游ゴシック" panose="020B0400000000000000" pitchFamily="50" charset="-128"/>
              <a:cs typeface="ShinGoPro-Regular"/>
            </a:endParaRPr>
          </a:p>
          <a:p>
            <a:pPr eaLnBrk="1" hangingPunct="1">
              <a:lnSpc>
                <a:spcPts val="1100"/>
              </a:lnSpc>
            </a:pPr>
            <a:r>
              <a:rPr lang="ja-JP" altLang="en-US" sz="900" b="1" dirty="0">
                <a:solidFill>
                  <a:srgbClr val="003399"/>
                </a:solidFill>
                <a:latin typeface="游ゴシック" panose="020B0400000000000000" pitchFamily="50" charset="-128"/>
                <a:ea typeface="游ゴシック" panose="020B0400000000000000" pitchFamily="50" charset="-128"/>
                <a:cs typeface="ShinGoPro-Regular"/>
              </a:rPr>
              <a:t>ドアの干渉解消</a:t>
            </a:r>
            <a:endParaRPr lang="en-US" altLang="ja-JP" sz="900" b="1" dirty="0">
              <a:solidFill>
                <a:srgbClr val="003399"/>
              </a:solidFill>
              <a:latin typeface="游ゴシック" panose="020B0400000000000000" pitchFamily="50" charset="-128"/>
              <a:ea typeface="游ゴシック" panose="020B0400000000000000" pitchFamily="50" charset="-128"/>
              <a:cs typeface="ShinGoPro-Regular"/>
            </a:endParaRPr>
          </a:p>
        </p:txBody>
      </p:sp>
      <p:cxnSp>
        <p:nvCxnSpPr>
          <p:cNvPr id="83" name="直線コネクタ 82">
            <a:extLst>
              <a:ext uri="{FF2B5EF4-FFF2-40B4-BE49-F238E27FC236}">
                <a16:creationId xmlns:a16="http://schemas.microsoft.com/office/drawing/2014/main" id="{6EE9E3BF-7924-02A2-A2D8-314452A97F9B}"/>
              </a:ext>
            </a:extLst>
          </p:cNvPr>
          <p:cNvCxnSpPr>
            <a:cxnSpLocks/>
          </p:cNvCxnSpPr>
          <p:nvPr/>
        </p:nvCxnSpPr>
        <p:spPr>
          <a:xfrm flipV="1">
            <a:off x="8988107" y="3313509"/>
            <a:ext cx="1090613" cy="430212"/>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84" name="直線コネクタ 83">
            <a:extLst>
              <a:ext uri="{FF2B5EF4-FFF2-40B4-BE49-F238E27FC236}">
                <a16:creationId xmlns:a16="http://schemas.microsoft.com/office/drawing/2014/main" id="{B64789B6-C418-5086-A72B-F6ED25CA9D6C}"/>
              </a:ext>
            </a:extLst>
          </p:cNvPr>
          <p:cNvCxnSpPr>
            <a:cxnSpLocks/>
          </p:cNvCxnSpPr>
          <p:nvPr/>
        </p:nvCxnSpPr>
        <p:spPr>
          <a:xfrm flipV="1">
            <a:off x="9057957" y="3867546"/>
            <a:ext cx="1246188" cy="261938"/>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88" name="テキスト ボックス 218">
            <a:extLst>
              <a:ext uri="{FF2B5EF4-FFF2-40B4-BE49-F238E27FC236}">
                <a16:creationId xmlns:a16="http://schemas.microsoft.com/office/drawing/2014/main" id="{07B05568-C3A7-1CAC-CB75-CD2DA1E09081}"/>
              </a:ext>
            </a:extLst>
          </p:cNvPr>
          <p:cNvSpPr txBox="1">
            <a:spLocks noChangeArrowheads="1"/>
          </p:cNvSpPr>
          <p:nvPr/>
        </p:nvSpPr>
        <p:spPr bwMode="auto">
          <a:xfrm rot="20450683">
            <a:off x="9005570" y="5845176"/>
            <a:ext cx="1528762" cy="278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eaLnBrk="1" hangingPunct="1">
              <a:lnSpc>
                <a:spcPts val="1100"/>
              </a:lnSpc>
            </a:pPr>
            <a:r>
              <a:rPr lang="ja-JP" altLang="en-US" sz="900" b="1" dirty="0">
                <a:solidFill>
                  <a:srgbClr val="003399"/>
                </a:solidFill>
                <a:latin typeface="游ゴシック" panose="020B0400000000000000" pitchFamily="50" charset="-128"/>
                <a:ea typeface="游ゴシック" panose="020B0400000000000000" pitchFamily="50" charset="-128"/>
                <a:cs typeface="ShinGoPro-Regular"/>
              </a:rPr>
              <a:t>有効開口がしっかりとれる。</a:t>
            </a:r>
            <a:endParaRPr lang="en-US" altLang="ja-JP" sz="900" b="1" dirty="0">
              <a:solidFill>
                <a:srgbClr val="003399"/>
              </a:solidFill>
              <a:latin typeface="游ゴシック" panose="020B0400000000000000" pitchFamily="50" charset="-128"/>
              <a:ea typeface="游ゴシック" panose="020B0400000000000000" pitchFamily="50" charset="-128"/>
              <a:cs typeface="ShinGoPro-Regular"/>
            </a:endParaRPr>
          </a:p>
          <a:p>
            <a:pPr eaLnBrk="1" hangingPunct="1">
              <a:lnSpc>
                <a:spcPts val="1100"/>
              </a:lnSpc>
            </a:pPr>
            <a:r>
              <a:rPr lang="ja-JP" altLang="en-US" sz="900" b="1" dirty="0">
                <a:solidFill>
                  <a:srgbClr val="003399"/>
                </a:solidFill>
                <a:latin typeface="游ゴシック" panose="020B0400000000000000" pitchFamily="50" charset="-128"/>
                <a:ea typeface="游ゴシック" panose="020B0400000000000000" pitchFamily="50" charset="-128"/>
                <a:cs typeface="ShinGoPro-Regular"/>
              </a:rPr>
              <a:t>内側もしっかり活用可能。</a:t>
            </a:r>
            <a:endParaRPr lang="en-US" altLang="ja-JP" sz="900" b="1" dirty="0">
              <a:solidFill>
                <a:srgbClr val="003399"/>
              </a:solidFill>
              <a:latin typeface="游ゴシック" panose="020B0400000000000000" pitchFamily="50" charset="-128"/>
              <a:ea typeface="游ゴシック" panose="020B0400000000000000" pitchFamily="50" charset="-128"/>
              <a:cs typeface="ShinGoPro-Regular"/>
            </a:endParaRPr>
          </a:p>
        </p:txBody>
      </p:sp>
      <p:cxnSp>
        <p:nvCxnSpPr>
          <p:cNvPr id="89" name="直線コネクタ 88">
            <a:extLst>
              <a:ext uri="{FF2B5EF4-FFF2-40B4-BE49-F238E27FC236}">
                <a16:creationId xmlns:a16="http://schemas.microsoft.com/office/drawing/2014/main" id="{833FF2D4-DAFC-70B0-E6A6-97C3C36DA100}"/>
              </a:ext>
            </a:extLst>
          </p:cNvPr>
          <p:cNvCxnSpPr>
            <a:cxnSpLocks/>
          </p:cNvCxnSpPr>
          <p:nvPr/>
        </p:nvCxnSpPr>
        <p:spPr>
          <a:xfrm flipV="1">
            <a:off x="9013507" y="5598331"/>
            <a:ext cx="1090613" cy="430212"/>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90" name="直線コネクタ 89">
            <a:extLst>
              <a:ext uri="{FF2B5EF4-FFF2-40B4-BE49-F238E27FC236}">
                <a16:creationId xmlns:a16="http://schemas.microsoft.com/office/drawing/2014/main" id="{E8FDB9E7-82F4-9B3A-FE27-A892947577A5}"/>
              </a:ext>
            </a:extLst>
          </p:cNvPr>
          <p:cNvCxnSpPr>
            <a:cxnSpLocks/>
          </p:cNvCxnSpPr>
          <p:nvPr/>
        </p:nvCxnSpPr>
        <p:spPr>
          <a:xfrm flipV="1">
            <a:off x="9083357" y="6152368"/>
            <a:ext cx="1246188" cy="261938"/>
          </a:xfrm>
          <a:prstGeom prst="line">
            <a:avLst/>
          </a:prstGeom>
          <a:ln w="38100"/>
        </p:spPr>
        <p:style>
          <a:lnRef idx="1">
            <a:schemeClr val="accent1"/>
          </a:lnRef>
          <a:fillRef idx="0">
            <a:schemeClr val="accent1"/>
          </a:fillRef>
          <a:effectRef idx="0">
            <a:schemeClr val="accent1"/>
          </a:effectRef>
          <a:fontRef idx="minor">
            <a:schemeClr val="tx1"/>
          </a:fontRef>
        </p:style>
      </p:cxnSp>
      <p:grpSp>
        <p:nvGrpSpPr>
          <p:cNvPr id="91" name="グループ化 63">
            <a:extLst>
              <a:ext uri="{FF2B5EF4-FFF2-40B4-BE49-F238E27FC236}">
                <a16:creationId xmlns:a16="http://schemas.microsoft.com/office/drawing/2014/main" id="{53A9077F-01AE-B2EF-FB23-975BCDE78A11}"/>
              </a:ext>
            </a:extLst>
          </p:cNvPr>
          <p:cNvGrpSpPr>
            <a:grpSpLocks/>
          </p:cNvGrpSpPr>
          <p:nvPr/>
        </p:nvGrpSpPr>
        <p:grpSpPr bwMode="auto">
          <a:xfrm>
            <a:off x="7006907" y="5882046"/>
            <a:ext cx="1530350" cy="720725"/>
            <a:chOff x="6244195" y="5497705"/>
            <a:chExt cx="1530241" cy="720441"/>
          </a:xfrm>
        </p:grpSpPr>
        <p:pic>
          <p:nvPicPr>
            <p:cNvPr id="92" name="図 3163">
              <a:extLst>
                <a:ext uri="{FF2B5EF4-FFF2-40B4-BE49-F238E27FC236}">
                  <a16:creationId xmlns:a16="http://schemas.microsoft.com/office/drawing/2014/main" id="{194EE979-A70A-EAD6-A5B1-42CFE65BEC74}"/>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6244195" y="5497705"/>
              <a:ext cx="774547" cy="530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3" name="図 3164">
              <a:extLst>
                <a:ext uri="{FF2B5EF4-FFF2-40B4-BE49-F238E27FC236}">
                  <a16:creationId xmlns:a16="http://schemas.microsoft.com/office/drawing/2014/main" id="{309999FD-ACA9-3164-1CFD-6F41D746E875}"/>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6412438" y="5752011"/>
              <a:ext cx="354890" cy="3896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4" name="図 3166">
              <a:extLst>
                <a:ext uri="{FF2B5EF4-FFF2-40B4-BE49-F238E27FC236}">
                  <a16:creationId xmlns:a16="http://schemas.microsoft.com/office/drawing/2014/main" id="{3B701F54-01A5-B4F2-22AD-9A7B42B1C7A2}"/>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7100406" y="5514810"/>
              <a:ext cx="674030" cy="703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95" name="楕円 94">
            <a:extLst>
              <a:ext uri="{FF2B5EF4-FFF2-40B4-BE49-F238E27FC236}">
                <a16:creationId xmlns:a16="http://schemas.microsoft.com/office/drawing/2014/main" id="{BD5E3F62-6F4B-98BF-9C5C-9377C3EEE58C}"/>
              </a:ext>
            </a:extLst>
          </p:cNvPr>
          <p:cNvSpPr/>
          <p:nvPr/>
        </p:nvSpPr>
        <p:spPr>
          <a:xfrm>
            <a:off x="7373620" y="6132871"/>
            <a:ext cx="214312" cy="244475"/>
          </a:xfrm>
          <a:prstGeom prst="ellipse">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Yu Gothic Medium" panose="020B0500000000000000" pitchFamily="50" charset="-128"/>
              <a:ea typeface="Yu Gothic Medium" panose="020B0500000000000000" pitchFamily="50" charset="-128"/>
            </a:endParaRPr>
          </a:p>
        </p:txBody>
      </p:sp>
      <p:cxnSp>
        <p:nvCxnSpPr>
          <p:cNvPr id="96" name="直線コネクタ 95">
            <a:extLst>
              <a:ext uri="{FF2B5EF4-FFF2-40B4-BE49-F238E27FC236}">
                <a16:creationId xmlns:a16="http://schemas.microsoft.com/office/drawing/2014/main" id="{5A03114E-008C-69BF-AF35-7A001FBEF1A3}"/>
              </a:ext>
            </a:extLst>
          </p:cNvPr>
          <p:cNvCxnSpPr>
            <a:cxnSpLocks/>
          </p:cNvCxnSpPr>
          <p:nvPr/>
        </p:nvCxnSpPr>
        <p:spPr>
          <a:xfrm>
            <a:off x="7548245" y="6369409"/>
            <a:ext cx="115887" cy="242887"/>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97" name="楕円 96">
            <a:extLst>
              <a:ext uri="{FF2B5EF4-FFF2-40B4-BE49-F238E27FC236}">
                <a16:creationId xmlns:a16="http://schemas.microsoft.com/office/drawing/2014/main" id="{CBD0B3E0-637A-C657-E5B6-700E7ADC0306}"/>
              </a:ext>
            </a:extLst>
          </p:cNvPr>
          <p:cNvSpPr/>
          <p:nvPr/>
        </p:nvSpPr>
        <p:spPr>
          <a:xfrm>
            <a:off x="8267382" y="6139221"/>
            <a:ext cx="214313" cy="242888"/>
          </a:xfrm>
          <a:prstGeom prst="ellipse">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Yu Gothic Medium" panose="020B0500000000000000" pitchFamily="50" charset="-128"/>
              <a:ea typeface="Yu Gothic Medium" panose="020B0500000000000000" pitchFamily="50" charset="-128"/>
            </a:endParaRPr>
          </a:p>
        </p:txBody>
      </p:sp>
      <p:cxnSp>
        <p:nvCxnSpPr>
          <p:cNvPr id="98" name="直線コネクタ 97">
            <a:extLst>
              <a:ext uri="{FF2B5EF4-FFF2-40B4-BE49-F238E27FC236}">
                <a16:creationId xmlns:a16="http://schemas.microsoft.com/office/drawing/2014/main" id="{5DA6366B-C8DB-6F65-31EE-75322058EF4F}"/>
              </a:ext>
            </a:extLst>
          </p:cNvPr>
          <p:cNvCxnSpPr>
            <a:cxnSpLocks/>
          </p:cNvCxnSpPr>
          <p:nvPr/>
        </p:nvCxnSpPr>
        <p:spPr>
          <a:xfrm>
            <a:off x="8442007" y="6375759"/>
            <a:ext cx="95250" cy="20955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99" name="正方形/長方形 103">
            <a:extLst>
              <a:ext uri="{FF2B5EF4-FFF2-40B4-BE49-F238E27FC236}">
                <a16:creationId xmlns:a16="http://schemas.microsoft.com/office/drawing/2014/main" id="{F32EBA0A-CAA3-84A2-2DA8-70484E11F9D9}"/>
              </a:ext>
            </a:extLst>
          </p:cNvPr>
          <p:cNvSpPr>
            <a:spLocks noChangeArrowheads="1"/>
          </p:cNvSpPr>
          <p:nvPr/>
        </p:nvSpPr>
        <p:spPr bwMode="auto">
          <a:xfrm>
            <a:off x="5220970" y="5607409"/>
            <a:ext cx="3581400" cy="134204"/>
          </a:xfrm>
          <a:prstGeom prst="rect">
            <a:avLst/>
          </a:prstGeom>
          <a:solidFill>
            <a:schemeClr val="bg1"/>
          </a:solidFill>
          <a:ln>
            <a:noFill/>
          </a:ln>
        </p:spPr>
        <p:txBody>
          <a:bodyPr lIns="0" tIns="0" rIns="0" bIns="0">
            <a:spAutoFit/>
          </a:bodyPr>
          <a:lstStyle/>
          <a:p>
            <a:pPr algn="just">
              <a:lnSpc>
                <a:spcPts val="1100"/>
              </a:lnSpc>
              <a:defRPr/>
            </a:pPr>
            <a:endParaRPr lang="ja-JP" altLang="en-US" sz="800" spc="10" dirty="0">
              <a:solidFill>
                <a:srgbClr val="535353"/>
              </a:solidFill>
              <a:latin typeface="游ゴシック" panose="020B0400000000000000" pitchFamily="50" charset="-128"/>
              <a:ea typeface="游ゴシック" panose="020B0400000000000000" pitchFamily="50" charset="-128"/>
            </a:endParaRPr>
          </a:p>
        </p:txBody>
      </p:sp>
      <p:sp>
        <p:nvSpPr>
          <p:cNvPr id="100" name="正方形/長方形 103">
            <a:extLst>
              <a:ext uri="{FF2B5EF4-FFF2-40B4-BE49-F238E27FC236}">
                <a16:creationId xmlns:a16="http://schemas.microsoft.com/office/drawing/2014/main" id="{0734FB59-6FE9-674C-C333-0280B9783D5F}"/>
              </a:ext>
            </a:extLst>
          </p:cNvPr>
          <p:cNvSpPr>
            <a:spLocks noChangeArrowheads="1"/>
          </p:cNvSpPr>
          <p:nvPr/>
        </p:nvSpPr>
        <p:spPr bwMode="auto">
          <a:xfrm>
            <a:off x="7186295" y="6644046"/>
            <a:ext cx="801687" cy="134204"/>
          </a:xfrm>
          <a:prstGeom prst="rect">
            <a:avLst/>
          </a:prstGeom>
          <a:solidFill>
            <a:schemeClr val="bg1"/>
          </a:solidFill>
          <a:ln>
            <a:noFill/>
          </a:ln>
        </p:spPr>
        <p:txBody>
          <a:bodyPr lIns="0" tIns="0" rIns="0" bIns="0">
            <a:spAutoFit/>
          </a:bodyPr>
          <a:lstStyle/>
          <a:p>
            <a:pPr algn="just">
              <a:lnSpc>
                <a:spcPts val="1100"/>
              </a:lnSpc>
              <a:defRPr/>
            </a:pPr>
            <a:r>
              <a:rPr lang="ja-JP" altLang="en-US" sz="800" b="1" spc="10" dirty="0">
                <a:solidFill>
                  <a:srgbClr val="535353"/>
                </a:solidFill>
                <a:latin typeface="游ゴシック" panose="020B0400000000000000" pitchFamily="50" charset="-128"/>
                <a:ea typeface="游ゴシック" panose="020B0400000000000000" pitchFamily="50" charset="-128"/>
              </a:rPr>
              <a:t>内側に</a:t>
            </a:r>
            <a:r>
              <a:rPr lang="ja-JP" altLang="en-US" sz="800" b="1" u="sng" spc="10" dirty="0">
                <a:solidFill>
                  <a:srgbClr val="FF0000"/>
                </a:solidFill>
                <a:latin typeface="游ゴシック" panose="020B0400000000000000" pitchFamily="50" charset="-128"/>
                <a:ea typeface="游ゴシック" panose="020B0400000000000000" pitchFamily="50" charset="-128"/>
              </a:rPr>
              <a:t>干渉する</a:t>
            </a:r>
          </a:p>
        </p:txBody>
      </p:sp>
      <p:sp>
        <p:nvSpPr>
          <p:cNvPr id="101" name="正方形/長方形 103">
            <a:extLst>
              <a:ext uri="{FF2B5EF4-FFF2-40B4-BE49-F238E27FC236}">
                <a16:creationId xmlns:a16="http://schemas.microsoft.com/office/drawing/2014/main" id="{AF11A5FE-1CC0-76A7-01A4-FF5539F6D244}"/>
              </a:ext>
            </a:extLst>
          </p:cNvPr>
          <p:cNvSpPr>
            <a:spLocks noChangeArrowheads="1"/>
          </p:cNvSpPr>
          <p:nvPr/>
        </p:nvSpPr>
        <p:spPr bwMode="auto">
          <a:xfrm>
            <a:off x="8138795" y="6642459"/>
            <a:ext cx="907762" cy="134204"/>
          </a:xfrm>
          <a:prstGeom prst="rect">
            <a:avLst/>
          </a:prstGeom>
          <a:solidFill>
            <a:schemeClr val="bg1"/>
          </a:solidFill>
          <a:ln>
            <a:noFill/>
          </a:ln>
        </p:spPr>
        <p:txBody>
          <a:bodyPr wrap="square" lIns="0" tIns="0" rIns="0" bIns="0">
            <a:spAutoFit/>
          </a:bodyPr>
          <a:lstStyle/>
          <a:p>
            <a:pPr algn="just">
              <a:lnSpc>
                <a:spcPts val="1100"/>
              </a:lnSpc>
              <a:defRPr/>
            </a:pPr>
            <a:r>
              <a:rPr lang="ja-JP" altLang="en-US" sz="800" b="1" spc="10" dirty="0">
                <a:solidFill>
                  <a:srgbClr val="535353"/>
                </a:solidFill>
                <a:latin typeface="游ゴシック" panose="020B0400000000000000" pitchFamily="50" charset="-128"/>
                <a:ea typeface="游ゴシック" panose="020B0400000000000000" pitchFamily="50" charset="-128"/>
              </a:rPr>
              <a:t>内側に</a:t>
            </a:r>
            <a:r>
              <a:rPr lang="ja-JP" altLang="en-US" sz="800" b="1" u="sng" spc="10" dirty="0">
                <a:solidFill>
                  <a:schemeClr val="tx2">
                    <a:lumMod val="75000"/>
                  </a:schemeClr>
                </a:solidFill>
                <a:latin typeface="游ゴシック" panose="020B0400000000000000" pitchFamily="50" charset="-128"/>
                <a:ea typeface="游ゴシック" panose="020B0400000000000000" pitchFamily="50" charset="-128"/>
              </a:rPr>
              <a:t>干渉しない</a:t>
            </a:r>
          </a:p>
        </p:txBody>
      </p:sp>
      <p:sp>
        <p:nvSpPr>
          <p:cNvPr id="102" name="正方形/長方形 103">
            <a:extLst>
              <a:ext uri="{FF2B5EF4-FFF2-40B4-BE49-F238E27FC236}">
                <a16:creationId xmlns:a16="http://schemas.microsoft.com/office/drawing/2014/main" id="{778A7386-0B36-6528-7419-27BA31ABE331}"/>
              </a:ext>
            </a:extLst>
          </p:cNvPr>
          <p:cNvSpPr>
            <a:spLocks noChangeArrowheads="1"/>
          </p:cNvSpPr>
          <p:nvPr/>
        </p:nvSpPr>
        <p:spPr bwMode="auto">
          <a:xfrm>
            <a:off x="5190807" y="6664684"/>
            <a:ext cx="1624663" cy="134204"/>
          </a:xfrm>
          <a:prstGeom prst="rect">
            <a:avLst/>
          </a:prstGeom>
          <a:solidFill>
            <a:schemeClr val="bg1"/>
          </a:solidFill>
          <a:ln>
            <a:noFill/>
          </a:ln>
        </p:spPr>
        <p:txBody>
          <a:bodyPr wrap="square" lIns="0" tIns="0" rIns="0" bIns="0">
            <a:spAutoFit/>
          </a:bodyPr>
          <a:lstStyle/>
          <a:p>
            <a:pPr algn="just">
              <a:lnSpc>
                <a:spcPts val="1100"/>
              </a:lnSpc>
              <a:defRPr/>
            </a:pPr>
            <a:r>
              <a:rPr lang="ja-JP" altLang="en-US" sz="800" b="1" u="sng" spc="10" dirty="0">
                <a:solidFill>
                  <a:srgbClr val="535353"/>
                </a:solidFill>
                <a:latin typeface="游ゴシック" panose="020B0400000000000000" pitchFamily="50" charset="-128"/>
                <a:ea typeface="游ゴシック" panose="020B0400000000000000" pitchFamily="50" charset="-128"/>
              </a:rPr>
              <a:t>引戸よりも有効開口取れることも</a:t>
            </a:r>
            <a:endParaRPr lang="ja-JP" altLang="en-US" sz="800" b="1" u="sng" spc="10" dirty="0">
              <a:solidFill>
                <a:srgbClr val="FF0000"/>
              </a:solidFill>
              <a:latin typeface="游ゴシック" panose="020B0400000000000000" pitchFamily="50" charset="-128"/>
              <a:ea typeface="游ゴシック" panose="020B0400000000000000" pitchFamily="50" charset="-128"/>
            </a:endParaRPr>
          </a:p>
        </p:txBody>
      </p:sp>
      <p:pic>
        <p:nvPicPr>
          <p:cNvPr id="103" name="図 72">
            <a:extLst>
              <a:ext uri="{FF2B5EF4-FFF2-40B4-BE49-F238E27FC236}">
                <a16:creationId xmlns:a16="http://schemas.microsoft.com/office/drawing/2014/main" id="{04927483-C9FE-B2DC-96D2-36D2F8DD4102}"/>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7287895" y="5650271"/>
            <a:ext cx="487362" cy="74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 name="図 73">
            <a:extLst>
              <a:ext uri="{FF2B5EF4-FFF2-40B4-BE49-F238E27FC236}">
                <a16:creationId xmlns:a16="http://schemas.microsoft.com/office/drawing/2014/main" id="{E430E6B3-93A7-107E-B7FD-4DC09930EAC6}"/>
              </a:ext>
            </a:extLst>
          </p:cNvPr>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5409882" y="5612171"/>
            <a:ext cx="200025" cy="10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5" name="図 74">
            <a:extLst>
              <a:ext uri="{FF2B5EF4-FFF2-40B4-BE49-F238E27FC236}">
                <a16:creationId xmlns:a16="http://schemas.microsoft.com/office/drawing/2014/main" id="{8915308D-6D7C-9DA8-DED6-0E18C3F4322F}"/>
              </a:ext>
            </a:extLst>
          </p:cNvPr>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8014970" y="5634396"/>
            <a:ext cx="360362" cy="90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6" name="図 251">
            <a:extLst>
              <a:ext uri="{FF2B5EF4-FFF2-40B4-BE49-F238E27FC236}">
                <a16:creationId xmlns:a16="http://schemas.microsoft.com/office/drawing/2014/main" id="{B62476D3-7DD7-536D-7441-448222B49ED2}"/>
              </a:ext>
            </a:extLst>
          </p:cNvPr>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6130607" y="5616934"/>
            <a:ext cx="358775" cy="90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7" name="図 75">
            <a:extLst>
              <a:ext uri="{FF2B5EF4-FFF2-40B4-BE49-F238E27FC236}">
                <a16:creationId xmlns:a16="http://schemas.microsoft.com/office/drawing/2014/main" id="{B2E65CE5-CF29-B0B7-9334-BA9B44724E53}"/>
              </a:ext>
            </a:extLst>
          </p:cNvPr>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7059295" y="5775684"/>
            <a:ext cx="700087"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8" name="図 253">
            <a:extLst>
              <a:ext uri="{FF2B5EF4-FFF2-40B4-BE49-F238E27FC236}">
                <a16:creationId xmlns:a16="http://schemas.microsoft.com/office/drawing/2014/main" id="{F7D42643-466C-0563-6A1F-66EFB1D49682}"/>
              </a:ext>
            </a:extLst>
          </p:cNvPr>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7872095" y="5782034"/>
            <a:ext cx="701675" cy="84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9" name="図 1">
            <a:extLst>
              <a:ext uri="{FF2B5EF4-FFF2-40B4-BE49-F238E27FC236}">
                <a16:creationId xmlns:a16="http://schemas.microsoft.com/office/drawing/2014/main" id="{5CC884AA-671E-B108-4AFC-4AE8C974067D}"/>
              </a:ext>
            </a:extLst>
          </p:cNvPr>
          <p:cNvPicPr>
            <a:picLocks noChangeAspect="1" noChangeArrowheads="1"/>
          </p:cNvPicPr>
          <p:nvPr/>
        </p:nvPicPr>
        <p:blipFill rotWithShape="1">
          <a:blip r:embed="rId27">
            <a:extLst>
              <a:ext uri="{28A0092B-C50C-407E-A947-70E740481C1C}">
                <a14:useLocalDpi xmlns:a14="http://schemas.microsoft.com/office/drawing/2010/main" val="0"/>
              </a:ext>
            </a:extLst>
          </a:blip>
          <a:srcRect b="7588"/>
          <a:stretch/>
        </p:blipFill>
        <p:spPr bwMode="auto">
          <a:xfrm>
            <a:off x="216025" y="1152870"/>
            <a:ext cx="4425607" cy="2654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0" name="正方形/長方形 109">
            <a:extLst>
              <a:ext uri="{FF2B5EF4-FFF2-40B4-BE49-F238E27FC236}">
                <a16:creationId xmlns:a16="http://schemas.microsoft.com/office/drawing/2014/main" id="{B76D112E-7319-9C7F-A5A5-23DDD2B775EE}"/>
              </a:ext>
            </a:extLst>
          </p:cNvPr>
          <p:cNvSpPr/>
          <p:nvPr/>
        </p:nvSpPr>
        <p:spPr bwMode="auto">
          <a:xfrm>
            <a:off x="2217520" y="5561103"/>
            <a:ext cx="465137" cy="339725"/>
          </a:xfrm>
          <a:prstGeom prst="rect">
            <a:avLst/>
          </a:prstGeom>
        </p:spPr>
        <p:txBody>
          <a:bodyPr>
            <a:spAutoFit/>
          </a:bodyPr>
          <a:lstStyle/>
          <a:p>
            <a:pPr algn="ctr" eaLnBrk="1" fontAlgn="auto" hangingPunct="1">
              <a:spcBef>
                <a:spcPts val="0"/>
              </a:spcBef>
              <a:spcAft>
                <a:spcPts val="0"/>
              </a:spcAft>
              <a:defRPr/>
            </a:pPr>
            <a:r>
              <a:rPr lang="ja-JP" altLang="en-US" sz="800" spc="-150" dirty="0">
                <a:solidFill>
                  <a:schemeClr val="tx1">
                    <a:lumMod val="85000"/>
                    <a:lumOff val="15000"/>
                  </a:schemeClr>
                </a:solidFill>
                <a:latin typeface="Yu Gothic Medium" panose="020B0500000000000000" pitchFamily="50" charset="-128"/>
                <a:ea typeface="Yu Gothic Medium" panose="020B0500000000000000" pitchFamily="50" charset="-128"/>
              </a:rPr>
              <a:t>クリエ</a:t>
            </a:r>
            <a:endParaRPr lang="en-US" altLang="ja-JP" sz="800" spc="-150" dirty="0">
              <a:solidFill>
                <a:schemeClr val="tx1">
                  <a:lumMod val="85000"/>
                  <a:lumOff val="15000"/>
                </a:schemeClr>
              </a:solidFill>
              <a:latin typeface="Yu Gothic Medium" panose="020B0500000000000000" pitchFamily="50" charset="-128"/>
              <a:ea typeface="Yu Gothic Medium" panose="020B0500000000000000" pitchFamily="50" charset="-128"/>
            </a:endParaRPr>
          </a:p>
          <a:p>
            <a:pPr algn="ctr" eaLnBrk="1" fontAlgn="auto" hangingPunct="1">
              <a:spcBef>
                <a:spcPts val="0"/>
              </a:spcBef>
              <a:spcAft>
                <a:spcPts val="0"/>
              </a:spcAft>
              <a:defRPr/>
            </a:pPr>
            <a:r>
              <a:rPr lang="ja-JP" altLang="en-US" sz="800" spc="-150" dirty="0">
                <a:solidFill>
                  <a:schemeClr val="tx1">
                    <a:lumMod val="85000"/>
                    <a:lumOff val="15000"/>
                  </a:schemeClr>
                </a:solidFill>
                <a:latin typeface="Yu Gothic Medium" panose="020B0500000000000000" pitchFamily="50" charset="-128"/>
                <a:ea typeface="Yu Gothic Medium" panose="020B0500000000000000" pitchFamily="50" charset="-128"/>
              </a:rPr>
              <a:t>ダーク</a:t>
            </a:r>
          </a:p>
        </p:txBody>
      </p:sp>
      <p:sp>
        <p:nvSpPr>
          <p:cNvPr id="111" name="正方形/長方形 75">
            <a:extLst>
              <a:ext uri="{FF2B5EF4-FFF2-40B4-BE49-F238E27FC236}">
                <a16:creationId xmlns:a16="http://schemas.microsoft.com/office/drawing/2014/main" id="{508DB096-277C-91D9-3531-95F8FD41C9A2}"/>
              </a:ext>
            </a:extLst>
          </p:cNvPr>
          <p:cNvSpPr>
            <a:spLocks noChangeArrowheads="1"/>
          </p:cNvSpPr>
          <p:nvPr/>
        </p:nvSpPr>
        <p:spPr bwMode="auto">
          <a:xfrm>
            <a:off x="80745" y="5976697"/>
            <a:ext cx="954087" cy="276225"/>
          </a:xfrm>
          <a:prstGeom prst="rect">
            <a:avLst/>
          </a:prstGeom>
          <a:noFill/>
          <a:ln>
            <a:noFill/>
          </a:ln>
        </p:spPr>
        <p:txBody>
          <a:bodyPr wrap="none">
            <a:spAutoFit/>
          </a:bodyPr>
          <a:lstStyle>
            <a:lvl1pPr>
              <a:defRPr>
                <a:solidFill>
                  <a:schemeClr val="tx1"/>
                </a:solidFill>
                <a:latin typeface="Times New Roman" panose="02020603050405020304" pitchFamily="18" charset="0"/>
                <a:ea typeface="ＭＳ Ｐゴシック" panose="020B0600070205080204" pitchFamily="50" charset="-128"/>
              </a:defRPr>
            </a:lvl1pPr>
            <a:lvl2pPr marL="742950" indent="-285750">
              <a:defRPr>
                <a:solidFill>
                  <a:schemeClr val="tx1"/>
                </a:solidFill>
                <a:latin typeface="Times New Roman" panose="02020603050405020304" pitchFamily="18" charset="0"/>
                <a:ea typeface="ＭＳ Ｐゴシック" panose="020B0600070205080204" pitchFamily="50" charset="-128"/>
              </a:defRPr>
            </a:lvl2pPr>
            <a:lvl3pPr marL="1143000" indent="-228600">
              <a:defRPr>
                <a:solidFill>
                  <a:schemeClr val="tx1"/>
                </a:solidFill>
                <a:latin typeface="Times New Roman" panose="02020603050405020304" pitchFamily="18" charset="0"/>
                <a:ea typeface="ＭＳ Ｐゴシック" panose="020B0600070205080204" pitchFamily="50" charset="-128"/>
              </a:defRPr>
            </a:lvl3pPr>
            <a:lvl4pPr marL="1600200" indent="-228600">
              <a:defRPr>
                <a:solidFill>
                  <a:schemeClr val="tx1"/>
                </a:solidFill>
                <a:latin typeface="Times New Roman" panose="02020603050405020304" pitchFamily="18" charset="0"/>
                <a:ea typeface="ＭＳ Ｐゴシック" panose="020B0600070205080204" pitchFamily="50" charset="-128"/>
              </a:defRPr>
            </a:lvl4pPr>
            <a:lvl5pPr marL="2057400" indent="-228600">
              <a:defRPr>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9pPr>
          </a:lstStyle>
          <a:p>
            <a:pPr eaLnBrk="1" hangingPunct="1">
              <a:defRPr/>
            </a:pPr>
            <a:r>
              <a:rPr lang="ja-JP" altLang="en-US" sz="1200" b="1" dirty="0">
                <a:solidFill>
                  <a:schemeClr val="tx1">
                    <a:lumMod val="75000"/>
                    <a:lumOff val="25000"/>
                  </a:schemeClr>
                </a:solidFill>
                <a:latin typeface="游ゴシック" panose="020B0400000000000000" pitchFamily="50" charset="-128"/>
                <a:ea typeface="游ゴシック" panose="020B0400000000000000" pitchFamily="50" charset="-128"/>
              </a:rPr>
              <a:t>●デザイン</a:t>
            </a:r>
          </a:p>
        </p:txBody>
      </p:sp>
      <p:pic>
        <p:nvPicPr>
          <p:cNvPr id="112" name="図 18" descr="背景パターン が含まれている画像&#10;&#10;自動的に生成された説明">
            <a:extLst>
              <a:ext uri="{FF2B5EF4-FFF2-40B4-BE49-F238E27FC236}">
                <a16:creationId xmlns:a16="http://schemas.microsoft.com/office/drawing/2014/main" id="{8FED54B5-0DB4-20A7-D34C-37BDF40E1F8A}"/>
              </a:ext>
            </a:extLst>
          </p:cNvPr>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355957" y="6210060"/>
            <a:ext cx="293751" cy="868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3" name="図 20">
            <a:extLst>
              <a:ext uri="{FF2B5EF4-FFF2-40B4-BE49-F238E27FC236}">
                <a16:creationId xmlns:a16="http://schemas.microsoft.com/office/drawing/2014/main" id="{3081A93D-8717-213F-DED2-30CE2124E1BF}"/>
              </a:ext>
            </a:extLst>
          </p:cNvPr>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1321794" y="6202471"/>
            <a:ext cx="293751" cy="868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4" name="正方形/長方形 22">
            <a:extLst>
              <a:ext uri="{FF2B5EF4-FFF2-40B4-BE49-F238E27FC236}">
                <a16:creationId xmlns:a16="http://schemas.microsoft.com/office/drawing/2014/main" id="{01B7C279-9B16-75D1-549A-2D85D2CEFDF7}"/>
              </a:ext>
            </a:extLst>
          </p:cNvPr>
          <p:cNvSpPr>
            <a:spLocks noChangeArrowheads="1"/>
          </p:cNvSpPr>
          <p:nvPr/>
        </p:nvSpPr>
        <p:spPr bwMode="auto">
          <a:xfrm>
            <a:off x="-35930" y="6875503"/>
            <a:ext cx="434975" cy="215900"/>
          </a:xfrm>
          <a:prstGeom prst="rect">
            <a:avLst/>
          </a:prstGeom>
          <a:noFill/>
          <a:ln>
            <a:noFill/>
          </a:ln>
        </p:spPr>
        <p:txBody>
          <a:bodyPr>
            <a:spAutoFit/>
          </a:bodyPr>
          <a:lstStyle>
            <a:lvl1pPr>
              <a:defRPr>
                <a:solidFill>
                  <a:schemeClr val="tx1"/>
                </a:solidFill>
                <a:latin typeface="Times New Roman" panose="02020603050405020304" pitchFamily="18" charset="0"/>
                <a:ea typeface="ＭＳ Ｐゴシック" panose="020B0600070205080204" pitchFamily="50" charset="-128"/>
              </a:defRPr>
            </a:lvl1pPr>
            <a:lvl2pPr marL="742950" indent="-285750">
              <a:defRPr>
                <a:solidFill>
                  <a:schemeClr val="tx1"/>
                </a:solidFill>
                <a:latin typeface="Times New Roman" panose="02020603050405020304" pitchFamily="18" charset="0"/>
                <a:ea typeface="ＭＳ Ｐゴシック" panose="020B0600070205080204" pitchFamily="50" charset="-128"/>
              </a:defRPr>
            </a:lvl2pPr>
            <a:lvl3pPr marL="1143000" indent="-228600">
              <a:defRPr>
                <a:solidFill>
                  <a:schemeClr val="tx1"/>
                </a:solidFill>
                <a:latin typeface="Times New Roman" panose="02020603050405020304" pitchFamily="18" charset="0"/>
                <a:ea typeface="ＭＳ Ｐゴシック" panose="020B0600070205080204" pitchFamily="50" charset="-128"/>
              </a:defRPr>
            </a:lvl3pPr>
            <a:lvl4pPr marL="1600200" indent="-228600">
              <a:defRPr>
                <a:solidFill>
                  <a:schemeClr val="tx1"/>
                </a:solidFill>
                <a:latin typeface="Times New Roman" panose="02020603050405020304" pitchFamily="18" charset="0"/>
                <a:ea typeface="ＭＳ Ｐゴシック" panose="020B0600070205080204" pitchFamily="50" charset="-128"/>
              </a:defRPr>
            </a:lvl4pPr>
            <a:lvl5pPr marL="2057400" indent="-228600">
              <a:defRPr>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9pPr>
          </a:lstStyle>
          <a:p>
            <a:pPr eaLnBrk="1" hangingPunct="1">
              <a:defRPr/>
            </a:pPr>
            <a:r>
              <a:rPr lang="en-US" altLang="ja-JP" sz="800" dirty="0">
                <a:solidFill>
                  <a:schemeClr val="tx1">
                    <a:lumMod val="75000"/>
                    <a:lumOff val="25000"/>
                  </a:schemeClr>
                </a:solidFill>
                <a:latin typeface="Yu Gothic Medium" panose="020B0500000000000000" pitchFamily="50" charset="-128"/>
                <a:ea typeface="Yu Gothic Medium" panose="020B0500000000000000" pitchFamily="50" charset="-128"/>
              </a:rPr>
              <a:t>HAA </a:t>
            </a:r>
            <a:endParaRPr lang="ja-JP" altLang="en-US" dirty="0">
              <a:solidFill>
                <a:schemeClr val="tx1">
                  <a:lumMod val="75000"/>
                  <a:lumOff val="25000"/>
                </a:schemeClr>
              </a:solidFill>
              <a:latin typeface="Yu Gothic Medium" panose="020B0500000000000000" pitchFamily="50" charset="-128"/>
              <a:ea typeface="Yu Gothic Medium" panose="020B0500000000000000" pitchFamily="50" charset="-128"/>
            </a:endParaRPr>
          </a:p>
        </p:txBody>
      </p:sp>
      <p:sp>
        <p:nvSpPr>
          <p:cNvPr id="115" name="正方形/長方形 75">
            <a:extLst>
              <a:ext uri="{FF2B5EF4-FFF2-40B4-BE49-F238E27FC236}">
                <a16:creationId xmlns:a16="http://schemas.microsoft.com/office/drawing/2014/main" id="{339BB9D8-EB56-222E-98BA-94376872AD32}"/>
              </a:ext>
            </a:extLst>
          </p:cNvPr>
          <p:cNvSpPr>
            <a:spLocks noChangeArrowheads="1"/>
          </p:cNvSpPr>
          <p:nvPr/>
        </p:nvSpPr>
        <p:spPr bwMode="auto">
          <a:xfrm>
            <a:off x="1652370" y="5971455"/>
            <a:ext cx="1535998" cy="276999"/>
          </a:xfrm>
          <a:prstGeom prst="rect">
            <a:avLst/>
          </a:prstGeom>
          <a:noFill/>
          <a:ln>
            <a:noFill/>
          </a:ln>
        </p:spPr>
        <p:txBody>
          <a:bodyPr wrap="none">
            <a:spAutoFit/>
          </a:bodyPr>
          <a:lstStyle>
            <a:lvl1pPr>
              <a:defRPr>
                <a:solidFill>
                  <a:schemeClr val="tx1"/>
                </a:solidFill>
                <a:latin typeface="Times New Roman" panose="02020603050405020304" pitchFamily="18" charset="0"/>
                <a:ea typeface="ＭＳ Ｐゴシック" panose="020B0600070205080204" pitchFamily="50" charset="-128"/>
              </a:defRPr>
            </a:lvl1pPr>
            <a:lvl2pPr marL="742950" indent="-285750">
              <a:defRPr>
                <a:solidFill>
                  <a:schemeClr val="tx1"/>
                </a:solidFill>
                <a:latin typeface="Times New Roman" panose="02020603050405020304" pitchFamily="18" charset="0"/>
                <a:ea typeface="ＭＳ Ｐゴシック" panose="020B0600070205080204" pitchFamily="50" charset="-128"/>
              </a:defRPr>
            </a:lvl2pPr>
            <a:lvl3pPr marL="1143000" indent="-228600">
              <a:defRPr>
                <a:solidFill>
                  <a:schemeClr val="tx1"/>
                </a:solidFill>
                <a:latin typeface="Times New Roman" panose="02020603050405020304" pitchFamily="18" charset="0"/>
                <a:ea typeface="ＭＳ Ｐゴシック" panose="020B0600070205080204" pitchFamily="50" charset="-128"/>
              </a:defRPr>
            </a:lvl3pPr>
            <a:lvl4pPr marL="1600200" indent="-228600">
              <a:defRPr>
                <a:solidFill>
                  <a:schemeClr val="tx1"/>
                </a:solidFill>
                <a:latin typeface="Times New Roman" panose="02020603050405020304" pitchFamily="18" charset="0"/>
                <a:ea typeface="ＭＳ Ｐゴシック" panose="020B0600070205080204" pitchFamily="50" charset="-128"/>
              </a:defRPr>
            </a:lvl4pPr>
            <a:lvl5pPr marL="2057400" indent="-228600">
              <a:defRPr>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9pPr>
          </a:lstStyle>
          <a:p>
            <a:pPr eaLnBrk="1" hangingPunct="1">
              <a:defRPr/>
            </a:pPr>
            <a:r>
              <a:rPr lang="ja-JP" altLang="en-US" sz="1200" b="1" dirty="0">
                <a:solidFill>
                  <a:schemeClr val="tx1">
                    <a:lumMod val="75000"/>
                    <a:lumOff val="25000"/>
                  </a:schemeClr>
                </a:solidFill>
                <a:latin typeface="游ゴシック" panose="020B0400000000000000" pitchFamily="50" charset="-128"/>
                <a:ea typeface="游ゴシック" panose="020B0400000000000000" pitchFamily="50" charset="-128"/>
              </a:rPr>
              <a:t>●サイズ</a:t>
            </a:r>
            <a:r>
              <a:rPr lang="en-US" altLang="ja-JP" sz="1200" b="1" dirty="0">
                <a:solidFill>
                  <a:schemeClr val="tx1">
                    <a:lumMod val="75000"/>
                    <a:lumOff val="25000"/>
                  </a:schemeClr>
                </a:solidFill>
                <a:latin typeface="游ゴシック" panose="020B0400000000000000" pitchFamily="50" charset="-128"/>
                <a:ea typeface="游ゴシック" panose="020B0400000000000000" pitchFamily="50" charset="-128"/>
              </a:rPr>
              <a:t>/</a:t>
            </a:r>
            <a:r>
              <a:rPr lang="ja-JP" altLang="en-US" sz="1200" b="1" dirty="0">
                <a:solidFill>
                  <a:schemeClr val="tx1">
                    <a:lumMod val="75000"/>
                    <a:lumOff val="25000"/>
                  </a:schemeClr>
                </a:solidFill>
                <a:latin typeface="游ゴシック" panose="020B0400000000000000" pitchFamily="50" charset="-128"/>
                <a:ea typeface="游ゴシック" panose="020B0400000000000000" pitchFamily="50" charset="-128"/>
              </a:rPr>
              <a:t>基本寸法</a:t>
            </a:r>
            <a:r>
              <a:rPr lang="en-US" altLang="ja-JP" sz="1200" b="1" dirty="0">
                <a:solidFill>
                  <a:schemeClr val="tx1">
                    <a:lumMod val="75000"/>
                    <a:lumOff val="25000"/>
                  </a:schemeClr>
                </a:solidFill>
                <a:latin typeface="游ゴシック" panose="020B0400000000000000" pitchFamily="50" charset="-128"/>
                <a:ea typeface="游ゴシック" panose="020B0400000000000000" pitchFamily="50" charset="-128"/>
              </a:rPr>
              <a:t> </a:t>
            </a:r>
            <a:endParaRPr lang="ja-JP" altLang="en-US" sz="1200" b="1" dirty="0">
              <a:solidFill>
                <a:schemeClr val="tx1">
                  <a:lumMod val="75000"/>
                  <a:lumOff val="25000"/>
                </a:schemeClr>
              </a:solidFill>
              <a:latin typeface="游ゴシック" panose="020B0400000000000000" pitchFamily="50" charset="-128"/>
              <a:ea typeface="游ゴシック" panose="020B0400000000000000" pitchFamily="50" charset="-128"/>
            </a:endParaRPr>
          </a:p>
        </p:txBody>
      </p:sp>
      <p:sp>
        <p:nvSpPr>
          <p:cNvPr id="116" name="正方形/長方形 103">
            <a:extLst>
              <a:ext uri="{FF2B5EF4-FFF2-40B4-BE49-F238E27FC236}">
                <a16:creationId xmlns:a16="http://schemas.microsoft.com/office/drawing/2014/main" id="{3A4310DA-77EE-AB96-966B-7A82CE57482E}"/>
              </a:ext>
            </a:extLst>
          </p:cNvPr>
          <p:cNvSpPr>
            <a:spLocks noChangeArrowheads="1"/>
          </p:cNvSpPr>
          <p:nvPr/>
        </p:nvSpPr>
        <p:spPr bwMode="auto">
          <a:xfrm>
            <a:off x="1796804" y="6880981"/>
            <a:ext cx="3424166" cy="134396"/>
          </a:xfrm>
          <a:prstGeom prst="rect">
            <a:avLst/>
          </a:prstGeom>
          <a:noFill/>
          <a:ln>
            <a:noFill/>
          </a:ln>
        </p:spPr>
        <p:txBody>
          <a:bodyPr wrap="square" lIns="0" tIns="0" rIns="0" bIns="0">
            <a:spAutoFit/>
          </a:bodyPr>
          <a:lstStyle/>
          <a:p>
            <a:pPr algn="just">
              <a:lnSpc>
                <a:spcPts val="1100"/>
              </a:lnSpc>
              <a:defRPr/>
            </a:pPr>
            <a:r>
              <a:rPr lang="ja-JP" altLang="en-US" sz="800" b="1" u="sng" spc="10" dirty="0">
                <a:solidFill>
                  <a:schemeClr val="tx2">
                    <a:lumMod val="75000"/>
                  </a:schemeClr>
                </a:solidFill>
                <a:latin typeface="游ゴシック" panose="020B0400000000000000" pitchFamily="50" charset="-128"/>
                <a:ea typeface="游ゴシック" panose="020B0400000000000000" pitchFamily="50" charset="-128"/>
              </a:rPr>
              <a:t>選択している仕様が同じなら、特注サイズでも規格サイズと同じ価格</a:t>
            </a:r>
          </a:p>
        </p:txBody>
      </p:sp>
      <p:pic>
        <p:nvPicPr>
          <p:cNvPr id="117" name="図 4">
            <a:extLst>
              <a:ext uri="{FF2B5EF4-FFF2-40B4-BE49-F238E27FC236}">
                <a16:creationId xmlns:a16="http://schemas.microsoft.com/office/drawing/2014/main" id="{5D2E9F0F-174A-EAB1-71D3-BC9096B52453}"/>
              </a:ext>
            </a:extLst>
          </p:cNvPr>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1834932" y="6247793"/>
            <a:ext cx="2546350" cy="56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8" name="正方形/長方形 22">
            <a:extLst>
              <a:ext uri="{FF2B5EF4-FFF2-40B4-BE49-F238E27FC236}">
                <a16:creationId xmlns:a16="http://schemas.microsoft.com/office/drawing/2014/main" id="{558F333C-139A-B126-AD06-1572CAF0D371}"/>
              </a:ext>
            </a:extLst>
          </p:cNvPr>
          <p:cNvSpPr>
            <a:spLocks noChangeArrowheads="1"/>
          </p:cNvSpPr>
          <p:nvPr/>
        </p:nvSpPr>
        <p:spPr bwMode="auto">
          <a:xfrm>
            <a:off x="614939" y="6765996"/>
            <a:ext cx="984272" cy="338554"/>
          </a:xfrm>
          <a:prstGeom prst="rect">
            <a:avLst/>
          </a:prstGeom>
          <a:noFill/>
          <a:ln>
            <a:noFill/>
          </a:ln>
        </p:spPr>
        <p:txBody>
          <a:bodyPr wrap="square">
            <a:spAutoFit/>
          </a:bodyPr>
          <a:lstStyle>
            <a:lvl1pPr>
              <a:defRPr>
                <a:solidFill>
                  <a:schemeClr val="tx1"/>
                </a:solidFill>
                <a:latin typeface="Times New Roman" panose="02020603050405020304" pitchFamily="18" charset="0"/>
                <a:ea typeface="ＭＳ Ｐゴシック" panose="020B0600070205080204" pitchFamily="50" charset="-128"/>
              </a:defRPr>
            </a:lvl1pPr>
            <a:lvl2pPr marL="742950" indent="-285750">
              <a:defRPr>
                <a:solidFill>
                  <a:schemeClr val="tx1"/>
                </a:solidFill>
                <a:latin typeface="Times New Roman" panose="02020603050405020304" pitchFamily="18" charset="0"/>
                <a:ea typeface="ＭＳ Ｐゴシック" panose="020B0600070205080204" pitchFamily="50" charset="-128"/>
              </a:defRPr>
            </a:lvl2pPr>
            <a:lvl3pPr marL="1143000" indent="-228600">
              <a:defRPr>
                <a:solidFill>
                  <a:schemeClr val="tx1"/>
                </a:solidFill>
                <a:latin typeface="Times New Roman" panose="02020603050405020304" pitchFamily="18" charset="0"/>
                <a:ea typeface="ＭＳ Ｐゴシック" panose="020B0600070205080204" pitchFamily="50" charset="-128"/>
              </a:defRPr>
            </a:lvl3pPr>
            <a:lvl4pPr marL="1600200" indent="-228600">
              <a:defRPr>
                <a:solidFill>
                  <a:schemeClr val="tx1"/>
                </a:solidFill>
                <a:latin typeface="Times New Roman" panose="02020603050405020304" pitchFamily="18" charset="0"/>
                <a:ea typeface="ＭＳ Ｐゴシック" panose="020B0600070205080204" pitchFamily="50" charset="-128"/>
              </a:defRPr>
            </a:lvl4pPr>
            <a:lvl5pPr marL="2057400" indent="-228600">
              <a:defRPr>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9pPr>
          </a:lstStyle>
          <a:p>
            <a:pPr eaLnBrk="1" hangingPunct="1">
              <a:defRPr/>
            </a:pPr>
            <a:r>
              <a:rPr lang="en-US" altLang="ja-JP" sz="800" dirty="0">
                <a:solidFill>
                  <a:schemeClr val="tx1">
                    <a:lumMod val="75000"/>
                    <a:lumOff val="25000"/>
                  </a:schemeClr>
                </a:solidFill>
                <a:latin typeface="Yu Gothic Medium" panose="020B0500000000000000" pitchFamily="50" charset="-128"/>
                <a:ea typeface="Yu Gothic Medium" panose="020B0500000000000000" pitchFamily="50" charset="-128"/>
              </a:rPr>
              <a:t>HAA</a:t>
            </a:r>
          </a:p>
          <a:p>
            <a:pPr eaLnBrk="1" hangingPunct="1">
              <a:defRPr/>
            </a:pPr>
            <a:r>
              <a:rPr lang="en-US" altLang="ja-JP" sz="800" dirty="0">
                <a:solidFill>
                  <a:schemeClr val="tx1">
                    <a:lumMod val="75000"/>
                    <a:lumOff val="25000"/>
                  </a:schemeClr>
                </a:solidFill>
                <a:latin typeface="Yu Gothic Medium" panose="020B0500000000000000" pitchFamily="50" charset="-128"/>
                <a:ea typeface="Yu Gothic Medium" panose="020B0500000000000000" pitchFamily="50" charset="-128"/>
              </a:rPr>
              <a:t>(</a:t>
            </a:r>
            <a:r>
              <a:rPr lang="ja-JP" altLang="en-US" sz="800" dirty="0">
                <a:solidFill>
                  <a:schemeClr val="tx1">
                    <a:lumMod val="75000"/>
                    <a:lumOff val="25000"/>
                  </a:schemeClr>
                </a:solidFill>
                <a:latin typeface="Yu Gothic Medium" panose="020B0500000000000000" pitchFamily="50" charset="-128"/>
                <a:ea typeface="Yu Gothic Medium" panose="020B0500000000000000" pitchFamily="50" charset="-128"/>
              </a:rPr>
              <a:t>明り取り付</a:t>
            </a:r>
            <a:r>
              <a:rPr lang="en-US" altLang="ja-JP" sz="800" dirty="0">
                <a:solidFill>
                  <a:schemeClr val="tx1">
                    <a:lumMod val="75000"/>
                    <a:lumOff val="25000"/>
                  </a:schemeClr>
                </a:solidFill>
                <a:latin typeface="Yu Gothic Medium" panose="020B0500000000000000" pitchFamily="50" charset="-128"/>
                <a:ea typeface="Yu Gothic Medium" panose="020B0500000000000000" pitchFamily="50" charset="-128"/>
              </a:rPr>
              <a:t>) </a:t>
            </a:r>
            <a:endParaRPr lang="ja-JP" altLang="en-US" dirty="0">
              <a:solidFill>
                <a:schemeClr val="tx1">
                  <a:lumMod val="75000"/>
                  <a:lumOff val="25000"/>
                </a:schemeClr>
              </a:solidFill>
              <a:latin typeface="Yu Gothic Medium" panose="020B0500000000000000" pitchFamily="50" charset="-128"/>
              <a:ea typeface="Yu Gothic Medium" panose="020B0500000000000000" pitchFamily="50" charset="-128"/>
            </a:endParaRPr>
          </a:p>
        </p:txBody>
      </p:sp>
    </p:spTree>
  </p:cSld>
  <p:clrMapOvr>
    <a:masterClrMapping/>
  </p:clrMapOvr>
</p:sld>
</file>

<file path=ppt/theme/theme1.xml><?xml version="1.0" encoding="utf-8"?>
<a:theme xmlns:a="http://schemas.openxmlformats.org/drawingml/2006/main" name="LIXILテーマ">
  <a:themeElements>
    <a:clrScheme name="ユーザー定義 1">
      <a:dk1>
        <a:srgbClr val="000000"/>
      </a:dk1>
      <a:lt1>
        <a:srgbClr val="FFFFFF"/>
      </a:lt1>
      <a:dk2>
        <a:srgbClr val="54585A"/>
      </a:dk2>
      <a:lt2>
        <a:srgbClr val="D1CDB5"/>
      </a:lt2>
      <a:accent1>
        <a:srgbClr val="E75400"/>
      </a:accent1>
      <a:accent2>
        <a:srgbClr val="0671B8"/>
      </a:accent2>
      <a:accent3>
        <a:srgbClr val="00AAAA"/>
      </a:accent3>
      <a:accent4>
        <a:srgbClr val="89BD28"/>
      </a:accent4>
      <a:accent5>
        <a:srgbClr val="A43F78"/>
      </a:accent5>
      <a:accent6>
        <a:srgbClr val="ADA29A"/>
      </a:accent6>
      <a:hlink>
        <a:srgbClr val="00376B"/>
      </a:hlink>
      <a:folHlink>
        <a:srgbClr val="6F256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TotalTime>
  <Words>337</Words>
  <Application>Microsoft Office PowerPoint</Application>
  <PresentationFormat>ユーザー設定</PresentationFormat>
  <Paragraphs>50</Paragraphs>
  <Slides>1</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vt:i4>
      </vt:variant>
    </vt:vector>
  </HeadingPairs>
  <TitlesOfParts>
    <vt:vector size="9" baseType="lpstr">
      <vt:lpstr>HGS創英角ｺﾞｼｯｸUB</vt:lpstr>
      <vt:lpstr>Yu Gothic Medium</vt:lpstr>
      <vt:lpstr>游ゴシック</vt:lpstr>
      <vt:lpstr>游ゴシック</vt:lpstr>
      <vt:lpstr>Arial</vt:lpstr>
      <vt:lpstr>Calibri</vt:lpstr>
      <vt:lpstr>Times New Roman</vt:lpstr>
      <vt:lpstr>LIXILテーマ</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INAXトステムグループ User</dc:creator>
  <cp:lastModifiedBy>佐藤 衿香(Erika Sato)</cp:lastModifiedBy>
  <cp:revision>6</cp:revision>
  <dcterms:created xsi:type="dcterms:W3CDTF">2010-09-29T12:55:25Z</dcterms:created>
  <dcterms:modified xsi:type="dcterms:W3CDTF">2025-02-19T23:56:53Z</dcterms:modified>
</cp:coreProperties>
</file>