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882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emf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emf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5" Type="http://schemas.openxmlformats.org/officeDocument/2006/relationships/image" Target="../media/image16.emf"/><Relationship Id="rId15" Type="http://schemas.openxmlformats.org/officeDocument/2006/relationships/image" Target="../media/image26.emf"/><Relationship Id="rId23" Type="http://schemas.openxmlformats.org/officeDocument/2006/relationships/image" Target="../media/image34.png"/><Relationship Id="rId10" Type="http://schemas.openxmlformats.org/officeDocument/2006/relationships/image" Target="../media/image21.emf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emf"/><Relationship Id="rId14" Type="http://schemas.openxmlformats.org/officeDocument/2006/relationships/image" Target="../media/image25.emf"/><Relationship Id="rId22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07D86FF9-EFF8-1F3D-F8C3-80F759FAC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6136" y="7281562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SPD99999008203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ts val="600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</a:rPr>
              <a:t>2025.02.20</a:t>
            </a:r>
            <a:r>
              <a:rPr lang="ja-JP" altLang="en-US" sz="600" dirty="0">
                <a:solidFill>
                  <a:schemeClr val="dk2"/>
                </a:solidFill>
                <a:latin typeface="Arial"/>
                <a:ea typeface="Arial"/>
              </a:rPr>
              <a:t>発行</a:t>
            </a:r>
            <a:endParaRPr lang="ja-JP" altLang="en-US" sz="1400" dirty="0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C0D4DB85-488C-2AED-F575-1A1742C1A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4" name="Text Box 1039">
            <a:extLst>
              <a:ext uri="{FF2B5EF4-FFF2-40B4-BE49-F238E27FC236}">
                <a16:creationId xmlns:a16="http://schemas.microsoft.com/office/drawing/2014/main" id="{B06BA67D-27D7-4B06-8AC5-16AD57BD9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室内建具</a:t>
            </a:r>
          </a:p>
        </p:txBody>
      </p:sp>
      <p:sp>
        <p:nvSpPr>
          <p:cNvPr id="5" name="Text Box 1039">
            <a:extLst>
              <a:ext uri="{FF2B5EF4-FFF2-40B4-BE49-F238E27FC236}">
                <a16:creationId xmlns:a16="http://schemas.microsoft.com/office/drawing/2014/main" id="{721B9419-079F-747D-79C6-08C06CA70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663" y="335280"/>
            <a:ext cx="659829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ラシッサＵＤ</a:t>
            </a: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（ユニバーサルデザイン） </a:t>
            </a:r>
            <a:r>
              <a:rPr lang="ja-JP" altLang="en-US" sz="20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商品設定一覧</a:t>
            </a:r>
            <a:endParaRPr lang="ja-JP" altLang="en-US" sz="28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F1390BB-F07D-9839-5B2E-CB190D8E94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46" r="13748"/>
          <a:stretch/>
        </p:blipFill>
        <p:spPr>
          <a:xfrm>
            <a:off x="9599938" y="1624205"/>
            <a:ext cx="893546" cy="912886"/>
          </a:xfrm>
          <a:prstGeom prst="rect">
            <a:avLst/>
          </a:prstGeom>
        </p:spPr>
      </p:pic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D4910DF8-8819-5E88-AA22-E1C5909245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906579"/>
              </p:ext>
            </p:extLst>
          </p:nvPr>
        </p:nvGraphicFramePr>
        <p:xfrm>
          <a:off x="178841" y="827167"/>
          <a:ext cx="7016471" cy="43993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4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8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0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7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2482">
                <a:tc rowSpan="2" grid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品種名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機能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本体面材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82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木質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不燃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482">
                <a:tc rowSpan="1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室内引戸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上吊方式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片引戸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Ｗ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水平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06947963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引違い戸２枚建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Ｗ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引込み戸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水平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954492658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アウトセット方式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片引戸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引分け戸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上吊連動方式</a:t>
                      </a:r>
                      <a:endParaRPr kumimoji="1" lang="en-US" altLang="ja-JP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片引戸 ２枚建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引違い戸 ３枚建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960">
                <a:tc rowSpan="5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室内ドア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一般ドア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標準ドア（３枚丁番）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親子ドア（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枚丁番）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49980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両開きドア（</a:t>
                      </a: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枚丁番）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  <a:cs typeface="Meiryo UI" panose="020B0604030504040204" pitchFamily="50" charset="-128"/>
                        </a:rPr>
                        <a:t>〇</a:t>
                      </a: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69033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機能付ドア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両側折れドア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連動折れドア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4960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室内用窓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受付窓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上吊方式 引違い戸２枚建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ブ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4960">
                <a:tc grid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下駄箱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8" name="タイトル 3">
            <a:extLst>
              <a:ext uri="{FF2B5EF4-FFF2-40B4-BE49-F238E27FC236}">
                <a16:creationId xmlns:a16="http://schemas.microsoft.com/office/drawing/2014/main" id="{77F63C64-D66E-D7A0-BF4A-C9BF2E27EB38}"/>
              </a:ext>
            </a:extLst>
          </p:cNvPr>
          <p:cNvSpPr>
            <a:spLocks/>
          </p:cNvSpPr>
          <p:nvPr/>
        </p:nvSpPr>
        <p:spPr bwMode="auto">
          <a:xfrm>
            <a:off x="7227520" y="817992"/>
            <a:ext cx="1809543" cy="56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415" tIns="34208" rIns="68415" bIns="34208" anchor="b">
            <a:spAutoFit/>
          </a:bodyPr>
          <a:lstStyle/>
          <a:p>
            <a:pPr algn="l"/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Ｗ：Ｗソフトモーション　</a:t>
            </a:r>
            <a:endParaRPr lang="en-US" altLang="ja-JP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自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傾斜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：自閉機能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傾斜式）</a:t>
            </a:r>
            <a:endParaRPr lang="en-US" altLang="ja-JP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自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水平）</a:t>
            </a:r>
            <a:r>
              <a:rPr lang="en-US" altLang="ja-JP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:</a:t>
            </a:r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 自閉機能（水平式）</a:t>
            </a:r>
            <a:endParaRPr lang="en-US" altLang="ja-JP" sz="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eiryo UI" panose="020B0604030504040204" pitchFamily="50" charset="-128"/>
              </a:rPr>
              <a:t>ブ：ブレーキ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3793587-7F39-9CD6-744D-A53357C96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671" y="5770370"/>
            <a:ext cx="739167" cy="124529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A63FFFB-FA22-AAB5-AAD0-6DFBAA7C610A}"/>
              </a:ext>
            </a:extLst>
          </p:cNvPr>
          <p:cNvSpPr txBox="1"/>
          <p:nvPr/>
        </p:nvSpPr>
        <p:spPr>
          <a:xfrm>
            <a:off x="8043129" y="5420644"/>
            <a:ext cx="26468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木質面材のデザインと異なり、縦モールが入ります。</a:t>
            </a:r>
            <a:endParaRPr kumimoji="1" lang="ja-JP" altLang="en-US" sz="8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C67D21B-0745-E153-78B5-C9A8CCA5F6D5}"/>
              </a:ext>
            </a:extLst>
          </p:cNvPr>
          <p:cNvSpPr txBox="1"/>
          <p:nvPr/>
        </p:nvSpPr>
        <p:spPr>
          <a:xfrm>
            <a:off x="8870311" y="5579467"/>
            <a:ext cx="683632" cy="21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縦モール</a:t>
            </a:r>
            <a:endParaRPr kumimoji="1" lang="ja-JP" altLang="en-US" sz="8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A08A2AC-AB12-4B27-E2F8-57E840FFF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367" y="6576379"/>
            <a:ext cx="939157" cy="38540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109A307-8432-9E05-CC5A-C1E957C6DB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1439" y="6572814"/>
            <a:ext cx="939157" cy="38540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A203EAB-3A19-FEB1-FDAC-451CE82E70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3347" y="6574056"/>
            <a:ext cx="939157" cy="38540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248C4B0-F2D2-83B5-17D2-5EBAA6FDB9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8215" y="6567810"/>
            <a:ext cx="939157" cy="38540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64FDB4BA-1C34-D965-0B2B-AF54D25384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57515" y="6564805"/>
            <a:ext cx="939157" cy="38540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6430039-EE6C-0CF0-8907-EE2A81C97B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9976" y="6551877"/>
            <a:ext cx="939157" cy="38540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9E332F78-F235-CB2B-92CA-F0AA2DE916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0727" y="6575040"/>
            <a:ext cx="939157" cy="38540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6B8C14B-BBDA-37E7-873A-D4057B58A0F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47434" r="-3182"/>
          <a:stretch/>
        </p:blipFill>
        <p:spPr>
          <a:xfrm>
            <a:off x="303017" y="5480804"/>
            <a:ext cx="703628" cy="64360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09E10E91-9E6C-4036-C6C7-FA9154278D1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990" t="42530"/>
          <a:stretch/>
        </p:blipFill>
        <p:spPr>
          <a:xfrm>
            <a:off x="1898573" y="5425437"/>
            <a:ext cx="675171" cy="70809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138A9A7C-5CDC-0BD9-5516-D3E560869F3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" t="42166" r="1513"/>
          <a:stretch/>
        </p:blipFill>
        <p:spPr>
          <a:xfrm>
            <a:off x="2667327" y="5415712"/>
            <a:ext cx="671604" cy="7080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6CB5423-CBCF-70F6-1924-E86DF0FB0942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13" t="41872" r="1"/>
          <a:stretch/>
        </p:blipFill>
        <p:spPr>
          <a:xfrm>
            <a:off x="3432514" y="5415711"/>
            <a:ext cx="671604" cy="71169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6F38BB9-C9BB-8C1E-86C4-AD63C45ACF23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42667"/>
          <a:stretch/>
        </p:blipFill>
        <p:spPr>
          <a:xfrm>
            <a:off x="4197703" y="5425437"/>
            <a:ext cx="681925" cy="701974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BE02D20-6F9B-2E1B-03C6-A74516DF4D2D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2789" t="44218"/>
          <a:stretch/>
        </p:blipFill>
        <p:spPr>
          <a:xfrm>
            <a:off x="1119884" y="5451460"/>
            <a:ext cx="685106" cy="6853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D1C9173-25DD-0B7F-3828-979D05A851CE}"/>
              </a:ext>
            </a:extLst>
          </p:cNvPr>
          <p:cNvSpPr/>
          <p:nvPr/>
        </p:nvSpPr>
        <p:spPr>
          <a:xfrm>
            <a:off x="58477" y="6125050"/>
            <a:ext cx="11011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プレシャスホワイト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F2CFFA1-CD92-749A-B8EA-C3496CD96496}"/>
              </a:ext>
            </a:extLst>
          </p:cNvPr>
          <p:cNvSpPr/>
          <p:nvPr/>
        </p:nvSpPr>
        <p:spPr>
          <a:xfrm>
            <a:off x="995670" y="6125050"/>
            <a:ext cx="10342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クリエアイボリー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EEA84F1-A5FE-DE3A-F70C-AFB5A1016A18}"/>
              </a:ext>
            </a:extLst>
          </p:cNvPr>
          <p:cNvSpPr/>
          <p:nvPr/>
        </p:nvSpPr>
        <p:spPr>
          <a:xfrm>
            <a:off x="1885165" y="6125050"/>
            <a:ext cx="8289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クリエペール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459FB43-CB84-C62D-09D1-53D66ED6E47E}"/>
              </a:ext>
            </a:extLst>
          </p:cNvPr>
          <p:cNvSpPr/>
          <p:nvPr/>
        </p:nvSpPr>
        <p:spPr>
          <a:xfrm>
            <a:off x="2621717" y="6125050"/>
            <a:ext cx="8136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クリエラスク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21106EB-F1E7-7E3E-6177-5F5E9BE669EF}"/>
              </a:ext>
            </a:extLst>
          </p:cNvPr>
          <p:cNvSpPr/>
          <p:nvPr/>
        </p:nvSpPr>
        <p:spPr>
          <a:xfrm>
            <a:off x="3382458" y="6125050"/>
            <a:ext cx="7212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クリエモカ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4533252-5D95-32F4-A1EE-26B0B3179833}"/>
              </a:ext>
            </a:extLst>
          </p:cNvPr>
          <p:cNvSpPr/>
          <p:nvPr/>
        </p:nvSpPr>
        <p:spPr>
          <a:xfrm>
            <a:off x="4115012" y="6125050"/>
            <a:ext cx="86015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クリエダーク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62E7545-50F5-2F26-61FE-C4EEC73743D1}"/>
              </a:ext>
            </a:extLst>
          </p:cNvPr>
          <p:cNvSpPr/>
          <p:nvPr/>
        </p:nvSpPr>
        <p:spPr>
          <a:xfrm>
            <a:off x="32202" y="6278907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</a:t>
            </a:r>
            <a:r>
              <a:rPr lang="ja-JP" altLang="en-US" sz="1200" b="1" i="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パネル＆ガラス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09222918-EB7D-8114-EF1B-84BB16689987}"/>
              </a:ext>
            </a:extLst>
          </p:cNvPr>
          <p:cNvSpPr/>
          <p:nvPr/>
        </p:nvSpPr>
        <p:spPr>
          <a:xfrm>
            <a:off x="-12789" y="6931045"/>
            <a:ext cx="133414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アクリル系パネル</a:t>
            </a:r>
            <a:r>
              <a:rPr lang="en-US" altLang="ja-JP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(</a:t>
            </a:r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標準</a:t>
            </a:r>
            <a:r>
              <a:rPr lang="en-US" altLang="ja-JP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)</a:t>
            </a:r>
            <a:endParaRPr lang="ja-JP" altLang="en-US" sz="8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45273CF-75CC-A7B9-44AA-5A433DB9F05A}"/>
              </a:ext>
            </a:extLst>
          </p:cNvPr>
          <p:cNvSpPr/>
          <p:nvPr/>
        </p:nvSpPr>
        <p:spPr>
          <a:xfrm>
            <a:off x="1207140" y="6931045"/>
            <a:ext cx="93889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透明ガラス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297E0F45-4F09-633E-E1CB-DA7BAB73B39F}"/>
              </a:ext>
            </a:extLst>
          </p:cNvPr>
          <p:cNvSpPr/>
          <p:nvPr/>
        </p:nvSpPr>
        <p:spPr>
          <a:xfrm>
            <a:off x="2173685" y="6943448"/>
            <a:ext cx="93889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カスミガラス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079E58C-EA56-FC5F-EACD-2C334B04022E}"/>
              </a:ext>
            </a:extLst>
          </p:cNvPr>
          <p:cNvSpPr/>
          <p:nvPr/>
        </p:nvSpPr>
        <p:spPr>
          <a:xfrm>
            <a:off x="3193417" y="6927195"/>
            <a:ext cx="10064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エッチングガラス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4CA1EFA-CC9A-062A-491B-4FA554B0383B}"/>
              </a:ext>
            </a:extLst>
          </p:cNvPr>
          <p:cNvSpPr/>
          <p:nvPr/>
        </p:nvSpPr>
        <p:spPr>
          <a:xfrm>
            <a:off x="4116755" y="6933700"/>
            <a:ext cx="99963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チェッカーガラス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50D456DA-DB1D-1EEA-8FBB-FAD1D34FF389}"/>
              </a:ext>
            </a:extLst>
          </p:cNvPr>
          <p:cNvSpPr/>
          <p:nvPr/>
        </p:nvSpPr>
        <p:spPr>
          <a:xfrm>
            <a:off x="5078490" y="6934635"/>
            <a:ext cx="112064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アンティークガラス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C4ECB08-8C8B-882E-28E1-E0B4D23EF661}"/>
              </a:ext>
            </a:extLst>
          </p:cNvPr>
          <p:cNvSpPr/>
          <p:nvPr/>
        </p:nvSpPr>
        <p:spPr>
          <a:xfrm>
            <a:off x="6152988" y="6921311"/>
            <a:ext cx="93889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モールガラス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72A6CEF-041F-7833-1810-57BBC81E9A7D}"/>
              </a:ext>
            </a:extLst>
          </p:cNvPr>
          <p:cNvSpPr/>
          <p:nvPr/>
        </p:nvSpPr>
        <p:spPr>
          <a:xfrm>
            <a:off x="68651" y="5211723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●</a:t>
            </a:r>
            <a:r>
              <a:rPr lang="ja-JP" altLang="en-US" sz="1200" b="1" i="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カラー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A0A838B-1825-F606-6D04-7355734CA9D7}"/>
              </a:ext>
            </a:extLst>
          </p:cNvPr>
          <p:cNvSpPr txBox="1"/>
          <p:nvPr/>
        </p:nvSpPr>
        <p:spPr>
          <a:xfrm>
            <a:off x="1293278" y="6296746"/>
            <a:ext cx="3288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価格はそのままでガラス・パネル種類の変更可能</a:t>
            </a:r>
            <a:endParaRPr kumimoji="1" lang="ja-JP" altLang="en-US" sz="11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E3CEC835-9F97-B473-AFFA-1D22A46B7FED}"/>
              </a:ext>
            </a:extLst>
          </p:cNvPr>
          <p:cNvCxnSpPr>
            <a:cxnSpLocks/>
          </p:cNvCxnSpPr>
          <p:nvPr/>
        </p:nvCxnSpPr>
        <p:spPr>
          <a:xfrm>
            <a:off x="8888105" y="5649243"/>
            <a:ext cx="0" cy="12112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FA273D4C-4513-6188-D762-F2E60D085869}"/>
              </a:ext>
            </a:extLst>
          </p:cNvPr>
          <p:cNvCxnSpPr>
            <a:cxnSpLocks/>
          </p:cNvCxnSpPr>
          <p:nvPr/>
        </p:nvCxnSpPr>
        <p:spPr>
          <a:xfrm>
            <a:off x="9388658" y="5649243"/>
            <a:ext cx="0" cy="12112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67494B3-AADB-A5DD-27E9-4163EB794620}"/>
              </a:ext>
            </a:extLst>
          </p:cNvPr>
          <p:cNvSpPr/>
          <p:nvPr/>
        </p:nvSpPr>
        <p:spPr>
          <a:xfrm>
            <a:off x="8079101" y="5272395"/>
            <a:ext cx="2472152" cy="1789317"/>
          </a:xfrm>
          <a:prstGeom prst="rect">
            <a:avLst/>
          </a:prstGeom>
          <a:noFill/>
          <a:ln>
            <a:solidFill>
              <a:srgbClr val="54585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CBB621D-1321-9905-18BA-FBA34B6E282B}"/>
              </a:ext>
            </a:extLst>
          </p:cNvPr>
          <p:cNvSpPr txBox="1"/>
          <p:nvPr/>
        </p:nvSpPr>
        <p:spPr>
          <a:xfrm>
            <a:off x="8142069" y="5193361"/>
            <a:ext cx="2185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不燃面材のデザインについて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101DB3A-CEC9-52D2-EACC-CCC173DDCC4D}"/>
              </a:ext>
            </a:extLst>
          </p:cNvPr>
          <p:cNvSpPr/>
          <p:nvPr/>
        </p:nvSpPr>
        <p:spPr>
          <a:xfrm>
            <a:off x="7341081" y="1489741"/>
            <a:ext cx="3210171" cy="3712496"/>
          </a:xfrm>
          <a:prstGeom prst="rect">
            <a:avLst/>
          </a:prstGeom>
          <a:noFill/>
          <a:ln>
            <a:solidFill>
              <a:srgbClr val="54585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F88BB534-335F-59B9-A35E-D5D09A432EAF}"/>
              </a:ext>
            </a:extLst>
          </p:cNvPr>
          <p:cNvSpPr txBox="1"/>
          <p:nvPr/>
        </p:nvSpPr>
        <p:spPr>
          <a:xfrm>
            <a:off x="7435296" y="1362268"/>
            <a:ext cx="14157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自閉機能</a:t>
            </a:r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について</a:t>
            </a:r>
          </a:p>
        </p:txBody>
      </p:sp>
      <p:pic>
        <p:nvPicPr>
          <p:cNvPr id="79" name="図 78">
            <a:extLst>
              <a:ext uri="{FF2B5EF4-FFF2-40B4-BE49-F238E27FC236}">
                <a16:creationId xmlns:a16="http://schemas.microsoft.com/office/drawing/2014/main" id="{1568AA18-825B-871A-BF58-49412BF3610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35296" y="3086150"/>
            <a:ext cx="1476819" cy="283226"/>
          </a:xfrm>
          <a:prstGeom prst="rect">
            <a:avLst/>
          </a:prstGeom>
        </p:spPr>
      </p:pic>
      <p:pic>
        <p:nvPicPr>
          <p:cNvPr id="80" name="図 79">
            <a:extLst>
              <a:ext uri="{FF2B5EF4-FFF2-40B4-BE49-F238E27FC236}">
                <a16:creationId xmlns:a16="http://schemas.microsoft.com/office/drawing/2014/main" id="{5310FDB6-60C2-3A2B-3442-792A7961BE3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819785" y="2533613"/>
            <a:ext cx="684333" cy="684333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227AB3C4-3B43-2423-1BB7-2DC1DEABA8F1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5262" b="2017"/>
          <a:stretch/>
        </p:blipFill>
        <p:spPr>
          <a:xfrm>
            <a:off x="8751383" y="1669422"/>
            <a:ext cx="828241" cy="798908"/>
          </a:xfrm>
          <a:prstGeom prst="rect">
            <a:avLst/>
          </a:prstGeom>
        </p:spPr>
      </p:pic>
      <p:sp>
        <p:nvSpPr>
          <p:cNvPr id="82" name="矢印: 右 81">
            <a:extLst>
              <a:ext uri="{FF2B5EF4-FFF2-40B4-BE49-F238E27FC236}">
                <a16:creationId xmlns:a16="http://schemas.microsoft.com/office/drawing/2014/main" id="{EB030FB3-F07F-B0A8-B572-DEBC992A0E24}"/>
              </a:ext>
            </a:extLst>
          </p:cNvPr>
          <p:cNvSpPr/>
          <p:nvPr/>
        </p:nvSpPr>
        <p:spPr>
          <a:xfrm>
            <a:off x="9543558" y="1996579"/>
            <a:ext cx="98916" cy="344858"/>
          </a:xfrm>
          <a:prstGeom prst="rightArrow">
            <a:avLst/>
          </a:prstGeom>
          <a:solidFill>
            <a:srgbClr val="5458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8013658-3AE2-2701-CDDB-A77122E4E2CC}"/>
              </a:ext>
            </a:extLst>
          </p:cNvPr>
          <p:cNvSpPr txBox="1"/>
          <p:nvPr/>
        </p:nvSpPr>
        <p:spPr>
          <a:xfrm>
            <a:off x="7341082" y="1648113"/>
            <a:ext cx="14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開けた扉から手を離すと自然に扉が閉まります。扉が縦枠に近づくと自動的にブレーキがかかりゆっくり静かに引き込みます。</a:t>
            </a:r>
            <a:endParaRPr kumimoji="1" lang="ja-JP" altLang="en-US" sz="8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627E168D-DE7B-9CB2-6FD4-0E6FEB5E0B06}"/>
              </a:ext>
            </a:extLst>
          </p:cNvPr>
          <p:cNvSpPr txBox="1"/>
          <p:nvPr/>
        </p:nvSpPr>
        <p:spPr>
          <a:xfrm>
            <a:off x="7399799" y="2430535"/>
            <a:ext cx="807913" cy="16158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傾斜式レール</a:t>
            </a:r>
          </a:p>
        </p:txBody>
      </p:sp>
      <p:pic>
        <p:nvPicPr>
          <p:cNvPr id="88" name="図 87">
            <a:extLst>
              <a:ext uri="{FF2B5EF4-FFF2-40B4-BE49-F238E27FC236}">
                <a16:creationId xmlns:a16="http://schemas.microsoft.com/office/drawing/2014/main" id="{42AE8E9C-B35B-D9B3-02F7-BD52D5E2E2C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887591" y="2893920"/>
            <a:ext cx="862545" cy="894198"/>
          </a:xfrm>
          <a:prstGeom prst="rect">
            <a:avLst/>
          </a:prstGeom>
        </p:spPr>
      </p:pic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5BD6999E-6679-DC72-368E-862C1F1A88B2}"/>
              </a:ext>
            </a:extLst>
          </p:cNvPr>
          <p:cNvSpPr txBox="1"/>
          <p:nvPr/>
        </p:nvSpPr>
        <p:spPr>
          <a:xfrm>
            <a:off x="7341082" y="2580051"/>
            <a:ext cx="2575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レールを傾斜させて取り付け、扉の自重を利用して自閉させます。共用スペースの開口部におすすめ。</a:t>
            </a:r>
            <a:endParaRPr kumimoji="1" lang="ja-JP" altLang="en-US" sz="8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53EFCE6-24C2-DA29-CA16-29EF3187B907}"/>
              </a:ext>
            </a:extLst>
          </p:cNvPr>
          <p:cNvSpPr txBox="1"/>
          <p:nvPr/>
        </p:nvSpPr>
        <p:spPr>
          <a:xfrm>
            <a:off x="7399799" y="3857232"/>
            <a:ext cx="807913" cy="16158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水平式レール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31C40495-C584-56C8-395B-85957071ABB7}"/>
              </a:ext>
            </a:extLst>
          </p:cNvPr>
          <p:cNvSpPr txBox="1"/>
          <p:nvPr/>
        </p:nvSpPr>
        <p:spPr>
          <a:xfrm>
            <a:off x="7341082" y="4003138"/>
            <a:ext cx="3210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バネの力を利用して自閉させます。上枠がスリムなため、防煙区 画で防煙垂れ壁を設けなければいけない開口部におすすめ。 </a:t>
            </a:r>
            <a:endParaRPr kumimoji="1" lang="ja-JP" altLang="en-US" sz="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92" name="図 91">
            <a:extLst>
              <a:ext uri="{FF2B5EF4-FFF2-40B4-BE49-F238E27FC236}">
                <a16:creationId xmlns:a16="http://schemas.microsoft.com/office/drawing/2014/main" id="{AC77AEC4-18E8-C7A5-71FF-46051DFDD3C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450599" y="4439634"/>
            <a:ext cx="1375872" cy="260941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0C751344-21B3-27E4-DC5E-159DA716EEF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919055" y="4289542"/>
            <a:ext cx="859611" cy="8961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364</Words>
  <Application>Microsoft Office PowerPoint</Application>
  <PresentationFormat>ユーザー設定</PresentationFormat>
  <Paragraphs>123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BIZ UDゴシック</vt:lpstr>
      <vt:lpstr>HGS創英角ｺﾞｼｯｸUB</vt:lpstr>
      <vt:lpstr>Yu Gothic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</cp:revision>
  <dcterms:created xsi:type="dcterms:W3CDTF">2010-09-29T12:55:25Z</dcterms:created>
  <dcterms:modified xsi:type="dcterms:W3CDTF">2025-02-19T23:54:45Z</dcterms:modified>
</cp:coreProperties>
</file>