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iaBgL03cIXPd0tjyPjLUVy5v38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828" y="7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Google Shape;1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" name="Google Shape;31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" name="Google Shape;3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" name="Google Shape;37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" name="Google Shape;3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" name="Google Shape;42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" name="Google Shape;43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" name="Google Shape;54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88062" y="512077"/>
            <a:ext cx="2518710" cy="227274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/>
          <p:nvPr/>
        </p:nvSpPr>
        <p:spPr>
          <a:xfrm>
            <a:off x="1366446" y="7299734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SPD99999008202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2024.04.01発行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-JP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109277" y="314650"/>
            <a:ext cx="9553574" cy="52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ラシッサUD </a:t>
            </a: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(ラシッサユニバーサルデザイン）</a:t>
            </a:r>
            <a:r>
              <a:rPr lang="ja-JP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高齢者居住施設向け・一般住宅向け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38189" y="3231424"/>
            <a:ext cx="2240941" cy="1583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17784" y="3227431"/>
            <a:ext cx="2246593" cy="1587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0372" y="5264361"/>
            <a:ext cx="2246311" cy="1586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19217" y="5254220"/>
            <a:ext cx="2246593" cy="1587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738343" y="5266280"/>
            <a:ext cx="2246311" cy="158691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/>
          <p:nvPr/>
        </p:nvSpPr>
        <p:spPr>
          <a:xfrm>
            <a:off x="2417783" y="2994309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受付・スタッフルーム</a:t>
            </a:r>
            <a:endParaRPr/>
          </a:p>
        </p:txBody>
      </p:sp>
      <p:sp>
        <p:nvSpPr>
          <p:cNvPr id="95" name="Google Shape;95;p1"/>
          <p:cNvSpPr/>
          <p:nvPr/>
        </p:nvSpPr>
        <p:spPr>
          <a:xfrm>
            <a:off x="4758987" y="2994309"/>
            <a:ext cx="49244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食堂</a:t>
            </a:r>
            <a:endParaRPr/>
          </a:p>
        </p:txBody>
      </p:sp>
      <p:sp>
        <p:nvSpPr>
          <p:cNvPr id="96" name="Google Shape;96;p1"/>
          <p:cNvSpPr/>
          <p:nvPr/>
        </p:nvSpPr>
        <p:spPr>
          <a:xfrm>
            <a:off x="109277" y="4974831"/>
            <a:ext cx="156966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共用トイレ・洗面所</a:t>
            </a:r>
            <a:endParaRPr/>
          </a:p>
        </p:txBody>
      </p:sp>
      <p:sp>
        <p:nvSpPr>
          <p:cNvPr id="97" name="Google Shape;97;p1"/>
          <p:cNvSpPr/>
          <p:nvPr/>
        </p:nvSpPr>
        <p:spPr>
          <a:xfrm>
            <a:off x="2419216" y="4974831"/>
            <a:ext cx="49244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玄関</a:t>
            </a:r>
            <a:endParaRPr/>
          </a:p>
        </p:txBody>
      </p:sp>
      <p:sp>
        <p:nvSpPr>
          <p:cNvPr id="98" name="Google Shape;98;p1"/>
          <p:cNvSpPr/>
          <p:nvPr/>
        </p:nvSpPr>
        <p:spPr>
          <a:xfrm>
            <a:off x="4735154" y="4974831"/>
            <a:ext cx="80021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共用廊下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29886" y="2910579"/>
            <a:ext cx="2892141" cy="2066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10">
            <a:alphaModFix/>
          </a:blip>
          <a:srcRect l="8116" t="15050" r="10915" b="1318"/>
          <a:stretch/>
        </p:blipFill>
        <p:spPr>
          <a:xfrm>
            <a:off x="105760" y="3193690"/>
            <a:ext cx="2318359" cy="169201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"/>
          <p:cNvSpPr/>
          <p:nvPr/>
        </p:nvSpPr>
        <p:spPr>
          <a:xfrm>
            <a:off x="54592" y="2897730"/>
            <a:ext cx="6978214" cy="4157588"/>
          </a:xfrm>
          <a:prstGeom prst="rect">
            <a:avLst/>
          </a:prstGeom>
          <a:noFill/>
          <a:ln w="9525" cap="flat" cmpd="sng">
            <a:solidFill>
              <a:srgbClr val="0648B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0372" y="2737933"/>
            <a:ext cx="1441420" cy="307777"/>
          </a:xfrm>
          <a:prstGeom prst="rect">
            <a:avLst/>
          </a:prstGeom>
          <a:solidFill>
            <a:srgbClr val="0648B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ja-JP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高齢者居住施設</a:t>
            </a:r>
            <a:endParaRPr/>
          </a:p>
        </p:txBody>
      </p:sp>
      <p:sp>
        <p:nvSpPr>
          <p:cNvPr id="103" name="Google Shape;103;p1"/>
          <p:cNvSpPr/>
          <p:nvPr/>
        </p:nvSpPr>
        <p:spPr>
          <a:xfrm>
            <a:off x="7102150" y="2878735"/>
            <a:ext cx="3480385" cy="4172929"/>
          </a:xfrm>
          <a:prstGeom prst="rect">
            <a:avLst/>
          </a:prstGeom>
          <a:noFill/>
          <a:ln w="9525" cap="flat" cmpd="sng">
            <a:solidFill>
              <a:srgbClr val="0648B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7148173" y="2737933"/>
            <a:ext cx="902811" cy="307777"/>
          </a:xfrm>
          <a:prstGeom prst="rect">
            <a:avLst/>
          </a:prstGeom>
          <a:solidFill>
            <a:srgbClr val="0648B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ja-JP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一般住宅</a:t>
            </a:r>
            <a:endParaRPr/>
          </a:p>
        </p:txBody>
      </p:sp>
      <p:pic>
        <p:nvPicPr>
          <p:cNvPr id="105" name="Google Shape;105;p1"/>
          <p:cNvPicPr preferRelativeResize="0"/>
          <p:nvPr/>
        </p:nvPicPr>
        <p:blipFill rotWithShape="1">
          <a:blip r:embed="rId11">
            <a:alphaModFix/>
          </a:blip>
          <a:srcRect l="9099" b="4532"/>
          <a:stretch/>
        </p:blipFill>
        <p:spPr>
          <a:xfrm>
            <a:off x="9120921" y="5228548"/>
            <a:ext cx="1413489" cy="171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171495" y="5228548"/>
            <a:ext cx="1920651" cy="150103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/>
          <p:nvPr/>
        </p:nvSpPr>
        <p:spPr>
          <a:xfrm>
            <a:off x="7153860" y="4956450"/>
            <a:ext cx="49244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玄関</a:t>
            </a:r>
            <a:endParaRPr/>
          </a:p>
        </p:txBody>
      </p:sp>
      <p:sp>
        <p:nvSpPr>
          <p:cNvPr id="108" name="Google Shape;108;p1"/>
          <p:cNvSpPr/>
          <p:nvPr/>
        </p:nvSpPr>
        <p:spPr>
          <a:xfrm>
            <a:off x="8981795" y="4956450"/>
            <a:ext cx="64633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トイレ</a:t>
            </a:r>
            <a:endParaRPr/>
          </a:p>
        </p:txBody>
      </p:sp>
      <p:sp>
        <p:nvSpPr>
          <p:cNvPr id="109" name="Google Shape;109;p1"/>
          <p:cNvSpPr/>
          <p:nvPr/>
        </p:nvSpPr>
        <p:spPr>
          <a:xfrm>
            <a:off x="35169" y="1356571"/>
            <a:ext cx="6943961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ユニバーサルデザイン</a:t>
            </a: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の考え方をベースに誕生した室内建具です。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高齢期を迎えても自分らしく、暮らしやすい、</a:t>
            </a:r>
            <a:r>
              <a:rPr lang="ja-JP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より長期的な視線での住空間づくり</a:t>
            </a: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を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サポートします。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使う場所・使う人に合わせて適切な機能・サイズ・デザイン</a:t>
            </a: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をご提案。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高齢者施設も、一般住宅も</a:t>
            </a:r>
            <a:r>
              <a:rPr lang="ja-JP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１棟まるごとコーディネート</a:t>
            </a: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できます。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85041" y="946868"/>
            <a:ext cx="1800493" cy="369332"/>
          </a:xfrm>
          <a:prstGeom prst="rect">
            <a:avLst/>
          </a:prstGeom>
          <a:solidFill>
            <a:srgbClr val="54585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商品コンセプト</a:t>
            </a: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"/>
          <p:cNvPicPr preferRelativeResize="0"/>
          <p:nvPr/>
        </p:nvPicPr>
        <p:blipFill rotWithShape="1">
          <a:blip r:embed="rId13">
            <a:alphaModFix/>
          </a:blip>
          <a:srcRect t="11522"/>
          <a:stretch/>
        </p:blipFill>
        <p:spPr>
          <a:xfrm>
            <a:off x="7032806" y="879101"/>
            <a:ext cx="1294801" cy="100699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"/>
          <p:cNvSpPr txBox="1"/>
          <p:nvPr/>
        </p:nvSpPr>
        <p:spPr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-JP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お客様名■■■■■様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-JP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8942" y="2064377"/>
            <a:ext cx="9405389" cy="2780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8"/>
          <p:cNvSpPr/>
          <p:nvPr/>
        </p:nvSpPr>
        <p:spPr>
          <a:xfrm>
            <a:off x="149774" y="1424546"/>
            <a:ext cx="4730206" cy="584775"/>
          </a:xfrm>
          <a:prstGeom prst="rect">
            <a:avLst/>
          </a:prstGeom>
          <a:solidFill>
            <a:srgbClr val="FFDAC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ja-JP" sz="2000" b="1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どのサイズを選んでもワンプライス</a:t>
            </a:r>
            <a:r>
              <a:rPr lang="ja-JP" sz="20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ja-JP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特注サイズでも安心して選べる「同一価格設定」</a:t>
            </a:r>
            <a:endParaRPr/>
          </a:p>
        </p:txBody>
      </p:sp>
      <p:sp>
        <p:nvSpPr>
          <p:cNvPr id="120" name="Google Shape;120;p8"/>
          <p:cNvSpPr/>
          <p:nvPr/>
        </p:nvSpPr>
        <p:spPr>
          <a:xfrm>
            <a:off x="2104870" y="900535"/>
            <a:ext cx="2617369" cy="332618"/>
          </a:xfrm>
          <a:prstGeom prst="wedgeRoundRectCallout">
            <a:avLst>
              <a:gd name="adj1" fmla="val -37859"/>
              <a:gd name="adj2" fmla="val 82525"/>
              <a:gd name="adj3" fmla="val 16667"/>
            </a:avLst>
          </a:prstGeom>
          <a:solidFill>
            <a:srgbClr val="0648B8"/>
          </a:solidFill>
          <a:ln w="9525" cap="flat" cmpd="sng">
            <a:solidFill>
              <a:srgbClr val="00376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ja-JP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同じ品種の同じデザインなら</a:t>
            </a:r>
            <a:endParaRPr/>
          </a:p>
        </p:txBody>
      </p:sp>
      <p:sp>
        <p:nvSpPr>
          <p:cNvPr id="121" name="Google Shape;121;p8"/>
          <p:cNvSpPr/>
          <p:nvPr/>
        </p:nvSpPr>
        <p:spPr>
          <a:xfrm>
            <a:off x="149774" y="5421327"/>
            <a:ext cx="6068146" cy="907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規格品も特注対応品も、5日以内に工場出荷の納期を実現。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種類の違う製品も一緒にお届けできるので、荷受けの手間が軽減できます。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※不燃面材本体、スチール戸袋ユニット、両側折れドア、連動折れドアは対象外となります。</a:t>
            </a:r>
            <a:endParaRPr/>
          </a:p>
        </p:txBody>
      </p:sp>
      <p:pic>
        <p:nvPicPr>
          <p:cNvPr id="122" name="Google Shape;12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7151" y="5095182"/>
            <a:ext cx="4454888" cy="189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8"/>
          <p:cNvSpPr/>
          <p:nvPr/>
        </p:nvSpPr>
        <p:spPr>
          <a:xfrm>
            <a:off x="149774" y="4999672"/>
            <a:ext cx="2009102" cy="400110"/>
          </a:xfrm>
          <a:prstGeom prst="rect">
            <a:avLst/>
          </a:prstGeom>
          <a:solidFill>
            <a:srgbClr val="FFDAC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ja-JP" sz="20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納期は5日以内</a:t>
            </a:r>
            <a:endParaRPr/>
          </a:p>
        </p:txBody>
      </p:sp>
      <p:sp>
        <p:nvSpPr>
          <p:cNvPr id="124" name="Google Shape;124;p8"/>
          <p:cNvSpPr/>
          <p:nvPr/>
        </p:nvSpPr>
        <p:spPr>
          <a:xfrm>
            <a:off x="149774" y="6401629"/>
            <a:ext cx="4122119" cy="529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大量のご発注の際に上記納期に添えない場合があります。</a:t>
            </a:r>
            <a:endParaRPr sz="1000" b="0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また、20set以上の大口受注については、弊社営業所にご連絡お願いします。</a:t>
            </a:r>
            <a:endParaRPr/>
          </a:p>
        </p:txBody>
      </p:sp>
      <p:sp>
        <p:nvSpPr>
          <p:cNvPr id="125" name="Google Shape;125;p8"/>
          <p:cNvSpPr/>
          <p:nvPr/>
        </p:nvSpPr>
        <p:spPr>
          <a:xfrm>
            <a:off x="109277" y="314650"/>
            <a:ext cx="9553574" cy="52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ラシッサUD </a:t>
            </a: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(ラシッサユニバーサルデザイン）</a:t>
            </a:r>
            <a:r>
              <a:rPr lang="ja-JP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高齢者居住施設向け・一般住宅向け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8"/>
          <p:cNvSpPr txBox="1"/>
          <p:nvPr/>
        </p:nvSpPr>
        <p:spPr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-JP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お客様名■■■■■様</a:t>
            </a:r>
            <a:endParaRPr/>
          </a:p>
        </p:txBody>
      </p:sp>
      <p:sp>
        <p:nvSpPr>
          <p:cNvPr id="127" name="Google Shape;127;p8"/>
          <p:cNvSpPr/>
          <p:nvPr/>
        </p:nvSpPr>
        <p:spPr>
          <a:xfrm>
            <a:off x="149774" y="893122"/>
            <a:ext cx="1338828" cy="369332"/>
          </a:xfrm>
          <a:prstGeom prst="rect">
            <a:avLst/>
          </a:prstGeom>
          <a:solidFill>
            <a:srgbClr val="54585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価格・納期</a:t>
            </a: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8"/>
          <p:cNvSpPr/>
          <p:nvPr/>
        </p:nvSpPr>
        <p:spPr>
          <a:xfrm>
            <a:off x="1366446" y="7299734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SPD99999008202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lang="en-US" alt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5.</a:t>
            </a:r>
            <a:r>
              <a:rPr 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ja-JP" sz="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</Words>
  <Application>Microsoft Office PowerPoint</Application>
  <PresentationFormat>ユーザー設定</PresentationFormat>
  <Paragraphs>42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LIXILテーマ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1</cp:revision>
  <dcterms:created xsi:type="dcterms:W3CDTF">2010-09-29T12:55:25Z</dcterms:created>
  <dcterms:modified xsi:type="dcterms:W3CDTF">2025-02-19T23:52:54Z</dcterms:modified>
</cp:coreProperties>
</file>