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grH53d+zB2naGERbbD/Hg9igPk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9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9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14" name="Google Shape;1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0" name="Google Shape;2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6" name="Google Shape;2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1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2" name="Google Shape;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7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Google Shape;48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1:LIXIL（帯なし）">
  <p:cSld name="C-1:LIXIL（帯なし）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p21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" name="Google Shape;54;p21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55" name="Google Shape;5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13" Type="http://schemas.openxmlformats.org/officeDocument/2006/relationships/image" Target="../media/image24.png"/><Relationship Id="rId18" Type="http://schemas.openxmlformats.org/officeDocument/2006/relationships/image" Target="../media/image29.emf"/><Relationship Id="rId3" Type="http://schemas.openxmlformats.org/officeDocument/2006/relationships/image" Target="../media/image14.png"/><Relationship Id="rId21" Type="http://schemas.openxmlformats.org/officeDocument/2006/relationships/image" Target="../media/image32.png"/><Relationship Id="rId7" Type="http://schemas.openxmlformats.org/officeDocument/2006/relationships/image" Target="../media/image18.emf"/><Relationship Id="rId12" Type="http://schemas.openxmlformats.org/officeDocument/2006/relationships/image" Target="../media/image23.png"/><Relationship Id="rId17" Type="http://schemas.openxmlformats.org/officeDocument/2006/relationships/image" Target="../media/image28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7.emf"/><Relationship Id="rId20" Type="http://schemas.openxmlformats.org/officeDocument/2006/relationships/image" Target="../media/image31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emf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jpg"/><Relationship Id="rId19" Type="http://schemas.openxmlformats.org/officeDocument/2006/relationships/image" Target="../media/image30.emf"/><Relationship Id="rId4" Type="http://schemas.openxmlformats.org/officeDocument/2006/relationships/image" Target="../media/image15.png"/><Relationship Id="rId9" Type="http://schemas.openxmlformats.org/officeDocument/2006/relationships/image" Target="../media/image20.jp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B958673-3519-CD59-3335-C85206329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4335" y="1183381"/>
            <a:ext cx="2370716" cy="143729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FDBC084-CBDC-43C8-1527-42BD57F89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1959" y="776646"/>
            <a:ext cx="2706974" cy="184366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33925E7-1510-25AE-7392-FBFDAA23BD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9242" y="5160838"/>
            <a:ext cx="5629836" cy="176414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7E40A6F-1234-B3EB-2B95-1F0FC14040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0388" y="1287775"/>
            <a:ext cx="836908" cy="821410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ED2703F-0540-B8F4-4B2E-A3DC90609F7B}"/>
              </a:ext>
            </a:extLst>
          </p:cNvPr>
          <p:cNvSpPr/>
          <p:nvPr/>
        </p:nvSpPr>
        <p:spPr>
          <a:xfrm>
            <a:off x="4495211" y="2707678"/>
            <a:ext cx="26981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■スペースを有効に活用できる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8C2AC61-A727-2AC8-A43F-7F9EB4FB75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765" y="6192968"/>
            <a:ext cx="699079" cy="842480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BAC3511-0392-F1BA-8D8F-A15DC50F69B2}"/>
              </a:ext>
            </a:extLst>
          </p:cNvPr>
          <p:cNvSpPr/>
          <p:nvPr/>
        </p:nvSpPr>
        <p:spPr>
          <a:xfrm>
            <a:off x="919147" y="6807521"/>
            <a:ext cx="126188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プッシュプルハンドル 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480181A-01F9-57B5-5230-984AD276DA27}"/>
              </a:ext>
            </a:extLst>
          </p:cNvPr>
          <p:cNvSpPr/>
          <p:nvPr/>
        </p:nvSpPr>
        <p:spPr>
          <a:xfrm>
            <a:off x="4495211" y="824662"/>
            <a:ext cx="32811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■立ち位置を変えずにラクラク開閉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S創英角ｺﾞｼｯｸUB" panose="020B0A00000000000000" pitchFamily="50" charset="-128"/>
              <a:ea typeface="HGS創英角ｺﾞｼｯｸUB" panose="020B0A00000000000000" pitchFamily="50" charset="-128"/>
            </a:endParaRPr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7B87FE89-D0C6-2F6C-3F07-05CAFA8EB7C3}"/>
              </a:ext>
            </a:extLst>
          </p:cNvPr>
          <p:cNvSpPr/>
          <p:nvPr/>
        </p:nvSpPr>
        <p:spPr>
          <a:xfrm>
            <a:off x="7614217" y="1580351"/>
            <a:ext cx="312433" cy="553577"/>
          </a:xfrm>
          <a:prstGeom prst="rightArrow">
            <a:avLst/>
          </a:prstGeom>
          <a:solidFill>
            <a:srgbClr val="0648B8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1248755-53B3-E06F-D385-D0B0F0B3EA9A}"/>
              </a:ext>
            </a:extLst>
          </p:cNvPr>
          <p:cNvSpPr/>
          <p:nvPr/>
        </p:nvSpPr>
        <p:spPr>
          <a:xfrm>
            <a:off x="4540140" y="4853314"/>
            <a:ext cx="32811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■既存枠を残したまま取付可能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S創英角ｺﾞｼｯｸUB" panose="020B0A00000000000000" pitchFamily="50" charset="-128"/>
              <a:ea typeface="HGS創英角ｺﾞｼｯｸUB" panose="020B0A00000000000000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A2A87E6-124F-A456-7677-952B0DE2655C}"/>
              </a:ext>
            </a:extLst>
          </p:cNvPr>
          <p:cNvSpPr/>
          <p:nvPr/>
        </p:nvSpPr>
        <p:spPr>
          <a:xfrm>
            <a:off x="140601" y="3924164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●カラー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246B18A-E5EA-9696-0DCF-55E0B3D48438}"/>
              </a:ext>
            </a:extLst>
          </p:cNvPr>
          <p:cNvSpPr/>
          <p:nvPr/>
        </p:nvSpPr>
        <p:spPr>
          <a:xfrm>
            <a:off x="126576" y="4978819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●パネル＆ガラス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1744F4A-73CD-E846-C662-52DD8802765C}"/>
              </a:ext>
            </a:extLst>
          </p:cNvPr>
          <p:cNvSpPr/>
          <p:nvPr/>
        </p:nvSpPr>
        <p:spPr>
          <a:xfrm>
            <a:off x="1039367" y="5604256"/>
            <a:ext cx="10129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アクリル系パネル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D2E6616E-98D8-60AF-8244-9F7677105C2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2142"/>
          <a:stretch/>
        </p:blipFill>
        <p:spPr>
          <a:xfrm>
            <a:off x="275309" y="5255818"/>
            <a:ext cx="728808" cy="563882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AA28CCE-82A9-5B8E-299D-3C9BAD1443EE}"/>
              </a:ext>
            </a:extLst>
          </p:cNvPr>
          <p:cNvSpPr/>
          <p:nvPr/>
        </p:nvSpPr>
        <p:spPr>
          <a:xfrm>
            <a:off x="2858252" y="3871259"/>
            <a:ext cx="9541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●デザイン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3A1FB7D-FD5F-A072-C40F-450DB382EE1C}"/>
              </a:ext>
            </a:extLst>
          </p:cNvPr>
          <p:cNvSpPr/>
          <p:nvPr/>
        </p:nvSpPr>
        <p:spPr>
          <a:xfrm>
            <a:off x="106900" y="5915969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●ハンドル</a:t>
            </a:r>
          </a:p>
        </p:txBody>
      </p:sp>
      <p:pic>
        <p:nvPicPr>
          <p:cNvPr id="22" name="図 21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6012172A-4809-EAF4-CDBF-BBB340CE7E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292" y="4149677"/>
            <a:ext cx="441873" cy="1306705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9BBB943A-1537-E093-7008-E6C43C0DD44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158" y="4149676"/>
            <a:ext cx="441873" cy="1306705"/>
          </a:xfrm>
          <a:prstGeom prst="rect">
            <a:avLst/>
          </a:prstGeom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22D0F48-5DF6-8056-94D8-27690066B3D4}"/>
              </a:ext>
            </a:extLst>
          </p:cNvPr>
          <p:cNvSpPr/>
          <p:nvPr/>
        </p:nvSpPr>
        <p:spPr>
          <a:xfrm>
            <a:off x="3159666" y="5431712"/>
            <a:ext cx="61728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HAA 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1CBBE6F-ED08-FA1B-8D19-2D92DC6CDAC8}"/>
              </a:ext>
            </a:extLst>
          </p:cNvPr>
          <p:cNvSpPr/>
          <p:nvPr/>
        </p:nvSpPr>
        <p:spPr>
          <a:xfrm>
            <a:off x="3195567" y="5434274"/>
            <a:ext cx="17892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HAA(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明り採り付）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 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86BED2EC-AA48-F69B-92D6-3BA9E8C4ED3A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4064"/>
          <a:stretch/>
        </p:blipFill>
        <p:spPr>
          <a:xfrm>
            <a:off x="136246" y="829934"/>
            <a:ext cx="2615847" cy="304393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7750B5D9-D997-8233-F217-42B2CEFE92FA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939" r="16894"/>
          <a:stretch/>
        </p:blipFill>
        <p:spPr>
          <a:xfrm>
            <a:off x="2774239" y="825030"/>
            <a:ext cx="1709456" cy="250242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B15C1243-C467-D421-6B2D-26E2392CEAD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37548" y="3345299"/>
            <a:ext cx="2877432" cy="1492003"/>
          </a:xfrm>
          <a:prstGeom prst="rect">
            <a:avLst/>
          </a:prstGeom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6860C55-4805-3C91-4975-3B83151BBE9E}"/>
              </a:ext>
            </a:extLst>
          </p:cNvPr>
          <p:cNvSpPr/>
          <p:nvPr/>
        </p:nvSpPr>
        <p:spPr>
          <a:xfrm>
            <a:off x="4473859" y="2967330"/>
            <a:ext cx="31911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開閉に必要なスペースが小さいため、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狭い廊下に面した洗面所やトイレなどにおすすめ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BD71FCA6-E7D4-82C3-0730-6298716695E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94114" y="3419013"/>
            <a:ext cx="2420541" cy="1639445"/>
          </a:xfrm>
          <a:prstGeom prst="rect">
            <a:avLst/>
          </a:prstGeom>
        </p:spPr>
      </p:pic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3B03A32-8FA6-1586-7268-22BA6CF052D9}"/>
              </a:ext>
            </a:extLst>
          </p:cNvPr>
          <p:cNvSpPr/>
          <p:nvPr/>
        </p:nvSpPr>
        <p:spPr>
          <a:xfrm>
            <a:off x="7510957" y="2983912"/>
            <a:ext cx="25239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片引戸よりも広いゆとりの開口幅を確保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CC5F1D5-F3C7-2CC0-F57B-CEDF523E09C8}"/>
              </a:ext>
            </a:extLst>
          </p:cNvPr>
          <p:cNvSpPr/>
          <p:nvPr/>
        </p:nvSpPr>
        <p:spPr>
          <a:xfrm>
            <a:off x="8257229" y="3168565"/>
            <a:ext cx="19168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0.4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坪の長手方向にドアを設置する場合</a:t>
            </a:r>
          </a:p>
        </p:txBody>
      </p:sp>
      <p:pic>
        <p:nvPicPr>
          <p:cNvPr id="65" name="図 64">
            <a:extLst>
              <a:ext uri="{FF2B5EF4-FFF2-40B4-BE49-F238E27FC236}">
                <a16:creationId xmlns:a16="http://schemas.microsoft.com/office/drawing/2014/main" id="{40894079-8345-905E-9C33-4ABD460CB8BD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t="2026"/>
          <a:stretch/>
        </p:blipFill>
        <p:spPr>
          <a:xfrm>
            <a:off x="2238786" y="5722009"/>
            <a:ext cx="1322365" cy="1317001"/>
          </a:xfrm>
          <a:prstGeom prst="rect">
            <a:avLst/>
          </a:prstGeom>
        </p:spPr>
      </p:pic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63226EB5-A08D-5676-9D83-4476ABB8C189}"/>
              </a:ext>
            </a:extLst>
          </p:cNvPr>
          <p:cNvSpPr txBox="1"/>
          <p:nvPr/>
        </p:nvSpPr>
        <p:spPr>
          <a:xfrm>
            <a:off x="3575745" y="6468967"/>
            <a:ext cx="10704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特注寸法範囲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698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W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1136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1790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H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2231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pic>
        <p:nvPicPr>
          <p:cNvPr id="70" name="図 69">
            <a:extLst>
              <a:ext uri="{FF2B5EF4-FFF2-40B4-BE49-F238E27FC236}">
                <a16:creationId xmlns:a16="http://schemas.microsoft.com/office/drawing/2014/main" id="{B4CB0BEF-FAD9-A713-ED3D-298B9E999935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50828"/>
          <a:stretch/>
        </p:blipFill>
        <p:spPr>
          <a:xfrm>
            <a:off x="146874" y="4239594"/>
            <a:ext cx="395517" cy="349186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pic>
        <p:nvPicPr>
          <p:cNvPr id="71" name="図 70">
            <a:extLst>
              <a:ext uri="{FF2B5EF4-FFF2-40B4-BE49-F238E27FC236}">
                <a16:creationId xmlns:a16="http://schemas.microsoft.com/office/drawing/2014/main" id="{509E41CB-7FE9-5DBD-EFB2-81991F7FD5B5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t="51137"/>
          <a:stretch/>
        </p:blipFill>
        <p:spPr>
          <a:xfrm>
            <a:off x="1038873" y="4241921"/>
            <a:ext cx="395517" cy="349188"/>
          </a:xfrm>
          <a:prstGeom prst="rect">
            <a:avLst/>
          </a:prstGeom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13FD1B0E-473B-E1CD-1707-5270691EBCDF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t="50828"/>
          <a:stretch/>
        </p:blipFill>
        <p:spPr>
          <a:xfrm>
            <a:off x="1478250" y="4236637"/>
            <a:ext cx="395517" cy="349186"/>
          </a:xfrm>
          <a:prstGeom prst="rect">
            <a:avLst/>
          </a:prstGeom>
        </p:spPr>
      </p:pic>
      <p:pic>
        <p:nvPicPr>
          <p:cNvPr id="73" name="図 72">
            <a:extLst>
              <a:ext uri="{FF2B5EF4-FFF2-40B4-BE49-F238E27FC236}">
                <a16:creationId xmlns:a16="http://schemas.microsoft.com/office/drawing/2014/main" id="{F65BC678-3A50-B5FD-457F-014CD0A94A3C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-7003" t="50828" r="-1"/>
          <a:stretch/>
        </p:blipFill>
        <p:spPr>
          <a:xfrm>
            <a:off x="1917627" y="4237940"/>
            <a:ext cx="423218" cy="349186"/>
          </a:xfrm>
          <a:prstGeom prst="rect">
            <a:avLst/>
          </a:prstGeom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5AD5F69C-FC33-1D68-080E-359E3B779C60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-7003" t="50828" r="-1"/>
          <a:stretch/>
        </p:blipFill>
        <p:spPr>
          <a:xfrm>
            <a:off x="2384704" y="4237003"/>
            <a:ext cx="423218" cy="349186"/>
          </a:xfrm>
          <a:prstGeom prst="rect">
            <a:avLst/>
          </a:prstGeom>
        </p:spPr>
      </p:pic>
      <p:pic>
        <p:nvPicPr>
          <p:cNvPr id="75" name="図 74">
            <a:extLst>
              <a:ext uri="{FF2B5EF4-FFF2-40B4-BE49-F238E27FC236}">
                <a16:creationId xmlns:a16="http://schemas.microsoft.com/office/drawing/2014/main" id="{812E3B3B-2ED6-E62A-CF9F-E0860CE14C6F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t="50996"/>
          <a:stretch/>
        </p:blipFill>
        <p:spPr>
          <a:xfrm>
            <a:off x="586251" y="4242594"/>
            <a:ext cx="408762" cy="349188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A13443F-9AA3-A448-FC19-81288F37B28D}"/>
              </a:ext>
            </a:extLst>
          </p:cNvPr>
          <p:cNvSpPr/>
          <p:nvPr/>
        </p:nvSpPr>
        <p:spPr>
          <a:xfrm>
            <a:off x="-196667" y="4546190"/>
            <a:ext cx="950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プレシャス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ホワイト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30CCBAB-0C93-078C-A3E3-7DFDA6F88A63}"/>
              </a:ext>
            </a:extLst>
          </p:cNvPr>
          <p:cNvSpPr/>
          <p:nvPr/>
        </p:nvSpPr>
        <p:spPr>
          <a:xfrm>
            <a:off x="311724" y="4548275"/>
            <a:ext cx="938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クリエ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アイボリー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A8A15D0-EEE6-9F16-09F4-A9A763DEE5D1}"/>
              </a:ext>
            </a:extLst>
          </p:cNvPr>
          <p:cNvSpPr/>
          <p:nvPr/>
        </p:nvSpPr>
        <p:spPr>
          <a:xfrm>
            <a:off x="839002" y="4539657"/>
            <a:ext cx="7495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クリエ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ペール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4EF610E0-9917-4877-2DF7-3B07E4DFBDE9}"/>
              </a:ext>
            </a:extLst>
          </p:cNvPr>
          <p:cNvSpPr/>
          <p:nvPr/>
        </p:nvSpPr>
        <p:spPr>
          <a:xfrm>
            <a:off x="1327467" y="4531793"/>
            <a:ext cx="6847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クリエ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ラスク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C53ABD6F-D072-7C2D-0C65-D34C2D8B8E3F}"/>
              </a:ext>
            </a:extLst>
          </p:cNvPr>
          <p:cNvSpPr/>
          <p:nvPr/>
        </p:nvSpPr>
        <p:spPr>
          <a:xfrm>
            <a:off x="1773213" y="4546270"/>
            <a:ext cx="697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クリエ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モカ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62D5839E-22F2-6475-15A5-0E78C8EB3128}"/>
              </a:ext>
            </a:extLst>
          </p:cNvPr>
          <p:cNvSpPr/>
          <p:nvPr/>
        </p:nvSpPr>
        <p:spPr>
          <a:xfrm>
            <a:off x="2269013" y="4534943"/>
            <a:ext cx="663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クリエ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ダーク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AC43615E-6E0F-4C68-53A0-E7B8A94D647C}"/>
              </a:ext>
            </a:extLst>
          </p:cNvPr>
          <p:cNvCxnSpPr>
            <a:cxnSpLocks/>
          </p:cNvCxnSpPr>
          <p:nvPr/>
        </p:nvCxnSpPr>
        <p:spPr>
          <a:xfrm>
            <a:off x="968275" y="6054469"/>
            <a:ext cx="1397865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5219C32D-2C64-B3D0-236A-8CB41FA12C44}"/>
              </a:ext>
            </a:extLst>
          </p:cNvPr>
          <p:cNvSpPr/>
          <p:nvPr/>
        </p:nvSpPr>
        <p:spPr>
          <a:xfrm>
            <a:off x="4646223" y="6927616"/>
            <a:ext cx="544071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丁番など部品の取り外しが必要です。既存枠から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13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㎜よりも出ている場合は、既存枠の上から取付はできません。</a:t>
            </a:r>
          </a:p>
        </p:txBody>
      </p:sp>
      <p:sp>
        <p:nvSpPr>
          <p:cNvPr id="88" name="正方形/長方形 11">
            <a:extLst>
              <a:ext uri="{FF2B5EF4-FFF2-40B4-BE49-F238E27FC236}">
                <a16:creationId xmlns:a16="http://schemas.microsoft.com/office/drawing/2014/main" id="{30FE49FB-4B80-C984-2536-DACB96E3C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77" y="314650"/>
            <a:ext cx="10582536" cy="52447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no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 ラシッサ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UD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 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（ユニバーサルデザイン）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アウトセット方式 連動折れドア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    高齢者居住施設向け・一般住宅向け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GS創英角ｺﾞｼｯｸUB" panose="020B0A00000000000000" pitchFamily="50" charset="-128"/>
              <a:ea typeface="HGS創英角ｺﾞｼｯｸUB" panose="020B0A00000000000000" pitchFamily="50" charset="-128"/>
            </a:endParaRPr>
          </a:p>
        </p:txBody>
      </p:sp>
      <p:sp>
        <p:nvSpPr>
          <p:cNvPr id="89" name="Text Box 1039">
            <a:extLst>
              <a:ext uri="{FF2B5EF4-FFF2-40B4-BE49-F238E27FC236}">
                <a16:creationId xmlns:a16="http://schemas.microsoft.com/office/drawing/2014/main" id="{9EDAEA33-AB5F-43C1-BAE5-ED89D54ED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12995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お客様名■■■■■様</a:t>
            </a:r>
          </a:p>
        </p:txBody>
      </p: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39CB1D0C-A223-A192-48DF-5A0FB4CFCE1C}"/>
              </a:ext>
            </a:extLst>
          </p:cNvPr>
          <p:cNvCxnSpPr>
            <a:cxnSpLocks/>
          </p:cNvCxnSpPr>
          <p:nvPr/>
        </p:nvCxnSpPr>
        <p:spPr>
          <a:xfrm>
            <a:off x="1491248" y="5124541"/>
            <a:ext cx="892551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FC81DD62-C2CA-E5A7-39E0-1CE3322DAD0F}"/>
              </a:ext>
            </a:extLst>
          </p:cNvPr>
          <p:cNvCxnSpPr>
            <a:cxnSpLocks/>
          </p:cNvCxnSpPr>
          <p:nvPr/>
        </p:nvCxnSpPr>
        <p:spPr>
          <a:xfrm>
            <a:off x="3777802" y="4005400"/>
            <a:ext cx="705893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C8620A01-79D6-66CF-B250-8B4222510E0F}"/>
              </a:ext>
            </a:extLst>
          </p:cNvPr>
          <p:cNvCxnSpPr>
            <a:cxnSpLocks/>
          </p:cNvCxnSpPr>
          <p:nvPr/>
        </p:nvCxnSpPr>
        <p:spPr>
          <a:xfrm>
            <a:off x="889239" y="4043099"/>
            <a:ext cx="1804749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Google Shape;86;p8">
            <a:extLst>
              <a:ext uri="{FF2B5EF4-FFF2-40B4-BE49-F238E27FC236}">
                <a16:creationId xmlns:a16="http://schemas.microsoft.com/office/drawing/2014/main" id="{A1F22353-94A6-9418-C28D-0315006FA4C7}"/>
              </a:ext>
            </a:extLst>
          </p:cNvPr>
          <p:cNvSpPr/>
          <p:nvPr/>
        </p:nvSpPr>
        <p:spPr>
          <a:xfrm>
            <a:off x="1366446" y="7299734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SPD99999008204</a:t>
            </a:r>
          </a:p>
          <a:p>
            <a:pPr lvl="0">
              <a:buClr>
                <a:schemeClr val="dk2"/>
              </a:buClr>
              <a:buSzPts val="600"/>
            </a:pPr>
            <a:r>
              <a:rPr lang="en-US" altLang="ja-JP" sz="600" dirty="0">
                <a:solidFill>
                  <a:schemeClr val="dk2"/>
                </a:solidFill>
              </a:rPr>
              <a:t>2025.02.20</a:t>
            </a:r>
            <a:r>
              <a:rPr lang="ja-JP" altLang="en-US" sz="600" dirty="0">
                <a:solidFill>
                  <a:schemeClr val="dk2"/>
                </a:solidFill>
              </a:rPr>
              <a:t>発行</a:t>
            </a:r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187</Words>
  <Application>Microsoft Office PowerPoint</Application>
  <PresentationFormat>ユーザー設定</PresentationFormat>
  <Paragraphs>39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UDゴシック</vt:lpstr>
      <vt:lpstr>HGS創英角ｺﾞｼｯｸUB</vt:lpstr>
      <vt:lpstr>Meiryo UI</vt:lpstr>
      <vt:lpstr>Yu Gothic</vt:lpstr>
      <vt:lpstr>Arial</vt:lpstr>
      <vt:lpstr>Calibri</vt:lpstr>
      <vt:lpstr>Times New Roman</vt:lpstr>
      <vt:lpstr>LIXILテーマ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6</cp:revision>
  <dcterms:created xsi:type="dcterms:W3CDTF">2010-09-29T12:55:25Z</dcterms:created>
  <dcterms:modified xsi:type="dcterms:W3CDTF">2025-02-19T23:55:50Z</dcterms:modified>
</cp:coreProperties>
</file>