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3"/>
  </p:notesMasterIdLst>
  <p:handoutMasterIdLst>
    <p:handoutMasterId r:id="rId4"/>
  </p:handoutMasterIdLst>
  <p:sldIdLst>
    <p:sldId id="300" r:id="rId2"/>
  </p:sldIdLst>
  <p:sldSz cx="10691813" cy="7559675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1" autoAdjust="0"/>
    <p:restoredTop sz="96190" autoAdjust="0"/>
  </p:normalViewPr>
  <p:slideViewPr>
    <p:cSldViewPr snapToGrid="0" showGuides="1">
      <p:cViewPr>
        <p:scale>
          <a:sx n="120" d="100"/>
          <a:sy n="120" d="100"/>
        </p:scale>
        <p:origin x="-1812" y="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9" d="100"/>
          <a:sy n="89" d="100"/>
        </p:scale>
        <p:origin x="449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527FA63-4B13-B34D-93B9-14AABE0F8A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E433488-13E7-984D-8394-9A9C8DB5A0B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7DAC4611-FA7F-C24A-9866-C8A1DB41C94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380119EA-072F-F048-AEBD-BA4635BC360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FB9110-0438-FF42-A562-5D64BC07EA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C5D5908-F075-8140-8207-8CB94DD9578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65B388D-5063-7145-84EE-AF6DC03A636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fld id="{8C9A6778-A3FA-C74E-9E18-9BCB36330D97}" type="datetime1">
              <a:rPr lang="en-US" altLang="ja-JP"/>
              <a:pPr>
                <a:defRPr/>
              </a:pPr>
              <a:t>8/25/2025</a:t>
            </a:fld>
            <a:endParaRPr lang="en-US" altLang="ja-JP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129AAF4-F51F-094D-B476-A0606DFF606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46125"/>
            <a:ext cx="52705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A51AEF80-23CE-5443-90A3-A33684C8257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1225"/>
            <a:ext cx="4991100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F46E546D-1915-FA41-BC33-F77A70B5F6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3E2F109F-F240-4743-B681-E0AAF356F1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6D617CA-1017-2047-8EF2-B3F641E5A6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507722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ＭＳ Ｐゴシック" pitchFamily="114" charset="-128"/>
      </a:defRPr>
    </a:lvl1pPr>
    <a:lvl2pPr marL="495300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2pPr>
    <a:lvl3pPr marL="99218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3pPr>
    <a:lvl4pPr marL="1490663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4pPr>
    <a:lvl5pPr marL="198913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5pPr>
    <a:lvl6pPr marL="2488622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349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073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1798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81F634BD-34C5-0E41-A150-6652D74C73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>
            <a:extLst>
              <a:ext uri="{FF2B5EF4-FFF2-40B4-BE49-F238E27FC236}">
                <a16:creationId xmlns:a16="http://schemas.microsoft.com/office/drawing/2014/main" id="{90BD24CB-D239-1A49-9F38-E082F19691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defTabSz="496012" eaLnBrk="1" hangingPunct="1">
              <a:defRPr/>
            </a:pPr>
            <a:endParaRPr lang="ja-JP" altLang="en-US" sz="1306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45870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-1:LIX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28">
            <a:extLst>
              <a:ext uri="{FF2B5EF4-FFF2-40B4-BE49-F238E27FC236}">
                <a16:creationId xmlns:a16="http://schemas.microsoft.com/office/drawing/2014/main" id="{0BEF197A-7849-B142-A95B-DC1C126689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0BC21D27-3C6F-D340-8BBB-E8690000D05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5C66788-D7E4-9E44-90E6-B1AD47FD27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169AAB34-F82F-7A45-BBB9-B249E553EB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A5ADDE7-A8CA-3F43-B42D-3BB5B6F76D3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46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3:EXSIOR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692E8FD0-F161-DE48-9E73-49EF130F1C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41AB514-A4B6-374D-90CE-06507327116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EED6F73E-76C2-F348-A7B4-C351CB546CE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061D5382-D263-2643-ABED-8BDB58723B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3832B5D-64B8-684A-A6B5-833BE320A39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4:TOSTEM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B0956356-055A-9542-BD35-1580EA66C64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AD81878-65B1-AD4B-8C07-C338D50CB12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3F6CD256-1BE5-334E-8AC8-798FE57D94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FE1814F9-C12C-8940-AE04-EBAC3F277FE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6C33804-7BD4-374A-9903-CA1F187686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568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5:INTERIO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57B48BC9-0E64-DD4C-B0F0-A42ED28BD7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BE64055-36A3-D848-AC09-B89AD5AA80A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AE37DE4B-14B4-8446-A646-2576E6B5E3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2AEB9C66-CC1A-5346-9A49-DA6B762C65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2D5D346-B240-3A4B-BEC8-6420E30FD09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9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2:INA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3">
            <a:extLst>
              <a:ext uri="{FF2B5EF4-FFF2-40B4-BE49-F238E27FC236}">
                <a16:creationId xmlns:a16="http://schemas.microsoft.com/office/drawing/2014/main" id="{A246273F-0316-124D-913B-065B51648B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288">
            <a:extLst>
              <a:ext uri="{FF2B5EF4-FFF2-40B4-BE49-F238E27FC236}">
                <a16:creationId xmlns:a16="http://schemas.microsoft.com/office/drawing/2014/main" id="{F052AE12-B60B-784C-B34A-CF54CD41157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3FC005-CC27-3947-9F96-93095E78E53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CC842CC-005C-5641-8858-9C3B75F1CA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7D0E429B-C0A1-3545-B3F9-A15BC5D2E8B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97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3:EXS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4EA6704-86EF-E54D-BEB2-BD32BD380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12FCDB43-EEFD-4444-AEE2-736D21FBE2F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E2CD2F-9B90-404C-BB32-DE58955605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056DFBE-4E35-FC42-A056-133AD871A7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797D0CA-9200-994B-86E1-562A84C39B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06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4:TOS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1C18BD7-6EFE-0B4D-A8EE-90E7B9FB960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7E6CDB7-F131-9E4F-8699-128E560B5A9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43C4B3-C0F6-774B-AC90-133DA5B58D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637CF95E-95B4-4F4B-B11C-46CB0538A9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B36565EE-CE8E-1A44-8A9F-9ED8333C8F8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750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5:INTE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F3622A4-9F6A-DF4E-8124-C92CD62C28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6DCDCD0-3AC0-A048-A727-1E98792F2E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70CBA1-39BE-384D-86EF-5191A45C21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77467F87-BB1F-264E-BE9F-AF86BC9543D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EE2BDD4B-6EC7-DA41-8303-F9AFDF1767F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786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1:エコファースト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288">
            <a:extLst>
              <a:ext uri="{FF2B5EF4-FFF2-40B4-BE49-F238E27FC236}">
                <a16:creationId xmlns:a16="http://schemas.microsoft.com/office/drawing/2014/main" id="{BB3CB7EA-4A85-974A-BDD0-942B2EDB54E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A8C502DD-0634-EA40-9446-CFAC8D1A65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9" name="図 70">
            <a:extLst>
              <a:ext uri="{FF2B5EF4-FFF2-40B4-BE49-F238E27FC236}">
                <a16:creationId xmlns:a16="http://schemas.microsoft.com/office/drawing/2014/main" id="{114905AE-A962-CC40-A230-3B5C998728B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31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2:長期保証サービス有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>
            <a:extLst>
              <a:ext uri="{FF2B5EF4-FFF2-40B4-BE49-F238E27FC236}">
                <a16:creationId xmlns:a16="http://schemas.microsoft.com/office/drawing/2014/main" id="{412B11FA-436C-AA40-A830-3978CB7EC1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詳細は</a:t>
            </a: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WEB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をご確認ください</a:t>
            </a:r>
            <a:endParaRPr lang="en-US" altLang="ja-JP" sz="500">
              <a:solidFill>
                <a:schemeClr val="tx2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7" name="図 13">
            <a:extLst>
              <a:ext uri="{FF2B5EF4-FFF2-40B4-BE49-F238E27FC236}">
                <a16:creationId xmlns:a16="http://schemas.microsoft.com/office/drawing/2014/main" id="{CA1A329A-8FE5-D648-A2B7-051098B3E2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A7427117-E3FF-0A42-A2ED-AD17EDE3954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4CB710C5-C0CA-9149-B8C9-FFF3B4B113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2" name="図 70">
            <a:extLst>
              <a:ext uri="{FF2B5EF4-FFF2-40B4-BE49-F238E27FC236}">
                <a16:creationId xmlns:a16="http://schemas.microsoft.com/office/drawing/2014/main" id="{C3A73AD5-44B0-F943-A983-F216C0742F5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A986C43-6E5F-A74E-8AF7-B737CF1B2E7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485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1:LIXIL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C00DB1A8-0470-BB45-82B1-BE9EB02496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5700" y="127000"/>
            <a:ext cx="47148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1EAB20B-B7D8-5647-8F72-157D68B6498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9B3BF950-55B9-6544-927E-D3BC413A910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5F100BFB-CF55-514A-AA6A-9672C86BF4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834531F-142A-844D-A0AE-52EED4C304C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19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2:INAX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12">
            <a:extLst>
              <a:ext uri="{FF2B5EF4-FFF2-40B4-BE49-F238E27FC236}">
                <a16:creationId xmlns:a16="http://schemas.microsoft.com/office/drawing/2014/main" id="{7F852F87-CE63-0E4D-B626-010E3753695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D1D62C18-EED0-9A4E-B5AA-C2E8C502EB7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507436-CF18-CB4A-875D-E2D32D429F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F39F8AC4-E7E8-B84A-8928-B2ED091478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CFA223D-9598-D141-A54A-60B26515067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498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91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hf sldNum="0" hdr="0" ftr="0" dt="0"/>
  <p:txStyles>
    <p:titleStyle>
      <a:lvl1pPr algn="l" defTabSz="493456" rtl="0" eaLnBrk="1" latinLnBrk="0" hangingPunct="1">
        <a:spcBef>
          <a:spcPct val="0"/>
        </a:spcBef>
        <a:buNone/>
        <a:defRPr kumimoji="1" sz="2159" b="1" kern="1200" cap="all">
          <a:solidFill>
            <a:schemeClr val="tx2"/>
          </a:solidFill>
          <a:latin typeface="+mj-lt"/>
          <a:ea typeface="メイリオ"/>
          <a:cs typeface="メイリオ"/>
        </a:defRPr>
      </a:lvl1pPr>
    </p:titleStyle>
    <p:bodyStyle>
      <a:lvl1pPr marL="0" indent="-163190" algn="l" defTabSz="493456" rtl="0" eaLnBrk="1" latinLnBrk="0" hangingPunct="1">
        <a:spcBef>
          <a:spcPts val="378"/>
        </a:spcBef>
        <a:buSzPct val="100000"/>
        <a:buFontTx/>
        <a:buBlip>
          <a:blip r:embed="rId14"/>
        </a:buBlip>
        <a:defRPr kumimoji="1" sz="1943" b="1" kern="1200">
          <a:solidFill>
            <a:schemeClr val="tx1"/>
          </a:solidFill>
          <a:latin typeface="+mn-lt"/>
          <a:ea typeface="+mn-ea"/>
          <a:cs typeface="メイリオ"/>
        </a:defRPr>
      </a:lvl1pPr>
      <a:lvl2pPr marL="191900" indent="0" algn="l" defTabSz="493456" rtl="0" eaLnBrk="1" latinLnBrk="0" hangingPunct="1">
        <a:spcBef>
          <a:spcPts val="351"/>
        </a:spcBef>
        <a:buFontTx/>
        <a:buNone/>
        <a:defRPr kumimoji="1" sz="1943" kern="1200">
          <a:solidFill>
            <a:schemeClr val="tx1"/>
          </a:solidFill>
          <a:latin typeface="+mn-lt"/>
          <a:ea typeface="+mn-ea"/>
          <a:cs typeface="メイリオ"/>
        </a:defRPr>
      </a:lvl2pPr>
      <a:lvl3pPr marL="191900" indent="0" algn="l" defTabSz="493456" rtl="0" eaLnBrk="1" latinLnBrk="0" hangingPunct="1">
        <a:spcBef>
          <a:spcPts val="324"/>
        </a:spcBef>
        <a:buFontTx/>
        <a:buNone/>
        <a:defRPr kumimoji="1" sz="1295" kern="1200">
          <a:solidFill>
            <a:schemeClr val="tx1"/>
          </a:solidFill>
          <a:latin typeface="+mn-ea"/>
          <a:ea typeface="+mn-ea"/>
          <a:cs typeface="メイリオ"/>
        </a:defRPr>
      </a:lvl3pPr>
      <a:lvl4pPr marL="678502" indent="-94237" algn="l" defTabSz="493456" rtl="0" eaLnBrk="1" latinLnBrk="0" hangingPunct="1">
        <a:spcBef>
          <a:spcPts val="297"/>
        </a:spcBef>
        <a:buFontTx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4pPr>
      <a:lvl5pPr marL="1554044" marR="0" indent="-20218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5pPr>
      <a:lvl6pPr marL="2714008" marR="0" indent="-29299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6pPr>
      <a:lvl7pPr marL="3776309" marR="0" indent="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7pPr>
      <a:lvl8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8pPr>
      <a:lvl9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9345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8691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8036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973824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46728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45419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94764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30.jpeg"/><Relationship Id="rId26" Type="http://schemas.openxmlformats.org/officeDocument/2006/relationships/image" Target="../media/image38.jpeg"/><Relationship Id="rId3" Type="http://schemas.openxmlformats.org/officeDocument/2006/relationships/image" Target="../media/image15.jpg"/><Relationship Id="rId21" Type="http://schemas.openxmlformats.org/officeDocument/2006/relationships/image" Target="../media/image33.jpeg"/><Relationship Id="rId34" Type="http://schemas.openxmlformats.org/officeDocument/2006/relationships/image" Target="../media/image46.emf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jpeg"/><Relationship Id="rId25" Type="http://schemas.openxmlformats.org/officeDocument/2006/relationships/image" Target="../media/image37.emf"/><Relationship Id="rId33" Type="http://schemas.openxmlformats.org/officeDocument/2006/relationships/image" Target="../media/image45.png"/><Relationship Id="rId38" Type="http://schemas.openxmlformats.org/officeDocument/2006/relationships/image" Target="../media/image50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8.jpeg"/><Relationship Id="rId20" Type="http://schemas.openxmlformats.org/officeDocument/2006/relationships/image" Target="../media/image32.emf"/><Relationship Id="rId29" Type="http://schemas.openxmlformats.org/officeDocument/2006/relationships/image" Target="../media/image4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3.emf"/><Relationship Id="rId24" Type="http://schemas.openxmlformats.org/officeDocument/2006/relationships/image" Target="../media/image36.jpeg"/><Relationship Id="rId32" Type="http://schemas.openxmlformats.org/officeDocument/2006/relationships/image" Target="../media/image44.emf"/><Relationship Id="rId37" Type="http://schemas.openxmlformats.org/officeDocument/2006/relationships/image" Target="../media/image49.emf"/><Relationship Id="rId5" Type="http://schemas.openxmlformats.org/officeDocument/2006/relationships/image" Target="../media/image17.png"/><Relationship Id="rId15" Type="http://schemas.openxmlformats.org/officeDocument/2006/relationships/image" Target="../media/image27.jpeg"/><Relationship Id="rId23" Type="http://schemas.openxmlformats.org/officeDocument/2006/relationships/image" Target="../media/image35.jpeg"/><Relationship Id="rId28" Type="http://schemas.openxmlformats.org/officeDocument/2006/relationships/image" Target="../media/image40.png"/><Relationship Id="rId36" Type="http://schemas.openxmlformats.org/officeDocument/2006/relationships/image" Target="../media/image48.emf"/><Relationship Id="rId10" Type="http://schemas.openxmlformats.org/officeDocument/2006/relationships/image" Target="../media/image22.png"/><Relationship Id="rId19" Type="http://schemas.openxmlformats.org/officeDocument/2006/relationships/image" Target="../media/image31.png"/><Relationship Id="rId31" Type="http://schemas.openxmlformats.org/officeDocument/2006/relationships/image" Target="../media/image43.emf"/><Relationship Id="rId4" Type="http://schemas.openxmlformats.org/officeDocument/2006/relationships/image" Target="../media/image16.jpe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4.jpeg"/><Relationship Id="rId27" Type="http://schemas.openxmlformats.org/officeDocument/2006/relationships/image" Target="../media/image39.jpeg"/><Relationship Id="rId30" Type="http://schemas.openxmlformats.org/officeDocument/2006/relationships/image" Target="../media/image42.jpeg"/><Relationship Id="rId35" Type="http://schemas.openxmlformats.org/officeDocument/2006/relationships/image" Target="../media/image4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55"/>
          <a:stretch/>
        </p:blipFill>
        <p:spPr>
          <a:xfrm>
            <a:off x="9321097" y="3960579"/>
            <a:ext cx="1241334" cy="1323137"/>
          </a:xfrm>
          <a:prstGeom prst="rect">
            <a:avLst/>
          </a:prstGeom>
        </p:spPr>
      </p:pic>
      <p:sp>
        <p:nvSpPr>
          <p:cNvPr id="15365" name="Text Box 1039">
            <a:extLst>
              <a:ext uri="{FF2B5EF4-FFF2-40B4-BE49-F238E27FC236}">
                <a16:creationId xmlns:a16="http://schemas.microsoft.com/office/drawing/2014/main" id="{5305156E-DA42-0A4C-A104-833CCADA6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128588"/>
            <a:ext cx="115411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15366" name="Text Box 1039">
            <a:extLst>
              <a:ext uri="{FF2B5EF4-FFF2-40B4-BE49-F238E27FC236}">
                <a16:creationId xmlns:a16="http://schemas.microsoft.com/office/drawing/2014/main" id="{0B886D4C-5C70-0E46-A6D5-BFBE1A200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501650"/>
            <a:ext cx="125675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インテリア建材</a:t>
            </a:r>
          </a:p>
        </p:txBody>
      </p:sp>
      <p:sp>
        <p:nvSpPr>
          <p:cNvPr id="15367" name="Text Box 1039">
            <a:extLst>
              <a:ext uri="{FF2B5EF4-FFF2-40B4-BE49-F238E27FC236}">
                <a16:creationId xmlns:a16="http://schemas.microsoft.com/office/drawing/2014/main" id="{5D426F98-4E66-5E4D-9EA2-51DAEB00D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4099" y="335280"/>
            <a:ext cx="314990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ラシッサ　</a:t>
            </a:r>
            <a:r>
              <a:rPr lang="en-US" altLang="ja-JP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D</a:t>
            </a: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フロア</a:t>
            </a:r>
            <a:endParaRPr lang="en-US" altLang="ja-JP" sz="2800" b="1" dirty="0">
              <a:solidFill>
                <a:schemeClr val="bg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8974C9-868E-A945-8CEF-985817BF30F7}"/>
              </a:ext>
            </a:extLst>
          </p:cNvPr>
          <p:cNvSpPr/>
          <p:nvPr/>
        </p:nvSpPr>
        <p:spPr>
          <a:xfrm>
            <a:off x="-1525587" y="0"/>
            <a:ext cx="1331277" cy="78581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600" b="1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A-1:LIXIL</a:t>
            </a:r>
            <a:endParaRPr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24" name="Text Box 1039">
            <a:extLst>
              <a:ext uri="{FF2B5EF4-FFF2-40B4-BE49-F238E27FC236}">
                <a16:creationId xmlns:a16="http://schemas.microsoft.com/office/drawing/2014/main" id="{53152343-5209-5247-9115-DAF3839F1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100013"/>
            <a:ext cx="1411288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16" name="Google Shape;86;p8"/>
          <p:cNvSpPr/>
          <p:nvPr/>
        </p:nvSpPr>
        <p:spPr>
          <a:xfrm>
            <a:off x="1431379" y="7282676"/>
            <a:ext cx="1260475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buClr>
                <a:schemeClr val="dk2"/>
              </a:buClr>
              <a:buSzPts val="600"/>
            </a:pPr>
            <a:r>
              <a:rPr lang="en-US" altLang="ja-JP" sz="600" dirty="0">
                <a:solidFill>
                  <a:schemeClr val="dk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SPD99999008215</a:t>
            </a:r>
          </a:p>
          <a:p>
            <a:pPr lvl="0">
              <a:buClr>
                <a:schemeClr val="dk2"/>
              </a:buClr>
              <a:buSzPts val="600"/>
            </a:pPr>
            <a:r>
              <a:rPr lang="ja-JP" sz="600" dirty="0">
                <a:solidFill>
                  <a:schemeClr val="dk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sym typeface="Arial"/>
              </a:rPr>
              <a:t>20</a:t>
            </a:r>
            <a:r>
              <a:rPr lang="en-US" altLang="ja-JP" sz="600" dirty="0">
                <a:solidFill>
                  <a:schemeClr val="dk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sym typeface="Arial"/>
              </a:rPr>
              <a:t>25</a:t>
            </a:r>
            <a:r>
              <a:rPr lang="ja-JP" sz="600" dirty="0">
                <a:solidFill>
                  <a:schemeClr val="dk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sym typeface="Arial"/>
              </a:rPr>
              <a:t>.0</a:t>
            </a:r>
            <a:r>
              <a:rPr lang="en-US" altLang="ja-JP" sz="600" dirty="0">
                <a:solidFill>
                  <a:schemeClr val="dk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sym typeface="Arial"/>
              </a:rPr>
              <a:t>9</a:t>
            </a:r>
            <a:r>
              <a:rPr lang="ja-JP" sz="600" dirty="0">
                <a:solidFill>
                  <a:schemeClr val="dk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sym typeface="Arial"/>
              </a:rPr>
              <a:t>.</a:t>
            </a:r>
            <a:r>
              <a:rPr lang="en-US" altLang="ja-JP" sz="600" dirty="0">
                <a:solidFill>
                  <a:schemeClr val="dk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sym typeface="Arial"/>
              </a:rPr>
              <a:t>01</a:t>
            </a:r>
            <a:r>
              <a:rPr lang="ja-JP" sz="600" dirty="0">
                <a:solidFill>
                  <a:schemeClr val="dk2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sym typeface="Arial"/>
              </a:rPr>
              <a:t>発行</a:t>
            </a:r>
            <a:endParaRPr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7" name="図 11">
            <a:extLst>
              <a:ext uri="{FF2B5EF4-FFF2-40B4-BE49-F238E27FC236}">
                <a16:creationId xmlns:a16="http://schemas.microsoft.com/office/drawing/2014/main" id="{E434398A-2897-466A-9446-D8914383A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27" y="891850"/>
            <a:ext cx="4448175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object 177">
            <a:extLst>
              <a:ext uri="{FF2B5EF4-FFF2-40B4-BE49-F238E27FC236}">
                <a16:creationId xmlns:a16="http://schemas.microsoft.com/office/drawing/2014/main" id="{2495D633-7B56-4C35-B427-3CB3C30D66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877" y="5040518"/>
            <a:ext cx="2173228" cy="92333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>
            <a:lvl1pPr marL="7938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おすすめ床造作材：ラシッサ　</a:t>
            </a:r>
            <a:r>
              <a:rPr lang="en-US" altLang="ja-JP" sz="60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D</a:t>
            </a:r>
            <a:r>
              <a:rPr lang="ja-JP" altLang="en-US" sz="60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フロア用床造作材</a:t>
            </a:r>
            <a:endParaRPr lang="en-US" altLang="ja-JP" sz="60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1" name="object 179">
            <a:extLst>
              <a:ext uri="{FF2B5EF4-FFF2-40B4-BE49-F238E27FC236}">
                <a16:creationId xmlns:a16="http://schemas.microsoft.com/office/drawing/2014/main" id="{9497C451-3E8F-4E6F-976F-F3A1A4439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15" y="5274231"/>
            <a:ext cx="1376362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700" b="1" dirty="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木目タイプ</a:t>
            </a:r>
            <a:r>
              <a:rPr lang="en-US" altLang="ja-JP" sz="700" b="1" dirty="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[151] DE-2B</a:t>
            </a:r>
          </a:p>
        </p:txBody>
      </p:sp>
      <p:sp>
        <p:nvSpPr>
          <p:cNvPr id="25" name="object 179">
            <a:extLst>
              <a:ext uri="{FF2B5EF4-FFF2-40B4-BE49-F238E27FC236}">
                <a16:creationId xmlns:a16="http://schemas.microsoft.com/office/drawing/2014/main" id="{D1582DFA-DD89-41D5-ABAD-3D8B9A8682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7185" y="5272270"/>
            <a:ext cx="2560311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7938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700" b="1" dirty="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ワイドローズチェリーＦ</a:t>
            </a:r>
            <a:r>
              <a:rPr lang="en-US" altLang="ja-JP" sz="700" b="1" dirty="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</a:t>
            </a:r>
            <a:r>
              <a:rPr lang="ja-JP" altLang="en-US" sz="700" b="1" dirty="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パーケット調</a:t>
            </a:r>
            <a:r>
              <a:rPr lang="en-US" altLang="ja-JP" sz="700" b="1" dirty="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</a:t>
            </a:r>
            <a:r>
              <a:rPr lang="ja-JP" altLang="en-US" sz="700" b="1" dirty="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ランダムストライプ調</a:t>
            </a:r>
            <a:endParaRPr lang="ja-JP" altLang="ja-JP" sz="800" b="1" dirty="0">
              <a:solidFill>
                <a:srgbClr val="17100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DEC401C0-556F-42F2-89FF-81CB6D33612B}"/>
              </a:ext>
            </a:extLst>
          </p:cNvPr>
          <p:cNvCxnSpPr/>
          <p:nvPr/>
        </p:nvCxnSpPr>
        <p:spPr>
          <a:xfrm rot="16200000" flipH="1">
            <a:off x="2483796" y="2956394"/>
            <a:ext cx="0" cy="4427538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bject 98">
            <a:extLst>
              <a:ext uri="{FF2B5EF4-FFF2-40B4-BE49-F238E27FC236}">
                <a16:creationId xmlns:a16="http://schemas.microsoft.com/office/drawing/2014/main" id="{31C04FDD-6798-4410-BC83-D84578868A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15" y="3792212"/>
            <a:ext cx="2114881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7938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5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5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床暖房システムの種類によって対応できないものもあります。</a:t>
            </a:r>
            <a:endParaRPr lang="en-US" altLang="ja-JP" sz="500" dirty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8" name="object 179">
            <a:extLst>
              <a:ext uri="{FF2B5EF4-FFF2-40B4-BE49-F238E27FC236}">
                <a16:creationId xmlns:a16="http://schemas.microsoft.com/office/drawing/2014/main" id="{A414E533-7993-4EF1-BF78-01146967C5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15" y="3941790"/>
            <a:ext cx="149542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 dirty="0">
                <a:solidFill>
                  <a:srgbClr val="535353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■仕様</a:t>
            </a:r>
            <a:endParaRPr lang="en-US" altLang="ja-JP" sz="1000" dirty="0">
              <a:solidFill>
                <a:srgbClr val="535353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9" name="object 141">
            <a:extLst>
              <a:ext uri="{FF2B5EF4-FFF2-40B4-BE49-F238E27FC236}">
                <a16:creationId xmlns:a16="http://schemas.microsoft.com/office/drawing/2014/main" id="{C91E836E-8A85-43EA-A975-E55CD7416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577" y="2793675"/>
            <a:ext cx="4373563" cy="2460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marL="7938"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592138" fontAlgn="base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592138" fontAlgn="base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592138" fontAlgn="base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592138" fontAlgn="base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ja-JP" sz="1600" dirty="0">
                <a:solidFill>
                  <a:schemeClr val="bg1">
                    <a:lumMod val="9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KozMinPro-Bold" pitchFamily="18" charset="-128"/>
              </a:rPr>
              <a:t>気持ちいい足</a:t>
            </a:r>
            <a:r>
              <a:rPr lang="ja-JP" altLang="ja-JP" sz="1600" dirty="0" err="1">
                <a:solidFill>
                  <a:schemeClr val="bg1">
                    <a:lumMod val="9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KozMinPro-Bold" pitchFamily="18" charset="-128"/>
              </a:rPr>
              <a:t>ざ</a:t>
            </a:r>
            <a:r>
              <a:rPr lang="ja-JP" altLang="ja-JP" sz="1600" dirty="0">
                <a:solidFill>
                  <a:schemeClr val="bg1">
                    <a:lumMod val="9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KozMinPro-Bold" pitchFamily="18" charset="-128"/>
              </a:rPr>
              <a:t>わり。さあ、素足で暮らそう。</a:t>
            </a:r>
          </a:p>
        </p:txBody>
      </p:sp>
      <p:graphicFrame>
        <p:nvGraphicFramePr>
          <p:cNvPr id="30" name="object 3">
            <a:extLst>
              <a:ext uri="{FF2B5EF4-FFF2-40B4-BE49-F238E27FC236}">
                <a16:creationId xmlns:a16="http://schemas.microsoft.com/office/drawing/2014/main" id="{DB7FE4A4-534F-47A4-9FD9-2D2339E4A7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44389"/>
              </p:ext>
            </p:extLst>
          </p:nvPr>
        </p:nvGraphicFramePr>
        <p:xfrm>
          <a:off x="225577" y="4112888"/>
          <a:ext cx="2173228" cy="914400"/>
        </p:xfrm>
        <a:graphic>
          <a:graphicData uri="http://schemas.openxmlformats.org/drawingml/2006/table">
            <a:tbl>
              <a:tblPr/>
              <a:tblGrid>
                <a:gridCol w="5216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15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寸法</a:t>
                      </a:r>
                      <a:r>
                        <a:rPr kumimoji="1" lang="en-US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(㎜)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A"/>
                    </a:solidFill>
                  </a:tcPr>
                </a:tc>
                <a:tc>
                  <a:txBody>
                    <a:bodyPr/>
                    <a:lstStyle/>
                    <a:p>
                      <a:pPr marL="111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厚み</a:t>
                      </a:r>
                      <a:r>
                        <a:rPr kumimoji="1" lang="en-US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12× </a:t>
                      </a: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幅</a:t>
                      </a:r>
                      <a:r>
                        <a:rPr kumimoji="1" lang="en-US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303× </a:t>
                      </a: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長さ</a:t>
                      </a:r>
                      <a:r>
                        <a:rPr kumimoji="1" lang="en-US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1,818</a:t>
                      </a:r>
                    </a:p>
                  </a:txBody>
                  <a:tcPr marL="0" marR="0" marT="0" marB="0" anchor="ctr" horzOverflow="overflow">
                    <a:lnL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7100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基　材</a:t>
                      </a:r>
                      <a:endParaRPr kumimoji="1" lang="ja-JP" alt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A"/>
                    </a:solidFill>
                  </a:tcPr>
                </a:tc>
                <a:tc>
                  <a:txBody>
                    <a:bodyPr/>
                    <a:lstStyle/>
                    <a:p>
                      <a:pPr marL="111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7100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エンジニアリングウッド＋国産針葉樹合板</a:t>
                      </a:r>
                      <a:endParaRPr kumimoji="1" lang="ja-JP" alt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 horzOverflow="overflow">
                    <a:lnL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7100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表面材</a:t>
                      </a:r>
                      <a:endParaRPr kumimoji="1" lang="ja-JP" alt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A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7100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リアルフットフィール仕上げハイパーフィルム</a:t>
                      </a:r>
                      <a:endParaRPr kumimoji="1" lang="ja-JP" alt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 horzOverflow="overflow">
                    <a:lnL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7100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ホルムアルデヒド</a:t>
                      </a:r>
                      <a:endParaRPr kumimoji="1" lang="en-US" altLang="ja-JP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171001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7100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対策</a:t>
                      </a:r>
                      <a:endParaRPr kumimoji="1" lang="ja-JP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A"/>
                    </a:solidFill>
                  </a:tcPr>
                </a:tc>
                <a:tc>
                  <a:txBody>
                    <a:bodyPr/>
                    <a:lstStyle/>
                    <a:p>
                      <a:pPr marL="603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7100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F☆☆☆☆</a:t>
                      </a:r>
                      <a:endParaRPr kumimoji="1" lang="en-US" altLang="ja-JP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 horzOverflow="overflow">
                    <a:lnL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7100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工　法</a:t>
                      </a:r>
                      <a:endParaRPr kumimoji="1" lang="ja-JP" alt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木造戸建住宅捨て張り</a:t>
                      </a:r>
                      <a:endParaRPr lang="en-US" altLang="ja-JP" sz="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lang="ja-JP" altLang="en-US" sz="6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・マンション二重床</a:t>
                      </a:r>
                    </a:p>
                  </a:txBody>
                  <a:tcPr marL="0" marR="0" marT="0" marB="0" anchor="ctr" horzOverflow="overflow">
                    <a:lnL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67" cap="flat" cmpd="sng" algn="ctr">
                      <a:solidFill>
                        <a:srgbClr val="171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1" name="図 9">
            <a:extLst>
              <a:ext uri="{FF2B5EF4-FFF2-40B4-BE49-F238E27FC236}">
                <a16:creationId xmlns:a16="http://schemas.microsoft.com/office/drawing/2014/main" id="{DFA86800-D805-4016-9B6F-C19FDD6B0B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27" y="3120700"/>
            <a:ext cx="38830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object 179">
            <a:extLst>
              <a:ext uri="{FF2B5EF4-FFF2-40B4-BE49-F238E27FC236}">
                <a16:creationId xmlns:a16="http://schemas.microsoft.com/office/drawing/2014/main" id="{9EDBEAA7-F96B-4385-B2AD-99DE6F4B4E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115" y="6231009"/>
            <a:ext cx="239234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7938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700" b="1" dirty="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ライトクレイ調</a:t>
            </a:r>
            <a:r>
              <a:rPr lang="en-US" altLang="ja-JP" sz="700" b="1" dirty="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</a:t>
            </a:r>
            <a:r>
              <a:rPr lang="ja-JP" altLang="en-US" sz="700" b="1" dirty="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セルベジャンテ調</a:t>
            </a:r>
            <a:r>
              <a:rPr lang="en-US" altLang="ja-JP" sz="700" b="1" dirty="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</a:t>
            </a:r>
            <a:r>
              <a:rPr lang="ja-JP" altLang="en-US" sz="700" b="1" dirty="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ラフモルタル調</a:t>
            </a:r>
            <a:endParaRPr lang="en-US" altLang="ja-JP" sz="800" b="1" dirty="0">
              <a:solidFill>
                <a:srgbClr val="17100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Medium"/>
            </a:endParaRPr>
          </a:p>
        </p:txBody>
      </p:sp>
      <p:pic>
        <p:nvPicPr>
          <p:cNvPr id="33" name="図 11">
            <a:extLst>
              <a:ext uri="{FF2B5EF4-FFF2-40B4-BE49-F238E27FC236}">
                <a16:creationId xmlns:a16="http://schemas.microsoft.com/office/drawing/2014/main" id="{4CE18ADB-D36B-4834-90AC-D3871FFA5F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977" y="4214554"/>
            <a:ext cx="1380432" cy="72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object 98">
            <a:extLst>
              <a:ext uri="{FF2B5EF4-FFF2-40B4-BE49-F238E27FC236}">
                <a16:creationId xmlns:a16="http://schemas.microsoft.com/office/drawing/2014/main" id="{AE6D6902-B6C8-45A6-9506-D4E53E6184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6085" y="3898574"/>
            <a:ext cx="1781891" cy="184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>
                <a:latin typeface="游ゴシック" panose="020B0400000000000000" pitchFamily="50" charset="-128"/>
                <a:ea typeface="游ゴシック" panose="020B0400000000000000" pitchFamily="50" charset="-128"/>
              </a:rPr>
              <a:t>表面キズやひび割れ、汚れに強い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リアルフットフィール仕上げハイパーフイルム</a:t>
            </a:r>
            <a:endParaRPr lang="en-US" altLang="ja-JP" sz="60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6" name="object 98">
            <a:extLst>
              <a:ext uri="{FF2B5EF4-FFF2-40B4-BE49-F238E27FC236}">
                <a16:creationId xmlns:a16="http://schemas.microsoft.com/office/drawing/2014/main" id="{D1BCB8F0-89D3-452B-93B8-E04C2C68D6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4940" y="4380338"/>
            <a:ext cx="119850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7938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>
                <a:latin typeface="游ゴシック" panose="020B0400000000000000" pitchFamily="50" charset="-128"/>
                <a:ea typeface="游ゴシック" panose="020B0400000000000000" pitchFamily="50" charset="-128"/>
              </a:rPr>
              <a:t>へこみキズに強い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エンジニアリングウッド</a:t>
            </a:r>
            <a:endParaRPr lang="en-US" altLang="ja-JP" sz="60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7" name="object 98">
            <a:extLst>
              <a:ext uri="{FF2B5EF4-FFF2-40B4-BE49-F238E27FC236}">
                <a16:creationId xmlns:a16="http://schemas.microsoft.com/office/drawing/2014/main" id="{A23B394E-68C4-4362-AF68-91B13F9F71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2262" y="4977676"/>
            <a:ext cx="711487" cy="9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600">
                <a:latin typeface="游ゴシック" panose="020B0400000000000000" pitchFamily="50" charset="-128"/>
                <a:ea typeface="游ゴシック" panose="020B0400000000000000" pitchFamily="50" charset="-128"/>
              </a:rPr>
              <a:t>国産針葉樹合板</a:t>
            </a:r>
            <a:endParaRPr lang="en-US" altLang="ja-JP" sz="60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98789EC3-83EC-4DED-87DA-F3A6E461F5D1}"/>
              </a:ext>
            </a:extLst>
          </p:cNvPr>
          <p:cNvCxnSpPr>
            <a:cxnSpLocks/>
          </p:cNvCxnSpPr>
          <p:nvPr/>
        </p:nvCxnSpPr>
        <p:spPr bwMode="auto">
          <a:xfrm flipV="1">
            <a:off x="2687790" y="4116062"/>
            <a:ext cx="69850" cy="257175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17BE9C25-34C5-4BB0-B1F3-32DBEDF85057}"/>
              </a:ext>
            </a:extLst>
          </p:cNvPr>
          <p:cNvCxnSpPr>
            <a:cxnSpLocks/>
          </p:cNvCxnSpPr>
          <p:nvPr/>
        </p:nvCxnSpPr>
        <p:spPr bwMode="auto">
          <a:xfrm flipH="1">
            <a:off x="2757640" y="4117649"/>
            <a:ext cx="1143000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D4F504E2-D5B0-49C9-AF3D-77653A893DDD}"/>
              </a:ext>
            </a:extLst>
          </p:cNvPr>
          <p:cNvCxnSpPr>
            <a:cxnSpLocks/>
          </p:cNvCxnSpPr>
          <p:nvPr/>
        </p:nvCxnSpPr>
        <p:spPr bwMode="auto">
          <a:xfrm flipH="1">
            <a:off x="3479952" y="4590724"/>
            <a:ext cx="1144588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78FC317E-BFD8-4B8C-9A5E-4A5EB1F19E1B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256115" y="4847899"/>
            <a:ext cx="157162" cy="23495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E6189893-F616-452B-BBE7-1CDD9CE657DF}"/>
              </a:ext>
            </a:extLst>
          </p:cNvPr>
          <p:cNvCxnSpPr>
            <a:cxnSpLocks/>
          </p:cNvCxnSpPr>
          <p:nvPr/>
        </p:nvCxnSpPr>
        <p:spPr bwMode="auto">
          <a:xfrm flipH="1">
            <a:off x="3413277" y="5079674"/>
            <a:ext cx="1144588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4" name="図 43">
            <a:extLst>
              <a:ext uri="{FF2B5EF4-FFF2-40B4-BE49-F238E27FC236}">
                <a16:creationId xmlns:a16="http://schemas.microsoft.com/office/drawing/2014/main" id="{E690EC55-6E0A-456D-97EB-5386C18E8D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6527" y="5585864"/>
            <a:ext cx="2547024" cy="398983"/>
          </a:xfrm>
          <a:prstGeom prst="rect">
            <a:avLst/>
          </a:prstGeom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0C51D6F2-508F-4AB0-97FD-2A47AD249E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6527" y="6510143"/>
            <a:ext cx="2426881" cy="431903"/>
          </a:xfrm>
          <a:prstGeom prst="rect">
            <a:avLst/>
          </a:prstGeom>
        </p:spPr>
      </p:pic>
      <p:pic>
        <p:nvPicPr>
          <p:cNvPr id="46" name="図 45">
            <a:extLst>
              <a:ext uri="{FF2B5EF4-FFF2-40B4-BE49-F238E27FC236}">
                <a16:creationId xmlns:a16="http://schemas.microsoft.com/office/drawing/2014/main" id="{48B1FA6E-1CB6-4048-B52C-666E8937C83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6085" y="6510143"/>
            <a:ext cx="2426881" cy="524453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DD61B3C9-780A-41AB-8F44-3B7655207C3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91564" y="5626096"/>
            <a:ext cx="2392342" cy="371727"/>
          </a:xfrm>
          <a:prstGeom prst="rect">
            <a:avLst/>
          </a:prstGeom>
        </p:spPr>
      </p:pic>
      <p:sp>
        <p:nvSpPr>
          <p:cNvPr id="48" name="object 179">
            <a:extLst>
              <a:ext uri="{FF2B5EF4-FFF2-40B4-BE49-F238E27FC236}">
                <a16:creationId xmlns:a16="http://schemas.microsoft.com/office/drawing/2014/main" id="{516A85B9-E648-4A32-8911-CC7D2BF75F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6085" y="6231009"/>
            <a:ext cx="248680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7938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700" b="1" dirty="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ライトクレイ調</a:t>
            </a:r>
            <a:r>
              <a:rPr lang="en-US" altLang="ja-JP" sz="700" b="1" dirty="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</a:t>
            </a:r>
            <a:r>
              <a:rPr lang="ja-JP" altLang="en-US" sz="700" b="1" dirty="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セルベジャンテ調</a:t>
            </a:r>
            <a:r>
              <a:rPr lang="en-US" altLang="ja-JP" sz="700" b="1" dirty="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</a:t>
            </a:r>
            <a:r>
              <a:rPr lang="ja-JP" altLang="en-US" sz="700" b="1" dirty="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ラフモルタル調 </a:t>
            </a:r>
            <a:r>
              <a:rPr lang="en-US" altLang="ja-JP" sz="700" b="1" dirty="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455(</a:t>
            </a:r>
            <a:r>
              <a:rPr lang="ja-JP" altLang="en-US" sz="700" b="1" dirty="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幅広</a:t>
            </a:r>
            <a:r>
              <a:rPr lang="en-US" altLang="ja-JP" sz="700" b="1" dirty="0">
                <a:solidFill>
                  <a:srgbClr val="17100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lang="en-US" altLang="ja-JP" sz="800" b="1" dirty="0">
              <a:solidFill>
                <a:srgbClr val="17100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Medium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EDDA343B-FEB6-4E19-9E22-7A91356DB9DE}"/>
              </a:ext>
            </a:extLst>
          </p:cNvPr>
          <p:cNvGrpSpPr/>
          <p:nvPr/>
        </p:nvGrpSpPr>
        <p:grpSpPr>
          <a:xfrm>
            <a:off x="6862668" y="3001505"/>
            <a:ext cx="400050" cy="269911"/>
            <a:chOff x="6931226" y="3005931"/>
            <a:chExt cx="400050" cy="269911"/>
          </a:xfrm>
        </p:grpSpPr>
        <p:pic>
          <p:nvPicPr>
            <p:cNvPr id="50" name="図 11">
              <a:extLst>
                <a:ext uri="{FF2B5EF4-FFF2-40B4-BE49-F238E27FC236}">
                  <a16:creationId xmlns:a16="http://schemas.microsoft.com/office/drawing/2014/main" id="{F58944F0-D0AC-447D-805D-61B621A653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1226" y="3005931"/>
              <a:ext cx="400050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" name="object 186">
              <a:extLst>
                <a:ext uri="{FF2B5EF4-FFF2-40B4-BE49-F238E27FC236}">
                  <a16:creationId xmlns:a16="http://schemas.microsoft.com/office/drawing/2014/main" id="{200DF621-C5D2-44E6-AEF5-4FC739B682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3120" y="3214287"/>
              <a:ext cx="396262" cy="615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normAutofit/>
            </a:bodyPr>
            <a:lstStyle>
              <a:lvl1pPr marL="7938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ja-JP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EM/</a:t>
              </a:r>
              <a:r>
                <a:rPr lang="ja-JP" altLang="en-US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ライトクレイ調</a:t>
              </a:r>
              <a:endParaRPr lang="en-US" altLang="ja-JP" sz="400" baseline="6000"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399305D-090E-4482-9FE1-21F824FE5A5D}"/>
              </a:ext>
            </a:extLst>
          </p:cNvPr>
          <p:cNvSpPr/>
          <p:nvPr/>
        </p:nvSpPr>
        <p:spPr>
          <a:xfrm>
            <a:off x="5397838" y="2953544"/>
            <a:ext cx="3118281" cy="45176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>
              <a:solidFill>
                <a:schemeClr val="tx1">
                  <a:lumMod val="50000"/>
                  <a:lumOff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3" name="object 137">
            <a:extLst>
              <a:ext uri="{FF2B5EF4-FFF2-40B4-BE49-F238E27FC236}">
                <a16:creationId xmlns:a16="http://schemas.microsoft.com/office/drawing/2014/main" id="{E4BA9A70-447A-419E-B32D-C228A47819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3167" y="5277387"/>
            <a:ext cx="52514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>
                <a:solidFill>
                  <a:srgbClr val="77787B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03</a:t>
            </a:r>
            <a:r>
              <a:rPr lang="ja-JP" altLang="en-US" sz="2800">
                <a:solidFill>
                  <a:srgbClr val="77787B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BokutohNStd-Light"/>
              </a:rPr>
              <a:t> </a:t>
            </a:r>
            <a:r>
              <a:rPr lang="ja-JP" altLang="en-US" sz="1600">
                <a:solidFill>
                  <a:srgbClr val="77787B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KozMinPro-Heavy" pitchFamily="18" charset="-128"/>
              </a:rPr>
              <a:t>地球環境への配慮</a:t>
            </a:r>
          </a:p>
        </p:txBody>
      </p:sp>
      <p:sp>
        <p:nvSpPr>
          <p:cNvPr id="54" name="object 139">
            <a:extLst>
              <a:ext uri="{FF2B5EF4-FFF2-40B4-BE49-F238E27FC236}">
                <a16:creationId xmlns:a16="http://schemas.microsoft.com/office/drawing/2014/main" id="{50973E21-9167-4A83-B467-B4A1DD0B1E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6817" y="3446587"/>
            <a:ext cx="25066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dirty="0">
                <a:solidFill>
                  <a:srgbClr val="77787B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02</a:t>
            </a:r>
            <a:r>
              <a:rPr lang="ja-JP" altLang="en-US" sz="2800" dirty="0">
                <a:solidFill>
                  <a:srgbClr val="77787B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entury Gothic" panose="020B0502020202020204" pitchFamily="34" charset="0"/>
              </a:rPr>
              <a:t> </a:t>
            </a:r>
            <a:r>
              <a:rPr lang="ja-JP" altLang="en-US" sz="1600" dirty="0">
                <a:solidFill>
                  <a:srgbClr val="77787B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KozMinPro-Heavy" pitchFamily="18" charset="-128"/>
              </a:rPr>
              <a:t>安心の抗菌仕上げ</a:t>
            </a:r>
          </a:p>
        </p:txBody>
      </p:sp>
      <p:sp>
        <p:nvSpPr>
          <p:cNvPr id="55" name="object 14">
            <a:extLst>
              <a:ext uri="{FF2B5EF4-FFF2-40B4-BE49-F238E27FC236}">
                <a16:creationId xmlns:a16="http://schemas.microsoft.com/office/drawing/2014/main" id="{1A2A2E79-7CD2-41D9-9F54-FDF63B40D880}"/>
              </a:ext>
            </a:extLst>
          </p:cNvPr>
          <p:cNvSpPr>
            <a:spLocks/>
          </p:cNvSpPr>
          <p:nvPr/>
        </p:nvSpPr>
        <p:spPr bwMode="auto">
          <a:xfrm>
            <a:off x="5383167" y="3889499"/>
            <a:ext cx="5222875" cy="111125"/>
          </a:xfrm>
          <a:custGeom>
            <a:avLst/>
            <a:gdLst>
              <a:gd name="T0" fmla="*/ 0 w 8280400"/>
              <a:gd name="T1" fmla="*/ 0 h 64956"/>
              <a:gd name="T2" fmla="*/ 21 w 8280400"/>
              <a:gd name="T3" fmla="*/ 0 h 64956"/>
              <a:gd name="T4" fmla="*/ 0 60000 65536"/>
              <a:gd name="T5" fmla="*/ 0 60000 65536"/>
              <a:gd name="T6" fmla="*/ 0 w 8280400"/>
              <a:gd name="T7" fmla="*/ 0 h 64956"/>
              <a:gd name="T8" fmla="*/ 8280400 w 8280400"/>
              <a:gd name="T9" fmla="*/ 0 h 649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280400" h="64956">
                <a:moveTo>
                  <a:pt x="0" y="0"/>
                </a:moveTo>
                <a:lnTo>
                  <a:pt x="8280006" y="0"/>
                </a:lnTo>
              </a:path>
            </a:pathLst>
          </a:custGeom>
          <a:noFill/>
          <a:ln w="12700">
            <a:solidFill>
              <a:srgbClr val="828283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6" name="object 14">
            <a:extLst>
              <a:ext uri="{FF2B5EF4-FFF2-40B4-BE49-F238E27FC236}">
                <a16:creationId xmlns:a16="http://schemas.microsoft.com/office/drawing/2014/main" id="{C8630BFC-F9F1-4916-904A-CCD62376AA46}"/>
              </a:ext>
            </a:extLst>
          </p:cNvPr>
          <p:cNvSpPr>
            <a:spLocks/>
          </p:cNvSpPr>
          <p:nvPr/>
        </p:nvSpPr>
        <p:spPr bwMode="auto">
          <a:xfrm>
            <a:off x="5383167" y="5717125"/>
            <a:ext cx="5222875" cy="74612"/>
          </a:xfrm>
          <a:custGeom>
            <a:avLst/>
            <a:gdLst>
              <a:gd name="T0" fmla="*/ 0 w 8280400"/>
              <a:gd name="T1" fmla="*/ 0 h 64956"/>
              <a:gd name="T2" fmla="*/ 21 w 8280400"/>
              <a:gd name="T3" fmla="*/ 0 h 64956"/>
              <a:gd name="T4" fmla="*/ 0 60000 65536"/>
              <a:gd name="T5" fmla="*/ 0 60000 65536"/>
              <a:gd name="T6" fmla="*/ 0 w 8280400"/>
              <a:gd name="T7" fmla="*/ 0 h 64956"/>
              <a:gd name="T8" fmla="*/ 8280400 w 8280400"/>
              <a:gd name="T9" fmla="*/ 0 h 649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280400" h="64956">
                <a:moveTo>
                  <a:pt x="0" y="0"/>
                </a:moveTo>
                <a:lnTo>
                  <a:pt x="8280006" y="0"/>
                </a:lnTo>
              </a:path>
            </a:pathLst>
          </a:custGeom>
          <a:noFill/>
          <a:ln w="12700">
            <a:solidFill>
              <a:srgbClr val="828283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7" name="object 130">
            <a:extLst>
              <a:ext uri="{FF2B5EF4-FFF2-40B4-BE49-F238E27FC236}">
                <a16:creationId xmlns:a16="http://schemas.microsoft.com/office/drawing/2014/main" id="{3490A7D3-E927-4EC7-9DB1-4391F1D68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3167" y="3938712"/>
            <a:ext cx="32893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2863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535353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一般家庭に存在する細菌に対して高い抗菌性能を発揮。</a:t>
            </a:r>
            <a:endParaRPr lang="en-US" altLang="ja-JP" sz="800" dirty="0">
              <a:solidFill>
                <a:srgbClr val="535353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Regular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535353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お子様や高齢者のいるご家庭にも安心してお使いいただけます。</a:t>
            </a:r>
            <a:endParaRPr lang="ja-JP" altLang="ja-JP" sz="800" dirty="0">
              <a:solidFill>
                <a:srgbClr val="535353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Regular"/>
            </a:endParaRPr>
          </a:p>
        </p:txBody>
      </p:sp>
      <p:sp>
        <p:nvSpPr>
          <p:cNvPr id="58" name="正方形/長方形 218">
            <a:extLst>
              <a:ext uri="{FF2B5EF4-FFF2-40B4-BE49-F238E27FC236}">
                <a16:creationId xmlns:a16="http://schemas.microsoft.com/office/drawing/2014/main" id="{70574D35-EA4A-42C1-A611-390A76C07D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3167" y="4235574"/>
            <a:ext cx="35877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6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※SIAA</a:t>
            </a:r>
            <a:r>
              <a:rPr lang="ja-JP" altLang="en-US" sz="6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登録された化粧シートを使用しています。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6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※SIAA</a:t>
            </a:r>
            <a:r>
              <a:rPr lang="ja-JP" altLang="en-US" sz="6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マークは</a:t>
            </a:r>
            <a:r>
              <a:rPr lang="en-US" altLang="ja-JP" sz="6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ISO22196</a:t>
            </a:r>
            <a:r>
              <a:rPr lang="ja-JP" altLang="en-US" sz="6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法により評価された結果に基づき、抗菌製品技術協議会ガイド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ラインで品質管理・情報公開された製品に表示されています。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①抗菌剤の種類 ： 無機抗菌剤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②抗菌加工方法 ： 印刷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③抗菌加工部位 ： トップコート層印刷面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④登録番号 ： </a:t>
            </a:r>
            <a:r>
              <a:rPr lang="en-US" altLang="ja-JP" sz="6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JP0122378X0006K</a:t>
            </a:r>
            <a:r>
              <a:rPr lang="ja-JP" altLang="en-US" sz="600" dirty="0" err="1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、</a:t>
            </a:r>
            <a:r>
              <a:rPr lang="en-US" altLang="ja-JP" sz="6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JP0122397X0001G</a:t>
            </a:r>
            <a:r>
              <a:rPr lang="ja-JP" altLang="en-US" sz="6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endParaRPr lang="en-US" altLang="ja-JP" sz="600" dirty="0">
              <a:solidFill>
                <a:srgbClr val="171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6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6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抗菌とは菌の増殖を抑制することを言います。菌を死滅・除去する殺菌・除菌とは異なります。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抗菌性能を維持するため、定期的によごれをふき取ってください。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6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6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すべての菌に有効というわけではありません。</a:t>
            </a:r>
          </a:p>
        </p:txBody>
      </p:sp>
      <p:sp>
        <p:nvSpPr>
          <p:cNvPr id="59" name="object 129">
            <a:extLst>
              <a:ext uri="{FF2B5EF4-FFF2-40B4-BE49-F238E27FC236}">
                <a16:creationId xmlns:a16="http://schemas.microsoft.com/office/drawing/2014/main" id="{36900B15-63F4-4BD6-989F-5AA15C68C5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6817" y="5756812"/>
            <a:ext cx="5251450" cy="28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57150" indent="-49213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535353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「伐採する、使う、植える」という循環利用が可能な国産材を基材に使用しています。</a:t>
            </a:r>
            <a:endParaRPr lang="en-US" altLang="ja-JP" sz="800">
              <a:solidFill>
                <a:srgbClr val="535353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Regular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535353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日本の森林を守ることにつながり、地球温暖化防止にも貢献します。</a:t>
            </a:r>
            <a:endParaRPr lang="ja-JP" altLang="ja-JP" sz="800">
              <a:solidFill>
                <a:srgbClr val="535353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Regular"/>
            </a:endParaRPr>
          </a:p>
        </p:txBody>
      </p:sp>
      <p:pic>
        <p:nvPicPr>
          <p:cNvPr id="61" name="図 17">
            <a:extLst>
              <a:ext uri="{FF2B5EF4-FFF2-40B4-BE49-F238E27FC236}">
                <a16:creationId xmlns:a16="http://schemas.microsoft.com/office/drawing/2014/main" id="{E0732C76-4C6F-40D8-809C-74FFADC8A0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1648" y="4741049"/>
            <a:ext cx="634241" cy="52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図 20">
            <a:extLst>
              <a:ext uri="{FF2B5EF4-FFF2-40B4-BE49-F238E27FC236}">
                <a16:creationId xmlns:a16="http://schemas.microsoft.com/office/drawing/2014/main" id="{329237C3-5109-41B3-B2B5-3EF5E39F88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1385" y="5437398"/>
            <a:ext cx="1788903" cy="1663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図 21">
            <a:extLst>
              <a:ext uri="{FF2B5EF4-FFF2-40B4-BE49-F238E27FC236}">
                <a16:creationId xmlns:a16="http://schemas.microsoft.com/office/drawing/2014/main" id="{FF3CCD88-FCD9-473D-B463-37EA608E14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5292" y="6120350"/>
            <a:ext cx="16319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図 23">
            <a:extLst>
              <a:ext uri="{FF2B5EF4-FFF2-40B4-BE49-F238E27FC236}">
                <a16:creationId xmlns:a16="http://schemas.microsoft.com/office/drawing/2014/main" id="{1D321267-CCC4-42D9-B42B-99F061B91C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9842" y="6153687"/>
            <a:ext cx="1693863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object 129">
            <a:extLst>
              <a:ext uri="{FF2B5EF4-FFF2-40B4-BE49-F238E27FC236}">
                <a16:creationId xmlns:a16="http://schemas.microsoft.com/office/drawing/2014/main" id="{836FC593-0462-4D29-A988-635EED8B4E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9517" y="1265079"/>
            <a:ext cx="5222875" cy="28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57150" indent="-49213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535353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樹種ごとに異なる質感を楽しめる「リアルフットフィール仕上げ」</a:t>
            </a:r>
            <a:endParaRPr lang="en-US" altLang="ja-JP" sz="800">
              <a:solidFill>
                <a:srgbClr val="535353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Regular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535353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hinGoPro-Regular"/>
              </a:rPr>
              <a:t>木の感触の追及に加えて、天然木に見られる揺らぎ表現を取り入れ、樹種ごとの質感をリアルに表現しています。</a:t>
            </a:r>
            <a:endParaRPr lang="ja-JP" altLang="ja-JP" sz="800">
              <a:solidFill>
                <a:srgbClr val="535353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ShinGoPro-Regular"/>
            </a:endParaRPr>
          </a:p>
        </p:txBody>
      </p:sp>
      <p:sp>
        <p:nvSpPr>
          <p:cNvPr id="66" name="object 136">
            <a:extLst>
              <a:ext uri="{FF2B5EF4-FFF2-40B4-BE49-F238E27FC236}">
                <a16:creationId xmlns:a16="http://schemas.microsoft.com/office/drawing/2014/main" id="{35431952-B724-4276-B898-4C59A3A860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3167" y="839525"/>
            <a:ext cx="525145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dirty="0">
                <a:solidFill>
                  <a:srgbClr val="77787B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01</a:t>
            </a:r>
            <a:r>
              <a:rPr lang="ja-JP" altLang="en-US" sz="2500" dirty="0">
                <a:solidFill>
                  <a:srgbClr val="77787B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entury Gothic" panose="020B0502020202020204" pitchFamily="34" charset="0"/>
              </a:rPr>
              <a:t> </a:t>
            </a:r>
            <a:r>
              <a:rPr lang="ja-JP" altLang="en-US" sz="1600" dirty="0">
                <a:solidFill>
                  <a:srgbClr val="77787B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KozMinPro-Heavy" pitchFamily="18" charset="-128"/>
              </a:rPr>
              <a:t>真に迫る美しさ「リアル</a:t>
            </a:r>
            <a:r>
              <a:rPr lang="ja-JP" altLang="ja-JP" sz="1600" dirty="0">
                <a:solidFill>
                  <a:srgbClr val="77787B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KozMinPro-Heavy" pitchFamily="18" charset="-128"/>
              </a:rPr>
              <a:t>フットフィール仕上げ</a:t>
            </a:r>
            <a:r>
              <a:rPr lang="ja-JP" altLang="en-US" sz="1600" dirty="0">
                <a:solidFill>
                  <a:srgbClr val="77787B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KozMinPro-Heavy" pitchFamily="18" charset="-128"/>
              </a:rPr>
              <a:t>」</a:t>
            </a:r>
            <a:endParaRPr lang="ja-JP" altLang="ja-JP" sz="1600" dirty="0">
              <a:solidFill>
                <a:srgbClr val="77787B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KozMinPro-Heavy" pitchFamily="18" charset="-128"/>
            </a:endParaRPr>
          </a:p>
        </p:txBody>
      </p:sp>
      <p:sp>
        <p:nvSpPr>
          <p:cNvPr id="67" name="object 14">
            <a:extLst>
              <a:ext uri="{FF2B5EF4-FFF2-40B4-BE49-F238E27FC236}">
                <a16:creationId xmlns:a16="http://schemas.microsoft.com/office/drawing/2014/main" id="{61F3799D-0549-4ABE-A790-E37A99060DC9}"/>
              </a:ext>
            </a:extLst>
          </p:cNvPr>
          <p:cNvSpPr>
            <a:spLocks/>
          </p:cNvSpPr>
          <p:nvPr/>
        </p:nvSpPr>
        <p:spPr bwMode="auto">
          <a:xfrm>
            <a:off x="5383167" y="1222216"/>
            <a:ext cx="5145088" cy="65088"/>
          </a:xfrm>
          <a:custGeom>
            <a:avLst/>
            <a:gdLst>
              <a:gd name="T0" fmla="*/ 0 w 8280400"/>
              <a:gd name="T1" fmla="*/ 0 h 64956"/>
              <a:gd name="T2" fmla="*/ 17 w 8280400"/>
              <a:gd name="T3" fmla="*/ 0 h 64956"/>
              <a:gd name="T4" fmla="*/ 0 60000 65536"/>
              <a:gd name="T5" fmla="*/ 0 60000 65536"/>
              <a:gd name="T6" fmla="*/ 0 w 8280400"/>
              <a:gd name="T7" fmla="*/ 0 h 64956"/>
              <a:gd name="T8" fmla="*/ 8280400 w 8280400"/>
              <a:gd name="T9" fmla="*/ 0 h 649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280400" h="64956">
                <a:moveTo>
                  <a:pt x="0" y="0"/>
                </a:moveTo>
                <a:lnTo>
                  <a:pt x="8280006" y="0"/>
                </a:lnTo>
              </a:path>
            </a:pathLst>
          </a:custGeom>
          <a:noFill/>
          <a:ln w="12700">
            <a:solidFill>
              <a:srgbClr val="828283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68" name="図 5">
            <a:extLst>
              <a:ext uri="{FF2B5EF4-FFF2-40B4-BE49-F238E27FC236}">
                <a16:creationId xmlns:a16="http://schemas.microsoft.com/office/drawing/2014/main" id="{9D1327D9-1DA1-4DE3-AE7C-F875ED4A12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4742" y="1590516"/>
            <a:ext cx="1298575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図 7">
            <a:extLst>
              <a:ext uri="{FF2B5EF4-FFF2-40B4-BE49-F238E27FC236}">
                <a16:creationId xmlns:a16="http://schemas.microsoft.com/office/drawing/2014/main" id="{E6043935-8F45-40A2-B8BB-D5DB9BE5C0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4567" y="1590516"/>
            <a:ext cx="129857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図 9">
            <a:extLst>
              <a:ext uri="{FF2B5EF4-FFF2-40B4-BE49-F238E27FC236}">
                <a16:creationId xmlns:a16="http://schemas.microsoft.com/office/drawing/2014/main" id="{E26EC8E3-5526-4C57-B31E-6BCEAE7B2D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055" y="1590516"/>
            <a:ext cx="1300162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図 18">
            <a:extLst>
              <a:ext uri="{FF2B5EF4-FFF2-40B4-BE49-F238E27FC236}">
                <a16:creationId xmlns:a16="http://schemas.microsoft.com/office/drawing/2014/main" id="{21E68399-82DD-46A6-8B3E-792D51EE3F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480" y="1531779"/>
            <a:ext cx="969962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2" name="グループ化 6">
            <a:extLst>
              <a:ext uri="{FF2B5EF4-FFF2-40B4-BE49-F238E27FC236}">
                <a16:creationId xmlns:a16="http://schemas.microsoft.com/office/drawing/2014/main" id="{743E305A-9221-40F7-98B6-4191256BEBED}"/>
              </a:ext>
            </a:extLst>
          </p:cNvPr>
          <p:cNvGrpSpPr>
            <a:grpSpLocks/>
          </p:cNvGrpSpPr>
          <p:nvPr/>
        </p:nvGrpSpPr>
        <p:grpSpPr bwMode="auto">
          <a:xfrm>
            <a:off x="8140444" y="2117566"/>
            <a:ext cx="401638" cy="291811"/>
            <a:chOff x="6323013" y="1984375"/>
            <a:chExt cx="401637" cy="291811"/>
          </a:xfrm>
        </p:grpSpPr>
        <p:pic>
          <p:nvPicPr>
            <p:cNvPr id="73" name="図 162">
              <a:extLst>
                <a:ext uri="{FF2B5EF4-FFF2-40B4-BE49-F238E27FC236}">
                  <a16:creationId xmlns:a16="http://schemas.microsoft.com/office/drawing/2014/main" id="{0224F3F3-A41A-4BCE-9751-ABC0380B25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382"/>
            <a:stretch>
              <a:fillRect/>
            </a:stretch>
          </p:blipFill>
          <p:spPr bwMode="auto">
            <a:xfrm>
              <a:off x="6323013" y="1984375"/>
              <a:ext cx="401637" cy="2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4" name="正方形/長方形 218">
              <a:extLst>
                <a:ext uri="{FF2B5EF4-FFF2-40B4-BE49-F238E27FC236}">
                  <a16:creationId xmlns:a16="http://schemas.microsoft.com/office/drawing/2014/main" id="{3FD4BFC8-F9B0-44E9-9A75-EAE5D39A34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7763" y="2214631"/>
              <a:ext cx="341439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D2/</a:t>
              </a:r>
              <a:r>
                <a:rPr lang="ja-JP" altLang="en-US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メープル</a:t>
              </a:r>
              <a:r>
                <a:rPr lang="en-US" altLang="ja-JP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F </a:t>
              </a:r>
              <a:endParaRPr lang="ja-JP" altLang="en-US" sz="40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75" name="グループ化 164">
            <a:extLst>
              <a:ext uri="{FF2B5EF4-FFF2-40B4-BE49-F238E27FC236}">
                <a16:creationId xmlns:a16="http://schemas.microsoft.com/office/drawing/2014/main" id="{E2643968-CDBA-4253-961F-AA717384EEE6}"/>
              </a:ext>
            </a:extLst>
          </p:cNvPr>
          <p:cNvGrpSpPr>
            <a:grpSpLocks/>
          </p:cNvGrpSpPr>
          <p:nvPr/>
        </p:nvGrpSpPr>
        <p:grpSpPr bwMode="auto">
          <a:xfrm>
            <a:off x="5413330" y="2114391"/>
            <a:ext cx="403225" cy="355600"/>
            <a:chOff x="8107647" y="1923186"/>
            <a:chExt cx="402628" cy="354876"/>
          </a:xfrm>
        </p:grpSpPr>
        <p:sp>
          <p:nvSpPr>
            <p:cNvPr id="76" name="正方形/長方形 229">
              <a:extLst>
                <a:ext uri="{FF2B5EF4-FFF2-40B4-BE49-F238E27FC236}">
                  <a16:creationId xmlns:a16="http://schemas.microsoft.com/office/drawing/2014/main" id="{0FB68977-2550-4DEC-A2B0-23BA2EF497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07647" y="2154237"/>
              <a:ext cx="39528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fontAlgn="t" hangingPunct="1">
                <a:spcBef>
                  <a:spcPct val="0"/>
                </a:spcBef>
                <a:buFontTx/>
                <a:buNone/>
              </a:pPr>
              <a:r>
                <a:rPr lang="ja-JP" altLang="ja-JP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D</a:t>
              </a:r>
              <a:r>
                <a:rPr lang="en-US" altLang="ja-JP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W</a:t>
              </a:r>
              <a:r>
                <a:rPr lang="ja-JP" altLang="ja-JP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/</a:t>
              </a:r>
              <a:r>
                <a:rPr lang="ja-JP" altLang="en-US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ホワイト</a:t>
              </a:r>
              <a:endParaRPr lang="en-US" altLang="ja-JP" sz="40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  <a:p>
              <a:pPr eaLnBrk="1" fontAlgn="t" hangingPunct="1">
                <a:spcBef>
                  <a:spcPct val="0"/>
                </a:spcBef>
                <a:buFontTx/>
                <a:buNone/>
              </a:pPr>
              <a:r>
                <a:rPr lang="ja-JP" altLang="en-US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      ペイント</a:t>
              </a:r>
              <a:r>
                <a:rPr lang="ja-JP" altLang="ja-JP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F</a:t>
              </a:r>
            </a:p>
          </p:txBody>
        </p:sp>
        <p:pic>
          <p:nvPicPr>
            <p:cNvPr id="77" name="Picture 18" descr="http://sas0.intra.tostem.co.jp/photods/photo/03000/A/1612_LV_CHR_00085A.JPG">
              <a:extLst>
                <a:ext uri="{FF2B5EF4-FFF2-40B4-BE49-F238E27FC236}">
                  <a16:creationId xmlns:a16="http://schemas.microsoft.com/office/drawing/2014/main" id="{FAA3DB2B-9E5A-498C-A2FA-748AC2A08F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7647" y="1923186"/>
              <a:ext cx="402628" cy="221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8" name="グループ化 167">
            <a:extLst>
              <a:ext uri="{FF2B5EF4-FFF2-40B4-BE49-F238E27FC236}">
                <a16:creationId xmlns:a16="http://schemas.microsoft.com/office/drawing/2014/main" id="{5ECFB56A-BC56-49C3-88B7-BE3ECD48A78E}"/>
              </a:ext>
            </a:extLst>
          </p:cNvPr>
          <p:cNvGrpSpPr>
            <a:grpSpLocks/>
          </p:cNvGrpSpPr>
          <p:nvPr/>
        </p:nvGrpSpPr>
        <p:grpSpPr bwMode="auto">
          <a:xfrm>
            <a:off x="6320353" y="2117566"/>
            <a:ext cx="439176" cy="288568"/>
            <a:chOff x="8521985" y="1927224"/>
            <a:chExt cx="439175" cy="288568"/>
          </a:xfrm>
        </p:grpSpPr>
        <p:sp>
          <p:nvSpPr>
            <p:cNvPr id="79" name="正方形/長方形 230">
              <a:extLst>
                <a:ext uri="{FF2B5EF4-FFF2-40B4-BE49-F238E27FC236}">
                  <a16:creationId xmlns:a16="http://schemas.microsoft.com/office/drawing/2014/main" id="{A18B341A-0A62-4049-BF85-99AC7463F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6747" y="2154237"/>
              <a:ext cx="434413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fontAlgn="t" hangingPunct="1">
                <a:spcBef>
                  <a:spcPct val="0"/>
                </a:spcBef>
                <a:buFontTx/>
                <a:buNone/>
              </a:pPr>
              <a:r>
                <a:rPr lang="ja-JP" altLang="ja-JP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D</a:t>
              </a:r>
              <a:r>
                <a:rPr lang="en-US" altLang="ja-JP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X</a:t>
              </a:r>
              <a:r>
                <a:rPr lang="ja-JP" altLang="ja-JP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/</a:t>
              </a:r>
              <a:r>
                <a:rPr lang="ja-JP" altLang="en-US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チェスナット</a:t>
              </a:r>
              <a:r>
                <a:rPr lang="ja-JP" altLang="ja-JP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F</a:t>
              </a:r>
            </a:p>
          </p:txBody>
        </p:sp>
        <p:pic>
          <p:nvPicPr>
            <p:cNvPr id="80" name="Picture 20" descr="http://sas0.intra.tostem.co.jp/photods/photo/03000/A/1612_LV_CHR_00087A.JPG">
              <a:extLst>
                <a:ext uri="{FF2B5EF4-FFF2-40B4-BE49-F238E27FC236}">
                  <a16:creationId xmlns:a16="http://schemas.microsoft.com/office/drawing/2014/main" id="{E282447C-F4BB-4260-ABBC-27DE9EAD83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21985" y="1927224"/>
              <a:ext cx="395287" cy="217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1" name="グループ化 170">
            <a:extLst>
              <a:ext uri="{FF2B5EF4-FFF2-40B4-BE49-F238E27FC236}">
                <a16:creationId xmlns:a16="http://schemas.microsoft.com/office/drawing/2014/main" id="{FCBFA01A-7EB5-47E7-9F6F-1968E5707201}"/>
              </a:ext>
            </a:extLst>
          </p:cNvPr>
          <p:cNvGrpSpPr>
            <a:grpSpLocks/>
          </p:cNvGrpSpPr>
          <p:nvPr/>
        </p:nvGrpSpPr>
        <p:grpSpPr bwMode="auto">
          <a:xfrm>
            <a:off x="5856056" y="2120741"/>
            <a:ext cx="424796" cy="350124"/>
            <a:chOff x="6348697" y="1927224"/>
            <a:chExt cx="424796" cy="350124"/>
          </a:xfrm>
        </p:grpSpPr>
        <p:sp>
          <p:nvSpPr>
            <p:cNvPr id="82" name="正方形/長方形 221">
              <a:extLst>
                <a:ext uri="{FF2B5EF4-FFF2-40B4-BE49-F238E27FC236}">
                  <a16:creationId xmlns:a16="http://schemas.microsoft.com/office/drawing/2014/main" id="{68CC4AA6-FAC0-4E43-9C89-15E33A3002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8697" y="2154237"/>
              <a:ext cx="42479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fontAlgn="t" hangingPunct="1">
                <a:spcBef>
                  <a:spcPct val="0"/>
                </a:spcBef>
                <a:buFontTx/>
                <a:buNone/>
              </a:pPr>
              <a:r>
                <a:rPr lang="ja-JP" altLang="ja-JP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D1/</a:t>
              </a:r>
              <a:r>
                <a:rPr lang="ja-JP" altLang="en-US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イタリアン</a:t>
              </a:r>
              <a:endParaRPr lang="ja-JP" altLang="ja-JP" sz="40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  <a:p>
              <a:pPr eaLnBrk="1" fontAlgn="t" hangingPunct="1">
                <a:spcBef>
                  <a:spcPct val="0"/>
                </a:spcBef>
                <a:buFontTx/>
                <a:buNone/>
              </a:pPr>
              <a:r>
                <a:rPr lang="ja-JP" altLang="en-US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      ウォルナット</a:t>
              </a:r>
              <a:r>
                <a:rPr lang="ja-JP" altLang="ja-JP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F</a:t>
              </a:r>
            </a:p>
          </p:txBody>
        </p:sp>
        <p:pic>
          <p:nvPicPr>
            <p:cNvPr id="83" name="Picture 22" descr="http://sas0.intra.tostem.co.jp/photods/photo/03000/A/1612_LV_CHR_00086A.JPG">
              <a:extLst>
                <a:ext uri="{FF2B5EF4-FFF2-40B4-BE49-F238E27FC236}">
                  <a16:creationId xmlns:a16="http://schemas.microsoft.com/office/drawing/2014/main" id="{585E5E03-2D11-4C80-B318-FE19F08F34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8697" y="1927224"/>
              <a:ext cx="395288" cy="217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4" name="グループ化 173">
            <a:extLst>
              <a:ext uri="{FF2B5EF4-FFF2-40B4-BE49-F238E27FC236}">
                <a16:creationId xmlns:a16="http://schemas.microsoft.com/office/drawing/2014/main" id="{40DD7C76-EDCD-4713-AEC4-30786ABF899D}"/>
              </a:ext>
            </a:extLst>
          </p:cNvPr>
          <p:cNvGrpSpPr>
            <a:grpSpLocks/>
          </p:cNvGrpSpPr>
          <p:nvPr/>
        </p:nvGrpSpPr>
        <p:grpSpPr bwMode="auto">
          <a:xfrm>
            <a:off x="6799030" y="2119154"/>
            <a:ext cx="424399" cy="288567"/>
            <a:chOff x="6774147" y="1927224"/>
            <a:chExt cx="424399" cy="288567"/>
          </a:xfrm>
        </p:grpSpPr>
        <p:sp>
          <p:nvSpPr>
            <p:cNvPr id="85" name="正方形/長方形 222">
              <a:extLst>
                <a:ext uri="{FF2B5EF4-FFF2-40B4-BE49-F238E27FC236}">
                  <a16:creationId xmlns:a16="http://schemas.microsoft.com/office/drawing/2014/main" id="{9DDC2D5A-99BF-45E9-8628-DADD33AC20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2085" y="2154236"/>
              <a:ext cx="416461" cy="615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fontAlgn="t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ja-JP" sz="400" spc="-4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D</a:t>
              </a:r>
              <a:r>
                <a:rPr lang="en-US" altLang="ja-JP" sz="400" spc="-4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J</a:t>
              </a:r>
              <a:r>
                <a:rPr lang="ja-JP" altLang="ja-JP" sz="400" spc="-4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/</a:t>
              </a:r>
              <a:r>
                <a:rPr lang="ja-JP" altLang="en-US" sz="400" spc="-4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ホワイトオーク</a:t>
              </a:r>
              <a:r>
                <a:rPr lang="ja-JP" altLang="ja-JP" sz="400" spc="-4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F</a:t>
              </a:r>
            </a:p>
          </p:txBody>
        </p:sp>
        <p:pic>
          <p:nvPicPr>
            <p:cNvPr id="86" name="Picture 26" descr="http://sas0.intra.tostem.co.jp/photods/photo/03000/A/1612_LV_CHR_00088A.JPG">
              <a:extLst>
                <a:ext uri="{FF2B5EF4-FFF2-40B4-BE49-F238E27FC236}">
                  <a16:creationId xmlns:a16="http://schemas.microsoft.com/office/drawing/2014/main" id="{EA79ED80-F6DA-464B-9662-F57BF7DCD6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4147" y="1927224"/>
              <a:ext cx="395288" cy="217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7" name="グループ化 182">
            <a:extLst>
              <a:ext uri="{FF2B5EF4-FFF2-40B4-BE49-F238E27FC236}">
                <a16:creationId xmlns:a16="http://schemas.microsoft.com/office/drawing/2014/main" id="{FC1ECFF3-EC5B-456F-AC41-52124D67FB3E}"/>
              </a:ext>
            </a:extLst>
          </p:cNvPr>
          <p:cNvGrpSpPr>
            <a:grpSpLocks/>
          </p:cNvGrpSpPr>
          <p:nvPr/>
        </p:nvGrpSpPr>
        <p:grpSpPr bwMode="auto">
          <a:xfrm>
            <a:off x="9541567" y="2111218"/>
            <a:ext cx="401710" cy="353412"/>
            <a:chOff x="7620882" y="1923726"/>
            <a:chExt cx="401710" cy="353734"/>
          </a:xfrm>
        </p:grpSpPr>
        <p:pic>
          <p:nvPicPr>
            <p:cNvPr id="88" name="図 183">
              <a:extLst>
                <a:ext uri="{FF2B5EF4-FFF2-40B4-BE49-F238E27FC236}">
                  <a16:creationId xmlns:a16="http://schemas.microsoft.com/office/drawing/2014/main" id="{C8A8FDFF-A734-4714-8A06-B43ABC5772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527"/>
            <a:stretch>
              <a:fillRect/>
            </a:stretch>
          </p:blipFill>
          <p:spPr bwMode="auto">
            <a:xfrm>
              <a:off x="7620882" y="1923726"/>
              <a:ext cx="395287" cy="225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9" name="正方形/長方形 227">
              <a:extLst>
                <a:ext uri="{FF2B5EF4-FFF2-40B4-BE49-F238E27FC236}">
                  <a16:creationId xmlns:a16="http://schemas.microsoft.com/office/drawing/2014/main" id="{5754CA01-22F4-427D-BC96-A79721C87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5047" y="2154237"/>
              <a:ext cx="397545" cy="12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fontAlgn="t" hangingPunct="1">
                <a:spcBef>
                  <a:spcPct val="0"/>
                </a:spcBef>
                <a:buFontTx/>
                <a:buNone/>
              </a:pPr>
              <a:r>
                <a:rPr lang="ja-JP" altLang="ja-JP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D</a:t>
              </a:r>
              <a:r>
                <a:rPr lang="en-US" altLang="ja-JP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K</a:t>
              </a:r>
              <a:r>
                <a:rPr lang="ja-JP" altLang="ja-JP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/</a:t>
              </a:r>
              <a:r>
                <a:rPr lang="ja-JP" altLang="en-US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ナチュラル   </a:t>
              </a:r>
              <a:endParaRPr lang="en-US" altLang="ja-JP" sz="400"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  <a:p>
              <a:pPr eaLnBrk="1" fontAlgn="t" hangingPunct="1">
                <a:spcBef>
                  <a:spcPct val="0"/>
                </a:spcBef>
                <a:buFontTx/>
                <a:buNone/>
              </a:pPr>
              <a:r>
                <a:rPr lang="en-US" altLang="ja-JP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      </a:t>
              </a:r>
              <a:r>
                <a:rPr lang="ja-JP" altLang="en-US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オーク</a:t>
              </a:r>
              <a:r>
                <a:rPr lang="ja-JP" altLang="ja-JP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F</a:t>
              </a:r>
            </a:p>
          </p:txBody>
        </p:sp>
      </p:grpSp>
      <p:grpSp>
        <p:nvGrpSpPr>
          <p:cNvPr id="90" name="グループ化 188">
            <a:extLst>
              <a:ext uri="{FF2B5EF4-FFF2-40B4-BE49-F238E27FC236}">
                <a16:creationId xmlns:a16="http://schemas.microsoft.com/office/drawing/2014/main" id="{5271B892-9197-49BA-9094-E8BEA0E9976B}"/>
              </a:ext>
            </a:extLst>
          </p:cNvPr>
          <p:cNvGrpSpPr>
            <a:grpSpLocks/>
          </p:cNvGrpSpPr>
          <p:nvPr/>
        </p:nvGrpSpPr>
        <p:grpSpPr bwMode="auto">
          <a:xfrm>
            <a:off x="9105191" y="2111216"/>
            <a:ext cx="396875" cy="288568"/>
            <a:chOff x="5440647" y="1924049"/>
            <a:chExt cx="396875" cy="288568"/>
          </a:xfrm>
        </p:grpSpPr>
        <p:sp>
          <p:nvSpPr>
            <p:cNvPr id="91" name="正方形/長方形 220">
              <a:extLst>
                <a:ext uri="{FF2B5EF4-FFF2-40B4-BE49-F238E27FC236}">
                  <a16:creationId xmlns:a16="http://schemas.microsoft.com/office/drawing/2014/main" id="{1985622D-AAEB-4F09-B842-0A373CF7B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1285" y="2151062"/>
              <a:ext cx="346249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DY/</a:t>
              </a:r>
              <a:r>
                <a:rPr lang="ja-JP" altLang="en-US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チェリー</a:t>
              </a:r>
              <a:r>
                <a:rPr lang="en-US" altLang="ja-JP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F </a:t>
              </a:r>
              <a:endParaRPr lang="ja-JP" altLang="en-US" sz="40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  <p:pic>
          <p:nvPicPr>
            <p:cNvPr id="92" name="Picture 16" descr="http://sas0.intra.tostem.co.jp/photods/photo/03000/A/1612_LV_CHR_00092A.JPG">
              <a:extLst>
                <a:ext uri="{FF2B5EF4-FFF2-40B4-BE49-F238E27FC236}">
                  <a16:creationId xmlns:a16="http://schemas.microsoft.com/office/drawing/2014/main" id="{35B34A8C-C330-4209-8280-91FF6770D1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0647" y="1924049"/>
              <a:ext cx="396875" cy="217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3" name="グループ化 194">
            <a:extLst>
              <a:ext uri="{FF2B5EF4-FFF2-40B4-BE49-F238E27FC236}">
                <a16:creationId xmlns:a16="http://schemas.microsoft.com/office/drawing/2014/main" id="{4DB22E64-D5F1-4C89-8B1F-1A18C21CB655}"/>
              </a:ext>
            </a:extLst>
          </p:cNvPr>
          <p:cNvGrpSpPr>
            <a:grpSpLocks/>
          </p:cNvGrpSpPr>
          <p:nvPr/>
        </p:nvGrpSpPr>
        <p:grpSpPr bwMode="auto">
          <a:xfrm>
            <a:off x="5856947" y="2554129"/>
            <a:ext cx="400050" cy="277812"/>
            <a:chOff x="6343935" y="2278062"/>
            <a:chExt cx="400050" cy="277812"/>
          </a:xfrm>
        </p:grpSpPr>
        <p:sp>
          <p:nvSpPr>
            <p:cNvPr id="94" name="object 175">
              <a:extLst>
                <a:ext uri="{FF2B5EF4-FFF2-40B4-BE49-F238E27FC236}">
                  <a16:creationId xmlns:a16="http://schemas.microsoft.com/office/drawing/2014/main" id="{5170FC73-05FC-4FB9-B6D0-BF919679FC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43935" y="2493962"/>
              <a:ext cx="390525" cy="61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/>
            <a:lstStyle>
              <a:lvl1pPr marL="7938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DZ/</a:t>
              </a:r>
              <a:r>
                <a:rPr lang="ja-JP" altLang="en-US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ウォルナット</a:t>
              </a:r>
              <a:r>
                <a:rPr lang="en-US" altLang="ja-JP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F</a:t>
              </a:r>
            </a:p>
          </p:txBody>
        </p:sp>
        <p:pic>
          <p:nvPicPr>
            <p:cNvPr id="95" name="Picture 36" descr="http://sas0.intra.tostem.co.jp/photods/photo/03000/A/1612_LV_CHR_00094A.JPG">
              <a:extLst>
                <a:ext uri="{FF2B5EF4-FFF2-40B4-BE49-F238E27FC236}">
                  <a16:creationId xmlns:a16="http://schemas.microsoft.com/office/drawing/2014/main" id="{386B380C-607C-4F1A-A7EB-979CA44671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8697" y="2278062"/>
              <a:ext cx="395288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6" name="グループ化 200">
            <a:extLst>
              <a:ext uri="{FF2B5EF4-FFF2-40B4-BE49-F238E27FC236}">
                <a16:creationId xmlns:a16="http://schemas.microsoft.com/office/drawing/2014/main" id="{8506218C-A45B-46AD-976D-A9A2A13EB12F}"/>
              </a:ext>
            </a:extLst>
          </p:cNvPr>
          <p:cNvGrpSpPr>
            <a:grpSpLocks/>
          </p:cNvGrpSpPr>
          <p:nvPr/>
        </p:nvGrpSpPr>
        <p:grpSpPr bwMode="auto">
          <a:xfrm>
            <a:off x="7262931" y="2117566"/>
            <a:ext cx="458621" cy="350124"/>
            <a:chOff x="5866096" y="1924049"/>
            <a:chExt cx="458622" cy="350124"/>
          </a:xfrm>
        </p:grpSpPr>
        <p:pic>
          <p:nvPicPr>
            <p:cNvPr id="97" name="Picture 2" descr="\\Filesrv02\926-sjs03\制作共有\06_インテリア\インテリア_2018年度\1000）【新規／改訂】\VK9100-01_19ラシッサ床階段\19床\画像\キアロさん提出\20181121\ラシッサDフロア_ワイドローズチェリー.tif">
              <a:extLst>
                <a:ext uri="{FF2B5EF4-FFF2-40B4-BE49-F238E27FC236}">
                  <a16:creationId xmlns:a16="http://schemas.microsoft.com/office/drawing/2014/main" id="{7E6921D2-BF15-40F5-A919-8D8A392E97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6097" y="1924049"/>
              <a:ext cx="395288" cy="217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8" name="正方形/長方形 220">
              <a:extLst>
                <a:ext uri="{FF2B5EF4-FFF2-40B4-BE49-F238E27FC236}">
                  <a16:creationId xmlns:a16="http://schemas.microsoft.com/office/drawing/2014/main" id="{12B3F686-06F8-4810-9193-EA1BAAEFBF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6096" y="2151062"/>
              <a:ext cx="45862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EA/</a:t>
              </a:r>
              <a:r>
                <a:rPr lang="ja-JP" altLang="en-US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ワイドローズ</a:t>
              </a:r>
              <a:endParaRPr lang="en-US" altLang="ja-JP" sz="400"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     チェリー</a:t>
              </a:r>
              <a:r>
                <a:rPr lang="en-US" altLang="ja-JP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F </a:t>
              </a:r>
              <a:endParaRPr lang="ja-JP" altLang="en-US" sz="400"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99" name="グループ化 203">
            <a:extLst>
              <a:ext uri="{FF2B5EF4-FFF2-40B4-BE49-F238E27FC236}">
                <a16:creationId xmlns:a16="http://schemas.microsoft.com/office/drawing/2014/main" id="{C9F65137-FB40-4F0A-8EE7-C13FA668CD68}"/>
              </a:ext>
            </a:extLst>
          </p:cNvPr>
          <p:cNvGrpSpPr>
            <a:grpSpLocks/>
          </p:cNvGrpSpPr>
          <p:nvPr/>
        </p:nvGrpSpPr>
        <p:grpSpPr bwMode="auto">
          <a:xfrm>
            <a:off x="7260824" y="2549240"/>
            <a:ext cx="533159" cy="354886"/>
            <a:chOff x="7198010" y="2617787"/>
            <a:chExt cx="533544" cy="354172"/>
          </a:xfrm>
        </p:grpSpPr>
        <p:pic>
          <p:nvPicPr>
            <p:cNvPr id="100" name="Picture 3" descr="\\Filesrv02\926-sjs03\制作共有\06_インテリア\インテリア_2018年度\1000）【新規／改訂】\VK9100-01_19ラシッサ床階段\19床\画像\キアロさん提出\20181121\ラシッサDフロア_ランダムストライプ調ホワイトオーク.tif">
              <a:extLst>
                <a:ext uri="{FF2B5EF4-FFF2-40B4-BE49-F238E27FC236}">
                  <a16:creationId xmlns:a16="http://schemas.microsoft.com/office/drawing/2014/main" id="{4B4D91E8-FCC1-481C-8789-DD5A59224F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8010" y="2617787"/>
              <a:ext cx="396875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1" name="正方形/長方形 222">
              <a:extLst>
                <a:ext uri="{FF2B5EF4-FFF2-40B4-BE49-F238E27FC236}">
                  <a16:creationId xmlns:a16="http://schemas.microsoft.com/office/drawing/2014/main" id="{5F484CB4-D69A-468D-943F-7F22F02439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8010" y="2849096"/>
              <a:ext cx="533544" cy="12286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fontAlgn="t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ja-JP" sz="400" spc="-4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D</a:t>
              </a:r>
              <a:r>
                <a:rPr lang="en-US" altLang="ja-JP" sz="400" spc="-4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J</a:t>
              </a:r>
              <a:r>
                <a:rPr lang="ja-JP" altLang="ja-JP" sz="400" spc="-4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/</a:t>
              </a:r>
              <a:r>
                <a:rPr lang="ja-JP" altLang="en-US" sz="400" spc="-4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ランダムストライ</a:t>
              </a:r>
              <a:endParaRPr lang="en-US" altLang="ja-JP" sz="400" spc="-40"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  <a:p>
              <a:pPr eaLnBrk="1" fontAlgn="t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400" spc="-4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プ調（ホワイトオーク</a:t>
              </a:r>
              <a:r>
                <a:rPr lang="ja-JP" altLang="ja-JP" sz="400" spc="-4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F</a:t>
              </a:r>
              <a:r>
                <a:rPr lang="ja-JP" altLang="en-US" sz="400" spc="-4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）</a:t>
              </a:r>
              <a:endParaRPr lang="ja-JP" altLang="ja-JP" sz="400" spc="-40"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102" name="グループ化 206">
            <a:extLst>
              <a:ext uri="{FF2B5EF4-FFF2-40B4-BE49-F238E27FC236}">
                <a16:creationId xmlns:a16="http://schemas.microsoft.com/office/drawing/2014/main" id="{D6FFFD1D-14FD-40C1-A8C9-CC910F963957}"/>
              </a:ext>
            </a:extLst>
          </p:cNvPr>
          <p:cNvGrpSpPr>
            <a:grpSpLocks/>
          </p:cNvGrpSpPr>
          <p:nvPr/>
        </p:nvGrpSpPr>
        <p:grpSpPr bwMode="auto">
          <a:xfrm>
            <a:off x="6761645" y="2549366"/>
            <a:ext cx="447675" cy="339725"/>
            <a:chOff x="6339172" y="2617787"/>
            <a:chExt cx="447678" cy="339281"/>
          </a:xfrm>
        </p:grpSpPr>
        <p:pic>
          <p:nvPicPr>
            <p:cNvPr id="103" name="Picture 12" descr="http://www2.tostem.co.jp/rp/dfw/exocc0/photods/photo/03000/A/1612_LV_CHR_00058A.JPG">
              <a:extLst>
                <a:ext uri="{FF2B5EF4-FFF2-40B4-BE49-F238E27FC236}">
                  <a16:creationId xmlns:a16="http://schemas.microsoft.com/office/drawing/2014/main" id="{DE0F5F79-62C1-4BBD-913A-EBAD94E319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3935" y="2617787"/>
              <a:ext cx="39528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4" name="正方形/長方形 227">
              <a:extLst>
                <a:ext uri="{FF2B5EF4-FFF2-40B4-BE49-F238E27FC236}">
                  <a16:creationId xmlns:a16="http://schemas.microsoft.com/office/drawing/2014/main" id="{716D4F0D-C873-441F-BE9B-597BAC1C0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9172" y="2849562"/>
              <a:ext cx="447678" cy="107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fontAlgn="t" hangingPunct="1">
                <a:spcBef>
                  <a:spcPct val="0"/>
                </a:spcBef>
                <a:buFontTx/>
                <a:buNone/>
              </a:pPr>
              <a:r>
                <a:rPr lang="ja-JP" altLang="ja-JP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D</a:t>
              </a:r>
              <a:r>
                <a:rPr lang="en-US" altLang="ja-JP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K</a:t>
              </a:r>
              <a:r>
                <a:rPr lang="ja-JP" altLang="ja-JP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/</a:t>
              </a:r>
              <a:r>
                <a:rPr lang="ja-JP" altLang="en-US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パーケット調</a:t>
              </a:r>
              <a:endParaRPr lang="en-US" altLang="ja-JP" sz="40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  <a:p>
              <a:pPr eaLnBrk="1" fontAlgn="t" hangingPunct="1">
                <a:spcBef>
                  <a:spcPct val="0"/>
                </a:spcBef>
                <a:buFontTx/>
                <a:buNone/>
              </a:pPr>
              <a:r>
                <a:rPr lang="ja-JP" altLang="en-US" sz="3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（ナチュラルオーク</a:t>
              </a:r>
              <a:r>
                <a:rPr lang="ja-JP" altLang="ja-JP" sz="3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F</a:t>
              </a:r>
              <a:r>
                <a:rPr lang="ja-JP" altLang="en-US" sz="3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）</a:t>
              </a:r>
              <a:endParaRPr lang="ja-JP" altLang="ja-JP" sz="30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105" name="グループ化 209">
            <a:extLst>
              <a:ext uri="{FF2B5EF4-FFF2-40B4-BE49-F238E27FC236}">
                <a16:creationId xmlns:a16="http://schemas.microsoft.com/office/drawing/2014/main" id="{3E150C81-5705-4900-A0B0-5D084553CCA3}"/>
              </a:ext>
            </a:extLst>
          </p:cNvPr>
          <p:cNvGrpSpPr>
            <a:grpSpLocks/>
          </p:cNvGrpSpPr>
          <p:nvPr/>
        </p:nvGrpSpPr>
        <p:grpSpPr bwMode="auto">
          <a:xfrm>
            <a:off x="6308502" y="2554128"/>
            <a:ext cx="401638" cy="338455"/>
            <a:chOff x="5062663" y="2447923"/>
            <a:chExt cx="401955" cy="339332"/>
          </a:xfrm>
        </p:grpSpPr>
        <p:pic>
          <p:nvPicPr>
            <p:cNvPr id="106" name="図 210">
              <a:extLst>
                <a:ext uri="{FF2B5EF4-FFF2-40B4-BE49-F238E27FC236}">
                  <a16:creationId xmlns:a16="http://schemas.microsoft.com/office/drawing/2014/main" id="{F1D42B05-3754-4978-87F3-CCF024AF3D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527"/>
            <a:stretch>
              <a:fillRect/>
            </a:stretch>
          </p:blipFill>
          <p:spPr bwMode="auto">
            <a:xfrm>
              <a:off x="5062663" y="2447923"/>
              <a:ext cx="401955" cy="215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7" name="正方形/長方形 218">
              <a:extLst>
                <a:ext uri="{FF2B5EF4-FFF2-40B4-BE49-F238E27FC236}">
                  <a16:creationId xmlns:a16="http://schemas.microsoft.com/office/drawing/2014/main" id="{CA270BCD-65A3-4054-A02B-4D43702DE2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3617" y="2663825"/>
              <a:ext cx="354544" cy="123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DC/</a:t>
              </a:r>
              <a:r>
                <a:rPr lang="ja-JP" altLang="en-US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グレージュ</a:t>
              </a:r>
              <a:endParaRPr lang="en-US" altLang="ja-JP" sz="400"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      エルム</a:t>
              </a:r>
              <a:r>
                <a:rPr lang="en-US" altLang="ja-JP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F </a:t>
              </a:r>
              <a:endParaRPr lang="ja-JP" altLang="en-US" sz="400"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108" name="グループ化 212">
            <a:extLst>
              <a:ext uri="{FF2B5EF4-FFF2-40B4-BE49-F238E27FC236}">
                <a16:creationId xmlns:a16="http://schemas.microsoft.com/office/drawing/2014/main" id="{4F681677-648B-45FB-A627-BC4138316405}"/>
              </a:ext>
            </a:extLst>
          </p:cNvPr>
          <p:cNvGrpSpPr>
            <a:grpSpLocks/>
          </p:cNvGrpSpPr>
          <p:nvPr/>
        </p:nvGrpSpPr>
        <p:grpSpPr bwMode="auto">
          <a:xfrm>
            <a:off x="9982781" y="2108042"/>
            <a:ext cx="401638" cy="277734"/>
            <a:chOff x="4583397" y="2447924"/>
            <a:chExt cx="401955" cy="277377"/>
          </a:xfrm>
        </p:grpSpPr>
        <p:pic>
          <p:nvPicPr>
            <p:cNvPr id="109" name="図 213">
              <a:extLst>
                <a:ext uri="{FF2B5EF4-FFF2-40B4-BE49-F238E27FC236}">
                  <a16:creationId xmlns:a16="http://schemas.microsoft.com/office/drawing/2014/main" id="{AD82B80F-4ED5-4333-BED7-EE2D0A8935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525"/>
            <a:stretch>
              <a:fillRect/>
            </a:stretch>
          </p:blipFill>
          <p:spPr bwMode="auto">
            <a:xfrm>
              <a:off x="4583397" y="2447924"/>
              <a:ext cx="401955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0" name="正方形/長方形 218">
              <a:extLst>
                <a:ext uri="{FF2B5EF4-FFF2-40B4-BE49-F238E27FC236}">
                  <a16:creationId xmlns:a16="http://schemas.microsoft.com/office/drawing/2014/main" id="{37E191BD-E9E2-44F7-8AA5-E2F90178FB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3397" y="2663825"/>
              <a:ext cx="399463" cy="61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DB/</a:t>
              </a:r>
              <a:r>
                <a:rPr lang="ja-JP" altLang="en-US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ラフオーク</a:t>
              </a:r>
              <a:r>
                <a:rPr lang="en-US" altLang="ja-JP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F </a:t>
              </a:r>
              <a:endParaRPr lang="ja-JP" altLang="en-US" sz="400"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111" name="object 98">
            <a:extLst>
              <a:ext uri="{FF2B5EF4-FFF2-40B4-BE49-F238E27FC236}">
                <a16:creationId xmlns:a16="http://schemas.microsoft.com/office/drawing/2014/main" id="{AA459873-AF98-458D-A47F-2E1A04D2A6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2601" y="2955131"/>
            <a:ext cx="77152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938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5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5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右の商品は、</a:t>
            </a:r>
            <a:endParaRPr lang="en-US" altLang="ja-JP" sz="500" dirty="0">
              <a:solidFill>
                <a:srgbClr val="171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500" dirty="0">
                <a:solidFill>
                  <a:srgbClr val="171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リアルフットフィール仕上げではありません。</a:t>
            </a:r>
            <a:endParaRPr lang="ja-JP" altLang="en-US" sz="5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112" name="グループ化 4">
            <a:extLst>
              <a:ext uri="{FF2B5EF4-FFF2-40B4-BE49-F238E27FC236}">
                <a16:creationId xmlns:a16="http://schemas.microsoft.com/office/drawing/2014/main" id="{3F161136-26A4-4F21-B074-FB2CA51B9994}"/>
              </a:ext>
            </a:extLst>
          </p:cNvPr>
          <p:cNvGrpSpPr>
            <a:grpSpLocks/>
          </p:cNvGrpSpPr>
          <p:nvPr/>
        </p:nvGrpSpPr>
        <p:grpSpPr bwMode="auto">
          <a:xfrm>
            <a:off x="7697718" y="2123918"/>
            <a:ext cx="403225" cy="274535"/>
            <a:chOff x="7233899" y="2415065"/>
            <a:chExt cx="402314" cy="274075"/>
          </a:xfrm>
        </p:grpSpPr>
        <p:pic>
          <p:nvPicPr>
            <p:cNvPr id="113" name="図 2">
              <a:extLst>
                <a:ext uri="{FF2B5EF4-FFF2-40B4-BE49-F238E27FC236}">
                  <a16:creationId xmlns:a16="http://schemas.microsoft.com/office/drawing/2014/main" id="{46B1AF92-7BC1-4E06-8982-A230FD1889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12102" b="929"/>
            <a:stretch>
              <a:fillRect/>
            </a:stretch>
          </p:blipFill>
          <p:spPr bwMode="auto">
            <a:xfrm>
              <a:off x="7233899" y="2415065"/>
              <a:ext cx="402314" cy="212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4" name="正方形/長方形 218">
              <a:extLst>
                <a:ext uri="{FF2B5EF4-FFF2-40B4-BE49-F238E27FC236}">
                  <a16:creationId xmlns:a16="http://schemas.microsoft.com/office/drawing/2014/main" id="{EE32B7D2-1008-44C7-85DA-7A2CEC8DB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3899" y="2627688"/>
              <a:ext cx="291088" cy="61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EG/</a:t>
              </a:r>
              <a:r>
                <a:rPr lang="ja-JP" altLang="en-US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クルミ</a:t>
              </a:r>
              <a:r>
                <a:rPr lang="en-US" altLang="ja-JP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F </a:t>
              </a:r>
              <a:endParaRPr lang="ja-JP" altLang="en-US" sz="40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116" name="グループ化 2">
            <a:extLst>
              <a:ext uri="{FF2B5EF4-FFF2-40B4-BE49-F238E27FC236}">
                <a16:creationId xmlns:a16="http://schemas.microsoft.com/office/drawing/2014/main" id="{C8F55E7E-E779-4FDB-9020-CCA649180AE8}"/>
              </a:ext>
            </a:extLst>
          </p:cNvPr>
          <p:cNvGrpSpPr>
            <a:grpSpLocks/>
          </p:cNvGrpSpPr>
          <p:nvPr/>
        </p:nvGrpSpPr>
        <p:grpSpPr bwMode="auto">
          <a:xfrm>
            <a:off x="8581583" y="2111217"/>
            <a:ext cx="484107" cy="298355"/>
            <a:chOff x="6775451" y="1978197"/>
            <a:chExt cx="483597" cy="297894"/>
          </a:xfrm>
        </p:grpSpPr>
        <p:pic>
          <p:nvPicPr>
            <p:cNvPr id="117" name="図 124">
              <a:extLst>
                <a:ext uri="{FF2B5EF4-FFF2-40B4-BE49-F238E27FC236}">
                  <a16:creationId xmlns:a16="http://schemas.microsoft.com/office/drawing/2014/main" id="{585A816B-797F-4047-B0FC-6AE6CCD76B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42" r="8887" b="8295"/>
            <a:stretch>
              <a:fillRect/>
            </a:stretch>
          </p:blipFill>
          <p:spPr bwMode="auto">
            <a:xfrm>
              <a:off x="6778625" y="1978197"/>
              <a:ext cx="393700" cy="223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8" name="正方形/長方形 218">
              <a:extLst>
                <a:ext uri="{FF2B5EF4-FFF2-40B4-BE49-F238E27FC236}">
                  <a16:creationId xmlns:a16="http://schemas.microsoft.com/office/drawing/2014/main" id="{74101D26-DFD7-4B2C-A72F-8CE8DDF732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5451" y="2214631"/>
              <a:ext cx="483597" cy="61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EH/</a:t>
              </a:r>
              <a:r>
                <a:rPr lang="ja-JP" altLang="en-US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テンダーオーク</a:t>
              </a:r>
              <a:r>
                <a:rPr lang="en-US" altLang="ja-JP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F</a:t>
              </a:r>
              <a:endParaRPr lang="ja-JP" altLang="en-US" sz="40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119" name="グループ化 5">
            <a:extLst>
              <a:ext uri="{FF2B5EF4-FFF2-40B4-BE49-F238E27FC236}">
                <a16:creationId xmlns:a16="http://schemas.microsoft.com/office/drawing/2014/main" id="{BF936671-A814-4BDE-AEE1-77CB89F871F5}"/>
              </a:ext>
            </a:extLst>
          </p:cNvPr>
          <p:cNvGrpSpPr>
            <a:grpSpLocks/>
          </p:cNvGrpSpPr>
          <p:nvPr/>
        </p:nvGrpSpPr>
        <p:grpSpPr bwMode="auto">
          <a:xfrm>
            <a:off x="5400630" y="2562066"/>
            <a:ext cx="404812" cy="273050"/>
            <a:chOff x="9432925" y="1981237"/>
            <a:chExt cx="404813" cy="273013"/>
          </a:xfrm>
        </p:grpSpPr>
        <p:pic>
          <p:nvPicPr>
            <p:cNvPr id="120" name="図 3">
              <a:extLst>
                <a:ext uri="{FF2B5EF4-FFF2-40B4-BE49-F238E27FC236}">
                  <a16:creationId xmlns:a16="http://schemas.microsoft.com/office/drawing/2014/main" id="{58D0210D-C82A-4FD4-AADF-2167CD13AA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80" t="1398" r="5579" b="7718"/>
            <a:stretch>
              <a:fillRect/>
            </a:stretch>
          </p:blipFill>
          <p:spPr bwMode="auto">
            <a:xfrm>
              <a:off x="9432925" y="1981237"/>
              <a:ext cx="404813" cy="206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1" name="object 186">
              <a:extLst>
                <a:ext uri="{FF2B5EF4-FFF2-40B4-BE49-F238E27FC236}">
                  <a16:creationId xmlns:a16="http://schemas.microsoft.com/office/drawing/2014/main" id="{34C174FD-11FC-4151-97AA-81DD92801E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32925" y="2192338"/>
              <a:ext cx="336550" cy="61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/>
            <a:lstStyle>
              <a:lvl1pPr marL="7938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EJ/</a:t>
              </a:r>
              <a:r>
                <a:rPr lang="ja-JP" altLang="en-US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カームチーク</a:t>
              </a:r>
              <a:r>
                <a:rPr lang="en-US" altLang="ja-JP" sz="40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F</a:t>
              </a:r>
              <a:endParaRPr lang="ja-JP" altLang="ja-JP" sz="400" baseline="6000">
                <a:latin typeface="游ゴシック" panose="020B0400000000000000" pitchFamily="50" charset="-128"/>
                <a:ea typeface="游ゴシック" panose="020B0400000000000000" pitchFamily="50" charset="-128"/>
                <a:cs typeface="KozGoPro-Medium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1024761F-F1BE-4A30-9BB9-F146E217A251}"/>
              </a:ext>
            </a:extLst>
          </p:cNvPr>
          <p:cNvGrpSpPr/>
          <p:nvPr/>
        </p:nvGrpSpPr>
        <p:grpSpPr>
          <a:xfrm>
            <a:off x="7404735" y="3004349"/>
            <a:ext cx="505267" cy="269870"/>
            <a:chOff x="7699913" y="3004349"/>
            <a:chExt cx="505267" cy="269870"/>
          </a:xfrm>
        </p:grpSpPr>
        <p:pic>
          <p:nvPicPr>
            <p:cNvPr id="123" name="図 122">
              <a:extLst>
                <a:ext uri="{FF2B5EF4-FFF2-40B4-BE49-F238E27FC236}">
                  <a16:creationId xmlns:a16="http://schemas.microsoft.com/office/drawing/2014/main" id="{8277F617-3EB4-4FBF-802D-6976D4168A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6"/>
            <a:srcRect t="1" r="25384" b="7799"/>
            <a:stretch/>
          </p:blipFill>
          <p:spPr>
            <a:xfrm>
              <a:off x="7732484" y="3004349"/>
              <a:ext cx="400050" cy="203253"/>
            </a:xfrm>
            <a:prstGeom prst="rect">
              <a:avLst/>
            </a:prstGeom>
          </p:spPr>
        </p:pic>
        <p:sp>
          <p:nvSpPr>
            <p:cNvPr id="124" name="object 186">
              <a:extLst>
                <a:ext uri="{FF2B5EF4-FFF2-40B4-BE49-F238E27FC236}">
                  <a16:creationId xmlns:a16="http://schemas.microsoft.com/office/drawing/2014/main" id="{966C7AC7-D31B-421B-9ADD-E030D50ABD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99913" y="3212664"/>
              <a:ext cx="505267" cy="615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>
              <a:lvl1pPr marL="7938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ja-JP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EL/</a:t>
              </a:r>
              <a:r>
                <a:rPr lang="ja-JP" altLang="en-US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セルベジャンテ調</a:t>
              </a:r>
              <a:endParaRPr lang="en-US" altLang="ja-JP" sz="400" baseline="6000"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6ACF19E9-CB25-403D-9799-88FD4D2722F9}"/>
              </a:ext>
            </a:extLst>
          </p:cNvPr>
          <p:cNvGrpSpPr/>
          <p:nvPr/>
        </p:nvGrpSpPr>
        <p:grpSpPr>
          <a:xfrm>
            <a:off x="7986030" y="3010330"/>
            <a:ext cx="420308" cy="269778"/>
            <a:chOff x="8384807" y="2996677"/>
            <a:chExt cx="420308" cy="269778"/>
          </a:xfrm>
        </p:grpSpPr>
        <p:pic>
          <p:nvPicPr>
            <p:cNvPr id="126" name="図 125">
              <a:extLst>
                <a:ext uri="{FF2B5EF4-FFF2-40B4-BE49-F238E27FC236}">
                  <a16:creationId xmlns:a16="http://schemas.microsoft.com/office/drawing/2014/main" id="{5BB1210A-872E-41B3-B2AD-7A186C46C8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7"/>
            <a:srcRect l="1" t="-1205" r="17856"/>
            <a:stretch/>
          </p:blipFill>
          <p:spPr>
            <a:xfrm>
              <a:off x="8394142" y="2996677"/>
              <a:ext cx="401638" cy="200758"/>
            </a:xfrm>
            <a:prstGeom prst="rect">
              <a:avLst/>
            </a:prstGeom>
          </p:spPr>
        </p:pic>
        <p:sp>
          <p:nvSpPr>
            <p:cNvPr id="127" name="object 186">
              <a:extLst>
                <a:ext uri="{FF2B5EF4-FFF2-40B4-BE49-F238E27FC236}">
                  <a16:creationId xmlns:a16="http://schemas.microsoft.com/office/drawing/2014/main" id="{9062DC6C-E709-4C2A-8350-4A65BE1404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4807" y="3204900"/>
              <a:ext cx="420308" cy="615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normAutofit/>
            </a:bodyPr>
            <a:lstStyle>
              <a:lvl1pPr marL="7938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ja-JP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EN/</a:t>
              </a:r>
              <a:r>
                <a:rPr lang="ja-JP" altLang="en-US" sz="4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ラフモルタル調</a:t>
              </a:r>
              <a:endParaRPr lang="en-US" altLang="ja-JP" sz="400" baseline="6000"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06DDDDB9-4A95-47D9-A66E-F5011DED29C3}"/>
              </a:ext>
            </a:extLst>
          </p:cNvPr>
          <p:cNvGrpSpPr/>
          <p:nvPr/>
        </p:nvGrpSpPr>
        <p:grpSpPr>
          <a:xfrm>
            <a:off x="6146697" y="3005931"/>
            <a:ext cx="655949" cy="353884"/>
            <a:chOff x="6146697" y="3005931"/>
            <a:chExt cx="655949" cy="353884"/>
          </a:xfrm>
        </p:grpSpPr>
        <p:pic>
          <p:nvPicPr>
            <p:cNvPr id="129" name="図 10">
              <a:extLst>
                <a:ext uri="{FF2B5EF4-FFF2-40B4-BE49-F238E27FC236}">
                  <a16:creationId xmlns:a16="http://schemas.microsoft.com/office/drawing/2014/main" id="{F10BF430-20EF-4341-837A-A2CF5509E3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847"/>
            <a:stretch>
              <a:fillRect/>
            </a:stretch>
          </p:blipFill>
          <p:spPr bwMode="auto">
            <a:xfrm>
              <a:off x="6237855" y="3005931"/>
              <a:ext cx="415925" cy="222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0" name="object 186">
              <a:extLst>
                <a:ext uri="{FF2B5EF4-FFF2-40B4-BE49-F238E27FC236}">
                  <a16:creationId xmlns:a16="http://schemas.microsoft.com/office/drawing/2014/main" id="{96C6F0E2-4B38-40A4-8CAB-35CFF01888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46697" y="3224393"/>
              <a:ext cx="655949" cy="13542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>
              <a:lvl1pPr marL="7938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buNone/>
                <a:defRPr/>
              </a:pPr>
              <a:r>
                <a:rPr lang="en-US" altLang="ja-JP" sz="400" dirty="0">
                  <a:solidFill>
                    <a:srgbClr val="1306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DJ/</a:t>
              </a:r>
              <a:r>
                <a:rPr lang="ja-JP" altLang="en-US" sz="400" dirty="0">
                  <a:solidFill>
                    <a:srgbClr val="1306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フレンチヘリンボーン調</a:t>
              </a:r>
              <a:endParaRPr lang="en-US" altLang="ja-JP" sz="400" dirty="0">
                <a:solidFill>
                  <a:srgbClr val="1306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  <a:p>
              <a:pPr eaLnBrk="1" hangingPunct="1">
                <a:buNone/>
                <a:defRPr/>
              </a:pPr>
              <a:r>
                <a:rPr lang="ja-JP" altLang="en-US" sz="400" dirty="0">
                  <a:solidFill>
                    <a:srgbClr val="1306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（ホワイトオーク</a:t>
              </a:r>
              <a:r>
                <a:rPr lang="en-US" altLang="ja-JP" sz="400" dirty="0">
                  <a:solidFill>
                    <a:srgbClr val="1306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F</a:t>
              </a:r>
              <a:r>
                <a:rPr lang="ja-JP" altLang="en-US" sz="400" dirty="0">
                  <a:solidFill>
                    <a:srgbClr val="130600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）</a:t>
              </a:r>
              <a:endParaRPr lang="ja-JP" altLang="en-US" sz="400"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LIXIL_New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kumimoji="1" sz="1200">
            <a:latin typeface="Yu Gothic" panose="020B0400000000000000" pitchFamily="34" charset="-128"/>
            <a:ea typeface="Yu Gothic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IXILテーマ" id="{158234D8-B713-DB41-B7F7-AEB5A592FF58}" vid="{A7AE04B5-FB75-454D-8A98-725AC1AA3799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LIXILテーマ</Template>
  <TotalTime>9935</TotalTime>
  <Words>517</Words>
  <Application>Microsoft Office PowerPoint</Application>
  <PresentationFormat>ユーザー設定</PresentationFormat>
  <Paragraphs>81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Yu Gothic</vt:lpstr>
      <vt:lpstr>Yu Gothic</vt:lpstr>
      <vt:lpstr>Arial</vt:lpstr>
      <vt:lpstr>Calibri</vt:lpstr>
      <vt:lpstr>Segoe UI</vt:lpstr>
      <vt:lpstr>Times New Roman</vt:lpstr>
      <vt:lpstr>LIXILテーマ</vt:lpstr>
      <vt:lpstr>PowerPoint プレゼンテーション</vt:lpstr>
    </vt:vector>
  </TitlesOfParts>
  <Company>INAXトステムグループ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池永 文子(Ayako Ikenaga)</cp:lastModifiedBy>
  <cp:revision>546</cp:revision>
  <cp:lastPrinted>2021-12-20T06:25:45Z</cp:lastPrinted>
  <dcterms:created xsi:type="dcterms:W3CDTF">2010-09-29T12:55:25Z</dcterms:created>
  <dcterms:modified xsi:type="dcterms:W3CDTF">2025-08-25T02:28:13Z</dcterms:modified>
</cp:coreProperties>
</file>