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1" autoAdjust="0"/>
    <p:restoredTop sz="96190" autoAdjust="0"/>
  </p:normalViewPr>
  <p:slideViewPr>
    <p:cSldViewPr snapToGrid="0" showGuides="1">
      <p:cViewPr>
        <p:scale>
          <a:sx n="75" d="100"/>
          <a:sy n="75" d="100"/>
        </p:scale>
        <p:origin x="104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88144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7020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jpeg"/><Relationship Id="rId26" Type="http://schemas.openxmlformats.org/officeDocument/2006/relationships/image" Target="../media/image38.jpeg"/><Relationship Id="rId3" Type="http://schemas.openxmlformats.org/officeDocument/2006/relationships/image" Target="../media/image15.png"/><Relationship Id="rId21" Type="http://schemas.openxmlformats.org/officeDocument/2006/relationships/image" Target="../media/image33.jpeg"/><Relationship Id="rId34" Type="http://schemas.openxmlformats.org/officeDocument/2006/relationships/image" Target="../media/image4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jpeg"/><Relationship Id="rId25" Type="http://schemas.openxmlformats.org/officeDocument/2006/relationships/image" Target="../media/image37.jpeg"/><Relationship Id="rId33" Type="http://schemas.openxmlformats.org/officeDocument/2006/relationships/image" Target="../media/image4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eg"/><Relationship Id="rId20" Type="http://schemas.openxmlformats.org/officeDocument/2006/relationships/image" Target="../media/image32.png"/><Relationship Id="rId29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jpeg"/><Relationship Id="rId32" Type="http://schemas.openxmlformats.org/officeDocument/2006/relationships/image" Target="../media/image44.emf"/><Relationship Id="rId37" Type="http://schemas.openxmlformats.org/officeDocument/2006/relationships/image" Target="../media/image49.jpg"/><Relationship Id="rId5" Type="http://schemas.openxmlformats.org/officeDocument/2006/relationships/image" Target="../media/image17.png"/><Relationship Id="rId15" Type="http://schemas.openxmlformats.org/officeDocument/2006/relationships/image" Target="../media/image27.jpeg"/><Relationship Id="rId23" Type="http://schemas.openxmlformats.org/officeDocument/2006/relationships/image" Target="../media/image35.jpeg"/><Relationship Id="rId28" Type="http://schemas.openxmlformats.org/officeDocument/2006/relationships/image" Target="../media/image40.jpeg"/><Relationship Id="rId36" Type="http://schemas.openxmlformats.org/officeDocument/2006/relationships/image" Target="../media/image48.emf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Relationship Id="rId22" Type="http://schemas.openxmlformats.org/officeDocument/2006/relationships/image" Target="../media/image34.jpeg"/><Relationship Id="rId27" Type="http://schemas.openxmlformats.org/officeDocument/2006/relationships/image" Target="../media/image39.jpeg"/><Relationship Id="rId30" Type="http://schemas.openxmlformats.org/officeDocument/2006/relationships/image" Target="../media/image42.jpeg"/><Relationship Id="rId35" Type="http://schemas.openxmlformats.org/officeDocument/2006/relationships/image" Target="../media/image4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59" y="4090953"/>
            <a:ext cx="2601653" cy="28227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975" y="3765285"/>
            <a:ext cx="3513641" cy="317934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1" t="36920" r="21497" b="20944"/>
          <a:stretch/>
        </p:blipFill>
        <p:spPr>
          <a:xfrm>
            <a:off x="63373" y="878186"/>
            <a:ext cx="4744017" cy="2718113"/>
          </a:xfrm>
          <a:prstGeom prst="rect">
            <a:avLst/>
          </a:prstGeom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39706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 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フロアアース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SPD99999008216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C39A56C8-727C-4D45-BCB3-C991606CA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38" y="4422876"/>
            <a:ext cx="5429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ja-JP" sz="11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■仕様</a:t>
            </a:r>
          </a:p>
        </p:txBody>
      </p:sp>
      <p:sp>
        <p:nvSpPr>
          <p:cNvPr id="21" name="object 83">
            <a:extLst>
              <a:ext uri="{FF2B5EF4-FFF2-40B4-BE49-F238E27FC236}">
                <a16:creationId xmlns:a16="http://schemas.microsoft.com/office/drawing/2014/main" id="{BF0F7E5F-9A33-6400-BF29-DE29BFC94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" y="5985556"/>
            <a:ext cx="1871117" cy="11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  <a:spcBef>
                <a:spcPct val="0"/>
              </a:spcBef>
            </a:pPr>
            <a:r>
              <a:rPr lang="ja-JP" altLang="en-US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木目タイプ</a:t>
            </a:r>
            <a:r>
              <a:rPr lang="en-US" altLang="ja-JP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[151] DE-2B</a:t>
            </a:r>
            <a:endParaRPr lang="en-US" altLang="ja-JP" sz="700" b="1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E767149C-ED52-D99B-B8D7-8F0AF0D62A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02761"/>
              </p:ext>
            </p:extLst>
          </p:nvPr>
        </p:nvGraphicFramePr>
        <p:xfrm>
          <a:off x="54222" y="4626734"/>
          <a:ext cx="2156872" cy="1185932"/>
        </p:xfrm>
        <a:graphic>
          <a:graphicData uri="http://schemas.openxmlformats.org/drawingml/2006/table">
            <a:tbl>
              <a:tblPr/>
              <a:tblGrid>
                <a:gridCol w="809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7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44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寸法</a:t>
                      </a: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(</a:t>
                      </a: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㎜</a:t>
                      </a: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)</a:t>
                      </a:r>
                      <a:endParaRPr kumimoji="1" lang="ja-JP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18006" marR="18006" marT="18001" marB="18001" anchor="ctr" horzOverflow="overflow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厚み</a:t>
                      </a: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12×</a:t>
                      </a: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幅</a:t>
                      </a: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303×</a:t>
                      </a: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長さ</a:t>
                      </a: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1,818</a:t>
                      </a:r>
                      <a:endParaRPr kumimoji="1" lang="ja-JP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18006" marR="18006" marT="18001" marB="18001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基　材</a:t>
                      </a:r>
                    </a:p>
                  </a:txBody>
                  <a:tcPr marL="18006" marR="18006" marT="18001" marB="18001" anchor="ctr" horzOverflow="overflow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アースボード</a:t>
                      </a:r>
                    </a:p>
                  </a:txBody>
                  <a:tcPr marL="18006" marR="18006" marT="18001" marB="18001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8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表面材</a:t>
                      </a:r>
                    </a:p>
                  </a:txBody>
                  <a:tcPr marL="18006" marR="18006" marT="18001" marB="18001" anchor="ctr" horzOverflow="overflow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ハイパーフィルム</a:t>
                      </a:r>
                      <a:endParaRPr kumimoji="1" lang="en-US" altLang="ja-JP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（フットフィール仕上げ）</a:t>
                      </a:r>
                    </a:p>
                  </a:txBody>
                  <a:tcPr marL="18006" marR="18006" marT="18001" marB="18001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7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ホルムアルデヒド対策</a:t>
                      </a:r>
                    </a:p>
                  </a:txBody>
                  <a:tcPr marL="18006" marR="18006" marT="18001" marB="18001" anchor="ctr" horzOverflow="overflow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F☆☆☆☆</a:t>
                      </a:r>
                      <a:endParaRPr kumimoji="1" lang="ja-JP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18006" marR="18006" marT="18001" marB="18001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3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工　法</a:t>
                      </a:r>
                    </a:p>
                  </a:txBody>
                  <a:tcPr marL="18006" marR="18006" marT="18001" marB="18001" anchor="ctr" horzOverflow="overflow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木造戸建住宅捨て張り</a:t>
                      </a:r>
                    </a:p>
                  </a:txBody>
                  <a:tcPr marL="18006" marR="18006" marT="18001" marB="18001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object 83">
            <a:extLst>
              <a:ext uri="{FF2B5EF4-FFF2-40B4-BE49-F238E27FC236}">
                <a16:creationId xmlns:a16="http://schemas.microsoft.com/office/drawing/2014/main" id="{A9AD041C-A5E5-A492-265B-091F79534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783" y="5973650"/>
            <a:ext cx="2042073" cy="11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900"/>
              </a:lnSpc>
              <a:spcBef>
                <a:spcPct val="0"/>
              </a:spcBef>
            </a:pPr>
            <a:r>
              <a:rPr lang="ja-JP" altLang="en-US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ワイドローズチェリー</a:t>
            </a:r>
            <a:r>
              <a:rPr lang="en-US" altLang="ja-JP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  <a:r>
              <a:rPr lang="ja-JP" altLang="en-US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</a:t>
            </a:r>
            <a:r>
              <a:rPr lang="en-US" altLang="ja-JP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DE-2G</a:t>
            </a:r>
            <a:r>
              <a:rPr lang="ja-JP" altLang="en-US" sz="9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endParaRPr lang="en-US" altLang="ja-JP" sz="900" b="1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FC9BB88-5D99-798A-65D6-D348DB3E3A5C}"/>
              </a:ext>
            </a:extLst>
          </p:cNvPr>
          <p:cNvSpPr txBox="1"/>
          <p:nvPr/>
        </p:nvSpPr>
        <p:spPr>
          <a:xfrm>
            <a:off x="2509255" y="1916591"/>
            <a:ext cx="22701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ja-JP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ECO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＆</a:t>
            </a:r>
            <a:r>
              <a:rPr lang="en-US" altLang="ja-JP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Design</a:t>
            </a:r>
            <a:endParaRPr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9" name="object 177">
            <a:extLst>
              <a:ext uri="{FF2B5EF4-FFF2-40B4-BE49-F238E27FC236}">
                <a16:creationId xmlns:a16="http://schemas.microsoft.com/office/drawing/2014/main" id="{0F7C1289-ADBF-237E-D2C9-3BE6BDB47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2" y="5855877"/>
            <a:ext cx="2149877" cy="10772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7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おすすめ床造作材：ラシッサ　</a:t>
            </a:r>
            <a:r>
              <a:rPr lang="en-US" altLang="ja-JP" sz="7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r>
              <a:rPr lang="ja-JP" altLang="en-US" sz="7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フロア用床造作材</a:t>
            </a:r>
            <a:endParaRPr lang="en-US" altLang="ja-JP" sz="7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30" name="グループ化 5">
            <a:extLst>
              <a:ext uri="{FF2B5EF4-FFF2-40B4-BE49-F238E27FC236}">
                <a16:creationId xmlns:a16="http://schemas.microsoft.com/office/drawing/2014/main" id="{20947CEB-AF3D-36CA-C487-BE3FCDD2146C}"/>
              </a:ext>
            </a:extLst>
          </p:cNvPr>
          <p:cNvGrpSpPr>
            <a:grpSpLocks/>
          </p:cNvGrpSpPr>
          <p:nvPr/>
        </p:nvGrpSpPr>
        <p:grpSpPr bwMode="auto">
          <a:xfrm>
            <a:off x="2829512" y="2670717"/>
            <a:ext cx="1941657" cy="875541"/>
            <a:chOff x="2959117" y="2698748"/>
            <a:chExt cx="1116000" cy="504000"/>
          </a:xfrm>
        </p:grpSpPr>
        <p:sp>
          <p:nvSpPr>
            <p:cNvPr id="31" name="object 67">
              <a:extLst>
                <a:ext uri="{FF2B5EF4-FFF2-40B4-BE49-F238E27FC236}">
                  <a16:creationId xmlns:a16="http://schemas.microsoft.com/office/drawing/2014/main" id="{077938F5-F339-2F7E-65D8-2191E1523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117" y="2698748"/>
              <a:ext cx="1116000" cy="504000"/>
            </a:xfrm>
            <a:custGeom>
              <a:avLst/>
              <a:gdLst>
                <a:gd name="T0" fmla="*/ 2147483646 w 504189"/>
                <a:gd name="T1" fmla="*/ 3928 h 682625"/>
                <a:gd name="T2" fmla="*/ 0 w 504189"/>
                <a:gd name="T3" fmla="*/ 3928 h 682625"/>
                <a:gd name="T4" fmla="*/ 0 w 504189"/>
                <a:gd name="T5" fmla="*/ 0 h 682625"/>
                <a:gd name="T6" fmla="*/ 2147483646 w 504189"/>
                <a:gd name="T7" fmla="*/ 0 h 682625"/>
                <a:gd name="T8" fmla="*/ 2147483646 w 504189"/>
                <a:gd name="T9" fmla="*/ 3928 h 6826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4189" h="682625">
                  <a:moveTo>
                    <a:pt x="503986" y="682142"/>
                  </a:moveTo>
                  <a:lnTo>
                    <a:pt x="0" y="682142"/>
                  </a:lnTo>
                  <a:lnTo>
                    <a:pt x="0" y="0"/>
                  </a:lnTo>
                  <a:lnTo>
                    <a:pt x="503986" y="0"/>
                  </a:lnTo>
                  <a:lnTo>
                    <a:pt x="503986" y="682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2" name="object 40">
              <a:extLst>
                <a:ext uri="{FF2B5EF4-FFF2-40B4-BE49-F238E27FC236}">
                  <a16:creationId xmlns:a16="http://schemas.microsoft.com/office/drawing/2014/main" id="{D3F84A2A-FA30-A5C4-1EA8-3EBD61FA6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3185" y="2977356"/>
              <a:ext cx="325437" cy="173037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ja-JP" altLang="ja-JP" sz="12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3" name="object 41">
              <a:extLst>
                <a:ext uri="{FF2B5EF4-FFF2-40B4-BE49-F238E27FC236}">
                  <a16:creationId xmlns:a16="http://schemas.microsoft.com/office/drawing/2014/main" id="{A5D9CF67-3926-CDD7-06C4-96221BC30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675" y="2720975"/>
              <a:ext cx="282575" cy="276225"/>
            </a:xfrm>
            <a:prstGeom prst="rect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ja-JP" altLang="ja-JP" sz="12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5" name="object 42">
              <a:extLst>
                <a:ext uri="{FF2B5EF4-FFF2-40B4-BE49-F238E27FC236}">
                  <a16:creationId xmlns:a16="http://schemas.microsoft.com/office/drawing/2014/main" id="{33B54C99-C1AF-10A4-2096-91380B720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7675" y="2720975"/>
              <a:ext cx="282575" cy="276225"/>
            </a:xfrm>
            <a:custGeom>
              <a:avLst/>
              <a:gdLst>
                <a:gd name="T0" fmla="*/ 0 w 432435"/>
                <a:gd name="T1" fmla="*/ 212 h 432434"/>
                <a:gd name="T2" fmla="*/ 312 w 432435"/>
                <a:gd name="T3" fmla="*/ 212 h 432434"/>
                <a:gd name="T4" fmla="*/ 312 w 432435"/>
                <a:gd name="T5" fmla="*/ 0 h 432434"/>
                <a:gd name="T6" fmla="*/ 0 w 432435"/>
                <a:gd name="T7" fmla="*/ 0 h 432434"/>
                <a:gd name="T8" fmla="*/ 0 w 432435"/>
                <a:gd name="T9" fmla="*/ 212 h 432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2435" h="432434">
                  <a:moveTo>
                    <a:pt x="0" y="432015"/>
                  </a:moveTo>
                  <a:lnTo>
                    <a:pt x="432003" y="432015"/>
                  </a:lnTo>
                  <a:lnTo>
                    <a:pt x="432003" y="0"/>
                  </a:lnTo>
                  <a:lnTo>
                    <a:pt x="0" y="0"/>
                  </a:lnTo>
                  <a:lnTo>
                    <a:pt x="0" y="432015"/>
                  </a:lnTo>
                  <a:close/>
                </a:path>
              </a:pathLst>
            </a:custGeom>
            <a:noFill/>
            <a:ln w="3594">
              <a:solidFill>
                <a:srgbClr val="1710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6" name="object 43">
              <a:extLst>
                <a:ext uri="{FF2B5EF4-FFF2-40B4-BE49-F238E27FC236}">
                  <a16:creationId xmlns:a16="http://schemas.microsoft.com/office/drawing/2014/main" id="{6A0C86F3-DC30-6174-5485-FB0DEF895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1800" y="3014663"/>
              <a:ext cx="314325" cy="13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 indent="1588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ja-JP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アースボード基材 施工説明ムービー</a:t>
              </a:r>
              <a:endParaRPr lang="en-US" altLang="ja-JP" sz="500" dirty="0">
                <a:solidFill>
                  <a:srgbClr val="17100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ja-JP" altLang="en-US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（</a:t>
              </a:r>
              <a:r>
                <a:rPr lang="en-US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2</a:t>
              </a:r>
              <a:r>
                <a:rPr lang="ja-JP" altLang="en-US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分</a:t>
              </a:r>
              <a:r>
                <a:rPr lang="en-US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50</a:t>
              </a:r>
              <a:r>
                <a:rPr lang="ja-JP" altLang="en-US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秒）</a:t>
              </a:r>
              <a:endParaRPr lang="ja-JP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7" name="object 44">
              <a:extLst>
                <a:ext uri="{FF2B5EF4-FFF2-40B4-BE49-F238E27FC236}">
                  <a16:creationId xmlns:a16="http://schemas.microsoft.com/office/drawing/2014/main" id="{2F5A89FF-5031-4D03-AC98-8E72B9953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1687" y="2720975"/>
              <a:ext cx="282575" cy="276225"/>
            </a:xfrm>
            <a:prstGeom prst="rect">
              <a:avLst/>
            </a:prstGeom>
            <a:blipFill dpi="0" rotWithShape="1">
              <a:blip r:embed="rId10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ja-JP" altLang="ja-JP" sz="12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8" name="object 45">
              <a:extLst>
                <a:ext uri="{FF2B5EF4-FFF2-40B4-BE49-F238E27FC236}">
                  <a16:creationId xmlns:a16="http://schemas.microsoft.com/office/drawing/2014/main" id="{E647D954-8C31-52EC-4009-5808EC9E3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7" y="2720975"/>
              <a:ext cx="282575" cy="276225"/>
            </a:xfrm>
            <a:custGeom>
              <a:avLst/>
              <a:gdLst>
                <a:gd name="T0" fmla="*/ 0 w 432435"/>
                <a:gd name="T1" fmla="*/ 212 h 432434"/>
                <a:gd name="T2" fmla="*/ 312 w 432435"/>
                <a:gd name="T3" fmla="*/ 212 h 432434"/>
                <a:gd name="T4" fmla="*/ 312 w 432435"/>
                <a:gd name="T5" fmla="*/ 0 h 432434"/>
                <a:gd name="T6" fmla="*/ 0 w 432435"/>
                <a:gd name="T7" fmla="*/ 0 h 432434"/>
                <a:gd name="T8" fmla="*/ 0 w 432435"/>
                <a:gd name="T9" fmla="*/ 212 h 432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2435" h="432434">
                  <a:moveTo>
                    <a:pt x="0" y="432015"/>
                  </a:moveTo>
                  <a:lnTo>
                    <a:pt x="432003" y="432015"/>
                  </a:lnTo>
                  <a:lnTo>
                    <a:pt x="432003" y="0"/>
                  </a:lnTo>
                  <a:lnTo>
                    <a:pt x="0" y="0"/>
                  </a:lnTo>
                  <a:lnTo>
                    <a:pt x="0" y="432015"/>
                  </a:lnTo>
                  <a:close/>
                </a:path>
              </a:pathLst>
            </a:custGeom>
            <a:noFill/>
            <a:ln w="3594">
              <a:solidFill>
                <a:srgbClr val="1710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9" name="object 50">
              <a:extLst>
                <a:ext uri="{FF2B5EF4-FFF2-40B4-BE49-F238E27FC236}">
                  <a16:creationId xmlns:a16="http://schemas.microsoft.com/office/drawing/2014/main" id="{35CFA1B0-E5A8-21E8-4141-0CD62500D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6762" y="3014663"/>
              <a:ext cx="350838" cy="177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46038" indent="-381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ja-JP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アースボード基材</a:t>
              </a:r>
              <a:endParaRPr lang="en-US" altLang="ja-JP" sz="500" dirty="0">
                <a:solidFill>
                  <a:srgbClr val="17100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ja-JP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施工ポイント</a:t>
              </a:r>
              <a:endParaRPr lang="en-US" altLang="ja-JP" sz="500" dirty="0">
                <a:solidFill>
                  <a:srgbClr val="17100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ja-JP" altLang="en-US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（歌詞付き／</a:t>
              </a:r>
              <a:r>
                <a:rPr lang="en-US" altLang="ja-JP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50</a:t>
              </a:r>
              <a:r>
                <a:rPr lang="ja-JP" altLang="en-US" sz="500" dirty="0">
                  <a:solidFill>
                    <a:srgbClr val="17100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秒）</a:t>
              </a:r>
              <a:endPara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algn="ctr" eaLnBrk="1" hangingPunct="1">
                <a:spcBef>
                  <a:spcPct val="0"/>
                </a:spcBef>
              </a:pPr>
              <a:endParaRPr lang="ja-JP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40" name="Text Box 43">
            <a:extLst>
              <a:ext uri="{FF2B5EF4-FFF2-40B4-BE49-F238E27FC236}">
                <a16:creationId xmlns:a16="http://schemas.microsoft.com/office/drawing/2014/main" id="{4B2220F7-1559-47C9-7759-EC5D770A29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277" y="4308765"/>
            <a:ext cx="64120" cy="9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 eaLnBrk="1">
              <a:lnSpc>
                <a:spcPct val="120000"/>
              </a:lnSpc>
              <a:spcBef>
                <a:spcPct val="0"/>
              </a:spcBef>
            </a:pPr>
            <a:r>
              <a:rPr kumimoji="0" lang="en-US" altLang="ja-JP" sz="5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A90E05C-5D26-E6C3-7A4B-D247EA735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171" y="3666042"/>
            <a:ext cx="4103103" cy="9233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6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床暖房システムの種類によって対応できないものもあります。</a:t>
            </a: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2422B494-2143-4705-17C8-BE85F051C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61" y="3609011"/>
            <a:ext cx="8385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ja-JP" sz="11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■機能一覧</a:t>
            </a:r>
          </a:p>
        </p:txBody>
      </p:sp>
      <p:pic>
        <p:nvPicPr>
          <p:cNvPr id="45" name="図 8">
            <a:extLst>
              <a:ext uri="{FF2B5EF4-FFF2-40B4-BE49-F238E27FC236}">
                <a16:creationId xmlns:a16="http://schemas.microsoft.com/office/drawing/2014/main" id="{0EA5AC02-9587-7C68-B959-C1BA80013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66"/>
          <a:stretch>
            <a:fillRect/>
          </a:stretch>
        </p:blipFill>
        <p:spPr bwMode="auto">
          <a:xfrm>
            <a:off x="83592" y="6109395"/>
            <a:ext cx="1703207" cy="97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図 10">
            <a:extLst>
              <a:ext uri="{FF2B5EF4-FFF2-40B4-BE49-F238E27FC236}">
                <a16:creationId xmlns:a16="http://schemas.microsoft.com/office/drawing/2014/main" id="{BE941554-9FBB-06F5-906A-D4C872BD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473"/>
          <a:stretch>
            <a:fillRect/>
          </a:stretch>
        </p:blipFill>
        <p:spPr bwMode="auto">
          <a:xfrm>
            <a:off x="2623799" y="6109396"/>
            <a:ext cx="1547680" cy="104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図 12">
            <a:extLst>
              <a:ext uri="{FF2B5EF4-FFF2-40B4-BE49-F238E27FC236}">
                <a16:creationId xmlns:a16="http://schemas.microsoft.com/office/drawing/2014/main" id="{487B2483-0E5A-7EC3-25A2-4B7D8A42C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244" y="4862495"/>
            <a:ext cx="2715153" cy="80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object 106">
            <a:extLst>
              <a:ext uri="{FF2B5EF4-FFF2-40B4-BE49-F238E27FC236}">
                <a16:creationId xmlns:a16="http://schemas.microsoft.com/office/drawing/2014/main" id="{514F0E45-D575-E125-5967-6F1076C16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4453" y="3681456"/>
            <a:ext cx="2508801" cy="1561329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ja-JP" altLang="ja-JP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0" name="object 79">
            <a:extLst>
              <a:ext uri="{FF2B5EF4-FFF2-40B4-BE49-F238E27FC236}">
                <a16:creationId xmlns:a16="http://schemas.microsoft.com/office/drawing/2014/main" id="{31463E5A-0AFA-0197-45DE-B621556B3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370" y="5439915"/>
            <a:ext cx="53927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03</a:t>
            </a:r>
            <a:r>
              <a:rPr lang="ja-JP" altLang="en-US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 panose="020B0502020202020204" pitchFamily="34" charset="0"/>
              </a:rPr>
              <a:t> 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快適に暮らすための高い性能</a:t>
            </a:r>
          </a:p>
        </p:txBody>
      </p:sp>
      <p:sp>
        <p:nvSpPr>
          <p:cNvPr id="51" name="object 79">
            <a:extLst>
              <a:ext uri="{FF2B5EF4-FFF2-40B4-BE49-F238E27FC236}">
                <a16:creationId xmlns:a16="http://schemas.microsoft.com/office/drawing/2014/main" id="{96E1AB96-CC19-EE9E-2D0D-F777BB933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562" y="814093"/>
            <a:ext cx="53530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 </a:t>
            </a:r>
            <a:r>
              <a:rPr lang="ja-JP" altLang="ja-JP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自然の味わいを大切にしたフットフィール仕上げ</a:t>
            </a:r>
          </a:p>
        </p:txBody>
      </p:sp>
      <p:sp>
        <p:nvSpPr>
          <p:cNvPr id="52" name="object 73">
            <a:extLst>
              <a:ext uri="{FF2B5EF4-FFF2-40B4-BE49-F238E27FC236}">
                <a16:creationId xmlns:a16="http://schemas.microsoft.com/office/drawing/2014/main" id="{FEAF0F09-0341-81A0-FCDB-B5A287832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797" y="1294747"/>
            <a:ext cx="5407025" cy="28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57150" indent="-4921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「ラシッサ </a:t>
            </a:r>
            <a:r>
              <a:rPr lang="en-US" altLang="ja-JP" sz="900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D</a:t>
            </a:r>
            <a:r>
              <a:rPr lang="ja-JP" altLang="ja-JP" sz="900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フロアアース」は、天然木の無垢材が持つ質感を特殊技法でありのままに表現。</a:t>
            </a:r>
            <a:endParaRPr lang="en-US" altLang="ja-JP" sz="900" dirty="0">
              <a:solidFill>
                <a:srgbClr val="535353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  <a:p>
            <a:pPr eaLnBrk="1" hangingPunct="1">
              <a:lnSpc>
                <a:spcPts val="11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樹種に最適な、木肌感を3つ表現しました。それぞれの足ざわりのよさが魅力です。</a:t>
            </a:r>
          </a:p>
        </p:txBody>
      </p:sp>
      <p:sp>
        <p:nvSpPr>
          <p:cNvPr id="53" name="object 14">
            <a:extLst>
              <a:ext uri="{FF2B5EF4-FFF2-40B4-BE49-F238E27FC236}">
                <a16:creationId xmlns:a16="http://schemas.microsoft.com/office/drawing/2014/main" id="{DD5B2738-6235-B3D7-A03C-6FBBFDE8333D}"/>
              </a:ext>
            </a:extLst>
          </p:cNvPr>
          <p:cNvSpPr>
            <a:spLocks/>
          </p:cNvSpPr>
          <p:nvPr/>
        </p:nvSpPr>
        <p:spPr bwMode="auto">
          <a:xfrm>
            <a:off x="4962525" y="1224725"/>
            <a:ext cx="5451475" cy="46038"/>
          </a:xfrm>
          <a:custGeom>
            <a:avLst/>
            <a:gdLst>
              <a:gd name="T0" fmla="*/ 0 w 8280400"/>
              <a:gd name="T1" fmla="*/ 0 h 45719"/>
              <a:gd name="T2" fmla="*/ 28 w 8280400"/>
              <a:gd name="T3" fmla="*/ 0 h 45719"/>
              <a:gd name="T4" fmla="*/ 0 60000 65536"/>
              <a:gd name="T5" fmla="*/ 0 60000 65536"/>
              <a:gd name="T6" fmla="*/ 0 w 8280400"/>
              <a:gd name="T7" fmla="*/ 0 h 45719"/>
              <a:gd name="T8" fmla="*/ 8280400 w 8280400"/>
              <a:gd name="T9" fmla="*/ 0 h 457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45719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4" name="object 56">
            <a:extLst>
              <a:ext uri="{FF2B5EF4-FFF2-40B4-BE49-F238E27FC236}">
                <a16:creationId xmlns:a16="http://schemas.microsoft.com/office/drawing/2014/main" id="{760798E7-B801-2ABD-0940-B29C07FA0687}"/>
              </a:ext>
            </a:extLst>
          </p:cNvPr>
          <p:cNvSpPr>
            <a:spLocks/>
          </p:cNvSpPr>
          <p:nvPr/>
        </p:nvSpPr>
        <p:spPr bwMode="auto">
          <a:xfrm>
            <a:off x="4962525" y="5818135"/>
            <a:ext cx="5453062" cy="49213"/>
          </a:xfrm>
          <a:custGeom>
            <a:avLst/>
            <a:gdLst>
              <a:gd name="T0" fmla="*/ 0 w 8280400"/>
              <a:gd name="T1" fmla="*/ 0 h 45719"/>
              <a:gd name="T2" fmla="*/ 6824 w 8280400"/>
              <a:gd name="T3" fmla="*/ 0 h 4571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280400" h="45719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5" name="object 75">
            <a:extLst>
              <a:ext uri="{FF2B5EF4-FFF2-40B4-BE49-F238E27FC236}">
                <a16:creationId xmlns:a16="http://schemas.microsoft.com/office/drawing/2014/main" id="{9C55CDAC-D101-7B76-ED10-38CDECD76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328" y="6033908"/>
            <a:ext cx="1198562" cy="15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耐キャスター仕様</a:t>
            </a:r>
          </a:p>
        </p:txBody>
      </p:sp>
      <p:sp>
        <p:nvSpPr>
          <p:cNvPr id="56" name="object 76">
            <a:extLst>
              <a:ext uri="{FF2B5EF4-FFF2-40B4-BE49-F238E27FC236}">
                <a16:creationId xmlns:a16="http://schemas.microsoft.com/office/drawing/2014/main" id="{DE859D5C-8FDC-D8F4-F651-54BE7A6B5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2550" y="5883354"/>
            <a:ext cx="1949450" cy="31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 indent="4763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お手入れ簡単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ノンワックス</a:t>
            </a:r>
            <a:r>
              <a:rPr lang="ja-JP" altLang="ja-JP" sz="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（ワックス不要）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</p:txBody>
      </p:sp>
      <p:sp>
        <p:nvSpPr>
          <p:cNvPr id="57" name="object 77">
            <a:extLst>
              <a:ext uri="{FF2B5EF4-FFF2-40B4-BE49-F238E27FC236}">
                <a16:creationId xmlns:a16="http://schemas.microsoft.com/office/drawing/2014/main" id="{F1955BA1-228B-7B47-0DC8-EF42F205B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7338" y="5883354"/>
            <a:ext cx="1288248" cy="31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床暖房の仕上げ材として 使用可能</a:t>
            </a:r>
          </a:p>
        </p:txBody>
      </p:sp>
      <p:sp>
        <p:nvSpPr>
          <p:cNvPr id="58" name="object 79">
            <a:extLst>
              <a:ext uri="{FF2B5EF4-FFF2-40B4-BE49-F238E27FC236}">
                <a16:creationId xmlns:a16="http://schemas.microsoft.com/office/drawing/2014/main" id="{27AF1660-2A07-9F0D-25A5-AC5675D65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12" y="2913954"/>
            <a:ext cx="53419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02</a:t>
            </a:r>
            <a:r>
              <a:rPr lang="ja-JP" altLang="en-US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 panose="020B0502020202020204" pitchFamily="34" charset="0"/>
              </a:rPr>
              <a:t> 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美しさ、強さに地球への思いやりもプラス</a:t>
            </a:r>
          </a:p>
        </p:txBody>
      </p:sp>
      <p:sp>
        <p:nvSpPr>
          <p:cNvPr id="59" name="object 75">
            <a:extLst>
              <a:ext uri="{FF2B5EF4-FFF2-40B4-BE49-F238E27FC236}">
                <a16:creationId xmlns:a16="http://schemas.microsoft.com/office/drawing/2014/main" id="{BCB40954-0C83-123B-28AC-3161140D0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2740" y="6033908"/>
            <a:ext cx="1474787" cy="15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379538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</a:pPr>
            <a:r>
              <a:rPr lang="ja-JP" altLang="ja-JP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優れたお手入れ性</a:t>
            </a:r>
          </a:p>
        </p:txBody>
      </p:sp>
      <p:sp>
        <p:nvSpPr>
          <p:cNvPr id="60" name="object 14">
            <a:extLst>
              <a:ext uri="{FF2B5EF4-FFF2-40B4-BE49-F238E27FC236}">
                <a16:creationId xmlns:a16="http://schemas.microsoft.com/office/drawing/2014/main" id="{DBEB0070-6FF3-8732-3AAB-32934C3813D9}"/>
              </a:ext>
            </a:extLst>
          </p:cNvPr>
          <p:cNvSpPr>
            <a:spLocks/>
          </p:cNvSpPr>
          <p:nvPr/>
        </p:nvSpPr>
        <p:spPr bwMode="auto">
          <a:xfrm>
            <a:off x="4962525" y="3296693"/>
            <a:ext cx="5424487" cy="55563"/>
          </a:xfrm>
          <a:custGeom>
            <a:avLst/>
            <a:gdLst>
              <a:gd name="T0" fmla="*/ 0 w 8280400"/>
              <a:gd name="T1" fmla="*/ 0 h 65324"/>
              <a:gd name="T2" fmla="*/ 27 w 8280400"/>
              <a:gd name="T3" fmla="*/ 0 h 65324"/>
              <a:gd name="T4" fmla="*/ 0 60000 65536"/>
              <a:gd name="T5" fmla="*/ 0 60000 65536"/>
              <a:gd name="T6" fmla="*/ 0 w 8280400"/>
              <a:gd name="T7" fmla="*/ 0 h 65324"/>
              <a:gd name="T8" fmla="*/ 8280400 w 8280400"/>
              <a:gd name="T9" fmla="*/ 0 h 6532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65324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1" name="正方形/長方形 221">
            <a:extLst>
              <a:ext uri="{FF2B5EF4-FFF2-40B4-BE49-F238E27FC236}">
                <a16:creationId xmlns:a16="http://schemas.microsoft.com/office/drawing/2014/main" id="{8D74428C-25C9-C489-0381-D4F6DC745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9048" y="2401591"/>
            <a:ext cx="52899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D1/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イタリアン</a:t>
            </a:r>
            <a:endParaRPr lang="ja-JP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ct val="0"/>
              </a:spcBef>
            </a:pP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ウォルナット</a:t>
            </a: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sp>
        <p:nvSpPr>
          <p:cNvPr id="62" name="正方形/長方形 229">
            <a:extLst>
              <a:ext uri="{FF2B5EF4-FFF2-40B4-BE49-F238E27FC236}">
                <a16:creationId xmlns:a16="http://schemas.microsoft.com/office/drawing/2014/main" id="{8A80F10F-BC47-3DC1-FA36-CCB1E6278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6012" y="2391528"/>
            <a:ext cx="40075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W</a:t>
            </a: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/</a:t>
            </a: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</a:t>
            </a:r>
            <a:endParaRPr kumimoji="1"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ペイント</a:t>
            </a: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sp>
        <p:nvSpPr>
          <p:cNvPr id="63" name="正方形/長方形 230">
            <a:extLst>
              <a:ext uri="{FF2B5EF4-FFF2-40B4-BE49-F238E27FC236}">
                <a16:creationId xmlns:a16="http://schemas.microsoft.com/office/drawing/2014/main" id="{D39AEBEA-2682-F1BB-499C-C141B38A7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5615" y="2391528"/>
            <a:ext cx="543418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X</a:t>
            </a: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/</a:t>
            </a: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チェスナット</a:t>
            </a:r>
            <a:r>
              <a:rPr kumimoji="1"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sp>
        <p:nvSpPr>
          <p:cNvPr id="64" name="正方形/長方形 218">
            <a:extLst>
              <a:ext uri="{FF2B5EF4-FFF2-40B4-BE49-F238E27FC236}">
                <a16:creationId xmlns:a16="http://schemas.microsoft.com/office/drawing/2014/main" id="{13D68EA1-C8A8-C923-B2DE-9B8D80590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2525" y="2395647"/>
            <a:ext cx="426399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D2/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メープル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5" name="object 89">
            <a:extLst>
              <a:ext uri="{FF2B5EF4-FFF2-40B4-BE49-F238E27FC236}">
                <a16:creationId xmlns:a16="http://schemas.microsoft.com/office/drawing/2014/main" id="{B13BD55D-5B13-E9C7-BD7D-C85EDC4C6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8266" y="6209863"/>
            <a:ext cx="1351473" cy="879476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ja-JP" altLang="ja-JP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6" name="object 90">
            <a:extLst>
              <a:ext uri="{FF2B5EF4-FFF2-40B4-BE49-F238E27FC236}">
                <a16:creationId xmlns:a16="http://schemas.microsoft.com/office/drawing/2014/main" id="{40A18D5F-F1AF-A724-D536-0BDDBD08E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3308" y="6209863"/>
            <a:ext cx="1351473" cy="879476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ja-JP" altLang="ja-JP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7" name="object 91">
            <a:extLst>
              <a:ext uri="{FF2B5EF4-FFF2-40B4-BE49-F238E27FC236}">
                <a16:creationId xmlns:a16="http://schemas.microsoft.com/office/drawing/2014/main" id="{D8A87A5A-74D3-4D13-50A0-E9C1D14E5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8350" y="6209863"/>
            <a:ext cx="1351473" cy="879476"/>
          </a:xfrm>
          <a:prstGeom prst="rect">
            <a:avLst/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ja-JP" altLang="ja-JP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8" name="object 92">
            <a:extLst>
              <a:ext uri="{FF2B5EF4-FFF2-40B4-BE49-F238E27FC236}">
                <a16:creationId xmlns:a16="http://schemas.microsoft.com/office/drawing/2014/main" id="{B46C1F8F-98B4-78EB-7E71-19C7FCDA2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198" y="6209863"/>
            <a:ext cx="1301499" cy="879476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ja-JP" altLang="ja-JP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93DD8E02-59AF-0E2B-6E67-593430D73727}"/>
              </a:ext>
            </a:extLst>
          </p:cNvPr>
          <p:cNvGrpSpPr/>
          <p:nvPr/>
        </p:nvGrpSpPr>
        <p:grpSpPr>
          <a:xfrm>
            <a:off x="8166967" y="4277396"/>
            <a:ext cx="610043" cy="598712"/>
            <a:chOff x="8044655" y="4179597"/>
            <a:chExt cx="624681" cy="613078"/>
          </a:xfrm>
        </p:grpSpPr>
        <p:sp>
          <p:nvSpPr>
            <p:cNvPr id="70" name="object 139">
              <a:extLst>
                <a:ext uri="{FF2B5EF4-FFF2-40B4-BE49-F238E27FC236}">
                  <a16:creationId xmlns:a16="http://schemas.microsoft.com/office/drawing/2014/main" id="{566B153E-0619-3BF0-6232-C98A6F532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5449" y="4179597"/>
              <a:ext cx="623887" cy="611187"/>
            </a:xfrm>
            <a:prstGeom prst="rect">
              <a:avLst/>
            </a:prstGeom>
            <a:blipFill dpi="0" rotWithShape="1">
              <a:blip r:embed="rId19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endParaRPr lang="ja-JP" altLang="ja-JP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71" name="object 140">
              <a:extLst>
                <a:ext uri="{FF2B5EF4-FFF2-40B4-BE49-F238E27FC236}">
                  <a16:creationId xmlns:a16="http://schemas.microsoft.com/office/drawing/2014/main" id="{06369F36-6F36-728F-FF50-BE05C0981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4655" y="4181487"/>
              <a:ext cx="623888" cy="611188"/>
            </a:xfrm>
            <a:custGeom>
              <a:avLst/>
              <a:gdLst>
                <a:gd name="T0" fmla="*/ 354 w 953134"/>
                <a:gd name="T1" fmla="*/ 500 h 953134"/>
                <a:gd name="T2" fmla="*/ 383 w 953134"/>
                <a:gd name="T3" fmla="*/ 498 h 953134"/>
                <a:gd name="T4" fmla="*/ 412 w 953134"/>
                <a:gd name="T5" fmla="*/ 496 h 953134"/>
                <a:gd name="T6" fmla="*/ 466 w 953134"/>
                <a:gd name="T7" fmla="*/ 487 h 953134"/>
                <a:gd name="T8" fmla="*/ 516 w 953134"/>
                <a:gd name="T9" fmla="*/ 472 h 953134"/>
                <a:gd name="T10" fmla="*/ 563 w 953134"/>
                <a:gd name="T11" fmla="*/ 451 h 953134"/>
                <a:gd name="T12" fmla="*/ 605 w 953134"/>
                <a:gd name="T13" fmla="*/ 426 h 953134"/>
                <a:gd name="T14" fmla="*/ 640 w 953134"/>
                <a:gd name="T15" fmla="*/ 397 h 953134"/>
                <a:gd name="T16" fmla="*/ 669 w 953134"/>
                <a:gd name="T17" fmla="*/ 364 h 953134"/>
                <a:gd name="T18" fmla="*/ 691 w 953134"/>
                <a:gd name="T19" fmla="*/ 329 h 953134"/>
                <a:gd name="T20" fmla="*/ 704 w 953134"/>
                <a:gd name="T21" fmla="*/ 290 h 953134"/>
                <a:gd name="T22" fmla="*/ 707 w 953134"/>
                <a:gd name="T23" fmla="*/ 270 h 953134"/>
                <a:gd name="T24" fmla="*/ 708 w 953134"/>
                <a:gd name="T25" fmla="*/ 249 h 953134"/>
                <a:gd name="T26" fmla="*/ 707 w 953134"/>
                <a:gd name="T27" fmla="*/ 230 h 953134"/>
                <a:gd name="T28" fmla="*/ 704 w 953134"/>
                <a:gd name="T29" fmla="*/ 209 h 953134"/>
                <a:gd name="T30" fmla="*/ 691 w 953134"/>
                <a:gd name="T31" fmla="*/ 171 h 953134"/>
                <a:gd name="T32" fmla="*/ 669 w 953134"/>
                <a:gd name="T33" fmla="*/ 135 h 953134"/>
                <a:gd name="T34" fmla="*/ 640 w 953134"/>
                <a:gd name="T35" fmla="*/ 103 h 953134"/>
                <a:gd name="T36" fmla="*/ 605 w 953134"/>
                <a:gd name="T37" fmla="*/ 73 h 953134"/>
                <a:gd name="T38" fmla="*/ 563 w 953134"/>
                <a:gd name="T39" fmla="*/ 48 h 953134"/>
                <a:gd name="T40" fmla="*/ 516 w 953134"/>
                <a:gd name="T41" fmla="*/ 28 h 953134"/>
                <a:gd name="T42" fmla="*/ 466 w 953134"/>
                <a:gd name="T43" fmla="*/ 13 h 953134"/>
                <a:gd name="T44" fmla="*/ 412 w 953134"/>
                <a:gd name="T45" fmla="*/ 3 h 953134"/>
                <a:gd name="T46" fmla="*/ 383 w 953134"/>
                <a:gd name="T47" fmla="*/ 1 h 953134"/>
                <a:gd name="T48" fmla="*/ 354 w 953134"/>
                <a:gd name="T49" fmla="*/ 0 h 953134"/>
                <a:gd name="T50" fmla="*/ 325 w 953134"/>
                <a:gd name="T51" fmla="*/ 1 h 953134"/>
                <a:gd name="T52" fmla="*/ 297 w 953134"/>
                <a:gd name="T53" fmla="*/ 3 h 953134"/>
                <a:gd name="T54" fmla="*/ 242 w 953134"/>
                <a:gd name="T55" fmla="*/ 13 h 953134"/>
                <a:gd name="T56" fmla="*/ 192 w 953134"/>
                <a:gd name="T57" fmla="*/ 28 h 953134"/>
                <a:gd name="T58" fmla="*/ 145 w 953134"/>
                <a:gd name="T59" fmla="*/ 48 h 953134"/>
                <a:gd name="T60" fmla="*/ 103 w 953134"/>
                <a:gd name="T61" fmla="*/ 73 h 953134"/>
                <a:gd name="T62" fmla="*/ 68 w 953134"/>
                <a:gd name="T63" fmla="*/ 103 h 953134"/>
                <a:gd name="T64" fmla="*/ 39 w 953134"/>
                <a:gd name="T65" fmla="*/ 135 h 953134"/>
                <a:gd name="T66" fmla="*/ 18 w 953134"/>
                <a:gd name="T67" fmla="*/ 171 h 953134"/>
                <a:gd name="T68" fmla="*/ 5 w 953134"/>
                <a:gd name="T69" fmla="*/ 209 h 953134"/>
                <a:gd name="T70" fmla="*/ 1 w 953134"/>
                <a:gd name="T71" fmla="*/ 230 h 953134"/>
                <a:gd name="T72" fmla="*/ 0 w 953134"/>
                <a:gd name="T73" fmla="*/ 249 h 953134"/>
                <a:gd name="T74" fmla="*/ 1 w 953134"/>
                <a:gd name="T75" fmla="*/ 270 h 953134"/>
                <a:gd name="T76" fmla="*/ 5 w 953134"/>
                <a:gd name="T77" fmla="*/ 290 h 953134"/>
                <a:gd name="T78" fmla="*/ 18 w 953134"/>
                <a:gd name="T79" fmla="*/ 329 h 953134"/>
                <a:gd name="T80" fmla="*/ 39 w 953134"/>
                <a:gd name="T81" fmla="*/ 364 h 953134"/>
                <a:gd name="T82" fmla="*/ 68 w 953134"/>
                <a:gd name="T83" fmla="*/ 397 h 953134"/>
                <a:gd name="T84" fmla="*/ 103 w 953134"/>
                <a:gd name="T85" fmla="*/ 426 h 953134"/>
                <a:gd name="T86" fmla="*/ 145 w 953134"/>
                <a:gd name="T87" fmla="*/ 451 h 953134"/>
                <a:gd name="T88" fmla="*/ 192 w 953134"/>
                <a:gd name="T89" fmla="*/ 472 h 953134"/>
                <a:gd name="T90" fmla="*/ 242 w 953134"/>
                <a:gd name="T91" fmla="*/ 487 h 953134"/>
                <a:gd name="T92" fmla="*/ 297 w 953134"/>
                <a:gd name="T93" fmla="*/ 496 h 953134"/>
                <a:gd name="T94" fmla="*/ 325 w 953134"/>
                <a:gd name="T95" fmla="*/ 498 h 953134"/>
                <a:gd name="T96" fmla="*/ 354 w 953134"/>
                <a:gd name="T97" fmla="*/ 500 h 9531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53134" h="953134">
                  <a:moveTo>
                    <a:pt x="476376" y="952766"/>
                  </a:moveTo>
                  <a:lnTo>
                    <a:pt x="515446" y="951187"/>
                  </a:lnTo>
                  <a:lnTo>
                    <a:pt x="553647" y="946531"/>
                  </a:lnTo>
                  <a:lnTo>
                    <a:pt x="626947" y="928480"/>
                  </a:lnTo>
                  <a:lnTo>
                    <a:pt x="695298" y="899593"/>
                  </a:lnTo>
                  <a:lnTo>
                    <a:pt x="757717" y="860852"/>
                  </a:lnTo>
                  <a:lnTo>
                    <a:pt x="813225" y="813238"/>
                  </a:lnTo>
                  <a:lnTo>
                    <a:pt x="860840" y="757730"/>
                  </a:lnTo>
                  <a:lnTo>
                    <a:pt x="899581" y="695311"/>
                  </a:lnTo>
                  <a:lnTo>
                    <a:pt x="928467" y="626960"/>
                  </a:lnTo>
                  <a:lnTo>
                    <a:pt x="946518" y="553659"/>
                  </a:lnTo>
                  <a:lnTo>
                    <a:pt x="951174" y="515459"/>
                  </a:lnTo>
                  <a:lnTo>
                    <a:pt x="952753" y="476389"/>
                  </a:lnTo>
                  <a:lnTo>
                    <a:pt x="951174" y="437317"/>
                  </a:lnTo>
                  <a:lnTo>
                    <a:pt x="946518" y="399116"/>
                  </a:lnTo>
                  <a:lnTo>
                    <a:pt x="928467" y="325812"/>
                  </a:lnTo>
                  <a:lnTo>
                    <a:pt x="899581" y="257459"/>
                  </a:lnTo>
                  <a:lnTo>
                    <a:pt x="860840" y="195038"/>
                  </a:lnTo>
                  <a:lnTo>
                    <a:pt x="813225" y="139530"/>
                  </a:lnTo>
                  <a:lnTo>
                    <a:pt x="757717" y="91914"/>
                  </a:lnTo>
                  <a:lnTo>
                    <a:pt x="695298" y="53173"/>
                  </a:lnTo>
                  <a:lnTo>
                    <a:pt x="626947" y="24286"/>
                  </a:lnTo>
                  <a:lnTo>
                    <a:pt x="553647" y="6235"/>
                  </a:lnTo>
                  <a:lnTo>
                    <a:pt x="515446" y="1579"/>
                  </a:lnTo>
                  <a:lnTo>
                    <a:pt x="476376" y="0"/>
                  </a:lnTo>
                  <a:lnTo>
                    <a:pt x="437305" y="1579"/>
                  </a:lnTo>
                  <a:lnTo>
                    <a:pt x="399103" y="6235"/>
                  </a:lnTo>
                  <a:lnTo>
                    <a:pt x="325801" y="24286"/>
                  </a:lnTo>
                  <a:lnTo>
                    <a:pt x="257449" y="53173"/>
                  </a:lnTo>
                  <a:lnTo>
                    <a:pt x="195030" y="91914"/>
                  </a:lnTo>
                  <a:lnTo>
                    <a:pt x="139523" y="139530"/>
                  </a:lnTo>
                  <a:lnTo>
                    <a:pt x="91910" y="195038"/>
                  </a:lnTo>
                  <a:lnTo>
                    <a:pt x="53170" y="257459"/>
                  </a:lnTo>
                  <a:lnTo>
                    <a:pt x="24285" y="325812"/>
                  </a:lnTo>
                  <a:lnTo>
                    <a:pt x="6234" y="399116"/>
                  </a:lnTo>
                  <a:lnTo>
                    <a:pt x="1579" y="437317"/>
                  </a:lnTo>
                  <a:lnTo>
                    <a:pt x="0" y="476389"/>
                  </a:lnTo>
                  <a:lnTo>
                    <a:pt x="1579" y="515459"/>
                  </a:lnTo>
                  <a:lnTo>
                    <a:pt x="6234" y="553659"/>
                  </a:lnTo>
                  <a:lnTo>
                    <a:pt x="24285" y="626960"/>
                  </a:lnTo>
                  <a:lnTo>
                    <a:pt x="53170" y="695311"/>
                  </a:lnTo>
                  <a:lnTo>
                    <a:pt x="91910" y="757730"/>
                  </a:lnTo>
                  <a:lnTo>
                    <a:pt x="139523" y="813238"/>
                  </a:lnTo>
                  <a:lnTo>
                    <a:pt x="195030" y="860852"/>
                  </a:lnTo>
                  <a:lnTo>
                    <a:pt x="257449" y="899593"/>
                  </a:lnTo>
                  <a:lnTo>
                    <a:pt x="325801" y="928480"/>
                  </a:lnTo>
                  <a:lnTo>
                    <a:pt x="399103" y="946531"/>
                  </a:lnTo>
                  <a:lnTo>
                    <a:pt x="437305" y="951187"/>
                  </a:lnTo>
                  <a:lnTo>
                    <a:pt x="476376" y="952766"/>
                  </a:lnTo>
                  <a:close/>
                </a:path>
              </a:pathLst>
            </a:custGeom>
            <a:noFill/>
            <a:ln w="14224">
              <a:solidFill>
                <a:srgbClr val="624B3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72" name="object 74">
            <a:extLst>
              <a:ext uri="{FF2B5EF4-FFF2-40B4-BE49-F238E27FC236}">
                <a16:creationId xmlns:a16="http://schemas.microsoft.com/office/drawing/2014/main" id="{1E0E9B45-5B14-C149-9A79-2A107A825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8756" y="3374347"/>
            <a:ext cx="32940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ja-JP" sz="900" b="1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住まう人の快適性と地球環境への思いやりを大切にしました。</a:t>
            </a:r>
          </a:p>
        </p:txBody>
      </p:sp>
      <p:sp>
        <p:nvSpPr>
          <p:cNvPr id="73" name="object 31">
            <a:extLst>
              <a:ext uri="{FF2B5EF4-FFF2-40B4-BE49-F238E27FC236}">
                <a16:creationId xmlns:a16="http://schemas.microsoft.com/office/drawing/2014/main" id="{14B240A2-1413-0801-1AAF-EB8A37739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8848" y="5118282"/>
            <a:ext cx="2552550" cy="323165"/>
          </a:xfrm>
          <a:prstGeom prst="rect">
            <a:avLst/>
          </a:prstGeom>
          <a:noFill/>
          <a:ln w="31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marL="7938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7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アースボードは合板に比べて水分の影響を受けやすい材料です。トイレ・洗面・脱衣所などの水濡れ頻度の高いところでの使用はお避けください。</a:t>
            </a:r>
          </a:p>
        </p:txBody>
      </p:sp>
      <p:pic>
        <p:nvPicPr>
          <p:cNvPr id="74" name="Picture 192">
            <a:extLst>
              <a:ext uri="{FF2B5EF4-FFF2-40B4-BE49-F238E27FC236}">
                <a16:creationId xmlns:a16="http://schemas.microsoft.com/office/drawing/2014/main" id="{2467E41A-2228-4120-D24C-E71DB687C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299" y="3608017"/>
            <a:ext cx="1712631" cy="98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196" descr="http://www2.tostem.co.jp/rp/dfw/exocc0/photods/photo/03000/A/1510_LV_0006A.JPG">
            <a:extLst>
              <a:ext uri="{FF2B5EF4-FFF2-40B4-BE49-F238E27FC236}">
                <a16:creationId xmlns:a16="http://schemas.microsoft.com/office/drawing/2014/main" id="{9CAE2970-62ED-C957-3789-495697012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012" y="1559685"/>
            <a:ext cx="1673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98" descr="http://www2.tostem.co.jp/rp/dfw/exocc0/photods/photo/03000/A/1510_LV_0005A.JPG">
            <a:extLst>
              <a:ext uri="{FF2B5EF4-FFF2-40B4-BE49-F238E27FC236}">
                <a16:creationId xmlns:a16="http://schemas.microsoft.com/office/drawing/2014/main" id="{6C6ACF38-8B01-CAB2-3EFC-548687E03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2" y="1571591"/>
            <a:ext cx="1673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94" descr="http://www2.tostem.co.jp/rp/dfw/exocc0/photods/photo/03000/A/1510_LV_0004A.JPG">
            <a:extLst>
              <a:ext uri="{FF2B5EF4-FFF2-40B4-BE49-F238E27FC236}">
                <a16:creationId xmlns:a16="http://schemas.microsoft.com/office/drawing/2014/main" id="{EFE8B2FC-F014-24D3-15AB-88C0867AA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1577941"/>
            <a:ext cx="1673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object 73">
            <a:extLst>
              <a:ext uri="{FF2B5EF4-FFF2-40B4-BE49-F238E27FC236}">
                <a16:creationId xmlns:a16="http://schemas.microsoft.com/office/drawing/2014/main" id="{B53220B9-566A-7262-C827-63E85665A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75" y="1595403"/>
            <a:ext cx="1071562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7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さらっと </a:t>
            </a:r>
            <a:r>
              <a:rPr lang="en-US" altLang="ja-JP" sz="7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Foot feel</a:t>
            </a:r>
            <a:endParaRPr lang="en-US" altLang="ja-JP" sz="700" b="1" dirty="0">
              <a:latin typeface="游ゴシック" panose="020B0400000000000000" pitchFamily="50" charset="-128"/>
              <a:ea typeface="游ゴシック" panose="020B0400000000000000" pitchFamily="50" charset="-128"/>
              <a:cs typeface="UDShinGoPro-Regular"/>
            </a:endParaRPr>
          </a:p>
        </p:txBody>
      </p:sp>
      <p:sp>
        <p:nvSpPr>
          <p:cNvPr id="79" name="object 73">
            <a:extLst>
              <a:ext uri="{FF2B5EF4-FFF2-40B4-BE49-F238E27FC236}">
                <a16:creationId xmlns:a16="http://schemas.microsoft.com/office/drawing/2014/main" id="{43D69E2C-7E1D-3361-E3FE-8DC97BB9D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3712" y="1579528"/>
            <a:ext cx="103663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7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ほんのり </a:t>
            </a:r>
            <a:r>
              <a:rPr lang="en-US" altLang="ja-JP" sz="700" b="1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Foot feel</a:t>
            </a:r>
            <a:endParaRPr lang="en-US" altLang="ja-JP" sz="700" b="1" dirty="0">
              <a:latin typeface="游ゴシック" panose="020B0400000000000000" pitchFamily="50" charset="-128"/>
              <a:ea typeface="游ゴシック" panose="020B0400000000000000" pitchFamily="50" charset="-128"/>
              <a:cs typeface="UDShinGoPro-Regular"/>
            </a:endParaRPr>
          </a:p>
        </p:txBody>
      </p:sp>
      <p:sp>
        <p:nvSpPr>
          <p:cNvPr id="80" name="object 73">
            <a:extLst>
              <a:ext uri="{FF2B5EF4-FFF2-40B4-BE49-F238E27FC236}">
                <a16:creationId xmlns:a16="http://schemas.microsoft.com/office/drawing/2014/main" id="{61CC6F91-77F2-9102-AA15-6C3D171BC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6487" y="1577147"/>
            <a:ext cx="11176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966913" algn="l"/>
                <a:tab pos="38068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700" b="1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しっかり </a:t>
            </a:r>
            <a:r>
              <a:rPr lang="en-US" altLang="ja-JP" sz="700" b="1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Foot feel</a:t>
            </a:r>
            <a:endParaRPr lang="en-US" altLang="ja-JP" sz="700" b="1">
              <a:latin typeface="游ゴシック" panose="020B0400000000000000" pitchFamily="50" charset="-128"/>
              <a:ea typeface="游ゴシック" panose="020B0400000000000000" pitchFamily="50" charset="-128"/>
              <a:cs typeface="UDShinGoPro-Regular"/>
            </a:endParaRPr>
          </a:p>
        </p:txBody>
      </p:sp>
      <p:pic>
        <p:nvPicPr>
          <p:cNvPr id="81" name="Picture 12" descr="http://sas0.intra.tostem.co.jp/photods/photo/03000/A/1612_LV_CHR_00090A.JPG">
            <a:extLst>
              <a:ext uri="{FF2B5EF4-FFF2-40B4-BE49-F238E27FC236}">
                <a16:creationId xmlns:a16="http://schemas.microsoft.com/office/drawing/2014/main" id="{5A1CBD0F-8A91-2681-6E2B-F86F7F517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37" y="2161545"/>
            <a:ext cx="396875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正方形/長方形 220">
            <a:extLst>
              <a:ext uri="{FF2B5EF4-FFF2-40B4-BE49-F238E27FC236}">
                <a16:creationId xmlns:a16="http://schemas.microsoft.com/office/drawing/2014/main" id="{3B8CA5DD-F3E1-4B17-5A7D-F01C2D0A1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938" y="2395647"/>
            <a:ext cx="432811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DY/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チェリー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83" name="Picture 16" descr="http://sas0.intra.tostem.co.jp/photods/photo/03000/A/1612_LV_CHR_00092A.JPG">
            <a:extLst>
              <a:ext uri="{FF2B5EF4-FFF2-40B4-BE49-F238E27FC236}">
                <a16:creationId xmlns:a16="http://schemas.microsoft.com/office/drawing/2014/main" id="{A0775014-B825-FA3A-92D5-5B814ACB2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01" y="2161545"/>
            <a:ext cx="3952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8" descr="http://sas0.intra.tostem.co.jp/photods/photo/03000/A/1612_LV_CHR_00085A.JPG">
            <a:extLst>
              <a:ext uri="{FF2B5EF4-FFF2-40B4-BE49-F238E27FC236}">
                <a16:creationId xmlns:a16="http://schemas.microsoft.com/office/drawing/2014/main" id="{26232AF4-DB48-08DA-2912-D7F0985E6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012" y="2161545"/>
            <a:ext cx="395288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0" descr="http://sas0.intra.tostem.co.jp/photods/photo/03000/A/1612_LV_CHR_00087A.JPG">
            <a:extLst>
              <a:ext uri="{FF2B5EF4-FFF2-40B4-BE49-F238E27FC236}">
                <a16:creationId xmlns:a16="http://schemas.microsoft.com/office/drawing/2014/main" id="{4E23EDCA-3D10-E513-870A-C465B42D2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950" y="2161545"/>
            <a:ext cx="3952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22" descr="http://sas0.intra.tostem.co.jp/photods/photo/03000/A/1612_LV_CHR_00086A.JPG">
            <a:extLst>
              <a:ext uri="{FF2B5EF4-FFF2-40B4-BE49-F238E27FC236}">
                <a16:creationId xmlns:a16="http://schemas.microsoft.com/office/drawing/2014/main" id="{D6167865-586B-69F3-1E95-91A64DDC9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2" y="2161545"/>
            <a:ext cx="395288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正方形/長方形 222">
            <a:extLst>
              <a:ext uri="{FF2B5EF4-FFF2-40B4-BE49-F238E27FC236}">
                <a16:creationId xmlns:a16="http://schemas.microsoft.com/office/drawing/2014/main" id="{F8F71E37-C581-0A1C-1058-3B648B021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1388" y="2401591"/>
            <a:ext cx="3606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J</a:t>
            </a: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ホワイト</a:t>
            </a:r>
            <a:endParaRPr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ct val="0"/>
              </a:spcBef>
              <a:buNone/>
            </a:pP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オーク</a:t>
            </a: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pic>
        <p:nvPicPr>
          <p:cNvPr id="89" name="Picture 26" descr="http://sas0.intra.tostem.co.jp/photods/photo/03000/A/1612_LV_CHR_00088A.JPG">
            <a:extLst>
              <a:ext uri="{FF2B5EF4-FFF2-40B4-BE49-F238E27FC236}">
                <a16:creationId xmlns:a16="http://schemas.microsoft.com/office/drawing/2014/main" id="{DC84E0A7-8DF4-A0E0-D8D4-70A68C2E0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2161545"/>
            <a:ext cx="3952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正方形/長方形 227">
            <a:extLst>
              <a:ext uri="{FF2B5EF4-FFF2-40B4-BE49-F238E27FC236}">
                <a16:creationId xmlns:a16="http://schemas.microsoft.com/office/drawing/2014/main" id="{504BBD76-AD6C-4412-8A1B-6289CC887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790" y="2790268"/>
            <a:ext cx="4969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K</a:t>
            </a: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ナチュラル   </a:t>
            </a:r>
            <a:endParaRPr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ct val="0"/>
              </a:spcBef>
            </a:pP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オーク</a:t>
            </a:r>
            <a:r>
              <a:rPr lang="ja-JP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sp>
        <p:nvSpPr>
          <p:cNvPr id="94" name="object 175">
            <a:extLst>
              <a:ext uri="{FF2B5EF4-FFF2-40B4-BE49-F238E27FC236}">
                <a16:creationId xmlns:a16="http://schemas.microsoft.com/office/drawing/2014/main" id="{E7AAD1E2-BD8B-40FD-6756-42F09C4E6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085" y="2790268"/>
            <a:ext cx="54181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spcBef>
                <a:spcPct val="0"/>
              </a:spcBef>
              <a:buFont typeface="Arial" panose="020B0604020202020204" pitchFamily="34" charset="0"/>
              <a:buNone/>
              <a:defRPr kumimoji="1" sz="500">
                <a:solidFill>
                  <a:srgbClr val="171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DZ/</a:t>
            </a:r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ウォルナット</a:t>
            </a:r>
            <a:r>
              <a:rPr lang="en-US" altLang="ja-JP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</a:p>
        </p:txBody>
      </p:sp>
      <p:pic>
        <p:nvPicPr>
          <p:cNvPr id="95" name="Picture 36" descr="http://sas0.intra.tostem.co.jp/photods/photo/03000/A/1612_LV_CHR_00094A.JPG">
            <a:extLst>
              <a:ext uri="{FF2B5EF4-FFF2-40B4-BE49-F238E27FC236}">
                <a16:creationId xmlns:a16="http://schemas.microsoft.com/office/drawing/2014/main" id="{570D18C5-7BED-00AD-3932-B5645F40F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848" y="2554345"/>
            <a:ext cx="395287" cy="21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2" descr="\\Filesrv02\926-sjs03\制作共有\06_インテリア\インテリア_2018年度\1000）【新規／改訂】\VK9100-01_19ラシッサ床階段\19床\画像\キアロさん提出\20181121\ラシッサDフロア_ワイドローズチェリー.tif">
            <a:extLst>
              <a:ext uri="{FF2B5EF4-FFF2-40B4-BE49-F238E27FC236}">
                <a16:creationId xmlns:a16="http://schemas.microsoft.com/office/drawing/2014/main" id="{0DCA5085-8E90-3B50-248C-426091794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44" y="2161545"/>
            <a:ext cx="396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正方形/長方形 220">
            <a:extLst>
              <a:ext uri="{FF2B5EF4-FFF2-40B4-BE49-F238E27FC236}">
                <a16:creationId xmlns:a16="http://schemas.microsoft.com/office/drawing/2014/main" id="{9927F01D-D245-264B-C2EA-AD156DA0B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6869" y="2395646"/>
            <a:ext cx="506098" cy="15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EA/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ワイドローズ     </a:t>
            </a:r>
            <a:endParaRPr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 チェリー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98" name="図 210">
            <a:extLst>
              <a:ext uri="{FF2B5EF4-FFF2-40B4-BE49-F238E27FC236}">
                <a16:creationId xmlns:a16="http://schemas.microsoft.com/office/drawing/2014/main" id="{ADCCD546-E72F-8D0E-1791-F9564C84B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27"/>
          <a:stretch>
            <a:fillRect/>
          </a:stretch>
        </p:blipFill>
        <p:spPr bwMode="auto">
          <a:xfrm>
            <a:off x="4958769" y="2551352"/>
            <a:ext cx="401637" cy="21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正方形/長方形 218">
            <a:extLst>
              <a:ext uri="{FF2B5EF4-FFF2-40B4-BE49-F238E27FC236}">
                <a16:creationId xmlns:a16="http://schemas.microsoft.com/office/drawing/2014/main" id="{E738350E-306F-F02C-8FBB-5C5F0C250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722" y="2766697"/>
            <a:ext cx="44242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DC/</a:t>
            </a: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グレージュ</a:t>
            </a:r>
            <a:endParaRPr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エルム</a:t>
            </a:r>
            <a:r>
              <a:rPr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01" name="図 213">
            <a:extLst>
              <a:ext uri="{FF2B5EF4-FFF2-40B4-BE49-F238E27FC236}">
                <a16:creationId xmlns:a16="http://schemas.microsoft.com/office/drawing/2014/main" id="{94DC90F5-8443-88F8-FE1C-E15B361BA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25"/>
          <a:stretch>
            <a:fillRect/>
          </a:stretch>
        </p:blipFill>
        <p:spPr bwMode="auto">
          <a:xfrm>
            <a:off x="9909805" y="2161545"/>
            <a:ext cx="401636" cy="21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正方形/長方形 218">
            <a:extLst>
              <a:ext uri="{FF2B5EF4-FFF2-40B4-BE49-F238E27FC236}">
                <a16:creationId xmlns:a16="http://schemas.microsoft.com/office/drawing/2014/main" id="{5A829ED6-D0EE-4ADF-ADC6-582301E66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9805" y="2391528"/>
            <a:ext cx="498534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DB/</a:t>
            </a: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ラフオーク</a:t>
            </a: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kumimoji="1"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04" name="図 124">
            <a:extLst>
              <a:ext uri="{FF2B5EF4-FFF2-40B4-BE49-F238E27FC236}">
                <a16:creationId xmlns:a16="http://schemas.microsoft.com/office/drawing/2014/main" id="{E30E2A72-7F96-491E-4FD4-C45266672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2102" b="929"/>
          <a:stretch>
            <a:fillRect/>
          </a:stretch>
        </p:blipFill>
        <p:spPr bwMode="auto">
          <a:xfrm>
            <a:off x="7709688" y="2161545"/>
            <a:ext cx="400849" cy="21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正方形/長方形 218">
            <a:extLst>
              <a:ext uri="{FF2B5EF4-FFF2-40B4-BE49-F238E27FC236}">
                <a16:creationId xmlns:a16="http://schemas.microsoft.com/office/drawing/2014/main" id="{1D44F748-4650-06D7-1308-CD12BAF87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312" y="2401591"/>
            <a:ext cx="365485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EG/</a:t>
            </a: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クルミ</a:t>
            </a: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 </a:t>
            </a:r>
            <a:endParaRPr kumimoji="1"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3D7EA6E3-FC7D-8D99-BD11-4F59E4814296}"/>
              </a:ext>
            </a:extLst>
          </p:cNvPr>
          <p:cNvSpPr/>
          <p:nvPr/>
        </p:nvSpPr>
        <p:spPr>
          <a:xfrm>
            <a:off x="6586968" y="844510"/>
            <a:ext cx="3970338" cy="10772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7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700" dirty="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商品の価格・詳細特長・注意事項は床・階段カタログをご覧ください。</a:t>
            </a:r>
          </a:p>
        </p:txBody>
      </p:sp>
      <p:pic>
        <p:nvPicPr>
          <p:cNvPr id="108" name="図 119">
            <a:extLst>
              <a:ext uri="{FF2B5EF4-FFF2-40B4-BE49-F238E27FC236}">
                <a16:creationId xmlns:a16="http://schemas.microsoft.com/office/drawing/2014/main" id="{6018E3F5-1E53-7EAD-CBBC-5E1DEFACB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r="8887" b="8295"/>
          <a:stretch>
            <a:fillRect/>
          </a:stretch>
        </p:blipFill>
        <p:spPr bwMode="auto">
          <a:xfrm>
            <a:off x="8132768" y="2161545"/>
            <a:ext cx="394115" cy="2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正方形/長方形 218">
            <a:extLst>
              <a:ext uri="{FF2B5EF4-FFF2-40B4-BE49-F238E27FC236}">
                <a16:creationId xmlns:a16="http://schemas.microsoft.com/office/drawing/2014/main" id="{B0D8F17C-00FF-A248-B49E-FC7F275E8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1013" y="2401591"/>
            <a:ext cx="37510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EH/</a:t>
            </a: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テンダー</a:t>
            </a:r>
            <a:endParaRPr kumimoji="1" lang="en-US" altLang="ja-JP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1" lang="ja-JP" altLang="en-US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オーク</a:t>
            </a:r>
            <a:r>
              <a:rPr kumimoji="1" lang="en-US" altLang="ja-JP" sz="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  <a:endParaRPr kumimoji="1" lang="ja-JP" altLang="en-US" sz="5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11" name="図 125">
            <a:extLst>
              <a:ext uri="{FF2B5EF4-FFF2-40B4-BE49-F238E27FC236}">
                <a16:creationId xmlns:a16="http://schemas.microsoft.com/office/drawing/2014/main" id="{CEEA860B-BDD7-7DBF-478E-7A788A0A2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0" t="1398" r="5579" b="7718"/>
          <a:stretch>
            <a:fillRect/>
          </a:stretch>
        </p:blipFill>
        <p:spPr bwMode="auto">
          <a:xfrm>
            <a:off x="7481093" y="2561926"/>
            <a:ext cx="404812" cy="217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object 186">
            <a:extLst>
              <a:ext uri="{FF2B5EF4-FFF2-40B4-BE49-F238E27FC236}">
                <a16:creationId xmlns:a16="http://schemas.microsoft.com/office/drawing/2014/main" id="{13B37D51-EE72-AE83-1A65-6FACA021F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093" y="2790268"/>
            <a:ext cx="38953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spcBef>
                <a:spcPct val="0"/>
              </a:spcBef>
              <a:buFont typeface="Arial" panose="020B0604020202020204" pitchFamily="34" charset="0"/>
              <a:buNone/>
              <a:defRPr kumimoji="1" sz="500">
                <a:solidFill>
                  <a:srgbClr val="171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EJ/</a:t>
            </a:r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カーム</a:t>
            </a:r>
            <a:endParaRPr lang="en-US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        チーク</a:t>
            </a:r>
            <a:r>
              <a:rPr lang="en-US" altLang="ja-JP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F</a:t>
            </a:r>
            <a:endParaRPr lang="ja-JP" altLang="ja-JP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3" name="object 136">
            <a:extLst>
              <a:ext uri="{FF2B5EF4-FFF2-40B4-BE49-F238E27FC236}">
                <a16:creationId xmlns:a16="http://schemas.microsoft.com/office/drawing/2014/main" id="{B1B3152C-72A9-87C6-A8CA-ED4F0171D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610" y="3631740"/>
            <a:ext cx="11334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700" dirty="0">
                <a:solidFill>
                  <a:srgbClr val="13060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Regular"/>
              </a:rPr>
              <a:t>地球環境の保全に</a:t>
            </a:r>
            <a:endParaRPr lang="en-US" altLang="ja-JP" sz="700" dirty="0">
              <a:solidFill>
                <a:srgbClr val="130603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GothicMB101Pro-Regular"/>
            </a:endParaRPr>
          </a:p>
          <a:p>
            <a:pPr algn="ctr" eaLnBrk="1" hangingPunct="1"/>
            <a:r>
              <a:rPr lang="ja-JP" altLang="en-US" sz="700" dirty="0">
                <a:solidFill>
                  <a:srgbClr val="13060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Regular"/>
              </a:rPr>
              <a:t>貢献するリサイクル材</a:t>
            </a:r>
            <a:endParaRPr lang="ja-JP" altLang="en-US" sz="700" dirty="0">
              <a:latin typeface="游ゴシック" panose="020B0400000000000000" pitchFamily="50" charset="-128"/>
              <a:ea typeface="游ゴシック" panose="020B0400000000000000" pitchFamily="50" charset="-128"/>
              <a:cs typeface="GothicMB101Pro-Regular"/>
            </a:endParaRPr>
          </a:p>
        </p:txBody>
      </p:sp>
      <p:sp>
        <p:nvSpPr>
          <p:cNvPr id="114" name="object 136">
            <a:extLst>
              <a:ext uri="{FF2B5EF4-FFF2-40B4-BE49-F238E27FC236}">
                <a16:creationId xmlns:a16="http://schemas.microsoft.com/office/drawing/2014/main" id="{652EF1C0-D66E-4780-32E3-FA5E0ED18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7386" y="3843925"/>
            <a:ext cx="1054100" cy="31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US" sz="2000" b="1" baseline="-6000" dirty="0">
                <a:solidFill>
                  <a:srgbClr val="B5C46A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アースボード</a:t>
            </a:r>
            <a:r>
              <a:rPr lang="ja-JP" altLang="en-US" sz="2000" baseline="-6000" dirty="0">
                <a:solidFill>
                  <a:srgbClr val="B5C46A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UDShinGoPro-Regular"/>
              </a:rPr>
              <a:t> </a:t>
            </a:r>
            <a:endParaRPr lang="en-US" altLang="ja-JP" sz="2000" baseline="-6000" dirty="0">
              <a:solidFill>
                <a:srgbClr val="B5C46A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UDShinGoPro-Regular"/>
            </a:endParaRPr>
          </a:p>
          <a:p>
            <a:pPr algn="ctr" eaLnBrk="1" hangingPunct="1"/>
            <a:r>
              <a:rPr lang="ja-JP" altLang="en-US" sz="700" b="1" dirty="0">
                <a:solidFill>
                  <a:srgbClr val="13060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Medium"/>
              </a:rPr>
              <a:t>～ 硬 く て 強 い ～</a:t>
            </a:r>
            <a:endParaRPr lang="ja-JP" altLang="en-US" sz="700" b="1" dirty="0">
              <a:latin typeface="游ゴシック" panose="020B0400000000000000" pitchFamily="50" charset="-128"/>
              <a:ea typeface="游ゴシック" panose="020B0400000000000000" pitchFamily="50" charset="-128"/>
              <a:cs typeface="GothicMB101Pro-Medium"/>
            </a:endParaRPr>
          </a:p>
        </p:txBody>
      </p:sp>
      <p:sp>
        <p:nvSpPr>
          <p:cNvPr id="115" name="object 136">
            <a:extLst>
              <a:ext uri="{FF2B5EF4-FFF2-40B4-BE49-F238E27FC236}">
                <a16:creationId xmlns:a16="http://schemas.microsoft.com/office/drawing/2014/main" id="{0458D736-58B6-7B68-F1ED-D515EB57C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8491" y="4646213"/>
            <a:ext cx="302418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Regular"/>
              </a:rPr>
              <a:t>建築廃材を再利用してつくられた「アースボード」を基材に使用しています。住宅・住設機器などを解体した際に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GothicMB101Pro-Regular"/>
            </a:endParaRPr>
          </a:p>
          <a:p>
            <a:pPr eaLnBrk="1" hangingPunct="1"/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Regular"/>
              </a:rPr>
              <a:t>発生する建築廃材をチップ化し、選別したうえで、耐水性の高い接着剤で固めた  “木を循環させて使う”  基材です。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GothicMB101Pro-Regular"/>
            </a:endParaRPr>
          </a:p>
          <a:p>
            <a:pPr eaLnBrk="1" hangingPunct="1"/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Regular"/>
              </a:rPr>
              <a:t>合板よりも硬くて強い基材を実現します。</a:t>
            </a:r>
          </a:p>
        </p:txBody>
      </p:sp>
      <p:sp>
        <p:nvSpPr>
          <p:cNvPr id="116" name="object 141">
            <a:extLst>
              <a:ext uri="{FF2B5EF4-FFF2-40B4-BE49-F238E27FC236}">
                <a16:creationId xmlns:a16="http://schemas.microsoft.com/office/drawing/2014/main" id="{62F78124-C904-04D4-7183-F96EA8C7B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2808" y="4732511"/>
            <a:ext cx="44767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57163" indent="-149225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/>
            <a:r>
              <a:rPr lang="ja-JP" altLang="ja-JP" sz="600" b="1" dirty="0">
                <a:solidFill>
                  <a:srgbClr val="17100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BBBPro-Medium"/>
              </a:rPr>
              <a:t>断面</a:t>
            </a:r>
            <a:endParaRPr lang="ja-JP" altLang="ja-JP" sz="600" b="1" dirty="0">
              <a:latin typeface="游ゴシック" panose="020B0400000000000000" pitchFamily="50" charset="-128"/>
              <a:ea typeface="游ゴシック" panose="020B0400000000000000" pitchFamily="50" charset="-128"/>
              <a:cs typeface="GothicBBBPro-Medium"/>
            </a:endParaRPr>
          </a:p>
        </p:txBody>
      </p:sp>
      <p:grpSp>
        <p:nvGrpSpPr>
          <p:cNvPr id="117" name="グループ化 116">
            <a:extLst>
              <a:ext uri="{FF2B5EF4-FFF2-40B4-BE49-F238E27FC236}">
                <a16:creationId xmlns:a16="http://schemas.microsoft.com/office/drawing/2014/main" id="{BE836D0C-2A95-785A-2C5F-71780B123058}"/>
              </a:ext>
            </a:extLst>
          </p:cNvPr>
          <p:cNvGrpSpPr/>
          <p:nvPr/>
        </p:nvGrpSpPr>
        <p:grpSpPr>
          <a:xfrm>
            <a:off x="8082145" y="3935803"/>
            <a:ext cx="695677" cy="223962"/>
            <a:chOff x="8181159" y="3869966"/>
            <a:chExt cx="695677" cy="223962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A4DD5BF-D268-81F3-69E1-638E6F7D9583}"/>
                </a:ext>
              </a:extLst>
            </p:cNvPr>
            <p:cNvGrpSpPr/>
            <p:nvPr/>
          </p:nvGrpSpPr>
          <p:grpSpPr>
            <a:xfrm>
              <a:off x="8233899" y="3978305"/>
              <a:ext cx="642937" cy="115623"/>
              <a:chOff x="8020957" y="4001465"/>
              <a:chExt cx="642937" cy="115623"/>
            </a:xfrm>
          </p:grpSpPr>
          <p:sp>
            <p:nvSpPr>
              <p:cNvPr id="120" name="object 123">
                <a:extLst>
                  <a:ext uri="{FF2B5EF4-FFF2-40B4-BE49-F238E27FC236}">
                    <a16:creationId xmlns:a16="http://schemas.microsoft.com/office/drawing/2014/main" id="{825D064C-B352-092D-811D-C2F6029E2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8494" y="4093276"/>
                <a:ext cx="25400" cy="23812"/>
              </a:xfrm>
              <a:custGeom>
                <a:avLst/>
                <a:gdLst>
                  <a:gd name="T0" fmla="*/ 435 w 37465"/>
                  <a:gd name="T1" fmla="*/ 0 h 37464"/>
                  <a:gd name="T2" fmla="*/ 143 w 37465"/>
                  <a:gd name="T3" fmla="*/ 46 h 37464"/>
                  <a:gd name="T4" fmla="*/ 5 w 37465"/>
                  <a:gd name="T5" fmla="*/ 165 h 37464"/>
                  <a:gd name="T6" fmla="*/ 0 w 37465"/>
                  <a:gd name="T7" fmla="*/ 198 h 37464"/>
                  <a:gd name="T8" fmla="*/ 105 w 37465"/>
                  <a:gd name="T9" fmla="*/ 336 h 37464"/>
                  <a:gd name="T10" fmla="*/ 359 w 37465"/>
                  <a:gd name="T11" fmla="*/ 399 h 37464"/>
                  <a:gd name="T12" fmla="*/ 635 w 37465"/>
                  <a:gd name="T13" fmla="*/ 346 h 37464"/>
                  <a:gd name="T14" fmla="*/ 761 w 37465"/>
                  <a:gd name="T15" fmla="*/ 219 h 37464"/>
                  <a:gd name="T16" fmla="*/ 668 w 37465"/>
                  <a:gd name="T17" fmla="*/ 69 h 37464"/>
                  <a:gd name="T18" fmla="*/ 435 w 37465"/>
                  <a:gd name="T19" fmla="*/ 0 h 374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465" h="37464">
                    <a:moveTo>
                      <a:pt x="21187" y="0"/>
                    </a:moveTo>
                    <a:lnTo>
                      <a:pt x="6958" y="4302"/>
                    </a:lnTo>
                    <a:lnTo>
                      <a:pt x="260" y="15320"/>
                    </a:lnTo>
                    <a:lnTo>
                      <a:pt x="0" y="18426"/>
                    </a:lnTo>
                    <a:lnTo>
                      <a:pt x="5096" y="31234"/>
                    </a:lnTo>
                    <a:lnTo>
                      <a:pt x="17532" y="37013"/>
                    </a:lnTo>
                    <a:lnTo>
                      <a:pt x="30942" y="32210"/>
                    </a:lnTo>
                    <a:lnTo>
                      <a:pt x="37112" y="20348"/>
                    </a:lnTo>
                    <a:lnTo>
                      <a:pt x="32574" y="6467"/>
                    </a:lnTo>
                    <a:lnTo>
                      <a:pt x="21187" y="0"/>
                    </a:lnTo>
                    <a:close/>
                  </a:path>
                </a:pathLst>
              </a:custGeom>
              <a:solidFill>
                <a:srgbClr val="130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21" name="object 124">
                <a:extLst>
                  <a:ext uri="{FF2B5EF4-FFF2-40B4-BE49-F238E27FC236}">
                    <a16:creationId xmlns:a16="http://schemas.microsoft.com/office/drawing/2014/main" id="{47464A8A-581E-5FFF-0629-DD1889B6A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0957" y="4001465"/>
                <a:ext cx="630237" cy="101600"/>
              </a:xfrm>
              <a:custGeom>
                <a:avLst/>
                <a:gdLst>
                  <a:gd name="T0" fmla="*/ 14004 w 962025"/>
                  <a:gd name="T1" fmla="*/ 2038 h 156845"/>
                  <a:gd name="T2" fmla="*/ 8964 w 962025"/>
                  <a:gd name="T3" fmla="*/ 0 h 156845"/>
                  <a:gd name="T4" fmla="*/ 0 w 962025"/>
                  <a:gd name="T5" fmla="*/ 0 h 1568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62025" h="156845">
                    <a:moveTo>
                      <a:pt x="961774" y="156654"/>
                    </a:moveTo>
                    <a:lnTo>
                      <a:pt x="615648" y="0"/>
                    </a:lnTo>
                    <a:lnTo>
                      <a:pt x="0" y="0"/>
                    </a:lnTo>
                  </a:path>
                </a:pathLst>
              </a:custGeom>
              <a:noFill/>
              <a:ln w="3467">
                <a:solidFill>
                  <a:srgbClr val="13060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 dirty="0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  <p:sp>
          <p:nvSpPr>
            <p:cNvPr id="119" name="object 125">
              <a:extLst>
                <a:ext uri="{FF2B5EF4-FFF2-40B4-BE49-F238E27FC236}">
                  <a16:creationId xmlns:a16="http://schemas.microsoft.com/office/drawing/2014/main" id="{BC29F6C5-EF32-C50A-D5E2-664F01C84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1159" y="3869966"/>
              <a:ext cx="52491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/>
              <a:r>
                <a:rPr lang="ja-JP" altLang="ja-JP" sz="600" dirty="0">
                  <a:solidFill>
                    <a:srgbClr val="130603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GothicMB101Pro-Medium"/>
                </a:rPr>
                <a:t>アースボード</a:t>
              </a:r>
              <a:endParaRPr lang="ja-JP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  <a:cs typeface="GothicMB101Pro-Medium"/>
              </a:endParaRPr>
            </a:p>
          </p:txBody>
        </p:sp>
      </p:grp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2FDF0FBD-7616-5EEC-6F11-ED7CA250E3CD}"/>
              </a:ext>
            </a:extLst>
          </p:cNvPr>
          <p:cNvGrpSpPr/>
          <p:nvPr/>
        </p:nvGrpSpPr>
        <p:grpSpPr>
          <a:xfrm>
            <a:off x="9889523" y="4679707"/>
            <a:ext cx="898842" cy="179387"/>
            <a:chOff x="10138047" y="4616465"/>
            <a:chExt cx="898842" cy="179387"/>
          </a:xfrm>
        </p:grpSpPr>
        <p:grpSp>
          <p:nvGrpSpPr>
            <p:cNvPr id="123" name="グループ化 122">
              <a:extLst>
                <a:ext uri="{FF2B5EF4-FFF2-40B4-BE49-F238E27FC236}">
                  <a16:creationId xmlns:a16="http://schemas.microsoft.com/office/drawing/2014/main" id="{184810F6-2F04-D831-CEA6-B53A1FC8C648}"/>
                </a:ext>
              </a:extLst>
            </p:cNvPr>
            <p:cNvGrpSpPr/>
            <p:nvPr/>
          </p:nvGrpSpPr>
          <p:grpSpPr>
            <a:xfrm>
              <a:off x="10138047" y="4616465"/>
              <a:ext cx="555625" cy="179387"/>
              <a:chOff x="10138047" y="4616465"/>
              <a:chExt cx="555625" cy="179387"/>
            </a:xfrm>
          </p:grpSpPr>
          <p:sp>
            <p:nvSpPr>
              <p:cNvPr id="125" name="object 128">
                <a:extLst>
                  <a:ext uri="{FF2B5EF4-FFF2-40B4-BE49-F238E27FC236}">
                    <a16:creationId xmlns:a16="http://schemas.microsoft.com/office/drawing/2014/main" id="{114B9001-3B84-733A-9313-55F7E900C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8047" y="4616465"/>
                <a:ext cx="23813" cy="23812"/>
              </a:xfrm>
              <a:custGeom>
                <a:avLst/>
                <a:gdLst>
                  <a:gd name="T0" fmla="*/ 172 w 37465"/>
                  <a:gd name="T1" fmla="*/ 0 h 37465"/>
                  <a:gd name="T2" fmla="*/ 49 w 37465"/>
                  <a:gd name="T3" fmla="*/ 69 h 37465"/>
                  <a:gd name="T4" fmla="*/ 0 w 37465"/>
                  <a:gd name="T5" fmla="*/ 219 h 37465"/>
                  <a:gd name="T6" fmla="*/ 66 w 37465"/>
                  <a:gd name="T7" fmla="*/ 346 h 37465"/>
                  <a:gd name="T8" fmla="*/ 210 w 37465"/>
                  <a:gd name="T9" fmla="*/ 399 h 37465"/>
                  <a:gd name="T10" fmla="*/ 344 w 37465"/>
                  <a:gd name="T11" fmla="*/ 336 h 37465"/>
                  <a:gd name="T12" fmla="*/ 399 w 37465"/>
                  <a:gd name="T13" fmla="*/ 198 h 37465"/>
                  <a:gd name="T14" fmla="*/ 397 w 37465"/>
                  <a:gd name="T15" fmla="*/ 165 h 37465"/>
                  <a:gd name="T16" fmla="*/ 324 w 37465"/>
                  <a:gd name="T17" fmla="*/ 46 h 37465"/>
                  <a:gd name="T18" fmla="*/ 172 w 37465"/>
                  <a:gd name="T19" fmla="*/ 0 h 374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465" h="37465">
                    <a:moveTo>
                      <a:pt x="15929" y="0"/>
                    </a:moveTo>
                    <a:lnTo>
                      <a:pt x="4536" y="6465"/>
                    </a:lnTo>
                    <a:lnTo>
                      <a:pt x="0" y="20343"/>
                    </a:lnTo>
                    <a:lnTo>
                      <a:pt x="6158" y="32211"/>
                    </a:lnTo>
                    <a:lnTo>
                      <a:pt x="19570" y="37015"/>
                    </a:lnTo>
                    <a:lnTo>
                      <a:pt x="32010" y="31245"/>
                    </a:lnTo>
                    <a:lnTo>
                      <a:pt x="37114" y="18439"/>
                    </a:lnTo>
                    <a:lnTo>
                      <a:pt x="36852" y="15325"/>
                    </a:lnTo>
                    <a:lnTo>
                      <a:pt x="30149" y="4302"/>
                    </a:lnTo>
                    <a:lnTo>
                      <a:pt x="15929" y="0"/>
                    </a:lnTo>
                    <a:close/>
                  </a:path>
                </a:pathLst>
              </a:custGeom>
              <a:solidFill>
                <a:srgbClr val="130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26" name="object 129">
                <a:extLst>
                  <a:ext uri="{FF2B5EF4-FFF2-40B4-BE49-F238E27FC236}">
                    <a16:creationId xmlns:a16="http://schemas.microsoft.com/office/drawing/2014/main" id="{82B32C2A-F25E-2C35-90C7-F0C16E8F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2335" y="4635515"/>
                <a:ext cx="220662" cy="160337"/>
              </a:xfrm>
              <a:custGeom>
                <a:avLst/>
                <a:gdLst>
                  <a:gd name="T0" fmla="*/ 0 w 337184"/>
                  <a:gd name="T1" fmla="*/ 0 h 249554"/>
                  <a:gd name="T2" fmla="*/ 4854 w 337184"/>
                  <a:gd name="T3" fmla="*/ 2984 h 24955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37184" h="249554">
                    <a:moveTo>
                      <a:pt x="0" y="0"/>
                    </a:moveTo>
                    <a:lnTo>
                      <a:pt x="336867" y="248996"/>
                    </a:lnTo>
                  </a:path>
                </a:pathLst>
              </a:custGeom>
              <a:noFill/>
              <a:ln w="3467">
                <a:solidFill>
                  <a:srgbClr val="13060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 dirty="0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27" name="object 130">
                <a:extLst>
                  <a:ext uri="{FF2B5EF4-FFF2-40B4-BE49-F238E27FC236}">
                    <a16:creationId xmlns:a16="http://schemas.microsoft.com/office/drawing/2014/main" id="{4F412FA1-7EAE-FBD4-F27F-C0548B34D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2997" y="4795852"/>
                <a:ext cx="320675" cy="0"/>
              </a:xfrm>
              <a:custGeom>
                <a:avLst/>
                <a:gdLst>
                  <a:gd name="T0" fmla="*/ 0 w 489584"/>
                  <a:gd name="T1" fmla="*/ 7109 w 489584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489584">
                    <a:moveTo>
                      <a:pt x="0" y="0"/>
                    </a:moveTo>
                    <a:lnTo>
                      <a:pt x="489140" y="0"/>
                    </a:lnTo>
                  </a:path>
                </a:pathLst>
              </a:custGeom>
              <a:noFill/>
              <a:ln w="3467">
                <a:solidFill>
                  <a:srgbClr val="13060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  <p:sp>
          <p:nvSpPr>
            <p:cNvPr id="124" name="object 131">
              <a:extLst>
                <a:ext uri="{FF2B5EF4-FFF2-40B4-BE49-F238E27FC236}">
                  <a16:creationId xmlns:a16="http://schemas.microsoft.com/office/drawing/2014/main" id="{7272B933-83B6-BB3B-16B5-FC4D063D6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72997" y="4669516"/>
              <a:ext cx="663892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ja-JP" sz="600" dirty="0">
                  <a:solidFill>
                    <a:srgbClr val="130603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GothicMB101Pro-Medium"/>
                </a:rPr>
                <a:t>防湿フィルム</a:t>
              </a:r>
              <a:endParaRPr lang="ja-JP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  <a:cs typeface="GothicMB101Pro-Medium"/>
              </a:endParaRPr>
            </a:p>
          </p:txBody>
        </p:sp>
      </p:grpSp>
      <p:grpSp>
        <p:nvGrpSpPr>
          <p:cNvPr id="128" name="グループ化 127">
            <a:extLst>
              <a:ext uri="{FF2B5EF4-FFF2-40B4-BE49-F238E27FC236}">
                <a16:creationId xmlns:a16="http://schemas.microsoft.com/office/drawing/2014/main" id="{AAFB3F12-029A-371E-C623-807407BDDE0D}"/>
              </a:ext>
            </a:extLst>
          </p:cNvPr>
          <p:cNvGrpSpPr/>
          <p:nvPr/>
        </p:nvGrpSpPr>
        <p:grpSpPr>
          <a:xfrm>
            <a:off x="9412639" y="3403943"/>
            <a:ext cx="1208352" cy="357248"/>
            <a:chOff x="9525646" y="3444166"/>
            <a:chExt cx="1208352" cy="357248"/>
          </a:xfrm>
        </p:grpSpPr>
        <p:sp>
          <p:nvSpPr>
            <p:cNvPr id="129" name="object 126">
              <a:extLst>
                <a:ext uri="{FF2B5EF4-FFF2-40B4-BE49-F238E27FC236}">
                  <a16:creationId xmlns:a16="http://schemas.microsoft.com/office/drawing/2014/main" id="{F6FF768E-5A7A-86F6-75C8-7D686AB4D2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4511" y="3444166"/>
              <a:ext cx="979487" cy="18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ct val="102000"/>
                </a:lnSpc>
              </a:pPr>
              <a:r>
                <a:rPr lang="ja-JP" altLang="ja-JP" sz="600" dirty="0">
                  <a:solidFill>
                    <a:srgbClr val="130603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GothicMB101Pro-Medium"/>
                </a:rPr>
                <a:t>フットフィール仕上げ</a:t>
              </a:r>
              <a:endParaRPr lang="en-US" altLang="ja-JP" sz="600" dirty="0">
                <a:solidFill>
                  <a:srgbClr val="13060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GothicMB101Pro-Medium"/>
              </a:endParaRPr>
            </a:p>
            <a:p>
              <a:pPr eaLnBrk="1" hangingPunct="1">
                <a:lnSpc>
                  <a:spcPct val="102000"/>
                </a:lnSpc>
              </a:pPr>
              <a:r>
                <a:rPr lang="ja-JP" altLang="ja-JP" sz="600" dirty="0">
                  <a:solidFill>
                    <a:srgbClr val="130603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GothicMB101Pro-Medium"/>
                </a:rPr>
                <a:t>ハイパーフィルム</a:t>
              </a:r>
              <a:endParaRPr lang="ja-JP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  <a:cs typeface="GothicMB101Pro-Medium"/>
              </a:endParaRPr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267DD1C2-0FC0-B814-CB39-E1D7B01467C6}"/>
                </a:ext>
              </a:extLst>
            </p:cNvPr>
            <p:cNvGrpSpPr/>
            <p:nvPr/>
          </p:nvGrpSpPr>
          <p:grpSpPr>
            <a:xfrm>
              <a:off x="9525646" y="3650602"/>
              <a:ext cx="854075" cy="150812"/>
              <a:chOff x="9858797" y="3875604"/>
              <a:chExt cx="854075" cy="150812"/>
            </a:xfrm>
          </p:grpSpPr>
          <p:sp>
            <p:nvSpPr>
              <p:cNvPr id="131" name="object 122">
                <a:extLst>
                  <a:ext uri="{FF2B5EF4-FFF2-40B4-BE49-F238E27FC236}">
                    <a16:creationId xmlns:a16="http://schemas.microsoft.com/office/drawing/2014/main" id="{831696DE-C408-D677-DBCB-4A76333D9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8797" y="4002604"/>
                <a:ext cx="25400" cy="23812"/>
              </a:xfrm>
              <a:custGeom>
                <a:avLst/>
                <a:gdLst>
                  <a:gd name="T0" fmla="*/ 435 w 37465"/>
                  <a:gd name="T1" fmla="*/ 0 h 37464"/>
                  <a:gd name="T2" fmla="*/ 143 w 37465"/>
                  <a:gd name="T3" fmla="*/ 46 h 37464"/>
                  <a:gd name="T4" fmla="*/ 5 w 37465"/>
                  <a:gd name="T5" fmla="*/ 165 h 37464"/>
                  <a:gd name="T6" fmla="*/ 0 w 37465"/>
                  <a:gd name="T7" fmla="*/ 198 h 37464"/>
                  <a:gd name="T8" fmla="*/ 105 w 37465"/>
                  <a:gd name="T9" fmla="*/ 336 h 37464"/>
                  <a:gd name="T10" fmla="*/ 360 w 37465"/>
                  <a:gd name="T11" fmla="*/ 399 h 37464"/>
                  <a:gd name="T12" fmla="*/ 635 w 37465"/>
                  <a:gd name="T13" fmla="*/ 346 h 37464"/>
                  <a:gd name="T14" fmla="*/ 761 w 37465"/>
                  <a:gd name="T15" fmla="*/ 219 h 37464"/>
                  <a:gd name="T16" fmla="*/ 668 w 37465"/>
                  <a:gd name="T17" fmla="*/ 69 h 37464"/>
                  <a:gd name="T18" fmla="*/ 435 w 37465"/>
                  <a:gd name="T19" fmla="*/ 0 h 374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7465" h="37464">
                    <a:moveTo>
                      <a:pt x="21179" y="0"/>
                    </a:moveTo>
                    <a:lnTo>
                      <a:pt x="6957" y="4303"/>
                    </a:lnTo>
                    <a:lnTo>
                      <a:pt x="260" y="15329"/>
                    </a:lnTo>
                    <a:lnTo>
                      <a:pt x="0" y="18439"/>
                    </a:lnTo>
                    <a:lnTo>
                      <a:pt x="5099" y="31240"/>
                    </a:lnTo>
                    <a:lnTo>
                      <a:pt x="17543" y="37015"/>
                    </a:lnTo>
                    <a:lnTo>
                      <a:pt x="30945" y="32207"/>
                    </a:lnTo>
                    <a:lnTo>
                      <a:pt x="37114" y="20342"/>
                    </a:lnTo>
                    <a:lnTo>
                      <a:pt x="32568" y="6465"/>
                    </a:lnTo>
                    <a:lnTo>
                      <a:pt x="21179" y="0"/>
                    </a:lnTo>
                    <a:close/>
                  </a:path>
                </a:pathLst>
              </a:custGeom>
              <a:solidFill>
                <a:srgbClr val="130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32" name="object 127">
                <a:extLst>
                  <a:ext uri="{FF2B5EF4-FFF2-40B4-BE49-F238E27FC236}">
                    <a16:creationId xmlns:a16="http://schemas.microsoft.com/office/drawing/2014/main" id="{5462C771-1373-D218-3499-6979F2E99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6297" y="3875604"/>
                <a:ext cx="536575" cy="0"/>
              </a:xfrm>
              <a:custGeom>
                <a:avLst/>
                <a:gdLst>
                  <a:gd name="T0" fmla="*/ 0 w 818515"/>
                  <a:gd name="T1" fmla="*/ 11989 w 818515"/>
                  <a:gd name="T2" fmla="*/ 0 60000 65536"/>
                  <a:gd name="T3" fmla="*/ 0 60000 6553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0" t="0" r="r" b="b"/>
                <a:pathLst>
                  <a:path w="818515">
                    <a:moveTo>
                      <a:pt x="0" y="0"/>
                    </a:moveTo>
                    <a:lnTo>
                      <a:pt x="818032" y="0"/>
                    </a:lnTo>
                  </a:path>
                </a:pathLst>
              </a:custGeom>
              <a:noFill/>
              <a:ln w="3467">
                <a:solidFill>
                  <a:srgbClr val="13060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  <p:sp>
            <p:nvSpPr>
              <p:cNvPr id="133" name="object 120">
                <a:extLst>
                  <a:ext uri="{FF2B5EF4-FFF2-40B4-BE49-F238E27FC236}">
                    <a16:creationId xmlns:a16="http://schemas.microsoft.com/office/drawing/2014/main" id="{2885AFBB-88B7-C739-0E28-F5E44B9DA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9909" y="3875604"/>
                <a:ext cx="306388" cy="139700"/>
              </a:xfrm>
              <a:custGeom>
                <a:avLst/>
                <a:gdLst>
                  <a:gd name="T0" fmla="*/ 0 w 467994"/>
                  <a:gd name="T1" fmla="*/ 2567 h 217804"/>
                  <a:gd name="T2" fmla="*/ 6767 w 467994"/>
                  <a:gd name="T3" fmla="*/ 0 h 21780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67994" h="217804">
                    <a:moveTo>
                      <a:pt x="0" y="217792"/>
                    </a:moveTo>
                    <a:lnTo>
                      <a:pt x="467829" y="0"/>
                    </a:lnTo>
                  </a:path>
                </a:pathLst>
              </a:custGeom>
              <a:noFill/>
              <a:ln w="3467">
                <a:solidFill>
                  <a:srgbClr val="13060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>
                  <a:latin typeface="游ゴシック" panose="020B0400000000000000" pitchFamily="50" charset="-128"/>
                  <a:ea typeface="游ゴシック" panose="020B0400000000000000" pitchFamily="50" charset="-128"/>
                </a:endParaRPr>
              </a:p>
            </p:txBody>
          </p:sp>
        </p:grpSp>
      </p:grp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0" t="46051" r="71425" b="46276"/>
          <a:stretch/>
        </p:blipFill>
        <p:spPr>
          <a:xfrm>
            <a:off x="6858427" y="2570786"/>
            <a:ext cx="386923" cy="21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9953</TotalTime>
  <Words>476</Words>
  <Application>Microsoft Office PowerPoint</Application>
  <PresentationFormat>ユーザー設定</PresentationFormat>
  <Paragraphs>86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游ゴシック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546</cp:revision>
  <cp:lastPrinted>2021-12-20T06:25:45Z</cp:lastPrinted>
  <dcterms:created xsi:type="dcterms:W3CDTF">2010-09-29T12:55:25Z</dcterms:created>
  <dcterms:modified xsi:type="dcterms:W3CDTF">2025-08-25T02:20:41Z</dcterms:modified>
</cp:coreProperties>
</file>