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8" r:id="rId1"/>
  </p:sldMasterIdLst>
  <p:notesMasterIdLst>
    <p:notesMasterId r:id="rId3"/>
  </p:notesMasterIdLst>
  <p:handoutMasterIdLst>
    <p:handoutMasterId r:id="rId4"/>
  </p:handoutMasterIdLst>
  <p:sldIdLst>
    <p:sldId id="300" r:id="rId2"/>
  </p:sldIdLst>
  <p:sldSz cx="10691813" cy="7559675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B4948"/>
    <a:srgbClr val="D95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32" autoAdjust="0"/>
    <p:restoredTop sz="96190" autoAdjust="0"/>
  </p:normalViewPr>
  <p:slideViewPr>
    <p:cSldViewPr snapToGrid="0" showGuides="1">
      <p:cViewPr>
        <p:scale>
          <a:sx n="156" d="100"/>
          <a:sy n="156" d="100"/>
        </p:scale>
        <p:origin x="628" y="-438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89" d="100"/>
          <a:sy n="89" d="100"/>
        </p:scale>
        <p:origin x="4496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B527FA63-4B13-B34D-93B9-14AABE0F8A94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0E433488-13E7-984D-8394-9A9C8DB5A0B3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7625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6" name="Rectangle 4">
            <a:extLst>
              <a:ext uri="{FF2B5EF4-FFF2-40B4-BE49-F238E27FC236}">
                <a16:creationId xmlns:a16="http://schemas.microsoft.com/office/drawing/2014/main" id="{7DAC4611-FA7F-C24A-9866-C8A1DB41C949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245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7" name="Rectangle 5">
            <a:extLst>
              <a:ext uri="{FF2B5EF4-FFF2-40B4-BE49-F238E27FC236}">
                <a16:creationId xmlns:a16="http://schemas.microsoft.com/office/drawing/2014/main" id="{380119EA-072F-F048-AEBD-BA4635BC360A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7625" y="944245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99FB9110-0438-FF42-A562-5D64BC07EAC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DC5D5908-F075-8140-8207-8CB94DD95782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565B388D-5063-7145-84EE-AF6DC03A6369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57625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fld id="{8C9A6778-A3FA-C74E-9E18-9BCB36330D97}" type="datetime1">
              <a:rPr lang="en-US" altLang="ja-JP"/>
              <a:pPr>
                <a:defRPr/>
              </a:pPr>
              <a:t>8/25/2025</a:t>
            </a:fld>
            <a:endParaRPr lang="en-US" altLang="ja-JP"/>
          </a:p>
        </p:txBody>
      </p:sp>
      <p:sp>
        <p:nvSpPr>
          <p:cNvPr id="13316" name="Rectangle 4">
            <a:extLst>
              <a:ext uri="{FF2B5EF4-FFF2-40B4-BE49-F238E27FC236}">
                <a16:creationId xmlns:a16="http://schemas.microsoft.com/office/drawing/2014/main" id="{D129AAF4-F51F-094D-B476-A0606DFF606D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68350" y="746125"/>
            <a:ext cx="52705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5" name="Rectangle 5">
            <a:extLst>
              <a:ext uri="{FF2B5EF4-FFF2-40B4-BE49-F238E27FC236}">
                <a16:creationId xmlns:a16="http://schemas.microsoft.com/office/drawing/2014/main" id="{A51AEF80-23CE-5443-90A3-A33684C82575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8050" y="4721225"/>
            <a:ext cx="4991100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</a:t>
            </a:r>
            <a:r>
              <a:rPr lang="en-US" altLang="ja-JP" noProof="0"/>
              <a:t> </a:t>
            </a:r>
            <a:r>
              <a:rPr lang="ja-JP" altLang="en-US" noProof="0"/>
              <a:t>テキストの書式設定</a:t>
            </a:r>
            <a:endParaRPr lang="en-US" altLang="ja-JP" noProof="0"/>
          </a:p>
          <a:p>
            <a:pPr lvl="1"/>
            <a:r>
              <a:rPr lang="ja-JP" altLang="en-US" noProof="0"/>
              <a:t>第</a:t>
            </a:r>
            <a:r>
              <a:rPr lang="en-US" altLang="ja-JP" noProof="0"/>
              <a:t> 2 </a:t>
            </a:r>
            <a:r>
              <a:rPr lang="ja-JP" altLang="en-US" noProof="0"/>
              <a:t>レベル</a:t>
            </a:r>
            <a:endParaRPr lang="en-US" altLang="ja-JP" noProof="0"/>
          </a:p>
          <a:p>
            <a:pPr lvl="2"/>
            <a:r>
              <a:rPr lang="ja-JP" altLang="en-US" noProof="0"/>
              <a:t>第</a:t>
            </a:r>
            <a:r>
              <a:rPr lang="en-US" altLang="ja-JP" noProof="0"/>
              <a:t> 3 </a:t>
            </a:r>
            <a:r>
              <a:rPr lang="ja-JP" altLang="en-US" noProof="0"/>
              <a:t>レベル</a:t>
            </a:r>
            <a:endParaRPr lang="en-US" altLang="ja-JP" noProof="0"/>
          </a:p>
          <a:p>
            <a:pPr lvl="3"/>
            <a:r>
              <a:rPr lang="ja-JP" altLang="en-US" noProof="0"/>
              <a:t>第</a:t>
            </a:r>
            <a:r>
              <a:rPr lang="en-US" altLang="ja-JP" noProof="0"/>
              <a:t> 4 </a:t>
            </a:r>
            <a:r>
              <a:rPr lang="ja-JP" altLang="en-US" noProof="0"/>
              <a:t>レベル</a:t>
            </a:r>
            <a:endParaRPr lang="en-US" altLang="ja-JP" noProof="0"/>
          </a:p>
          <a:p>
            <a:pPr lvl="4"/>
            <a:r>
              <a:rPr lang="ja-JP" altLang="en-US" noProof="0"/>
              <a:t>第</a:t>
            </a:r>
            <a:r>
              <a:rPr lang="en-US" altLang="ja-JP" noProof="0"/>
              <a:t> 5 </a:t>
            </a:r>
            <a:r>
              <a:rPr lang="ja-JP" altLang="en-US" noProof="0"/>
              <a:t>レベル</a:t>
            </a:r>
          </a:p>
        </p:txBody>
      </p:sp>
      <p:sp>
        <p:nvSpPr>
          <p:cNvPr id="15366" name="Rectangle 6">
            <a:extLst>
              <a:ext uri="{FF2B5EF4-FFF2-40B4-BE49-F238E27FC236}">
                <a16:creationId xmlns:a16="http://schemas.microsoft.com/office/drawing/2014/main" id="{F46E546D-1915-FA41-BC33-F77A70B5F64E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245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5367" name="Rectangle 7">
            <a:extLst>
              <a:ext uri="{FF2B5EF4-FFF2-40B4-BE49-F238E27FC236}">
                <a16:creationId xmlns:a16="http://schemas.microsoft.com/office/drawing/2014/main" id="{3E2F109F-F240-4743-B681-E0AAF356F19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7625" y="944245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C6D617CA-1017-2047-8EF2-B3F641E5A6B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748476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ＭＳ Ｐゴシック" pitchFamily="84" charset="-128"/>
        <a:cs typeface="ＭＳ Ｐゴシック" pitchFamily="114" charset="-128"/>
      </a:defRPr>
    </a:lvl1pPr>
    <a:lvl2pPr marL="495300"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ＭＳ Ｐゴシック" pitchFamily="84" charset="-128"/>
        <a:cs typeface="+mn-cs"/>
      </a:defRPr>
    </a:lvl2pPr>
    <a:lvl3pPr marL="992188"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ＭＳ Ｐゴシック" pitchFamily="84" charset="-128"/>
        <a:cs typeface="+mn-cs"/>
      </a:defRPr>
    </a:lvl3pPr>
    <a:lvl4pPr marL="1490663"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ＭＳ Ｐゴシック" pitchFamily="84" charset="-128"/>
        <a:cs typeface="+mn-cs"/>
      </a:defRPr>
    </a:lvl4pPr>
    <a:lvl5pPr marL="1989138"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ＭＳ Ｐゴシック" pitchFamily="84" charset="-128"/>
        <a:cs typeface="+mn-cs"/>
      </a:defRPr>
    </a:lvl5pPr>
    <a:lvl6pPr marL="2488622" algn="l" defTabSz="995450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6pPr>
    <a:lvl7pPr marL="2986349" algn="l" defTabSz="995450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7pPr>
    <a:lvl8pPr marL="3484073" algn="l" defTabSz="995450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8pPr>
    <a:lvl9pPr marL="3981798" algn="l" defTabSz="995450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>
            <a:extLst>
              <a:ext uri="{FF2B5EF4-FFF2-40B4-BE49-F238E27FC236}">
                <a16:creationId xmlns:a16="http://schemas.microsoft.com/office/drawing/2014/main" id="{81F634BD-34C5-0E41-A150-6652D74C73B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8" name="Rectangle 3">
            <a:extLst>
              <a:ext uri="{FF2B5EF4-FFF2-40B4-BE49-F238E27FC236}">
                <a16:creationId xmlns:a16="http://schemas.microsoft.com/office/drawing/2014/main" id="{90BD24CB-D239-1A49-9F38-E082F196914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defTabSz="496012" eaLnBrk="1" hangingPunct="1">
              <a:defRPr/>
            </a:pPr>
            <a:endParaRPr lang="ja-JP" altLang="en-US" sz="1306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268623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-1:LIXI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28">
            <a:extLst>
              <a:ext uri="{FF2B5EF4-FFF2-40B4-BE49-F238E27FC236}">
                <a16:creationId xmlns:a16="http://schemas.microsoft.com/office/drawing/2014/main" id="{0BEF197A-7849-B142-A95B-DC1C1266894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Line 288">
            <a:extLst>
              <a:ext uri="{FF2B5EF4-FFF2-40B4-BE49-F238E27FC236}">
                <a16:creationId xmlns:a16="http://schemas.microsoft.com/office/drawing/2014/main" id="{0BC21D27-3C6F-D340-8BBB-E8690000D055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25C66788-D7E4-9E44-90E6-B1AD47FD27C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0" name="図 70">
            <a:extLst>
              <a:ext uri="{FF2B5EF4-FFF2-40B4-BE49-F238E27FC236}">
                <a16:creationId xmlns:a16="http://schemas.microsoft.com/office/drawing/2014/main" id="{169AAB34-F82F-7A45-BBB9-B249E553EB2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4A5ADDE7-A8CA-3F43-B42D-3BB5B6F76D3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0646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-3:EXSIOR（帯なし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12">
            <a:extLst>
              <a:ext uri="{FF2B5EF4-FFF2-40B4-BE49-F238E27FC236}">
                <a16:creationId xmlns:a16="http://schemas.microsoft.com/office/drawing/2014/main" id="{692E8FD0-F161-DE48-9E73-49EF130F1CB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3788" y="100013"/>
            <a:ext cx="533400" cy="173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F41AB514-A4B6-374D-90CE-065073271169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EED6F73E-76C2-F348-A7B4-C351CB546CE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0" name="図 70">
            <a:extLst>
              <a:ext uri="{FF2B5EF4-FFF2-40B4-BE49-F238E27FC236}">
                <a16:creationId xmlns:a16="http://schemas.microsoft.com/office/drawing/2014/main" id="{061D5382-D263-2643-ABED-8BDB58723B8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13832B5D-64B8-684A-A6B5-833BE320A39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2520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-4:TOSTEM（帯なし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12">
            <a:extLst>
              <a:ext uri="{FF2B5EF4-FFF2-40B4-BE49-F238E27FC236}">
                <a16:creationId xmlns:a16="http://schemas.microsoft.com/office/drawing/2014/main" id="{B0956356-055A-9542-BD35-1580EA66C64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5525" y="138113"/>
            <a:ext cx="601663" cy="12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FAD81878-65B1-AD4B-8C07-C338D50CB125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3F6CD256-1BE5-334E-8AC8-798FE57D94C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0" name="図 70">
            <a:extLst>
              <a:ext uri="{FF2B5EF4-FFF2-40B4-BE49-F238E27FC236}">
                <a16:creationId xmlns:a16="http://schemas.microsoft.com/office/drawing/2014/main" id="{FE1814F9-C12C-8940-AE04-EBAC3F277FE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A6C33804-7BD4-374A-9903-CA1F1876862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15681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-5:INTERIO（帯なし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12">
            <a:extLst>
              <a:ext uri="{FF2B5EF4-FFF2-40B4-BE49-F238E27FC236}">
                <a16:creationId xmlns:a16="http://schemas.microsoft.com/office/drawing/2014/main" id="{57B48BC9-0E64-DD4C-B0F0-A42ED28BD78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2513" y="130175"/>
            <a:ext cx="574675" cy="13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3BE64055-36A3-D848-AC09-B89AD5AA80A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AE37DE4B-14B4-8446-A646-2576E6B5E3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0" name="図 70">
            <a:extLst>
              <a:ext uri="{FF2B5EF4-FFF2-40B4-BE49-F238E27FC236}">
                <a16:creationId xmlns:a16="http://schemas.microsoft.com/office/drawing/2014/main" id="{2AEB9C66-CC1A-5346-9A49-DA6B762C654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F2D5D346-B240-3A4B-BEC8-6420E30FD09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090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-2:INA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3">
            <a:extLst>
              <a:ext uri="{FF2B5EF4-FFF2-40B4-BE49-F238E27FC236}">
                <a16:creationId xmlns:a16="http://schemas.microsoft.com/office/drawing/2014/main" id="{A246273F-0316-124D-913B-065B51648B2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Line 288">
            <a:extLst>
              <a:ext uri="{FF2B5EF4-FFF2-40B4-BE49-F238E27FC236}">
                <a16:creationId xmlns:a16="http://schemas.microsoft.com/office/drawing/2014/main" id="{F052AE12-B60B-784C-B34A-CF54CD41157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D3FC005-CC27-3947-9F96-93095E78E53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1" name="図 70">
            <a:extLst>
              <a:ext uri="{FF2B5EF4-FFF2-40B4-BE49-F238E27FC236}">
                <a16:creationId xmlns:a16="http://schemas.microsoft.com/office/drawing/2014/main" id="{2CC842CC-005C-5641-8858-9C3B75F1CA4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7D0E429B-C0A1-3545-B3F9-A15BC5D2E8B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59970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-3:EXSI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04EA6704-86EF-E54D-BEB2-BD32BD3802E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12FCDB43-EEFD-4444-AEE2-736D21FBE2F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4E2CD2F-9B90-404C-BB32-DE58955605A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1" name="図 70">
            <a:extLst>
              <a:ext uri="{FF2B5EF4-FFF2-40B4-BE49-F238E27FC236}">
                <a16:creationId xmlns:a16="http://schemas.microsoft.com/office/drawing/2014/main" id="{2056DFBE-4E35-FC42-A056-133AD871A7E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4797D0CA-9200-994B-86E1-562A84C39B2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406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-4:TOST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81C18BD7-6EFE-0B4D-A8EE-90E7B9FB960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37E6CDB7-F131-9E4F-8699-128E560B5A95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F43C4B3-C0F6-774B-AC90-133DA5B58D3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1" name="図 70">
            <a:extLst>
              <a:ext uri="{FF2B5EF4-FFF2-40B4-BE49-F238E27FC236}">
                <a16:creationId xmlns:a16="http://schemas.microsoft.com/office/drawing/2014/main" id="{637CF95E-95B4-4F4B-B11C-46CB0538A9E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B36565EE-CE8E-1A44-8A9F-9ED8333C8F8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77505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-5:INTER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2F3622A4-9F6A-DF4E-8124-C92CD62C28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46DCDCD0-3AC0-A048-A727-1E98792F2E9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C70CBA1-39BE-384D-86EF-5191A45C214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1" name="図 70">
            <a:extLst>
              <a:ext uri="{FF2B5EF4-FFF2-40B4-BE49-F238E27FC236}">
                <a16:creationId xmlns:a16="http://schemas.microsoft.com/office/drawing/2014/main" id="{77467F87-BB1F-264E-BE9F-AF86BC9543D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EE2BDD4B-6EC7-DA41-8303-F9AFDF1767F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786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-1:エコファーストな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288">
            <a:extLst>
              <a:ext uri="{FF2B5EF4-FFF2-40B4-BE49-F238E27FC236}">
                <a16:creationId xmlns:a16="http://schemas.microsoft.com/office/drawing/2014/main" id="{BB3CB7EA-4A85-974A-BDD0-942B2EDB54E8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8" name="Rectangle 9">
            <a:extLst>
              <a:ext uri="{FF2B5EF4-FFF2-40B4-BE49-F238E27FC236}">
                <a16:creationId xmlns:a16="http://schemas.microsoft.com/office/drawing/2014/main" id="{A8C502DD-0634-EA40-9446-CFAC8D1A65B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9" name="図 70">
            <a:extLst>
              <a:ext uri="{FF2B5EF4-FFF2-40B4-BE49-F238E27FC236}">
                <a16:creationId xmlns:a16="http://schemas.microsoft.com/office/drawing/2014/main" id="{114905AE-A962-CC40-A230-3B5C998728B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131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-2:長期保証サービス有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9">
            <a:extLst>
              <a:ext uri="{FF2B5EF4-FFF2-40B4-BE49-F238E27FC236}">
                <a16:creationId xmlns:a16="http://schemas.microsoft.com/office/drawing/2014/main" id="{412B11FA-436C-AA40-A830-3978CB7EC18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331913" y="7423150"/>
            <a:ext cx="923925" cy="7778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詳細は</a:t>
            </a: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WEB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をご確認ください</a:t>
            </a:r>
            <a:endParaRPr lang="en-US" altLang="ja-JP" sz="500">
              <a:solidFill>
                <a:schemeClr val="tx2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pic>
        <p:nvPicPr>
          <p:cNvPr id="7" name="図 13">
            <a:extLst>
              <a:ext uri="{FF2B5EF4-FFF2-40B4-BE49-F238E27FC236}">
                <a16:creationId xmlns:a16="http://schemas.microsoft.com/office/drawing/2014/main" id="{CA1A329A-8FE5-D648-A2B7-051098B3E27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7209972"/>
            <a:ext cx="923925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Line 288">
            <a:extLst>
              <a:ext uri="{FF2B5EF4-FFF2-40B4-BE49-F238E27FC236}">
                <a16:creationId xmlns:a16="http://schemas.microsoft.com/office/drawing/2014/main" id="{A7427117-E3FF-0A42-A2ED-AD17EDE3954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11" name="Rectangle 9">
            <a:extLst>
              <a:ext uri="{FF2B5EF4-FFF2-40B4-BE49-F238E27FC236}">
                <a16:creationId xmlns:a16="http://schemas.microsoft.com/office/drawing/2014/main" id="{4CB710C5-C0CA-9149-B8C9-FFF3B4B113C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2" name="図 70">
            <a:extLst>
              <a:ext uri="{FF2B5EF4-FFF2-40B4-BE49-F238E27FC236}">
                <a16:creationId xmlns:a16="http://schemas.microsoft.com/office/drawing/2014/main" id="{C3A73AD5-44B0-F943-A983-F216C0742F5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AA986C43-6E5F-A74E-8AF7-B737CF1B2E7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485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-1:LIXIL（帯なし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12">
            <a:extLst>
              <a:ext uri="{FF2B5EF4-FFF2-40B4-BE49-F238E27FC236}">
                <a16:creationId xmlns:a16="http://schemas.microsoft.com/office/drawing/2014/main" id="{C00DB1A8-0470-BB45-82B1-BE9EB024962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5700" y="127000"/>
            <a:ext cx="471488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41EAB20B-B7D8-5647-8F72-157D68B64981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9B3BF950-55B9-6544-927E-D3BC413A910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0" name="図 70">
            <a:extLst>
              <a:ext uri="{FF2B5EF4-FFF2-40B4-BE49-F238E27FC236}">
                <a16:creationId xmlns:a16="http://schemas.microsoft.com/office/drawing/2014/main" id="{5F100BFB-CF55-514A-AA6A-9672C86BF4F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0834531F-142A-844D-A0AE-52EED4C304C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419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-2:INAX（帯なし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12">
            <a:extLst>
              <a:ext uri="{FF2B5EF4-FFF2-40B4-BE49-F238E27FC236}">
                <a16:creationId xmlns:a16="http://schemas.microsoft.com/office/drawing/2014/main" id="{7F852F87-CE63-0E4D-B626-010E3753695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01263" y="141288"/>
            <a:ext cx="417512" cy="12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D1D62C18-EED0-9A4E-B5AA-C2E8C502EB7C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7507436-CF18-CB4A-875D-E2D32D429F5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1" name="図 70">
            <a:extLst>
              <a:ext uri="{FF2B5EF4-FFF2-40B4-BE49-F238E27FC236}">
                <a16:creationId xmlns:a16="http://schemas.microsoft.com/office/drawing/2014/main" id="{F39F8AC4-E7E8-B84A-8928-B2ED091478A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6CFA223D-9598-D141-A54A-60B26515067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498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7914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</p:sldLayoutIdLst>
  <p:hf sldNum="0" hdr="0" ftr="0" dt="0"/>
  <p:txStyles>
    <p:titleStyle>
      <a:lvl1pPr algn="l" defTabSz="493456" rtl="0" eaLnBrk="1" latinLnBrk="0" hangingPunct="1">
        <a:spcBef>
          <a:spcPct val="0"/>
        </a:spcBef>
        <a:buNone/>
        <a:defRPr kumimoji="1" sz="2159" b="1" kern="1200" cap="all">
          <a:solidFill>
            <a:schemeClr val="tx2"/>
          </a:solidFill>
          <a:latin typeface="+mj-lt"/>
          <a:ea typeface="メイリオ"/>
          <a:cs typeface="メイリオ"/>
        </a:defRPr>
      </a:lvl1pPr>
    </p:titleStyle>
    <p:bodyStyle>
      <a:lvl1pPr marL="0" indent="-163190" algn="l" defTabSz="493456" rtl="0" eaLnBrk="1" latinLnBrk="0" hangingPunct="1">
        <a:spcBef>
          <a:spcPts val="378"/>
        </a:spcBef>
        <a:buSzPct val="100000"/>
        <a:buFontTx/>
        <a:buBlip>
          <a:blip r:embed="rId14"/>
        </a:buBlip>
        <a:defRPr kumimoji="1" sz="1943" b="1" kern="1200">
          <a:solidFill>
            <a:schemeClr val="tx1"/>
          </a:solidFill>
          <a:latin typeface="+mn-lt"/>
          <a:ea typeface="+mn-ea"/>
          <a:cs typeface="メイリオ"/>
        </a:defRPr>
      </a:lvl1pPr>
      <a:lvl2pPr marL="191900" indent="0" algn="l" defTabSz="493456" rtl="0" eaLnBrk="1" latinLnBrk="0" hangingPunct="1">
        <a:spcBef>
          <a:spcPts val="351"/>
        </a:spcBef>
        <a:buFontTx/>
        <a:buNone/>
        <a:defRPr kumimoji="1" sz="1943" kern="1200">
          <a:solidFill>
            <a:schemeClr val="tx1"/>
          </a:solidFill>
          <a:latin typeface="+mn-lt"/>
          <a:ea typeface="+mn-ea"/>
          <a:cs typeface="メイリオ"/>
        </a:defRPr>
      </a:lvl2pPr>
      <a:lvl3pPr marL="191900" indent="0" algn="l" defTabSz="493456" rtl="0" eaLnBrk="1" latinLnBrk="0" hangingPunct="1">
        <a:spcBef>
          <a:spcPts val="324"/>
        </a:spcBef>
        <a:buFontTx/>
        <a:buNone/>
        <a:defRPr kumimoji="1" sz="1295" kern="1200">
          <a:solidFill>
            <a:schemeClr val="tx1"/>
          </a:solidFill>
          <a:latin typeface="+mn-ea"/>
          <a:ea typeface="+mn-ea"/>
          <a:cs typeface="メイリオ"/>
        </a:defRPr>
      </a:lvl3pPr>
      <a:lvl4pPr marL="678502" indent="-94237" algn="l" defTabSz="493456" rtl="0" eaLnBrk="1" latinLnBrk="0" hangingPunct="1">
        <a:spcBef>
          <a:spcPts val="297"/>
        </a:spcBef>
        <a:buFontTx/>
        <a:buNone/>
        <a:tabLst/>
        <a:defRPr kumimoji="1" sz="1187" kern="1200">
          <a:solidFill>
            <a:schemeClr val="tx1"/>
          </a:solidFill>
          <a:latin typeface="+mn-ea"/>
          <a:ea typeface="+mn-ea"/>
          <a:cs typeface="メイリオ"/>
        </a:defRPr>
      </a:lvl4pPr>
      <a:lvl5pPr marL="1554044" marR="0" indent="-202180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Char char="•"/>
        <a:tabLst/>
        <a:defRPr kumimoji="1" sz="1187" kern="1200">
          <a:solidFill>
            <a:schemeClr val="tx1"/>
          </a:solidFill>
          <a:latin typeface="+mn-ea"/>
          <a:ea typeface="+mn-ea"/>
          <a:cs typeface="メイリオ"/>
        </a:defRPr>
      </a:lvl5pPr>
      <a:lvl6pPr marL="2714008" marR="0" indent="-292990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Char char="•"/>
        <a:tabLst/>
        <a:defRPr kumimoji="1" sz="1187" kern="1200">
          <a:solidFill>
            <a:schemeClr val="tx1"/>
          </a:solidFill>
          <a:latin typeface="+mn-ea"/>
          <a:ea typeface="+mn-ea"/>
          <a:cs typeface="+mn-cs"/>
        </a:defRPr>
      </a:lvl6pPr>
      <a:lvl7pPr marL="3776309" marR="0" indent="0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None/>
        <a:tabLst/>
        <a:defRPr kumimoji="1" sz="1187" kern="1200">
          <a:solidFill>
            <a:schemeClr val="tx1"/>
          </a:solidFill>
          <a:latin typeface="+mn-ea"/>
          <a:ea typeface="+mn-ea"/>
          <a:cs typeface="+mn-cs"/>
        </a:defRPr>
      </a:lvl7pPr>
      <a:lvl8pPr marL="4304033" marR="0" indent="-527724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Char char="•"/>
        <a:tabLst/>
        <a:defRPr kumimoji="1" sz="1187" kern="1200">
          <a:solidFill>
            <a:schemeClr val="tx1"/>
          </a:solidFill>
          <a:latin typeface="+mn-ea"/>
          <a:ea typeface="+mn-ea"/>
          <a:cs typeface="+mn-cs"/>
        </a:defRPr>
      </a:lvl8pPr>
      <a:lvl9pPr marL="4304033" marR="0" indent="-527724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Char char="•"/>
        <a:tabLst/>
        <a:defRPr kumimoji="1" sz="1187" kern="1200">
          <a:solidFill>
            <a:schemeClr val="tx1"/>
          </a:solidFill>
          <a:latin typeface="+mn-ea"/>
          <a:ea typeface="+mn-ea"/>
          <a:cs typeface="+mn-cs"/>
        </a:defRPr>
      </a:lvl9pPr>
    </p:bodyStyle>
    <p:otherStyle>
      <a:defPPr>
        <a:defRPr lang="ja-JP"/>
      </a:defPPr>
      <a:lvl1pPr marL="0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1pPr>
      <a:lvl2pPr marL="493456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2pPr>
      <a:lvl3pPr marL="986912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3pPr>
      <a:lvl4pPr marL="1480368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4pPr>
      <a:lvl5pPr marL="1973824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5pPr>
      <a:lvl6pPr marL="2467280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6pPr>
      <a:lvl7pPr marL="2960736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7pPr>
      <a:lvl8pPr marL="3454192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8pPr>
      <a:lvl9pPr marL="3947648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13" Type="http://schemas.openxmlformats.org/officeDocument/2006/relationships/image" Target="../media/image25.jpeg"/><Relationship Id="rId18" Type="http://schemas.openxmlformats.org/officeDocument/2006/relationships/image" Target="../media/image30.png"/><Relationship Id="rId3" Type="http://schemas.openxmlformats.org/officeDocument/2006/relationships/image" Target="../media/image15.jpg"/><Relationship Id="rId21" Type="http://schemas.openxmlformats.org/officeDocument/2006/relationships/image" Target="../media/image33.jpg"/><Relationship Id="rId7" Type="http://schemas.openxmlformats.org/officeDocument/2006/relationships/image" Target="../media/image19.jpeg"/><Relationship Id="rId12" Type="http://schemas.openxmlformats.org/officeDocument/2006/relationships/image" Target="../media/image24.png"/><Relationship Id="rId17" Type="http://schemas.openxmlformats.org/officeDocument/2006/relationships/image" Target="../media/image29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28.png"/><Relationship Id="rId20" Type="http://schemas.openxmlformats.org/officeDocument/2006/relationships/image" Target="../media/image3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5" Type="http://schemas.openxmlformats.org/officeDocument/2006/relationships/image" Target="../media/image27.jpeg"/><Relationship Id="rId10" Type="http://schemas.openxmlformats.org/officeDocument/2006/relationships/image" Target="../media/image22.png"/><Relationship Id="rId19" Type="http://schemas.openxmlformats.org/officeDocument/2006/relationships/image" Target="../media/image31.jpeg"/><Relationship Id="rId4" Type="http://schemas.openxmlformats.org/officeDocument/2006/relationships/image" Target="../media/image16.png"/><Relationship Id="rId9" Type="http://schemas.openxmlformats.org/officeDocument/2006/relationships/image" Target="../media/image21.jpeg"/><Relationship Id="rId14" Type="http://schemas.openxmlformats.org/officeDocument/2006/relationships/image" Target="../media/image26.jpeg"/><Relationship Id="rId22" Type="http://schemas.openxmlformats.org/officeDocument/2006/relationships/image" Target="../media/image3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14"/>
          <a:stretch/>
        </p:blipFill>
        <p:spPr>
          <a:xfrm>
            <a:off x="9114929" y="3377466"/>
            <a:ext cx="1407910" cy="1480196"/>
          </a:xfrm>
          <a:prstGeom prst="rect">
            <a:avLst/>
          </a:prstGeom>
        </p:spPr>
      </p:pic>
      <p:sp>
        <p:nvSpPr>
          <p:cNvPr id="15365" name="Text Box 1039">
            <a:extLst>
              <a:ext uri="{FF2B5EF4-FFF2-40B4-BE49-F238E27FC236}">
                <a16:creationId xmlns:a16="http://schemas.microsoft.com/office/drawing/2014/main" id="{5305156E-DA42-0A4C-A104-833CCADA6D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56550" y="128588"/>
            <a:ext cx="1154113" cy="13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ja-JP" altLang="en-US" sz="900" b="1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□□□□□■■■■■</a:t>
            </a:r>
          </a:p>
        </p:txBody>
      </p:sp>
      <p:sp>
        <p:nvSpPr>
          <p:cNvPr id="15366" name="Text Box 1039">
            <a:extLst>
              <a:ext uri="{FF2B5EF4-FFF2-40B4-BE49-F238E27FC236}">
                <a16:creationId xmlns:a16="http://schemas.microsoft.com/office/drawing/2014/main" id="{0B886D4C-5C70-0E46-A6D5-BFBE1A200F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5" y="501650"/>
            <a:ext cx="125675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インテリア建材</a:t>
            </a:r>
          </a:p>
        </p:txBody>
      </p:sp>
      <p:sp>
        <p:nvSpPr>
          <p:cNvPr id="15367" name="Text Box 1039">
            <a:extLst>
              <a:ext uri="{FF2B5EF4-FFF2-40B4-BE49-F238E27FC236}">
                <a16:creationId xmlns:a16="http://schemas.microsoft.com/office/drawing/2014/main" id="{5D426F98-4E66-5E4D-9EA2-51DAEB00D7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4099" y="335280"/>
            <a:ext cx="285334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8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ラシッサ </a:t>
            </a:r>
            <a:r>
              <a:rPr lang="en-US" altLang="ja-JP" sz="28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S</a:t>
            </a:r>
            <a:r>
              <a:rPr lang="ja-JP" altLang="en-US" sz="28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フロア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7A8974C9-868E-A945-8CEF-985817BF30F7}"/>
              </a:ext>
            </a:extLst>
          </p:cNvPr>
          <p:cNvSpPr/>
          <p:nvPr/>
        </p:nvSpPr>
        <p:spPr>
          <a:xfrm>
            <a:off x="-1525587" y="0"/>
            <a:ext cx="1331277" cy="785813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sz="1600" b="1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A-1:LIXIL</a:t>
            </a:r>
            <a:endParaRPr lang="ja-JP" altLang="en-US" sz="1600" b="1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sp>
        <p:nvSpPr>
          <p:cNvPr id="24" name="Text Box 1039">
            <a:extLst>
              <a:ext uri="{FF2B5EF4-FFF2-40B4-BE49-F238E27FC236}">
                <a16:creationId xmlns:a16="http://schemas.microsoft.com/office/drawing/2014/main" id="{53152343-5209-5247-9115-DAF3839F14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5" y="100013"/>
            <a:ext cx="1411288" cy="16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100" b="1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□□□□□■■■■■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F7C09E09-4923-6849-9DC0-C805F44E22FE}"/>
              </a:ext>
            </a:extLst>
          </p:cNvPr>
          <p:cNvSpPr/>
          <p:nvPr/>
        </p:nvSpPr>
        <p:spPr>
          <a:xfrm>
            <a:off x="0" y="-1537322"/>
            <a:ext cx="6743700" cy="1314374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1C3A836-0976-A64C-B16F-45305A7EBD1F}"/>
              </a:ext>
            </a:extLst>
          </p:cNvPr>
          <p:cNvSpPr txBox="1"/>
          <p:nvPr/>
        </p:nvSpPr>
        <p:spPr>
          <a:xfrm>
            <a:off x="4217355" y="-1316229"/>
            <a:ext cx="243068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←</a:t>
            </a:r>
            <a:endParaRPr kumimoji="1" lang="en-US" altLang="ja-JP" sz="1400"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r>
              <a:rPr kumimoji="1" lang="en-US" altLang="ja-JP" sz="1400">
                <a:latin typeface="Yu Gothic" panose="020B0400000000000000" pitchFamily="34" charset="-128"/>
                <a:ea typeface="Yu Gothic" panose="020B0400000000000000" pitchFamily="34" charset="-128"/>
              </a:rPr>
              <a:t>RICHELLE</a:t>
            </a:r>
            <a:r>
              <a:rPr kumimoji="1"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、</a:t>
            </a:r>
            <a:r>
              <a:rPr kumimoji="1" lang="en-US" altLang="ja-JP" sz="1400">
                <a:latin typeface="Yu Gothic" panose="020B0400000000000000" pitchFamily="34" charset="-128"/>
                <a:ea typeface="Yu Gothic" panose="020B0400000000000000" pitchFamily="34" charset="-128"/>
              </a:rPr>
              <a:t>SPAGE</a:t>
            </a:r>
            <a:r>
              <a:rPr kumimoji="1"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に限り、商品名にロゴ使用可。</a:t>
            </a:r>
            <a:endParaRPr kumimoji="1" lang="en-US" altLang="ja-JP" sz="1400"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r>
              <a:rPr kumimoji="1" lang="en-US" altLang="ja-JP" sz="1400">
                <a:solidFill>
                  <a:srgbClr val="D95000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kumimoji="1" lang="ja-JP" altLang="en-US" sz="1400">
                <a:solidFill>
                  <a:srgbClr val="D95000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サイズ変更不可</a:t>
            </a:r>
            <a:endParaRPr kumimoji="1" lang="en-US" altLang="ja-JP" sz="1400">
              <a:solidFill>
                <a:srgbClr val="D95000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pic>
        <p:nvPicPr>
          <p:cNvPr id="18" name="図 17">
            <a:extLst>
              <a:ext uri="{FF2B5EF4-FFF2-40B4-BE49-F238E27FC236}">
                <a16:creationId xmlns:a16="http://schemas.microsoft.com/office/drawing/2014/main" id="{CEA7FDF2-509E-D640-BA9C-AAFBDC6D81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13789" y="-978818"/>
            <a:ext cx="1827954" cy="720000"/>
          </a:xfrm>
          <a:prstGeom prst="rect">
            <a:avLst/>
          </a:prstGeom>
        </p:spPr>
      </p:pic>
      <p:sp>
        <p:nvSpPr>
          <p:cNvPr id="19" name="Text Box 1039">
            <a:extLst>
              <a:ext uri="{FF2B5EF4-FFF2-40B4-BE49-F238E27FC236}">
                <a16:creationId xmlns:a16="http://schemas.microsoft.com/office/drawing/2014/main" id="{672CEE98-B33C-5A4E-BEC5-A58DCFAF74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5" y="-645730"/>
            <a:ext cx="166712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b="1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システムバスルーム </a:t>
            </a:r>
          </a:p>
        </p:txBody>
      </p:sp>
      <p:pic>
        <p:nvPicPr>
          <p:cNvPr id="22" name="図 21">
            <a:extLst>
              <a:ext uri="{FF2B5EF4-FFF2-40B4-BE49-F238E27FC236}">
                <a16:creationId xmlns:a16="http://schemas.microsoft.com/office/drawing/2014/main" id="{626324B6-8641-EF47-A1C4-D59A733D81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65345" y="-1319626"/>
            <a:ext cx="2148007" cy="288000"/>
          </a:xfrm>
          <a:prstGeom prst="rect">
            <a:avLst/>
          </a:prstGeom>
        </p:spPr>
      </p:pic>
      <p:sp>
        <p:nvSpPr>
          <p:cNvPr id="23" name="Text Box 1039">
            <a:extLst>
              <a:ext uri="{FF2B5EF4-FFF2-40B4-BE49-F238E27FC236}">
                <a16:creationId xmlns:a16="http://schemas.microsoft.com/office/drawing/2014/main" id="{E6732C8D-6A54-AB47-8FDA-70981FEAB5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5" y="-1207070"/>
            <a:ext cx="143629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b="1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システムキッチン</a:t>
            </a:r>
          </a:p>
        </p:txBody>
      </p:sp>
      <p:sp>
        <p:nvSpPr>
          <p:cNvPr id="54" name="Google Shape;86;p8"/>
          <p:cNvSpPr/>
          <p:nvPr/>
        </p:nvSpPr>
        <p:spPr>
          <a:xfrm>
            <a:off x="1433513" y="7310438"/>
            <a:ext cx="1260475" cy="184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"/>
              <a:buFont typeface="Arial"/>
              <a:buNone/>
            </a:pPr>
            <a:r>
              <a:rPr lang="en-US" altLang="ja-JP" sz="60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SPD99999008217 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"/>
              <a:buFont typeface="Arial"/>
              <a:buNone/>
            </a:pPr>
            <a:r>
              <a:rPr lang="ja-JP" sz="60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20</a:t>
            </a:r>
            <a:r>
              <a:rPr lang="en-US" altLang="ja-JP" sz="60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25</a:t>
            </a:r>
            <a:r>
              <a:rPr lang="ja-JP" sz="600" dirty="0" err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r>
              <a:rPr lang="en-US" altLang="ja-JP" sz="60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09.01</a:t>
            </a:r>
            <a:r>
              <a:rPr lang="ja-JP" sz="60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発行</a:t>
            </a:r>
            <a:endParaRPr dirty="0"/>
          </a:p>
        </p:txBody>
      </p:sp>
      <p:pic>
        <p:nvPicPr>
          <p:cNvPr id="55" name="図 11">
            <a:extLst>
              <a:ext uri="{FF2B5EF4-FFF2-40B4-BE49-F238E27FC236}">
                <a16:creationId xmlns:a16="http://schemas.microsoft.com/office/drawing/2014/main" id="{9A8A4E1A-D397-D820-2977-3ACA0E2FF5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94" y="841636"/>
            <a:ext cx="4734422" cy="2863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" name="object 141">
            <a:extLst>
              <a:ext uri="{FF2B5EF4-FFF2-40B4-BE49-F238E27FC236}">
                <a16:creationId xmlns:a16="http://schemas.microsoft.com/office/drawing/2014/main" id="{AD7AF38E-F29A-E404-F76E-DEAB5A4D87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4149" y="3427588"/>
            <a:ext cx="4373563" cy="24606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 marL="7938"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defTabSz="592138" fontAlgn="base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defTabSz="592138" fontAlgn="base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defTabSz="592138" fontAlgn="base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defTabSz="592138" fontAlgn="base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r>
              <a:rPr lang="ja-JP" altLang="ja-JP" sz="1600" dirty="0">
                <a:solidFill>
                  <a:schemeClr val="bg1">
                    <a:lumMod val="9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KozMinPro-Bold" pitchFamily="18" charset="-128"/>
              </a:rPr>
              <a:t>気持ちいい足</a:t>
            </a:r>
            <a:r>
              <a:rPr lang="ja-JP" altLang="ja-JP" sz="1600" dirty="0" err="1">
                <a:solidFill>
                  <a:schemeClr val="bg1">
                    <a:lumMod val="9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KozMinPro-Bold" pitchFamily="18" charset="-128"/>
              </a:rPr>
              <a:t>ざ</a:t>
            </a:r>
            <a:r>
              <a:rPr lang="ja-JP" altLang="ja-JP" sz="1600" dirty="0">
                <a:solidFill>
                  <a:schemeClr val="bg1">
                    <a:lumMod val="9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KozMinPro-Bold" pitchFamily="18" charset="-128"/>
              </a:rPr>
              <a:t>わり。さあ、素足で暮らそう。</a:t>
            </a:r>
          </a:p>
        </p:txBody>
      </p:sp>
      <p:graphicFrame>
        <p:nvGraphicFramePr>
          <p:cNvPr id="57" name="object 3">
            <a:extLst>
              <a:ext uri="{FF2B5EF4-FFF2-40B4-BE49-F238E27FC236}">
                <a16:creationId xmlns:a16="http://schemas.microsoft.com/office/drawing/2014/main" id="{1E948740-364A-F87D-F84B-F3E401D90A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6147804"/>
              </p:ext>
            </p:extLst>
          </p:nvPr>
        </p:nvGraphicFramePr>
        <p:xfrm>
          <a:off x="156275" y="4604280"/>
          <a:ext cx="2364755" cy="914400"/>
        </p:xfrm>
        <a:graphic>
          <a:graphicData uri="http://schemas.openxmlformats.org/drawingml/2006/table">
            <a:tbl>
              <a:tblPr/>
              <a:tblGrid>
                <a:gridCol w="7309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338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寸法</a:t>
                      </a:r>
                      <a:r>
                        <a:rPr kumimoji="1" lang="en-US" altLang="ja-JP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(㎜)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4267" cap="flat" cmpd="sng" algn="ctr">
                      <a:solidFill>
                        <a:srgbClr val="171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267" cap="flat" cmpd="sng" algn="ctr">
                      <a:solidFill>
                        <a:srgbClr val="171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267" cap="flat" cmpd="sng" algn="ctr">
                      <a:solidFill>
                        <a:srgbClr val="171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A"/>
                    </a:solidFill>
                  </a:tcPr>
                </a:tc>
                <a:tc>
                  <a:txBody>
                    <a:bodyPr/>
                    <a:lstStyle/>
                    <a:p>
                      <a:pPr marL="111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厚み</a:t>
                      </a:r>
                      <a:r>
                        <a:rPr kumimoji="1" lang="en-US" altLang="ja-JP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12× </a:t>
                      </a:r>
                      <a:r>
                        <a:rPr kumimoji="1" lang="ja-JP" alt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幅</a:t>
                      </a:r>
                      <a:r>
                        <a:rPr kumimoji="1" lang="en-US" altLang="ja-JP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303× </a:t>
                      </a:r>
                      <a:r>
                        <a:rPr kumimoji="1" lang="ja-JP" alt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長さ</a:t>
                      </a:r>
                      <a:r>
                        <a:rPr kumimoji="1" lang="en-US" altLang="ja-JP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1,818</a:t>
                      </a:r>
                    </a:p>
                  </a:txBody>
                  <a:tcPr marL="0" marR="0" marT="0" marB="0" anchor="ctr" horzOverflow="overflow">
                    <a:lnL w="4267" cap="flat" cmpd="sng" algn="ctr">
                      <a:solidFill>
                        <a:srgbClr val="171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4267" cap="flat" cmpd="sng" algn="ctr">
                      <a:solidFill>
                        <a:srgbClr val="171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267" cap="flat" cmpd="sng" algn="ctr">
                      <a:solidFill>
                        <a:srgbClr val="171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71001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基　材</a:t>
                      </a:r>
                      <a:endParaRPr kumimoji="1" lang="ja-JP" altLang="en-US" sz="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4267" cap="flat" cmpd="sng" algn="ctr">
                      <a:solidFill>
                        <a:srgbClr val="171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267" cap="flat" cmpd="sng" algn="ctr">
                      <a:solidFill>
                        <a:srgbClr val="171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267" cap="flat" cmpd="sng" algn="ctr">
                      <a:solidFill>
                        <a:srgbClr val="171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A"/>
                    </a:solidFill>
                  </a:tcPr>
                </a:tc>
                <a:tc>
                  <a:txBody>
                    <a:bodyPr/>
                    <a:lstStyle/>
                    <a:p>
                      <a:pPr marL="111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71001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エンジニアリングウッド＋国産針葉樹合板</a:t>
                      </a:r>
                      <a:endParaRPr kumimoji="1" lang="ja-JP" altLang="en-US" sz="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 horzOverflow="overflow">
                    <a:lnL w="4267" cap="flat" cmpd="sng" algn="ctr">
                      <a:solidFill>
                        <a:srgbClr val="171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4267" cap="flat" cmpd="sng" algn="ctr">
                      <a:solidFill>
                        <a:srgbClr val="171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267" cap="flat" cmpd="sng" algn="ctr">
                      <a:solidFill>
                        <a:srgbClr val="171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71001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表面材</a:t>
                      </a:r>
                      <a:endParaRPr kumimoji="1" lang="ja-JP" altLang="en-US" sz="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4267" cap="flat" cmpd="sng" algn="ctr">
                      <a:solidFill>
                        <a:srgbClr val="171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267" cap="flat" cmpd="sng" algn="ctr">
                      <a:solidFill>
                        <a:srgbClr val="171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267" cap="flat" cmpd="sng" algn="ctr">
                      <a:solidFill>
                        <a:srgbClr val="171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A"/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71001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リアルフットフィール仕上げハイパーフィルム</a:t>
                      </a:r>
                      <a:endParaRPr kumimoji="1" lang="ja-JP" altLang="en-US" sz="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 horzOverflow="overflow">
                    <a:lnL w="4267" cap="flat" cmpd="sng" algn="ctr">
                      <a:solidFill>
                        <a:srgbClr val="171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4267" cap="flat" cmpd="sng" algn="ctr">
                      <a:solidFill>
                        <a:srgbClr val="171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267" cap="flat" cmpd="sng" algn="ctr">
                      <a:solidFill>
                        <a:srgbClr val="171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71001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ホルムアルデヒド</a:t>
                      </a:r>
                      <a:endParaRPr kumimoji="1" lang="en-US" altLang="ja-JP" sz="600" b="0" i="0" u="none" strike="noStrike" cap="none" normalizeH="0" baseline="0" dirty="0">
                        <a:ln>
                          <a:noFill/>
                        </a:ln>
                        <a:solidFill>
                          <a:srgbClr val="171001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71001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対策</a:t>
                      </a:r>
                      <a:endParaRPr kumimoji="1" lang="ja-JP" altLang="en-US" sz="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4267" cap="flat" cmpd="sng" algn="ctr">
                      <a:solidFill>
                        <a:srgbClr val="171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267" cap="flat" cmpd="sng" algn="ctr">
                      <a:solidFill>
                        <a:srgbClr val="171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267" cap="flat" cmpd="sng" algn="ctr">
                      <a:solidFill>
                        <a:srgbClr val="171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A"/>
                    </a:solidFill>
                  </a:tcPr>
                </a:tc>
                <a:tc>
                  <a:txBody>
                    <a:bodyPr/>
                    <a:lstStyle/>
                    <a:p>
                      <a:pPr marL="603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71001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F☆☆☆☆</a:t>
                      </a:r>
                      <a:endParaRPr kumimoji="1" lang="en-US" altLang="ja-JP" sz="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 horzOverflow="overflow">
                    <a:lnL w="4267" cap="flat" cmpd="sng" algn="ctr">
                      <a:solidFill>
                        <a:srgbClr val="171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4267" cap="flat" cmpd="sng" algn="ctr">
                      <a:solidFill>
                        <a:srgbClr val="171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267" cap="flat" cmpd="sng" algn="ctr">
                      <a:solidFill>
                        <a:srgbClr val="171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71001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工　法</a:t>
                      </a:r>
                      <a:endParaRPr kumimoji="1" lang="ja-JP" altLang="en-US" sz="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4267" cap="flat" cmpd="sng" algn="ctr">
                      <a:solidFill>
                        <a:srgbClr val="171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267" cap="flat" cmpd="sng" algn="ctr">
                      <a:solidFill>
                        <a:srgbClr val="171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267" cap="flat" cmpd="sng" algn="ctr">
                      <a:solidFill>
                        <a:srgbClr val="171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6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木造戸建住宅捨て張り</a:t>
                      </a:r>
                      <a:endParaRPr lang="en-US" altLang="ja-JP" sz="6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  <a:p>
                      <a:pPr algn="ctr"/>
                      <a:r>
                        <a:rPr lang="ja-JP" altLang="en-US" sz="6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・マンション二重床</a:t>
                      </a:r>
                    </a:p>
                  </a:txBody>
                  <a:tcPr marL="0" marR="0" marT="0" marB="0" anchor="ctr" horzOverflow="overflow">
                    <a:lnL w="4267" cap="flat" cmpd="sng" algn="ctr">
                      <a:solidFill>
                        <a:srgbClr val="171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4267" cap="flat" cmpd="sng" algn="ctr">
                      <a:solidFill>
                        <a:srgbClr val="171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267" cap="flat" cmpd="sng" algn="ctr">
                      <a:solidFill>
                        <a:srgbClr val="171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8" name="object 177">
            <a:extLst>
              <a:ext uri="{FF2B5EF4-FFF2-40B4-BE49-F238E27FC236}">
                <a16:creationId xmlns:a16="http://schemas.microsoft.com/office/drawing/2014/main" id="{F1050526-EFBC-B3BA-8688-CEF01EA06E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275" y="5568684"/>
            <a:ext cx="1937121" cy="92333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 anchor="ctr">
            <a:spAutoFit/>
          </a:bodyPr>
          <a:lstStyle>
            <a:lvl1pPr marL="7938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600">
                <a:solidFill>
                  <a:srgbClr val="17100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おすすめ床造作材：ラシッサ　Ｓフロア用床造作材</a:t>
            </a:r>
            <a:endParaRPr lang="en-US" altLang="ja-JP" sz="60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9" name="object 4">
            <a:extLst>
              <a:ext uri="{FF2B5EF4-FFF2-40B4-BE49-F238E27FC236}">
                <a16:creationId xmlns:a16="http://schemas.microsoft.com/office/drawing/2014/main" id="{984635A0-5CB6-F217-7EC2-1486316191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275" y="4478867"/>
            <a:ext cx="48719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7938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ja-JP" sz="800" b="1" dirty="0">
                <a:solidFill>
                  <a:srgbClr val="5E564D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Regular"/>
              </a:rPr>
              <a:t>■</a:t>
            </a:r>
            <a:r>
              <a:rPr lang="ja-JP" altLang="ja-JP" sz="800" b="1" dirty="0">
                <a:solidFill>
                  <a:srgbClr val="535353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Regular"/>
              </a:rPr>
              <a:t>仕様</a:t>
            </a:r>
          </a:p>
        </p:txBody>
      </p:sp>
      <p:grpSp>
        <p:nvGrpSpPr>
          <p:cNvPr id="60" name="グループ化 3">
            <a:extLst>
              <a:ext uri="{FF2B5EF4-FFF2-40B4-BE49-F238E27FC236}">
                <a16:creationId xmlns:a16="http://schemas.microsoft.com/office/drawing/2014/main" id="{6D731E44-31D4-CB87-3E90-884F86B12C31}"/>
              </a:ext>
            </a:extLst>
          </p:cNvPr>
          <p:cNvGrpSpPr>
            <a:grpSpLocks/>
          </p:cNvGrpSpPr>
          <p:nvPr/>
        </p:nvGrpSpPr>
        <p:grpSpPr bwMode="auto">
          <a:xfrm>
            <a:off x="174625" y="6243933"/>
            <a:ext cx="4660920" cy="692046"/>
            <a:chOff x="23813" y="5870564"/>
            <a:chExt cx="3867152" cy="476490"/>
          </a:xfrm>
        </p:grpSpPr>
        <p:sp>
          <p:nvSpPr>
            <p:cNvPr id="61" name="object 83">
              <a:extLst>
                <a:ext uri="{FF2B5EF4-FFF2-40B4-BE49-F238E27FC236}">
                  <a16:creationId xmlns:a16="http://schemas.microsoft.com/office/drawing/2014/main" id="{4026CEC4-C7A1-BC9B-0208-6F87E14161F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813" y="5870564"/>
              <a:ext cx="1581150" cy="84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defTabSz="592138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defTabSz="592138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defTabSz="592138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defTabSz="592138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lnSpc>
                  <a:spcPts val="900"/>
                </a:lnSpc>
              </a:pPr>
              <a:r>
                <a:rPr lang="ja-JP" altLang="en-US" sz="1000" b="1" dirty="0">
                  <a:solidFill>
                    <a:srgbClr val="4B4948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木目タイプ </a:t>
              </a:r>
              <a:r>
                <a:rPr lang="en-US" altLang="ja-JP" sz="1000" b="1" dirty="0">
                  <a:solidFill>
                    <a:srgbClr val="4B4948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[151] NF-2B</a:t>
              </a:r>
              <a:endParaRPr lang="en-US" altLang="ja-JP" sz="800" b="1" dirty="0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</p:txBody>
        </p:sp>
        <p:sp>
          <p:nvSpPr>
            <p:cNvPr id="62" name="object 105">
              <a:extLst>
                <a:ext uri="{FF2B5EF4-FFF2-40B4-BE49-F238E27FC236}">
                  <a16:creationId xmlns:a16="http://schemas.microsoft.com/office/drawing/2014/main" id="{1DB2AC40-93ED-59D9-9109-A0C113600F8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813" y="6295940"/>
              <a:ext cx="652462" cy="423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marL="7938"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defTabSz="592138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defTabSz="592138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defTabSz="592138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defTabSz="592138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r>
                <a:rPr lang="ja-JP" altLang="ja-JP" sz="400" dirty="0">
                  <a:solidFill>
                    <a:srgbClr val="4B4948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WW/</a:t>
              </a:r>
              <a:r>
                <a:rPr lang="ja-JP" altLang="en-US" sz="400" dirty="0">
                  <a:solidFill>
                    <a:srgbClr val="4B4948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クリエアイボリー</a:t>
              </a:r>
              <a:r>
                <a:rPr lang="en-US" altLang="ja-JP" sz="400" dirty="0">
                  <a:solidFill>
                    <a:srgbClr val="4B4948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F</a:t>
              </a:r>
              <a:endParaRPr lang="ja-JP" altLang="ja-JP" sz="400" dirty="0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</p:txBody>
        </p:sp>
        <p:sp>
          <p:nvSpPr>
            <p:cNvPr id="63" name="object 110">
              <a:extLst>
                <a:ext uri="{FF2B5EF4-FFF2-40B4-BE49-F238E27FC236}">
                  <a16:creationId xmlns:a16="http://schemas.microsoft.com/office/drawing/2014/main" id="{A2993082-850E-E6CD-5916-47B66585C25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14388" y="6288442"/>
              <a:ext cx="574675" cy="423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marL="7938"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defTabSz="592138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defTabSz="592138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defTabSz="592138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defTabSz="592138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r>
                <a:rPr lang="en-US" altLang="ja-JP" sz="400" dirty="0">
                  <a:solidFill>
                    <a:srgbClr val="4B4948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AC</a:t>
              </a:r>
              <a:r>
                <a:rPr lang="ja-JP" altLang="ja-JP" sz="400" dirty="0">
                  <a:solidFill>
                    <a:srgbClr val="4B4948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/クリエ</a:t>
              </a:r>
              <a:r>
                <a:rPr lang="ja-JP" altLang="en-US" sz="400" dirty="0">
                  <a:solidFill>
                    <a:srgbClr val="4B4948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オーク</a:t>
              </a:r>
              <a:r>
                <a:rPr lang="ja-JP" altLang="ja-JP" sz="400" dirty="0">
                  <a:solidFill>
                    <a:srgbClr val="4B4948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F</a:t>
              </a:r>
              <a:endParaRPr lang="en-US" altLang="ja-JP" sz="400" dirty="0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</p:txBody>
        </p:sp>
        <p:sp>
          <p:nvSpPr>
            <p:cNvPr id="64" name="object 111">
              <a:extLst>
                <a:ext uri="{FF2B5EF4-FFF2-40B4-BE49-F238E27FC236}">
                  <a16:creationId xmlns:a16="http://schemas.microsoft.com/office/drawing/2014/main" id="{E4CC03F2-586D-18DB-185A-C4F242CC46E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03376" y="6283241"/>
              <a:ext cx="549275" cy="423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marL="7938"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defTabSz="592138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defTabSz="592138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defTabSz="592138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defTabSz="592138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r>
                <a:rPr lang="en-US" altLang="ja-JP" sz="400" dirty="0">
                  <a:solidFill>
                    <a:srgbClr val="4B4948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AD</a:t>
              </a:r>
              <a:r>
                <a:rPr lang="ja-JP" altLang="ja-JP" sz="400" dirty="0">
                  <a:solidFill>
                    <a:srgbClr val="4B4948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/クリエ</a:t>
              </a:r>
              <a:r>
                <a:rPr lang="ja-JP" altLang="en-US" sz="400" dirty="0">
                  <a:solidFill>
                    <a:srgbClr val="4B4948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チェリー</a:t>
              </a:r>
              <a:r>
                <a:rPr lang="ja-JP" altLang="ja-JP" sz="400" dirty="0">
                  <a:solidFill>
                    <a:srgbClr val="4B4948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F</a:t>
              </a:r>
              <a:endParaRPr lang="en-US" altLang="ja-JP" sz="400" dirty="0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</p:txBody>
        </p:sp>
        <p:pic>
          <p:nvPicPr>
            <p:cNvPr id="65" name="Picture 180" descr="http://www2.tostem.co.jp/rp/dfw/exocc0/photods/photo/03000/A/1512_LV_2045A.JPG">
              <a:extLst>
                <a:ext uri="{FF2B5EF4-FFF2-40B4-BE49-F238E27FC236}">
                  <a16:creationId xmlns:a16="http://schemas.microsoft.com/office/drawing/2014/main" id="{5015A977-567C-CED3-993C-499BB432C5B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813" y="6005514"/>
              <a:ext cx="709613" cy="2674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8" name="object 109">
              <a:extLst>
                <a:ext uri="{FF2B5EF4-FFF2-40B4-BE49-F238E27FC236}">
                  <a16:creationId xmlns:a16="http://schemas.microsoft.com/office/drawing/2014/main" id="{1F33CD89-14B5-03DF-51E7-E7DB83B7B29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86807" y="6304672"/>
              <a:ext cx="547687" cy="423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marL="7938"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defTabSz="592138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defTabSz="592138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defTabSz="592138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defTabSz="592138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r>
                <a:rPr lang="ja-JP" altLang="ja-JP" sz="400">
                  <a:solidFill>
                    <a:srgbClr val="4B4948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MM/クリエモカF</a:t>
              </a:r>
              <a:endParaRPr lang="ja-JP" altLang="ja-JP" sz="600" baseline="5000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</p:txBody>
        </p:sp>
        <p:sp>
          <p:nvSpPr>
            <p:cNvPr id="69" name="object 109">
              <a:extLst>
                <a:ext uri="{FF2B5EF4-FFF2-40B4-BE49-F238E27FC236}">
                  <a16:creationId xmlns:a16="http://schemas.microsoft.com/office/drawing/2014/main" id="{144B4E2C-E586-4539-0C81-D72E3F39D6D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66269" y="6304672"/>
              <a:ext cx="558800" cy="423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marL="7938"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defTabSz="592138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defTabSz="592138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defTabSz="592138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defTabSz="592138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r>
                <a:rPr lang="ja-JP" altLang="en-US" sz="400">
                  <a:solidFill>
                    <a:srgbClr val="4B4948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ＤＤ</a:t>
              </a:r>
              <a:r>
                <a:rPr lang="ja-JP" altLang="ja-JP" sz="400">
                  <a:solidFill>
                    <a:srgbClr val="4B4948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/クリエ</a:t>
              </a:r>
              <a:r>
                <a:rPr lang="ja-JP" altLang="en-US" sz="400">
                  <a:solidFill>
                    <a:srgbClr val="4B4948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ダーク</a:t>
              </a:r>
              <a:r>
                <a:rPr lang="ja-JP" altLang="ja-JP" sz="400">
                  <a:solidFill>
                    <a:srgbClr val="4B4948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F</a:t>
              </a:r>
              <a:endParaRPr lang="ja-JP" altLang="ja-JP" sz="600" baseline="5000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</p:txBody>
        </p:sp>
        <p:pic>
          <p:nvPicPr>
            <p:cNvPr id="70" name="Picture 186" descr="http://www2.tostem.co.jp/rp/dfw/exocc0/photods/photo/03000/A/1512_LV_2048A.JPG">
              <a:extLst>
                <a:ext uri="{FF2B5EF4-FFF2-40B4-BE49-F238E27FC236}">
                  <a16:creationId xmlns:a16="http://schemas.microsoft.com/office/drawing/2014/main" id="{33F2F9CA-9E6D-FD7E-A9FD-069E51631D9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92364" y="6011864"/>
              <a:ext cx="709613" cy="266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" name="Picture 188" descr="http://www2.tostem.co.jp/rp/dfw/exocc0/photods/photo/03000/A/1512_LV_2049A.JPG">
              <a:extLst>
                <a:ext uri="{FF2B5EF4-FFF2-40B4-BE49-F238E27FC236}">
                  <a16:creationId xmlns:a16="http://schemas.microsoft.com/office/drawing/2014/main" id="{CB8F456F-88CE-0D89-3DF0-C66DDC99B18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3"/>
            <a:stretch>
              <a:fillRect/>
            </a:stretch>
          </p:blipFill>
          <p:spPr bwMode="auto">
            <a:xfrm>
              <a:off x="3181352" y="6011864"/>
              <a:ext cx="709613" cy="266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72" name="図 4">
            <a:extLst>
              <a:ext uri="{FF2B5EF4-FFF2-40B4-BE49-F238E27FC236}">
                <a16:creationId xmlns:a16="http://schemas.microsoft.com/office/drawing/2014/main" id="{193D595C-7735-FB7C-78F4-D198526A84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217" y="5684121"/>
            <a:ext cx="2907397" cy="468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3" name="グループ化 63">
            <a:extLst>
              <a:ext uri="{FF2B5EF4-FFF2-40B4-BE49-F238E27FC236}">
                <a16:creationId xmlns:a16="http://schemas.microsoft.com/office/drawing/2014/main" id="{50B8A5F4-80C8-A533-E81C-B9C9FFE2A0DC}"/>
              </a:ext>
            </a:extLst>
          </p:cNvPr>
          <p:cNvGrpSpPr>
            <a:grpSpLocks/>
          </p:cNvGrpSpPr>
          <p:nvPr/>
        </p:nvGrpSpPr>
        <p:grpSpPr bwMode="auto">
          <a:xfrm>
            <a:off x="2588150" y="4572530"/>
            <a:ext cx="2113250" cy="944997"/>
            <a:chOff x="2200588" y="3652529"/>
            <a:chExt cx="2431875" cy="1087678"/>
          </a:xfrm>
        </p:grpSpPr>
        <p:pic>
          <p:nvPicPr>
            <p:cNvPr id="74" name="図 65">
              <a:extLst>
                <a:ext uri="{FF2B5EF4-FFF2-40B4-BE49-F238E27FC236}">
                  <a16:creationId xmlns:a16="http://schemas.microsoft.com/office/drawing/2014/main" id="{CBF40F83-7C34-7CDC-061B-74E82163B28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0588" y="4018178"/>
              <a:ext cx="1379878" cy="7220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5" name="object 98">
              <a:extLst>
                <a:ext uri="{FF2B5EF4-FFF2-40B4-BE49-F238E27FC236}">
                  <a16:creationId xmlns:a16="http://schemas.microsoft.com/office/drawing/2014/main" id="{CB01A0EB-274E-5022-0A39-9CC4C47237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47417" y="3652529"/>
              <a:ext cx="2085045" cy="197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marL="7938"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defTabSz="592138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defTabSz="592138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defTabSz="592138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defTabSz="592138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r>
                <a:rPr lang="ja-JP" altLang="en-US" sz="60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表面キズやひび割れ、汚れに強い</a:t>
              </a:r>
            </a:p>
            <a:p>
              <a:pPr eaLnBrk="1" hangingPunct="1"/>
              <a:r>
                <a:rPr lang="ja-JP" altLang="en-US" sz="600">
                  <a:solidFill>
                    <a:srgbClr val="FF0000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リアルフットフィール仕上げハイパーフイルム</a:t>
              </a:r>
              <a:endParaRPr lang="en-US" altLang="ja-JP" sz="60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</p:txBody>
        </p:sp>
        <p:sp>
          <p:nvSpPr>
            <p:cNvPr id="76" name="object 98">
              <a:extLst>
                <a:ext uri="{FF2B5EF4-FFF2-40B4-BE49-F238E27FC236}">
                  <a16:creationId xmlns:a16="http://schemas.microsoft.com/office/drawing/2014/main" id="{254FD3B7-7BC5-F5A1-2BA0-27D8C0B1978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17623" y="4124084"/>
              <a:ext cx="1014840" cy="197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marL="7938"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defTabSz="592138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defTabSz="592138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defTabSz="592138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defTabSz="592138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r>
                <a:rPr lang="ja-JP" altLang="en-US" sz="60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へこみキズに強い</a:t>
              </a:r>
            </a:p>
            <a:p>
              <a:pPr eaLnBrk="1" hangingPunct="1"/>
              <a:r>
                <a:rPr lang="ja-JP" altLang="en-US" sz="600">
                  <a:solidFill>
                    <a:srgbClr val="FF0000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エンジニアリングウッド</a:t>
              </a:r>
              <a:endParaRPr lang="en-US" altLang="ja-JP" sz="60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</p:txBody>
        </p:sp>
        <p:sp>
          <p:nvSpPr>
            <p:cNvPr id="77" name="object 98">
              <a:extLst>
                <a:ext uri="{FF2B5EF4-FFF2-40B4-BE49-F238E27FC236}">
                  <a16:creationId xmlns:a16="http://schemas.microsoft.com/office/drawing/2014/main" id="{74CEA87F-FFD6-BC62-33A4-B22FB820018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97222" y="4497635"/>
              <a:ext cx="711201" cy="988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marL="7938"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defTabSz="592138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defTabSz="592138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defTabSz="592138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defTabSz="592138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r>
                <a:rPr lang="zh-TW" altLang="en-US" sz="600" dirty="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国産針葉樹合板</a:t>
              </a:r>
              <a:endParaRPr lang="en-US" altLang="ja-JP" sz="600" dirty="0"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</p:txBody>
        </p:sp>
        <p:cxnSp>
          <p:nvCxnSpPr>
            <p:cNvPr id="78" name="直線コネクタ 77">
              <a:extLst>
                <a:ext uri="{FF2B5EF4-FFF2-40B4-BE49-F238E27FC236}">
                  <a16:creationId xmlns:a16="http://schemas.microsoft.com/office/drawing/2014/main" id="{6CB12AB6-45C7-9ED5-F101-626F598CBA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78283" y="3918022"/>
              <a:ext cx="69424" cy="259365"/>
            </a:xfrm>
            <a:prstGeom prst="line">
              <a:avLst/>
            </a:prstGeom>
            <a:ln w="31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9" name="直線コネクタ 78">
              <a:extLst>
                <a:ext uri="{FF2B5EF4-FFF2-40B4-BE49-F238E27FC236}">
                  <a16:creationId xmlns:a16="http://schemas.microsoft.com/office/drawing/2014/main" id="{6AE5E5DB-A347-781B-4F8A-077C90AAE94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547707" y="3922106"/>
              <a:ext cx="1143451" cy="0"/>
            </a:xfrm>
            <a:prstGeom prst="line">
              <a:avLst/>
            </a:prstGeom>
            <a:ln w="31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0" name="直線コネクタ 79">
              <a:extLst>
                <a:ext uri="{FF2B5EF4-FFF2-40B4-BE49-F238E27FC236}">
                  <a16:creationId xmlns:a16="http://schemas.microsoft.com/office/drawing/2014/main" id="{3DE2E7CB-FD35-AF3A-407D-2851362F06F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270531" y="4393865"/>
              <a:ext cx="1143451" cy="0"/>
            </a:xfrm>
            <a:prstGeom prst="line">
              <a:avLst/>
            </a:prstGeom>
            <a:ln w="31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1" name="直線コネクタ 80">
              <a:extLst>
                <a:ext uri="{FF2B5EF4-FFF2-40B4-BE49-F238E27FC236}">
                  <a16:creationId xmlns:a16="http://schemas.microsoft.com/office/drawing/2014/main" id="{6F1D185A-B6B9-D53D-1035-5326359409A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203150" y="4630332"/>
              <a:ext cx="1143451" cy="0"/>
            </a:xfrm>
            <a:prstGeom prst="line">
              <a:avLst/>
            </a:prstGeom>
            <a:ln w="31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82" name="グループ化 81">
            <a:extLst>
              <a:ext uri="{FF2B5EF4-FFF2-40B4-BE49-F238E27FC236}">
                <a16:creationId xmlns:a16="http://schemas.microsoft.com/office/drawing/2014/main" id="{C37DE26F-6588-4493-9C1B-C2F2271E84D4}"/>
              </a:ext>
            </a:extLst>
          </p:cNvPr>
          <p:cNvGrpSpPr/>
          <p:nvPr/>
        </p:nvGrpSpPr>
        <p:grpSpPr>
          <a:xfrm>
            <a:off x="136887" y="3729514"/>
            <a:ext cx="3991981" cy="749240"/>
            <a:chOff x="136887" y="3661343"/>
            <a:chExt cx="4355199" cy="817411"/>
          </a:xfrm>
        </p:grpSpPr>
        <p:pic>
          <p:nvPicPr>
            <p:cNvPr id="83" name="図 82">
              <a:extLst>
                <a:ext uri="{FF2B5EF4-FFF2-40B4-BE49-F238E27FC236}">
                  <a16:creationId xmlns:a16="http://schemas.microsoft.com/office/drawing/2014/main" id="{9391217D-C5AA-424A-A94F-76D5183613DE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136887" y="3661343"/>
              <a:ext cx="4355199" cy="817411"/>
            </a:xfrm>
            <a:prstGeom prst="rect">
              <a:avLst/>
            </a:prstGeom>
          </p:spPr>
        </p:pic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168D4FBA-4753-4853-A980-1F5E9E699A17}"/>
                </a:ext>
              </a:extLst>
            </p:cNvPr>
            <p:cNvSpPr/>
            <p:nvPr/>
          </p:nvSpPr>
          <p:spPr>
            <a:xfrm>
              <a:off x="3429101" y="4070048"/>
              <a:ext cx="1062985" cy="38620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</p:txBody>
        </p:sp>
      </p:grpSp>
      <p:sp>
        <p:nvSpPr>
          <p:cNvPr id="85" name="object 14">
            <a:extLst>
              <a:ext uri="{FF2B5EF4-FFF2-40B4-BE49-F238E27FC236}">
                <a16:creationId xmlns:a16="http://schemas.microsoft.com/office/drawing/2014/main" id="{6FEB8F96-725D-F984-4CDC-02480AC25699}"/>
              </a:ext>
            </a:extLst>
          </p:cNvPr>
          <p:cNvSpPr>
            <a:spLocks/>
          </p:cNvSpPr>
          <p:nvPr/>
        </p:nvSpPr>
        <p:spPr bwMode="auto">
          <a:xfrm>
            <a:off x="4847652" y="5349719"/>
            <a:ext cx="5632704" cy="169863"/>
          </a:xfrm>
          <a:custGeom>
            <a:avLst/>
            <a:gdLst>
              <a:gd name="T0" fmla="*/ 0 w 8280400"/>
              <a:gd name="T1" fmla="*/ 0 h 64956"/>
              <a:gd name="T2" fmla="*/ 335 w 8280400"/>
              <a:gd name="T3" fmla="*/ 0 h 64956"/>
              <a:gd name="T4" fmla="*/ 0 60000 65536"/>
              <a:gd name="T5" fmla="*/ 0 60000 65536"/>
              <a:gd name="T6" fmla="*/ 0 w 8280400"/>
              <a:gd name="T7" fmla="*/ 0 h 64956"/>
              <a:gd name="T8" fmla="*/ 8280400 w 8280400"/>
              <a:gd name="T9" fmla="*/ 0 h 6495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8280400" h="64956">
                <a:moveTo>
                  <a:pt x="0" y="0"/>
                </a:moveTo>
                <a:lnTo>
                  <a:pt x="8280006" y="0"/>
                </a:lnTo>
              </a:path>
            </a:pathLst>
          </a:custGeom>
          <a:noFill/>
          <a:ln w="12700">
            <a:solidFill>
              <a:srgbClr val="828283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ja-JP" altLang="en-US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86" name="図 85">
            <a:extLst>
              <a:ext uri="{FF2B5EF4-FFF2-40B4-BE49-F238E27FC236}">
                <a16:creationId xmlns:a16="http://schemas.microsoft.com/office/drawing/2014/main" id="{3500A215-C9EE-A6D5-D605-56C46C0206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5"/>
          <a:stretch>
            <a:fillRect/>
          </a:stretch>
        </p:blipFill>
        <p:spPr bwMode="auto">
          <a:xfrm>
            <a:off x="9341418" y="1671220"/>
            <a:ext cx="1196975" cy="101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" name="図 7">
            <a:extLst>
              <a:ext uri="{FF2B5EF4-FFF2-40B4-BE49-F238E27FC236}">
                <a16:creationId xmlns:a16="http://schemas.microsoft.com/office/drawing/2014/main" id="{D25B96A3-AC38-50ED-2FF8-1DE94E9960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4224" y="1671220"/>
            <a:ext cx="1196975" cy="102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8" name="図 9">
            <a:extLst>
              <a:ext uri="{FF2B5EF4-FFF2-40B4-BE49-F238E27FC236}">
                <a16:creationId xmlns:a16="http://schemas.microsoft.com/office/drawing/2014/main" id="{33361A25-6AD7-BA68-2178-97BEFBCA6C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5"/>
          <a:stretch>
            <a:fillRect/>
          </a:stretch>
        </p:blipFill>
        <p:spPr bwMode="auto">
          <a:xfrm>
            <a:off x="6467029" y="1671220"/>
            <a:ext cx="1196975" cy="102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9" name="object 129">
            <a:extLst>
              <a:ext uri="{FF2B5EF4-FFF2-40B4-BE49-F238E27FC236}">
                <a16:creationId xmlns:a16="http://schemas.microsoft.com/office/drawing/2014/main" id="{99B43DB3-DC86-B418-0672-C6CA13261A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02834" y="1303793"/>
            <a:ext cx="5644764" cy="318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57150" indent="-49213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15000"/>
              </a:lnSpc>
            </a:pPr>
            <a:r>
              <a:rPr lang="ja-JP" altLang="en-US" sz="900" dirty="0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Regular"/>
              </a:rPr>
              <a:t>樹種ごとに異なる質感を楽しめる「リアルフットフィール仕上げ」木の感触の追及に加えて、</a:t>
            </a:r>
            <a:endParaRPr lang="en-US" altLang="ja-JP" sz="900" dirty="0">
              <a:solidFill>
                <a:srgbClr val="4B4948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ShinGoPro-Regular"/>
            </a:endParaRPr>
          </a:p>
          <a:p>
            <a:pPr eaLnBrk="1" hangingPunct="1">
              <a:lnSpc>
                <a:spcPct val="115000"/>
              </a:lnSpc>
            </a:pPr>
            <a:r>
              <a:rPr lang="ja-JP" altLang="en-US" sz="900" dirty="0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Regular"/>
              </a:rPr>
              <a:t>天然木に見られる揺らぎ表現を取り入れ、樹種ごとの質感をリアルに表現しています。</a:t>
            </a:r>
            <a:endParaRPr lang="ja-JP" altLang="ja-JP" sz="900" dirty="0">
              <a:solidFill>
                <a:srgbClr val="4B4948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ShinGoPro-Regular"/>
            </a:endParaRPr>
          </a:p>
        </p:txBody>
      </p:sp>
      <p:sp>
        <p:nvSpPr>
          <p:cNvPr id="90" name="object 136">
            <a:extLst>
              <a:ext uri="{FF2B5EF4-FFF2-40B4-BE49-F238E27FC236}">
                <a16:creationId xmlns:a16="http://schemas.microsoft.com/office/drawing/2014/main" id="{0CB0C442-AD59-2276-978E-ABAC97C9E5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96484" y="888948"/>
            <a:ext cx="525145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7938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2800" dirty="0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01</a:t>
            </a:r>
            <a:r>
              <a:rPr lang="ja-JP" altLang="en-US" sz="2500" dirty="0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Century Gothic" panose="020B0502020202020204" pitchFamily="34" charset="0"/>
              </a:rPr>
              <a:t> </a:t>
            </a:r>
            <a:r>
              <a:rPr lang="ja-JP" altLang="en-US" sz="1600" dirty="0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KozMinPro-Heavy" pitchFamily="18" charset="-128"/>
              </a:rPr>
              <a:t>真に迫る美しさ「リアル</a:t>
            </a:r>
            <a:r>
              <a:rPr lang="ja-JP" altLang="ja-JP" sz="1600" dirty="0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KozMinPro-Heavy" pitchFamily="18" charset="-128"/>
              </a:rPr>
              <a:t>フットフィール仕上げ</a:t>
            </a:r>
            <a:r>
              <a:rPr lang="ja-JP" altLang="en-US" sz="1600" dirty="0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KozMinPro-Heavy" pitchFamily="18" charset="-128"/>
              </a:rPr>
              <a:t>」</a:t>
            </a:r>
            <a:endParaRPr lang="ja-JP" altLang="ja-JP" sz="1600" dirty="0">
              <a:solidFill>
                <a:srgbClr val="4B4948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KozMinPro-Heavy" pitchFamily="18" charset="-128"/>
            </a:endParaRPr>
          </a:p>
        </p:txBody>
      </p:sp>
      <p:sp>
        <p:nvSpPr>
          <p:cNvPr id="91" name="object 137">
            <a:extLst>
              <a:ext uri="{FF2B5EF4-FFF2-40B4-BE49-F238E27FC236}">
                <a16:creationId xmlns:a16="http://schemas.microsoft.com/office/drawing/2014/main" id="{D3933E6C-8D23-7ED5-C1EA-305A848F24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96484" y="4910019"/>
            <a:ext cx="5251450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7938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2800" dirty="0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03</a:t>
            </a:r>
            <a:r>
              <a:rPr lang="ja-JP" altLang="en-US" sz="2800" dirty="0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BokutohNStd-Light"/>
              </a:rPr>
              <a:t> </a:t>
            </a:r>
            <a:r>
              <a:rPr lang="ja-JP" altLang="en-US" sz="1600" dirty="0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KozMinPro-Heavy" pitchFamily="18" charset="-128"/>
              </a:rPr>
              <a:t>地球環境への配慮</a:t>
            </a:r>
          </a:p>
        </p:txBody>
      </p:sp>
      <p:sp>
        <p:nvSpPr>
          <p:cNvPr id="92" name="object 139">
            <a:extLst>
              <a:ext uri="{FF2B5EF4-FFF2-40B4-BE49-F238E27FC236}">
                <a16:creationId xmlns:a16="http://schemas.microsoft.com/office/drawing/2014/main" id="{0171103D-DF67-F3A4-847E-13765456E2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90134" y="2658316"/>
            <a:ext cx="5141913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7938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2800" dirty="0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02</a:t>
            </a:r>
            <a:r>
              <a:rPr lang="ja-JP" altLang="en-US" sz="2800" dirty="0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Century Gothic" panose="020B0502020202020204" pitchFamily="34" charset="0"/>
              </a:rPr>
              <a:t> </a:t>
            </a:r>
            <a:r>
              <a:rPr lang="ja-JP" altLang="en-US" sz="1600" dirty="0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KozMinPro-Heavy" pitchFamily="18" charset="-128"/>
              </a:rPr>
              <a:t>安心の抗菌仕上げ</a:t>
            </a:r>
          </a:p>
        </p:txBody>
      </p:sp>
      <p:sp>
        <p:nvSpPr>
          <p:cNvPr id="93" name="object 14">
            <a:extLst>
              <a:ext uri="{FF2B5EF4-FFF2-40B4-BE49-F238E27FC236}">
                <a16:creationId xmlns:a16="http://schemas.microsoft.com/office/drawing/2014/main" id="{00C90359-74D2-0EB1-93FF-16E397ED29F4}"/>
              </a:ext>
            </a:extLst>
          </p:cNvPr>
          <p:cNvSpPr>
            <a:spLocks/>
          </p:cNvSpPr>
          <p:nvPr/>
        </p:nvSpPr>
        <p:spPr bwMode="auto">
          <a:xfrm>
            <a:off x="4890134" y="3064808"/>
            <a:ext cx="5632704" cy="169863"/>
          </a:xfrm>
          <a:custGeom>
            <a:avLst/>
            <a:gdLst>
              <a:gd name="T0" fmla="*/ 0 w 8280400"/>
              <a:gd name="T1" fmla="*/ 0 h 64956"/>
              <a:gd name="T2" fmla="*/ 335 w 8280400"/>
              <a:gd name="T3" fmla="*/ 0 h 64956"/>
              <a:gd name="T4" fmla="*/ 0 60000 65536"/>
              <a:gd name="T5" fmla="*/ 0 60000 65536"/>
              <a:gd name="T6" fmla="*/ 0 w 8280400"/>
              <a:gd name="T7" fmla="*/ 0 h 64956"/>
              <a:gd name="T8" fmla="*/ 8280400 w 8280400"/>
              <a:gd name="T9" fmla="*/ 0 h 6495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8280400" h="64956">
                <a:moveTo>
                  <a:pt x="0" y="0"/>
                </a:moveTo>
                <a:lnTo>
                  <a:pt x="8280006" y="0"/>
                </a:lnTo>
              </a:path>
            </a:pathLst>
          </a:custGeom>
          <a:noFill/>
          <a:ln w="12700">
            <a:solidFill>
              <a:srgbClr val="828283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ja-JP" altLang="en-US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94" name="object 130">
            <a:extLst>
              <a:ext uri="{FF2B5EF4-FFF2-40B4-BE49-F238E27FC236}">
                <a16:creationId xmlns:a16="http://schemas.microsoft.com/office/drawing/2014/main" id="{3F2D9DAE-A407-AF9B-C92F-85E001F5F2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96484" y="3108357"/>
            <a:ext cx="32893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42863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just"/>
            <a:r>
              <a:rPr lang="ja-JP" altLang="en-US" sz="900" dirty="0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Regular"/>
              </a:rPr>
              <a:t>一般家庭に存在する細菌に対して高い抗菌性能を発揮。</a:t>
            </a:r>
            <a:endParaRPr lang="en-US" altLang="ja-JP" sz="900" dirty="0">
              <a:solidFill>
                <a:srgbClr val="4B4948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ShinGoPro-Regular"/>
            </a:endParaRPr>
          </a:p>
          <a:p>
            <a:pPr algn="just"/>
            <a:r>
              <a:rPr lang="ja-JP" altLang="en-US" sz="900" dirty="0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Regular"/>
              </a:rPr>
              <a:t>お子様や高齢者のいるご家庭にも安心してお使いいただけます。</a:t>
            </a:r>
            <a:endParaRPr lang="ja-JP" altLang="ja-JP" sz="900" dirty="0">
              <a:solidFill>
                <a:srgbClr val="4B4948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ShinGoPro-Regular"/>
            </a:endParaRPr>
          </a:p>
        </p:txBody>
      </p:sp>
      <p:sp>
        <p:nvSpPr>
          <p:cNvPr id="95" name="正方形/長方形 218">
            <a:extLst>
              <a:ext uri="{FF2B5EF4-FFF2-40B4-BE49-F238E27FC236}">
                <a16:creationId xmlns:a16="http://schemas.microsoft.com/office/drawing/2014/main" id="{853E3E48-930F-3C0E-72DD-C6090A5825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08353" y="3447338"/>
            <a:ext cx="3713970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800" dirty="0">
                <a:solidFill>
                  <a:srgbClr val="171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※SIAA</a:t>
            </a:r>
            <a:r>
              <a:rPr lang="ja-JP" altLang="en-US" sz="800" dirty="0">
                <a:solidFill>
                  <a:srgbClr val="171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登録された化粧シートを使用しています。</a:t>
            </a:r>
          </a:p>
          <a:p>
            <a:pPr eaLnBrk="1" hangingPunct="1"/>
            <a:r>
              <a:rPr lang="en-US" altLang="ja-JP" sz="800" dirty="0">
                <a:solidFill>
                  <a:srgbClr val="171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※SIAA</a:t>
            </a:r>
            <a:r>
              <a:rPr lang="ja-JP" altLang="en-US" sz="800" dirty="0">
                <a:solidFill>
                  <a:srgbClr val="171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マークは</a:t>
            </a:r>
            <a:r>
              <a:rPr lang="en-US" altLang="ja-JP" sz="800" dirty="0">
                <a:solidFill>
                  <a:srgbClr val="171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ISO22196</a:t>
            </a:r>
            <a:r>
              <a:rPr lang="ja-JP" altLang="en-US" sz="800" dirty="0">
                <a:solidFill>
                  <a:srgbClr val="171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法により評価された結果に基づき、抗菌製品技術協議会ガイドラインで品質管理・情報公開された製品に表示されています。</a:t>
            </a:r>
          </a:p>
          <a:p>
            <a:pPr eaLnBrk="1" hangingPunct="1"/>
            <a:r>
              <a:rPr lang="ja-JP" altLang="en-US" sz="800" dirty="0">
                <a:solidFill>
                  <a:srgbClr val="171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①抗菌剤の種類 ： 無機抗菌剤</a:t>
            </a:r>
          </a:p>
          <a:p>
            <a:pPr eaLnBrk="1" hangingPunct="1"/>
            <a:r>
              <a:rPr lang="ja-JP" altLang="en-US" sz="800" dirty="0">
                <a:solidFill>
                  <a:srgbClr val="171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②抗菌加工方法 ： 印刷</a:t>
            </a:r>
          </a:p>
          <a:p>
            <a:pPr eaLnBrk="1" hangingPunct="1"/>
            <a:r>
              <a:rPr lang="ja-JP" altLang="en-US" sz="800" dirty="0">
                <a:solidFill>
                  <a:srgbClr val="171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③抗菌加工部位 ： トップコート層印刷面</a:t>
            </a:r>
          </a:p>
          <a:p>
            <a:pPr eaLnBrk="1" hangingPunct="1"/>
            <a:r>
              <a:rPr lang="ja-JP" altLang="en-US" sz="800" dirty="0">
                <a:solidFill>
                  <a:srgbClr val="171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④登録番号 ： </a:t>
            </a:r>
            <a:r>
              <a:rPr lang="en-US" altLang="ja-JP" sz="800" dirty="0">
                <a:solidFill>
                  <a:srgbClr val="171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JP0122378X0006K</a:t>
            </a:r>
            <a:r>
              <a:rPr lang="ja-JP" altLang="en-US" sz="800" dirty="0" err="1">
                <a:solidFill>
                  <a:srgbClr val="171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、</a:t>
            </a:r>
            <a:r>
              <a:rPr lang="en-US" altLang="ja-JP" sz="800" dirty="0">
                <a:solidFill>
                  <a:srgbClr val="171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JP0122397X0001G</a:t>
            </a:r>
          </a:p>
          <a:p>
            <a:pPr eaLnBrk="1" hangingPunct="1"/>
            <a:r>
              <a:rPr lang="en-US" altLang="ja-JP" sz="800" dirty="0">
                <a:solidFill>
                  <a:srgbClr val="171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※</a:t>
            </a:r>
            <a:r>
              <a:rPr lang="ja-JP" altLang="en-US" sz="800" dirty="0">
                <a:solidFill>
                  <a:srgbClr val="171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抗菌とは菌の増殖を抑制することを言います。菌を死滅・除去する殺菌・除菌とは異なります。</a:t>
            </a:r>
          </a:p>
          <a:p>
            <a:pPr eaLnBrk="1" hangingPunct="1"/>
            <a:r>
              <a:rPr lang="ja-JP" altLang="en-US" sz="800" dirty="0">
                <a:solidFill>
                  <a:srgbClr val="171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抗菌性能を維持するため、定期的によごれをふき取ってください。</a:t>
            </a:r>
          </a:p>
          <a:p>
            <a:pPr eaLnBrk="1" hangingPunct="1"/>
            <a:r>
              <a:rPr lang="en-US" altLang="ja-JP" sz="800" dirty="0">
                <a:solidFill>
                  <a:srgbClr val="171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※</a:t>
            </a:r>
            <a:r>
              <a:rPr lang="ja-JP" altLang="en-US" sz="800" dirty="0">
                <a:solidFill>
                  <a:srgbClr val="171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すべての菌に有効というわけではありません。</a:t>
            </a:r>
          </a:p>
        </p:txBody>
      </p:sp>
      <p:pic>
        <p:nvPicPr>
          <p:cNvPr id="97" name="図 17">
            <a:extLst>
              <a:ext uri="{FF2B5EF4-FFF2-40B4-BE49-F238E27FC236}">
                <a16:creationId xmlns:a16="http://schemas.microsoft.com/office/drawing/2014/main" id="{217CF481-CD8E-00B5-B703-80DF9029A8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2425" y="4290238"/>
            <a:ext cx="720741" cy="592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8" name="図 18">
            <a:extLst>
              <a:ext uri="{FF2B5EF4-FFF2-40B4-BE49-F238E27FC236}">
                <a16:creationId xmlns:a16="http://schemas.microsoft.com/office/drawing/2014/main" id="{B43C0BD7-CA43-7316-CAD7-3990A70E2C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5545" y="1658938"/>
            <a:ext cx="144462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9" name="図 21">
            <a:extLst>
              <a:ext uri="{FF2B5EF4-FFF2-40B4-BE49-F238E27FC236}">
                <a16:creationId xmlns:a16="http://schemas.microsoft.com/office/drawing/2014/main" id="{C0FB8D95-B1F4-6439-ECED-B4B2A6CE09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8946" y="5783953"/>
            <a:ext cx="1879709" cy="1159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0" name="図 23">
            <a:extLst>
              <a:ext uri="{FF2B5EF4-FFF2-40B4-BE49-F238E27FC236}">
                <a16:creationId xmlns:a16="http://schemas.microsoft.com/office/drawing/2014/main" id="{CA21DD90-B2A3-307C-AA91-D7A1F00E0E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5925" y="5861554"/>
            <a:ext cx="1951021" cy="1073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" name="object 14">
            <a:extLst>
              <a:ext uri="{FF2B5EF4-FFF2-40B4-BE49-F238E27FC236}">
                <a16:creationId xmlns:a16="http://schemas.microsoft.com/office/drawing/2014/main" id="{5F5C8E34-051A-FCB9-A7E6-CB7781EBF2D3}"/>
              </a:ext>
            </a:extLst>
          </p:cNvPr>
          <p:cNvSpPr>
            <a:spLocks/>
          </p:cNvSpPr>
          <p:nvPr/>
        </p:nvSpPr>
        <p:spPr bwMode="auto">
          <a:xfrm>
            <a:off x="4921244" y="1282143"/>
            <a:ext cx="5632704" cy="169863"/>
          </a:xfrm>
          <a:custGeom>
            <a:avLst/>
            <a:gdLst>
              <a:gd name="T0" fmla="*/ 0 w 8280400"/>
              <a:gd name="T1" fmla="*/ 0 h 64956"/>
              <a:gd name="T2" fmla="*/ 335 w 8280400"/>
              <a:gd name="T3" fmla="*/ 0 h 64956"/>
              <a:gd name="T4" fmla="*/ 0 60000 65536"/>
              <a:gd name="T5" fmla="*/ 0 60000 65536"/>
              <a:gd name="T6" fmla="*/ 0 w 8280400"/>
              <a:gd name="T7" fmla="*/ 0 h 64956"/>
              <a:gd name="T8" fmla="*/ 8280400 w 8280400"/>
              <a:gd name="T9" fmla="*/ 0 h 6495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8280400" h="64956">
                <a:moveTo>
                  <a:pt x="0" y="0"/>
                </a:moveTo>
                <a:lnTo>
                  <a:pt x="8280006" y="0"/>
                </a:lnTo>
              </a:path>
            </a:pathLst>
          </a:custGeom>
          <a:noFill/>
          <a:ln w="12700">
            <a:solidFill>
              <a:srgbClr val="828283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ja-JP" altLang="en-US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103" name="図 20">
            <a:extLst>
              <a:ext uri="{FF2B5EF4-FFF2-40B4-BE49-F238E27FC236}">
                <a16:creationId xmlns:a16="http://schemas.microsoft.com/office/drawing/2014/main" id="{B94CD01D-9C04-EC3A-B364-054E537885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2796" y="5154009"/>
            <a:ext cx="2027097" cy="1883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" name="object 129">
            <a:extLst>
              <a:ext uri="{FF2B5EF4-FFF2-40B4-BE49-F238E27FC236}">
                <a16:creationId xmlns:a16="http://schemas.microsoft.com/office/drawing/2014/main" id="{78F2F8A3-6BE2-1A06-957B-2EDE6F3E40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96484" y="5465404"/>
            <a:ext cx="5251450" cy="318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57150" indent="-49213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15000"/>
              </a:lnSpc>
            </a:pPr>
            <a:r>
              <a:rPr lang="ja-JP" altLang="en-US" sz="900" dirty="0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Regular"/>
              </a:rPr>
              <a:t>「伐採する、使う、植える」という循環利用が可能な国産材を基材に使用しています。</a:t>
            </a:r>
            <a:endParaRPr lang="en-US" altLang="ja-JP" sz="900" dirty="0">
              <a:solidFill>
                <a:srgbClr val="4B4948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ShinGoPro-Regular"/>
            </a:endParaRPr>
          </a:p>
          <a:p>
            <a:pPr eaLnBrk="1" hangingPunct="1">
              <a:lnSpc>
                <a:spcPct val="115000"/>
              </a:lnSpc>
            </a:pPr>
            <a:r>
              <a:rPr lang="ja-JP" altLang="en-US" sz="900" dirty="0">
                <a:solidFill>
                  <a:srgbClr val="4B4948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Regular"/>
              </a:rPr>
              <a:t>日本の森林を守ることにつながり、地球温暖化防止にも貢献します。</a:t>
            </a:r>
            <a:endParaRPr lang="ja-JP" altLang="ja-JP" sz="900" dirty="0">
              <a:solidFill>
                <a:srgbClr val="4B4948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ShinGoPro-Regular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94" t="41113" r="61866" b="40817"/>
          <a:stretch/>
        </p:blipFill>
        <p:spPr>
          <a:xfrm>
            <a:off x="1124835" y="6445273"/>
            <a:ext cx="856365" cy="388800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23" t="40821" r="62756" b="41109"/>
          <a:stretch/>
        </p:blipFill>
        <p:spPr>
          <a:xfrm>
            <a:off x="2076219" y="6445071"/>
            <a:ext cx="850483" cy="3888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LIXILテーマ">
  <a:themeElements>
    <a:clrScheme name="ユーザー定義 1">
      <a:dk1>
        <a:srgbClr val="000000"/>
      </a:dk1>
      <a:lt1>
        <a:srgbClr val="FFFFFF"/>
      </a:lt1>
      <a:dk2>
        <a:srgbClr val="54585A"/>
      </a:dk2>
      <a:lt2>
        <a:srgbClr val="D1CDB5"/>
      </a:lt2>
      <a:accent1>
        <a:srgbClr val="E75400"/>
      </a:accent1>
      <a:accent2>
        <a:srgbClr val="0671B8"/>
      </a:accent2>
      <a:accent3>
        <a:srgbClr val="00AAAA"/>
      </a:accent3>
      <a:accent4>
        <a:srgbClr val="89BD28"/>
      </a:accent4>
      <a:accent5>
        <a:srgbClr val="A43F78"/>
      </a:accent5>
      <a:accent6>
        <a:srgbClr val="ADA29A"/>
      </a:accent6>
      <a:hlink>
        <a:srgbClr val="00376B"/>
      </a:hlink>
      <a:folHlink>
        <a:srgbClr val="6F2562"/>
      </a:folHlink>
    </a:clrScheme>
    <a:fontScheme name="LIXIL_New">
      <a:majorFont>
        <a:latin typeface="Segoe UI"/>
        <a:ea typeface="メイリオ"/>
        <a:cs typeface=""/>
      </a:majorFont>
      <a:minorFont>
        <a:latin typeface="Segoe UI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 kumimoji="1" dirty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/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kumimoji="1" sz="1200">
            <a:latin typeface="Yu Gothic" panose="020B0400000000000000" pitchFamily="34" charset="-128"/>
            <a:ea typeface="Yu Gothic" panose="020B0400000000000000" pitchFamily="34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LIXILテーマ" id="{158234D8-B713-DB41-B7F7-AEB5A592FF58}" vid="{A7AE04B5-FB75-454D-8A98-725AC1AA3799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LIXILテーマ</Template>
  <TotalTime>10007</TotalTime>
  <Words>410</Words>
  <Application>Microsoft Office PowerPoint</Application>
  <PresentationFormat>ユーザー設定</PresentationFormat>
  <Paragraphs>56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Yu Gothic</vt:lpstr>
      <vt:lpstr>Yu Gothic</vt:lpstr>
      <vt:lpstr>Arial</vt:lpstr>
      <vt:lpstr>Calibri</vt:lpstr>
      <vt:lpstr>Segoe UI</vt:lpstr>
      <vt:lpstr>Times New Roman</vt:lpstr>
      <vt:lpstr>LIXILテーマ</vt:lpstr>
      <vt:lpstr>PowerPoint プレゼンテーション</vt:lpstr>
    </vt:vector>
  </TitlesOfParts>
  <Company>INAXトステムグループ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INAXトステムグループ User</dc:creator>
  <cp:lastModifiedBy>池永 文子(Ayako Ikenaga)</cp:lastModifiedBy>
  <cp:revision>544</cp:revision>
  <cp:lastPrinted>2021-12-20T06:25:45Z</cp:lastPrinted>
  <dcterms:created xsi:type="dcterms:W3CDTF">2010-09-29T12:55:25Z</dcterms:created>
  <dcterms:modified xsi:type="dcterms:W3CDTF">2025-08-25T02:19:07Z</dcterms:modified>
</cp:coreProperties>
</file>