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10691813" cy="7559675"/>
  <p:notesSz cx="6807200" cy="99393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 roundtripDataSignature="AMtx7mgrH53d+zB2naGERbbD/Hg9igPkA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25" d="100"/>
          <a:sy n="125" d="100"/>
        </p:scale>
        <p:origin x="-1032" y="-22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customschemas.google.com/relationships/presentationmetadata" Target="metadata"/><Relationship Id="rId10" Type="http://schemas.openxmlformats.org/officeDocument/2006/relationships/tableStyles" Target="tableStyles.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9575" cy="4968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7625" y="0"/>
            <a:ext cx="2949575" cy="4968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68350" y="746125"/>
            <a:ext cx="5270500" cy="3725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08050" y="4721225"/>
            <a:ext cx="4991100" cy="4471988"/>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1pPr>
            <a:lvl2pPr marL="914400" marR="0" lvl="1"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2pPr>
            <a:lvl3pPr marL="1371600" marR="0" lvl="2"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3pPr>
            <a:lvl4pPr marL="1828800" marR="0" lvl="3"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4pPr>
            <a:lvl5pPr marL="2286000" marR="0" lvl="4" indent="-228600" algn="l" rtl="0">
              <a:spcBef>
                <a:spcPts val="390"/>
              </a:spcBef>
              <a:spcAft>
                <a:spcPts val="0"/>
              </a:spcAft>
              <a:buSzPts val="1400"/>
              <a:buNone/>
              <a:defRPr sz="13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306"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2450"/>
            <a:ext cx="2949575" cy="496888"/>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7625" y="9442450"/>
            <a:ext cx="2949575" cy="496888"/>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8:notes"/>
          <p:cNvSpPr txBox="1">
            <a:spLocks noGrp="1"/>
          </p:cNvSpPr>
          <p:nvPr>
            <p:ph type="body" idx="1"/>
          </p:nvPr>
        </p:nvSpPr>
        <p:spPr>
          <a:xfrm>
            <a:off x="908050" y="4721225"/>
            <a:ext cx="4991100" cy="4471988"/>
          </a:xfrm>
          <a:prstGeom prst="rect">
            <a:avLst/>
          </a:prstGeom>
        </p:spPr>
        <p:txBody>
          <a:bodyPr spcFirstLastPara="1" wrap="square" lIns="91425" tIns="45700" rIns="91425" bIns="45700" anchor="t" anchorCtr="0">
            <a:noAutofit/>
          </a:bodyPr>
          <a:lstStyle/>
          <a:p>
            <a:pPr marL="0" lvl="0" indent="0" algn="l" rtl="0">
              <a:spcBef>
                <a:spcPts val="390"/>
              </a:spcBef>
              <a:spcAft>
                <a:spcPts val="0"/>
              </a:spcAft>
              <a:buNone/>
            </a:pPr>
            <a:endParaRPr/>
          </a:p>
        </p:txBody>
      </p:sp>
      <p:sp>
        <p:nvSpPr>
          <p:cNvPr id="83" name="Google Shape;83;p8:notes"/>
          <p:cNvSpPr>
            <a:spLocks noGrp="1" noRot="1" noChangeAspect="1"/>
          </p:cNvSpPr>
          <p:nvPr>
            <p:ph type="sldImg" idx="2"/>
          </p:nvPr>
        </p:nvSpPr>
        <p:spPr>
          <a:xfrm>
            <a:off x="768350" y="746125"/>
            <a:ext cx="527050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A-1:LIXIL">
  <p:cSld name="A-1:LIXIL">
    <p:spTree>
      <p:nvGrpSpPr>
        <p:cNvPr id="1" name="Shape 10"/>
        <p:cNvGrpSpPr/>
        <p:nvPr/>
      </p:nvGrpSpPr>
      <p:grpSpPr>
        <a:xfrm>
          <a:off x="0" y="0"/>
          <a:ext cx="0" cy="0"/>
          <a:chOff x="0" y="0"/>
          <a:chExt cx="0" cy="0"/>
        </a:xfrm>
      </p:grpSpPr>
      <p:pic>
        <p:nvPicPr>
          <p:cNvPr id="11" name="Google Shape;11;p14"/>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2" name="Google Shape;12;p1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3" name="Google Shape;13;p1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b="0" i="0" u="none" strike="noStrike" cap="none">
                <a:solidFill>
                  <a:schemeClr val="dk2"/>
                </a:solidFill>
                <a:latin typeface="Arial"/>
                <a:ea typeface="Arial"/>
                <a:cs typeface="Arial"/>
                <a:sym typeface="Arial"/>
              </a:rPr>
              <a:t>※仕様・価格は予告なく変更する場合がありますので、ご了承ください。</a:t>
            </a:r>
            <a:endParaRPr/>
          </a:p>
        </p:txBody>
      </p:sp>
      <p:pic>
        <p:nvPicPr>
          <p:cNvPr id="14" name="Google Shape;14;p1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15" name="Google Shape;15;p1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3:EXSIOR（帯なし）">
  <p:cSld name="C-3:EXSIOR（帯なし）">
    <p:spTree>
      <p:nvGrpSpPr>
        <p:cNvPr id="1" name="Shape 63"/>
        <p:cNvGrpSpPr/>
        <p:nvPr/>
      </p:nvGrpSpPr>
      <p:grpSpPr>
        <a:xfrm>
          <a:off x="0" y="0"/>
          <a:ext cx="0" cy="0"/>
          <a:chOff x="0" y="0"/>
          <a:chExt cx="0" cy="0"/>
        </a:xfrm>
      </p:grpSpPr>
      <p:pic>
        <p:nvPicPr>
          <p:cNvPr id="64" name="Google Shape;64;p23"/>
          <p:cNvPicPr preferRelativeResize="0"/>
          <p:nvPr/>
        </p:nvPicPr>
        <p:blipFill rotWithShape="1">
          <a:blip r:embed="rId2">
            <a:alphaModFix/>
          </a:blip>
          <a:srcRect/>
          <a:stretch/>
        </p:blipFill>
        <p:spPr>
          <a:xfrm>
            <a:off x="9983788" y="100013"/>
            <a:ext cx="533400" cy="173037"/>
          </a:xfrm>
          <a:prstGeom prst="rect">
            <a:avLst/>
          </a:prstGeom>
          <a:noFill/>
          <a:ln>
            <a:noFill/>
          </a:ln>
        </p:spPr>
      </p:pic>
      <p:cxnSp>
        <p:nvCxnSpPr>
          <p:cNvPr id="65" name="Google Shape;65;p23"/>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6" name="Google Shape;66;p23"/>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7" name="Google Shape;67;p23"/>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8" name="Google Shape;68;p23"/>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4:TOSTEM（帯なし）">
  <p:cSld name="C-4:TOSTEM（帯なし）">
    <p:spTree>
      <p:nvGrpSpPr>
        <p:cNvPr id="1" name="Shape 69"/>
        <p:cNvGrpSpPr/>
        <p:nvPr/>
      </p:nvGrpSpPr>
      <p:grpSpPr>
        <a:xfrm>
          <a:off x="0" y="0"/>
          <a:ext cx="0" cy="0"/>
          <a:chOff x="0" y="0"/>
          <a:chExt cx="0" cy="0"/>
        </a:xfrm>
      </p:grpSpPr>
      <p:pic>
        <p:nvPicPr>
          <p:cNvPr id="70" name="Google Shape;70;p24"/>
          <p:cNvPicPr preferRelativeResize="0"/>
          <p:nvPr/>
        </p:nvPicPr>
        <p:blipFill rotWithShape="1">
          <a:blip r:embed="rId2">
            <a:alphaModFix/>
          </a:blip>
          <a:srcRect/>
          <a:stretch/>
        </p:blipFill>
        <p:spPr>
          <a:xfrm>
            <a:off x="9915525" y="138113"/>
            <a:ext cx="601663" cy="125412"/>
          </a:xfrm>
          <a:prstGeom prst="rect">
            <a:avLst/>
          </a:prstGeom>
          <a:noFill/>
          <a:ln>
            <a:noFill/>
          </a:ln>
        </p:spPr>
      </p:pic>
      <p:cxnSp>
        <p:nvCxnSpPr>
          <p:cNvPr id="71" name="Google Shape;71;p24"/>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2" name="Google Shape;72;p24"/>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3" name="Google Shape;73;p24"/>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74" name="Google Shape;74;p24"/>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5:INTERIO（帯なし）">
  <p:cSld name="C-5:INTERIO（帯なし）">
    <p:spTree>
      <p:nvGrpSpPr>
        <p:cNvPr id="1" name="Shape 75"/>
        <p:cNvGrpSpPr/>
        <p:nvPr/>
      </p:nvGrpSpPr>
      <p:grpSpPr>
        <a:xfrm>
          <a:off x="0" y="0"/>
          <a:ext cx="0" cy="0"/>
          <a:chOff x="0" y="0"/>
          <a:chExt cx="0" cy="0"/>
        </a:xfrm>
      </p:grpSpPr>
      <p:pic>
        <p:nvPicPr>
          <p:cNvPr id="76" name="Google Shape;76;p25"/>
          <p:cNvPicPr preferRelativeResize="0"/>
          <p:nvPr/>
        </p:nvPicPr>
        <p:blipFill rotWithShape="1">
          <a:blip r:embed="rId2">
            <a:alphaModFix/>
          </a:blip>
          <a:srcRect/>
          <a:stretch/>
        </p:blipFill>
        <p:spPr>
          <a:xfrm>
            <a:off x="9942513" y="130175"/>
            <a:ext cx="574675" cy="138113"/>
          </a:xfrm>
          <a:prstGeom prst="rect">
            <a:avLst/>
          </a:prstGeom>
          <a:noFill/>
          <a:ln>
            <a:noFill/>
          </a:ln>
        </p:spPr>
      </p:pic>
      <p:cxnSp>
        <p:nvCxnSpPr>
          <p:cNvPr id="77" name="Google Shape;77;p2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78" name="Google Shape;78;p2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79" name="Google Shape;79;p2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80" name="Google Shape;80;p2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2:INAX">
  <p:cSld name="A-2:INAX">
    <p:spTree>
      <p:nvGrpSpPr>
        <p:cNvPr id="1" name="Shape 16"/>
        <p:cNvGrpSpPr/>
        <p:nvPr/>
      </p:nvGrpSpPr>
      <p:grpSpPr>
        <a:xfrm>
          <a:off x="0" y="0"/>
          <a:ext cx="0" cy="0"/>
          <a:chOff x="0" y="0"/>
          <a:chExt cx="0" cy="0"/>
        </a:xfrm>
      </p:grpSpPr>
      <p:pic>
        <p:nvPicPr>
          <p:cNvPr id="17" name="Google Shape;17;p15"/>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18" name="Google Shape;18;p15"/>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19" name="Google Shape;19;p15"/>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0" name="Google Shape;20;p15"/>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1" name="Google Shape;21;p15"/>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3:EXSIOR">
  <p:cSld name="A-3:EXSIOR">
    <p:spTree>
      <p:nvGrpSpPr>
        <p:cNvPr id="1" name="Shape 22"/>
        <p:cNvGrpSpPr/>
        <p:nvPr/>
      </p:nvGrpSpPr>
      <p:grpSpPr>
        <a:xfrm>
          <a:off x="0" y="0"/>
          <a:ext cx="0" cy="0"/>
          <a:chOff x="0" y="0"/>
          <a:chExt cx="0" cy="0"/>
        </a:xfrm>
      </p:grpSpPr>
      <p:pic>
        <p:nvPicPr>
          <p:cNvPr id="23" name="Google Shape;23;p16"/>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24" name="Google Shape;24;p16"/>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25" name="Google Shape;25;p16"/>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26" name="Google Shape;26;p16"/>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27" name="Google Shape;27;p16"/>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4:TOSTEM">
  <p:cSld name="A-4:TOSTEM">
    <p:spTree>
      <p:nvGrpSpPr>
        <p:cNvPr id="1" name="Shape 28"/>
        <p:cNvGrpSpPr/>
        <p:nvPr/>
      </p:nvGrpSpPr>
      <p:grpSpPr>
        <a:xfrm>
          <a:off x="0" y="0"/>
          <a:ext cx="0" cy="0"/>
          <a:chOff x="0" y="0"/>
          <a:chExt cx="0" cy="0"/>
        </a:xfrm>
      </p:grpSpPr>
      <p:pic>
        <p:nvPicPr>
          <p:cNvPr id="29" name="Google Shape;29;p17"/>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0" name="Google Shape;30;p17"/>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1" name="Google Shape;31;p17"/>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2" name="Google Shape;32;p17"/>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3" name="Google Shape;33;p17"/>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5:INTERIO">
  <p:cSld name="A-5:INTERIO">
    <p:spTree>
      <p:nvGrpSpPr>
        <p:cNvPr id="1" name="Shape 34"/>
        <p:cNvGrpSpPr/>
        <p:nvPr/>
      </p:nvGrpSpPr>
      <p:grpSpPr>
        <a:xfrm>
          <a:off x="0" y="0"/>
          <a:ext cx="0" cy="0"/>
          <a:chOff x="0" y="0"/>
          <a:chExt cx="0" cy="0"/>
        </a:xfrm>
      </p:grpSpPr>
      <p:pic>
        <p:nvPicPr>
          <p:cNvPr id="35" name="Google Shape;35;p18"/>
          <p:cNvPicPr preferRelativeResize="0"/>
          <p:nvPr/>
        </p:nvPicPr>
        <p:blipFill rotWithShape="1">
          <a:blip r:embed="rId2">
            <a:alphaModFix/>
          </a:blip>
          <a:srcRect/>
          <a:stretch/>
        </p:blipFill>
        <p:spPr>
          <a:xfrm>
            <a:off x="0" y="0"/>
            <a:ext cx="10691813" cy="825500"/>
          </a:xfrm>
          <a:prstGeom prst="rect">
            <a:avLst/>
          </a:prstGeom>
          <a:noFill/>
          <a:ln>
            <a:noFill/>
          </a:ln>
        </p:spPr>
      </p:pic>
      <p:cxnSp>
        <p:nvCxnSpPr>
          <p:cNvPr id="36" name="Google Shape;36;p18"/>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37" name="Google Shape;37;p18"/>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38" name="Google Shape;38;p18"/>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39" name="Google Shape;39;p18"/>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1:エコファーストなし">
  <p:cSld name="B-1:エコファーストなし">
    <p:spTree>
      <p:nvGrpSpPr>
        <p:cNvPr id="1" name="Shape 40"/>
        <p:cNvGrpSpPr/>
        <p:nvPr/>
      </p:nvGrpSpPr>
      <p:grpSpPr>
        <a:xfrm>
          <a:off x="0" y="0"/>
          <a:ext cx="0" cy="0"/>
          <a:chOff x="0" y="0"/>
          <a:chExt cx="0" cy="0"/>
        </a:xfrm>
      </p:grpSpPr>
      <p:cxnSp>
        <p:nvCxnSpPr>
          <p:cNvPr id="41" name="Google Shape;41;p19"/>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2" name="Google Shape;42;p19"/>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3" name="Google Shape;43;p19"/>
          <p:cNvPicPr preferRelativeResize="0"/>
          <p:nvPr/>
        </p:nvPicPr>
        <p:blipFill rotWithShape="1">
          <a:blip r:embed="rId2">
            <a:alphaModFix/>
          </a:blip>
          <a:srcRect/>
          <a:stretch/>
        </p:blipFill>
        <p:spPr>
          <a:xfrm>
            <a:off x="9258300" y="7275060"/>
            <a:ext cx="1260475" cy="153987"/>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2:長期保証サービス有り">
  <p:cSld name="B-2:長期保証サービス有り">
    <p:spTree>
      <p:nvGrpSpPr>
        <p:cNvPr id="1" name="Shape 44"/>
        <p:cNvGrpSpPr/>
        <p:nvPr/>
      </p:nvGrpSpPr>
      <p:grpSpPr>
        <a:xfrm>
          <a:off x="0" y="0"/>
          <a:ext cx="0" cy="0"/>
          <a:chOff x="0" y="0"/>
          <a:chExt cx="0" cy="0"/>
        </a:xfrm>
      </p:grpSpPr>
      <p:sp>
        <p:nvSpPr>
          <p:cNvPr id="45" name="Google Shape;45;p20"/>
          <p:cNvSpPr/>
          <p:nvPr/>
        </p:nvSpPr>
        <p:spPr>
          <a:xfrm>
            <a:off x="1331913" y="7423150"/>
            <a:ext cx="923925" cy="77788"/>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詳細はWEBをご確認ください</a:t>
            </a:r>
            <a:endParaRPr sz="500">
              <a:solidFill>
                <a:schemeClr val="dk2"/>
              </a:solidFill>
              <a:latin typeface="Arial"/>
              <a:ea typeface="Arial"/>
              <a:cs typeface="Arial"/>
              <a:sym typeface="Arial"/>
            </a:endParaRPr>
          </a:p>
        </p:txBody>
      </p:sp>
      <p:pic>
        <p:nvPicPr>
          <p:cNvPr id="46" name="Google Shape;46;p20"/>
          <p:cNvPicPr preferRelativeResize="0"/>
          <p:nvPr/>
        </p:nvPicPr>
        <p:blipFill rotWithShape="1">
          <a:blip r:embed="rId2">
            <a:alphaModFix/>
          </a:blip>
          <a:srcRect/>
          <a:stretch/>
        </p:blipFill>
        <p:spPr>
          <a:xfrm>
            <a:off x="1331913" y="7209972"/>
            <a:ext cx="923925" cy="206375"/>
          </a:xfrm>
          <a:prstGeom prst="rect">
            <a:avLst/>
          </a:prstGeom>
          <a:noFill/>
          <a:ln>
            <a:noFill/>
          </a:ln>
        </p:spPr>
      </p:pic>
      <p:cxnSp>
        <p:nvCxnSpPr>
          <p:cNvPr id="47" name="Google Shape;47;p20"/>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48" name="Google Shape;48;p20"/>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49" name="Google Shape;49;p20"/>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50" name="Google Shape;50;p20"/>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1:LIXIL（帯なし）">
  <p:cSld name="C-1:LIXIL（帯なし）">
    <p:spTree>
      <p:nvGrpSpPr>
        <p:cNvPr id="1" name="Shape 51"/>
        <p:cNvGrpSpPr/>
        <p:nvPr/>
      </p:nvGrpSpPr>
      <p:grpSpPr>
        <a:xfrm>
          <a:off x="0" y="0"/>
          <a:ext cx="0" cy="0"/>
          <a:chOff x="0" y="0"/>
          <a:chExt cx="0" cy="0"/>
        </a:xfrm>
      </p:grpSpPr>
      <p:pic>
        <p:nvPicPr>
          <p:cNvPr id="52" name="Google Shape;52;p21"/>
          <p:cNvPicPr preferRelativeResize="0"/>
          <p:nvPr/>
        </p:nvPicPr>
        <p:blipFill rotWithShape="1">
          <a:blip r:embed="rId2">
            <a:alphaModFix/>
          </a:blip>
          <a:srcRect/>
          <a:stretch/>
        </p:blipFill>
        <p:spPr>
          <a:xfrm>
            <a:off x="10045700" y="127000"/>
            <a:ext cx="471488" cy="160338"/>
          </a:xfrm>
          <a:prstGeom prst="rect">
            <a:avLst/>
          </a:prstGeom>
          <a:noFill/>
          <a:ln>
            <a:noFill/>
          </a:ln>
        </p:spPr>
      </p:pic>
      <p:cxnSp>
        <p:nvCxnSpPr>
          <p:cNvPr id="53" name="Google Shape;53;p21"/>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54" name="Google Shape;54;p21"/>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55" name="Google Shape;55;p21"/>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56" name="Google Shape;56;p21"/>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2:INAX（帯なし）">
  <p:cSld name="C-2:INAX（帯なし）">
    <p:spTree>
      <p:nvGrpSpPr>
        <p:cNvPr id="1" name="Shape 57"/>
        <p:cNvGrpSpPr/>
        <p:nvPr/>
      </p:nvGrpSpPr>
      <p:grpSpPr>
        <a:xfrm>
          <a:off x="0" y="0"/>
          <a:ext cx="0" cy="0"/>
          <a:chOff x="0" y="0"/>
          <a:chExt cx="0" cy="0"/>
        </a:xfrm>
      </p:grpSpPr>
      <p:pic>
        <p:nvPicPr>
          <p:cNvPr id="58" name="Google Shape;58;p22"/>
          <p:cNvPicPr preferRelativeResize="0"/>
          <p:nvPr/>
        </p:nvPicPr>
        <p:blipFill rotWithShape="1">
          <a:blip r:embed="rId2">
            <a:alphaModFix/>
          </a:blip>
          <a:srcRect/>
          <a:stretch/>
        </p:blipFill>
        <p:spPr>
          <a:xfrm>
            <a:off x="10101263" y="141288"/>
            <a:ext cx="417512" cy="125412"/>
          </a:xfrm>
          <a:prstGeom prst="rect">
            <a:avLst/>
          </a:prstGeom>
          <a:noFill/>
          <a:ln>
            <a:noFill/>
          </a:ln>
        </p:spPr>
      </p:pic>
      <p:cxnSp>
        <p:nvCxnSpPr>
          <p:cNvPr id="59" name="Google Shape;59;p22"/>
          <p:cNvCxnSpPr/>
          <p:nvPr/>
        </p:nvCxnSpPr>
        <p:spPr>
          <a:xfrm>
            <a:off x="0" y="7145675"/>
            <a:ext cx="10691813" cy="0"/>
          </a:xfrm>
          <a:prstGeom prst="straightConnector1">
            <a:avLst/>
          </a:prstGeom>
          <a:noFill/>
          <a:ln w="9525" cap="flat" cmpd="sng">
            <a:solidFill>
              <a:schemeClr val="dk1"/>
            </a:solidFill>
            <a:prstDash val="solid"/>
            <a:round/>
            <a:headEnd type="none" w="med" len="med"/>
            <a:tailEnd type="none" w="med" len="med"/>
          </a:ln>
        </p:spPr>
      </p:cxnSp>
      <p:sp>
        <p:nvSpPr>
          <p:cNvPr id="60" name="Google Shape;60;p22"/>
          <p:cNvSpPr/>
          <p:nvPr/>
        </p:nvSpPr>
        <p:spPr>
          <a:xfrm>
            <a:off x="5346700" y="7203495"/>
            <a:ext cx="3798888" cy="307975"/>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※記載の商品写真は印刷のため実際の色とは多少の差があります。現物またはサンプルなどにてご確認ください。</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※表示価格は、商品代のみのメーカー希望小売価格で、消費税、取付費・工事費など別途ご負担をお願いいたします。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※掲載内容及び写真・図版の無断転載はかたくお断りします。（許可なく転載・流用した場合、損害賠償が発生します。）</a:t>
            </a:r>
            <a:endParaRPr/>
          </a:p>
          <a:p>
            <a:pPr marL="0" marR="0" lvl="0" indent="0" algn="l" rtl="0">
              <a:spcBef>
                <a:spcPts val="0"/>
              </a:spcBef>
              <a:spcAft>
                <a:spcPts val="0"/>
              </a:spcAft>
              <a:buClr>
                <a:schemeClr val="dk2"/>
              </a:buClr>
              <a:buSzPts val="500"/>
              <a:buFont typeface="Arial"/>
              <a:buNone/>
            </a:pPr>
            <a:r>
              <a:rPr lang="ja-JP" sz="500">
                <a:solidFill>
                  <a:schemeClr val="dk2"/>
                </a:solidFill>
                <a:latin typeface="Arial"/>
                <a:ea typeface="Arial"/>
                <a:cs typeface="Arial"/>
                <a:sym typeface="Arial"/>
              </a:rPr>
              <a:t>※仕様・価格は予告なく変更する場合がありますので、ご了承ください。</a:t>
            </a:r>
            <a:endParaRPr/>
          </a:p>
        </p:txBody>
      </p:sp>
      <p:pic>
        <p:nvPicPr>
          <p:cNvPr id="61" name="Google Shape;61;p22"/>
          <p:cNvPicPr preferRelativeResize="0"/>
          <p:nvPr/>
        </p:nvPicPr>
        <p:blipFill rotWithShape="1">
          <a:blip r:embed="rId3">
            <a:alphaModFix/>
          </a:blip>
          <a:srcRect/>
          <a:stretch/>
        </p:blipFill>
        <p:spPr>
          <a:xfrm>
            <a:off x="9258300" y="7275060"/>
            <a:ext cx="1260475" cy="153987"/>
          </a:xfrm>
          <a:prstGeom prst="rect">
            <a:avLst/>
          </a:prstGeom>
          <a:noFill/>
          <a:ln>
            <a:noFill/>
          </a:ln>
        </p:spPr>
      </p:pic>
      <p:pic>
        <p:nvPicPr>
          <p:cNvPr id="62" name="Google Shape;62;p22"/>
          <p:cNvPicPr preferRelativeResize="0"/>
          <p:nvPr/>
        </p:nvPicPr>
        <p:blipFill rotWithShape="1">
          <a:blip r:embed="rId4">
            <a:alphaModFix/>
          </a:blip>
          <a:srcRect/>
          <a:stretch/>
        </p:blipFill>
        <p:spPr>
          <a:xfrm>
            <a:off x="175419" y="7208385"/>
            <a:ext cx="1079500" cy="2921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4.emf"/><Relationship Id="rId18" Type="http://schemas.openxmlformats.org/officeDocument/2006/relationships/image" Target="../media/image29.emf"/><Relationship Id="rId26" Type="http://schemas.openxmlformats.org/officeDocument/2006/relationships/image" Target="../media/image37.png"/><Relationship Id="rId39" Type="http://schemas.openxmlformats.org/officeDocument/2006/relationships/image" Target="../media/image50.png"/><Relationship Id="rId3" Type="http://schemas.openxmlformats.org/officeDocument/2006/relationships/image" Target="../media/image14.png"/><Relationship Id="rId21" Type="http://schemas.openxmlformats.org/officeDocument/2006/relationships/image" Target="../media/image32.emf"/><Relationship Id="rId34" Type="http://schemas.openxmlformats.org/officeDocument/2006/relationships/image" Target="../media/image45.png"/><Relationship Id="rId42" Type="http://schemas.openxmlformats.org/officeDocument/2006/relationships/image" Target="../media/image52.png"/><Relationship Id="rId7" Type="http://schemas.openxmlformats.org/officeDocument/2006/relationships/image" Target="../media/image18.emf"/><Relationship Id="rId12" Type="http://schemas.openxmlformats.org/officeDocument/2006/relationships/image" Target="../media/image23.emf"/><Relationship Id="rId17" Type="http://schemas.openxmlformats.org/officeDocument/2006/relationships/image" Target="../media/image28.emf"/><Relationship Id="rId25" Type="http://schemas.openxmlformats.org/officeDocument/2006/relationships/image" Target="../media/image36.png"/><Relationship Id="rId33" Type="http://schemas.openxmlformats.org/officeDocument/2006/relationships/image" Target="../media/image44.png"/><Relationship Id="rId38" Type="http://schemas.openxmlformats.org/officeDocument/2006/relationships/image" Target="../media/image49.png"/><Relationship Id="rId2" Type="http://schemas.openxmlformats.org/officeDocument/2006/relationships/notesSlide" Target="../notesSlides/notesSlide1.xml"/><Relationship Id="rId16" Type="http://schemas.openxmlformats.org/officeDocument/2006/relationships/image" Target="../media/image27.emf"/><Relationship Id="rId20" Type="http://schemas.openxmlformats.org/officeDocument/2006/relationships/image" Target="../media/image31.emf"/><Relationship Id="rId29" Type="http://schemas.openxmlformats.org/officeDocument/2006/relationships/image" Target="../media/image40.png"/><Relationship Id="rId41" Type="http://schemas.openxmlformats.org/officeDocument/2006/relationships/image" Target="../media/image51.png"/><Relationship Id="rId1" Type="http://schemas.openxmlformats.org/officeDocument/2006/relationships/slideLayout" Target="../slideLayouts/slideLayout8.xml"/><Relationship Id="rId6" Type="http://schemas.openxmlformats.org/officeDocument/2006/relationships/image" Target="../media/image17.emf"/><Relationship Id="rId11" Type="http://schemas.openxmlformats.org/officeDocument/2006/relationships/image" Target="../media/image22.emf"/><Relationship Id="rId24" Type="http://schemas.openxmlformats.org/officeDocument/2006/relationships/image" Target="../media/image35.png"/><Relationship Id="rId32" Type="http://schemas.openxmlformats.org/officeDocument/2006/relationships/image" Target="../media/image43.emf"/><Relationship Id="rId37" Type="http://schemas.openxmlformats.org/officeDocument/2006/relationships/image" Target="../media/image48.png"/><Relationship Id="rId40" Type="http://schemas.microsoft.com/office/2007/relationships/hdphoto" Target="../media/hdphoto1.wdp"/><Relationship Id="rId5" Type="http://schemas.openxmlformats.org/officeDocument/2006/relationships/image" Target="../media/image16.jpeg"/><Relationship Id="rId15" Type="http://schemas.openxmlformats.org/officeDocument/2006/relationships/image" Target="../media/image26.emf"/><Relationship Id="rId23" Type="http://schemas.openxmlformats.org/officeDocument/2006/relationships/image" Target="../media/image34.png"/><Relationship Id="rId28" Type="http://schemas.openxmlformats.org/officeDocument/2006/relationships/image" Target="../media/image39.jpeg"/><Relationship Id="rId36" Type="http://schemas.openxmlformats.org/officeDocument/2006/relationships/image" Target="../media/image47.png"/><Relationship Id="rId10" Type="http://schemas.openxmlformats.org/officeDocument/2006/relationships/image" Target="../media/image21.emf"/><Relationship Id="rId19" Type="http://schemas.openxmlformats.org/officeDocument/2006/relationships/image" Target="../media/image30.emf"/><Relationship Id="rId31" Type="http://schemas.openxmlformats.org/officeDocument/2006/relationships/image" Target="../media/image42.emf"/><Relationship Id="rId44" Type="http://schemas.microsoft.com/office/2007/relationships/hdphoto" Target="../media/hdphoto2.wdp"/><Relationship Id="rId4" Type="http://schemas.openxmlformats.org/officeDocument/2006/relationships/image" Target="../media/image15.png"/><Relationship Id="rId9" Type="http://schemas.openxmlformats.org/officeDocument/2006/relationships/image" Target="../media/image20.emf"/><Relationship Id="rId14" Type="http://schemas.openxmlformats.org/officeDocument/2006/relationships/image" Target="../media/image25.emf"/><Relationship Id="rId22" Type="http://schemas.openxmlformats.org/officeDocument/2006/relationships/image" Target="../media/image33.emf"/><Relationship Id="rId27" Type="http://schemas.openxmlformats.org/officeDocument/2006/relationships/image" Target="../media/image38.jpeg"/><Relationship Id="rId30" Type="http://schemas.openxmlformats.org/officeDocument/2006/relationships/image" Target="../media/image41.png"/><Relationship Id="rId35" Type="http://schemas.openxmlformats.org/officeDocument/2006/relationships/image" Target="../media/image46.png"/><Relationship Id="rId43"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6" name="Google Shape;86;p8"/>
          <p:cNvSpPr/>
          <p:nvPr/>
        </p:nvSpPr>
        <p:spPr>
          <a:xfrm>
            <a:off x="1433513" y="7310438"/>
            <a:ext cx="1260475" cy="184150"/>
          </a:xfrm>
          <a:prstGeom prst="rect">
            <a:avLst/>
          </a:prstGeom>
          <a:noFill/>
          <a:ln>
            <a:noFill/>
          </a:ln>
        </p:spPr>
        <p:txBody>
          <a:bodyPr spcFirstLastPara="1" wrap="square" lIns="0" tIns="0" rIns="0" bIns="0" anchor="t" anchorCtr="0">
            <a:spAutoFit/>
          </a:bodyPr>
          <a:lstStyle/>
          <a:p>
            <a:pPr>
              <a:spcBef>
                <a:spcPct val="0"/>
              </a:spcBef>
              <a:buFontTx/>
              <a:buNone/>
            </a:pPr>
            <a:r>
              <a:rPr lang="en-US" altLang="ja-JP" sz="600" dirty="0"/>
              <a:t>SPD99999008219</a:t>
            </a:r>
            <a:r>
              <a:rPr lang="en-US" altLang="ja-JP" sz="400" dirty="0"/>
              <a:t> </a:t>
            </a:r>
            <a:endParaRPr lang="ja-JP" altLang="en-US" sz="400" dirty="0"/>
          </a:p>
          <a:p>
            <a:pPr marL="0" marR="0" lvl="0" indent="0" algn="l" rtl="0">
              <a:spcBef>
                <a:spcPts val="0"/>
              </a:spcBef>
              <a:spcAft>
                <a:spcPts val="0"/>
              </a:spcAft>
              <a:buClr>
                <a:schemeClr val="dk2"/>
              </a:buClr>
              <a:buSzPts val="600"/>
              <a:buFont typeface="Arial"/>
              <a:buNone/>
            </a:pPr>
            <a:r>
              <a:rPr lang="ja-JP" sz="600" dirty="0">
                <a:solidFill>
                  <a:schemeClr val="dk2"/>
                </a:solidFill>
                <a:latin typeface="Arial"/>
                <a:ea typeface="Arial"/>
                <a:cs typeface="Arial"/>
                <a:sym typeface="Arial"/>
              </a:rPr>
              <a:t>20</a:t>
            </a:r>
            <a:r>
              <a:rPr lang="en-US" altLang="ja-JP" sz="600" dirty="0">
                <a:solidFill>
                  <a:schemeClr val="dk2"/>
                </a:solidFill>
                <a:latin typeface="Arial"/>
                <a:ea typeface="Arial"/>
                <a:cs typeface="Arial"/>
                <a:sym typeface="Arial"/>
              </a:rPr>
              <a:t>25</a:t>
            </a:r>
            <a:r>
              <a:rPr lang="ja-JP" sz="600" dirty="0" err="1">
                <a:solidFill>
                  <a:schemeClr val="dk2"/>
                </a:solidFill>
                <a:latin typeface="Arial"/>
                <a:ea typeface="Arial"/>
                <a:cs typeface="Arial"/>
                <a:sym typeface="Arial"/>
              </a:rPr>
              <a:t>.</a:t>
            </a:r>
            <a:r>
              <a:rPr lang="ja-JP" sz="600" dirty="0">
                <a:solidFill>
                  <a:schemeClr val="dk2"/>
                </a:solidFill>
                <a:latin typeface="Arial"/>
                <a:ea typeface="Arial"/>
                <a:cs typeface="Arial"/>
                <a:sym typeface="Arial"/>
              </a:rPr>
              <a:t>0</a:t>
            </a:r>
            <a:r>
              <a:rPr lang="en-US" altLang="ja-JP" sz="600" dirty="0">
                <a:solidFill>
                  <a:schemeClr val="dk2"/>
                </a:solidFill>
                <a:latin typeface="Arial"/>
                <a:ea typeface="Arial"/>
                <a:cs typeface="Arial"/>
                <a:sym typeface="Arial"/>
              </a:rPr>
              <a:t>4</a:t>
            </a:r>
            <a:r>
              <a:rPr lang="ja-JP" sz="600" dirty="0" err="1">
                <a:solidFill>
                  <a:schemeClr val="dk2"/>
                </a:solidFill>
                <a:latin typeface="Arial"/>
                <a:ea typeface="Arial"/>
                <a:cs typeface="Arial"/>
                <a:sym typeface="Arial"/>
              </a:rPr>
              <a:t>.</a:t>
            </a:r>
            <a:r>
              <a:rPr lang="en-US" altLang="ja-JP" sz="600" dirty="0">
                <a:solidFill>
                  <a:schemeClr val="dk2"/>
                </a:solidFill>
              </a:rPr>
              <a:t>01</a:t>
            </a:r>
            <a:r>
              <a:rPr lang="ja-JP" sz="600" dirty="0">
                <a:solidFill>
                  <a:schemeClr val="dk2"/>
                </a:solidFill>
                <a:latin typeface="Arial"/>
                <a:ea typeface="Arial"/>
                <a:cs typeface="Arial"/>
                <a:sym typeface="Arial"/>
              </a:rPr>
              <a:t>発行</a:t>
            </a:r>
            <a:endParaRPr dirty="0"/>
          </a:p>
        </p:txBody>
      </p:sp>
      <p:sp>
        <p:nvSpPr>
          <p:cNvPr id="87" name="Google Shape;87;p8"/>
          <p:cNvSpPr/>
          <p:nvPr/>
        </p:nvSpPr>
        <p:spPr>
          <a:xfrm>
            <a:off x="-1828801" y="0"/>
            <a:ext cx="1623061" cy="227457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600" b="1">
                <a:solidFill>
                  <a:schemeClr val="dk1"/>
                </a:solidFill>
                <a:latin typeface="Arial"/>
                <a:ea typeface="Arial"/>
                <a:cs typeface="Arial"/>
                <a:sym typeface="Arial"/>
              </a:rPr>
              <a:t>C-1:LIXIL</a:t>
            </a:r>
            <a:endParaRPr/>
          </a:p>
          <a:p>
            <a:pPr marL="0" marR="0" lvl="0" indent="0" algn="ctr" rtl="0">
              <a:spcBef>
                <a:spcPts val="0"/>
              </a:spcBef>
              <a:spcAft>
                <a:spcPts val="0"/>
              </a:spcAft>
              <a:buNone/>
            </a:pPr>
            <a:r>
              <a:rPr lang="ja-JP" sz="1600" b="1">
                <a:solidFill>
                  <a:schemeClr val="dk1"/>
                </a:solidFill>
                <a:latin typeface="Arial"/>
                <a:ea typeface="Arial"/>
                <a:cs typeface="Arial"/>
                <a:sym typeface="Arial"/>
              </a:rPr>
              <a:t>（帯なし）</a:t>
            </a:r>
            <a:endParaRPr sz="1600" b="1">
              <a:solidFill>
                <a:schemeClr val="dk1"/>
              </a:solidFill>
              <a:latin typeface="Arial"/>
              <a:ea typeface="Arial"/>
              <a:cs typeface="Arial"/>
              <a:sym typeface="Arial"/>
            </a:endParaRPr>
          </a:p>
          <a:p>
            <a:pPr marL="0" marR="0" lvl="0" indent="0" algn="l" rtl="0">
              <a:spcBef>
                <a:spcPts val="0"/>
              </a:spcBef>
              <a:spcAft>
                <a:spcPts val="0"/>
              </a:spcAft>
              <a:buNone/>
            </a:pPr>
            <a:endParaRPr sz="1600" b="1">
              <a:solidFill>
                <a:schemeClr val="dk1"/>
              </a:solidFill>
              <a:latin typeface="Arial"/>
              <a:ea typeface="Arial"/>
              <a:cs typeface="Arial"/>
              <a:sym typeface="Arial"/>
            </a:endParaRPr>
          </a:p>
          <a:p>
            <a:pPr marL="0" marR="0" lvl="0" indent="0" algn="l" rtl="0">
              <a:spcBef>
                <a:spcPts val="0"/>
              </a:spcBef>
              <a:spcAft>
                <a:spcPts val="0"/>
              </a:spcAft>
              <a:buNone/>
            </a:pPr>
            <a:r>
              <a:rPr lang="ja-JP" sz="1100" b="1">
                <a:solidFill>
                  <a:schemeClr val="dk1"/>
                </a:solidFill>
                <a:latin typeface="Arial"/>
                <a:ea typeface="Arial"/>
                <a:cs typeface="Arial"/>
                <a:sym typeface="Arial"/>
              </a:rPr>
              <a:t>※2枚目以降、帯なしで作成する場合に使用する。</a:t>
            </a:r>
            <a:endParaRPr/>
          </a:p>
        </p:txBody>
      </p:sp>
      <p:sp>
        <p:nvSpPr>
          <p:cNvPr id="2" name="Text Box 1039">
            <a:extLst>
              <a:ext uri="{FF2B5EF4-FFF2-40B4-BE49-F238E27FC236}">
                <a16:creationId xmlns:a16="http://schemas.microsoft.com/office/drawing/2014/main" id="{A461A80E-1016-E797-4D47-673A05552F58}"/>
              </a:ext>
            </a:extLst>
          </p:cNvPr>
          <p:cNvSpPr txBox="1">
            <a:spLocks noChangeArrowheads="1"/>
          </p:cNvSpPr>
          <p:nvPr/>
        </p:nvSpPr>
        <p:spPr bwMode="auto">
          <a:xfrm>
            <a:off x="179388" y="420688"/>
            <a:ext cx="6159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dirty="0">
                <a:latin typeface="HGPｺﾞｼｯｸE" panose="020B0900000000000000" pitchFamily="50" charset="-128"/>
                <a:ea typeface="HGPｺﾞｼｯｸE" panose="020B0900000000000000" pitchFamily="50" charset="-128"/>
              </a:rPr>
              <a:t>木質床材</a:t>
            </a:r>
          </a:p>
        </p:txBody>
      </p:sp>
      <p:sp>
        <p:nvSpPr>
          <p:cNvPr id="3" name="Text Box 1039">
            <a:extLst>
              <a:ext uri="{FF2B5EF4-FFF2-40B4-BE49-F238E27FC236}">
                <a16:creationId xmlns:a16="http://schemas.microsoft.com/office/drawing/2014/main" id="{4D851758-6D97-E559-17A9-33BC9CFEBF45}"/>
              </a:ext>
            </a:extLst>
          </p:cNvPr>
          <p:cNvSpPr txBox="1">
            <a:spLocks noChangeArrowheads="1"/>
          </p:cNvSpPr>
          <p:nvPr/>
        </p:nvSpPr>
        <p:spPr bwMode="auto">
          <a:xfrm>
            <a:off x="1052513" y="365125"/>
            <a:ext cx="60769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dirty="0">
                <a:latin typeface="HGPｺﾞｼｯｸE" panose="020B0900000000000000" pitchFamily="50" charset="-128"/>
                <a:ea typeface="HGPｺﾞｼｯｸE" panose="020B0900000000000000" pitchFamily="50" charset="-128"/>
              </a:rPr>
              <a:t>ラシッサ Ｓフロア直張り防音床</a:t>
            </a:r>
            <a:r>
              <a:rPr lang="en-US" altLang="ja-JP" sz="1800" dirty="0">
                <a:latin typeface="HGPｺﾞｼｯｸE" panose="020B0900000000000000" pitchFamily="50" charset="-128"/>
                <a:ea typeface="HGPｺﾞｼｯｸE" panose="020B0900000000000000" pitchFamily="50" charset="-128"/>
              </a:rPr>
              <a:t>/</a:t>
            </a:r>
            <a:r>
              <a:rPr lang="ja-JP" altLang="en-US" sz="1800" dirty="0">
                <a:latin typeface="HGPｺﾞｼｯｸE" panose="020B0900000000000000" pitchFamily="50" charset="-128"/>
                <a:ea typeface="HGPｺﾞｼｯｸE" panose="020B0900000000000000" pitchFamily="50" charset="-128"/>
              </a:rPr>
              <a:t>ラシッサ Ｄフロア直張り防音床</a:t>
            </a:r>
          </a:p>
        </p:txBody>
      </p:sp>
      <p:sp>
        <p:nvSpPr>
          <p:cNvPr id="4" name="Text Box 1039">
            <a:extLst>
              <a:ext uri="{FF2B5EF4-FFF2-40B4-BE49-F238E27FC236}">
                <a16:creationId xmlns:a16="http://schemas.microsoft.com/office/drawing/2014/main" id="{8FFC2D6F-1A2E-5871-6D45-6E1C0D7F44CA}"/>
              </a:ext>
            </a:extLst>
          </p:cNvPr>
          <p:cNvSpPr txBox="1">
            <a:spLocks noChangeArrowheads="1"/>
          </p:cNvSpPr>
          <p:nvPr/>
        </p:nvSpPr>
        <p:spPr bwMode="auto">
          <a:xfrm>
            <a:off x="140619" y="152730"/>
            <a:ext cx="141064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dirty="0">
                <a:latin typeface="Yu Gothic" panose="020B0400000000000000" pitchFamily="34" charset="-128"/>
                <a:ea typeface="Yu Gothic" panose="020B0400000000000000" pitchFamily="34" charset="-128"/>
              </a:rPr>
              <a:t>お客様名■■■■■様</a:t>
            </a:r>
          </a:p>
        </p:txBody>
      </p:sp>
      <p:pic>
        <p:nvPicPr>
          <p:cNvPr id="6" name="図 7">
            <a:extLst>
              <a:ext uri="{FF2B5EF4-FFF2-40B4-BE49-F238E27FC236}">
                <a16:creationId xmlns:a16="http://schemas.microsoft.com/office/drawing/2014/main" id="{37EC2809-DE1E-03F1-CA32-A242004264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754" y="1597025"/>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5">
            <a:extLst>
              <a:ext uri="{FF2B5EF4-FFF2-40B4-BE49-F238E27FC236}">
                <a16:creationId xmlns:a16="http://schemas.microsoft.com/office/drawing/2014/main" id="{16814711-B228-E587-DC67-0B307A702A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9316" y="1612900"/>
            <a:ext cx="166687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2">
            <a:extLst>
              <a:ext uri="{FF2B5EF4-FFF2-40B4-BE49-F238E27FC236}">
                <a16:creationId xmlns:a16="http://schemas.microsoft.com/office/drawing/2014/main" id="{83452522-3DF7-287B-B28C-63F6CEB024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06129" y="1598613"/>
            <a:ext cx="1666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表 8">
            <a:extLst>
              <a:ext uri="{FF2B5EF4-FFF2-40B4-BE49-F238E27FC236}">
                <a16:creationId xmlns:a16="http://schemas.microsoft.com/office/drawing/2014/main" id="{47A172C1-2CDB-EEF6-B831-1EC018F9D1C9}"/>
              </a:ext>
            </a:extLst>
          </p:cNvPr>
          <p:cNvGraphicFramePr>
            <a:graphicFrameLocks noGrp="1"/>
          </p:cNvGraphicFramePr>
          <p:nvPr>
            <p:extLst>
              <p:ext uri="{D42A27DB-BD31-4B8C-83A1-F6EECF244321}">
                <p14:modId xmlns:p14="http://schemas.microsoft.com/office/powerpoint/2010/main" val="349030965"/>
              </p:ext>
            </p:extLst>
          </p:nvPr>
        </p:nvGraphicFramePr>
        <p:xfrm>
          <a:off x="5036604" y="5921375"/>
          <a:ext cx="2916237" cy="792163"/>
        </p:xfrm>
        <a:graphic>
          <a:graphicData uri="http://schemas.openxmlformats.org/drawingml/2006/table">
            <a:tbl>
              <a:tblPr firstRow="1" bandRow="1">
                <a:tableStyleId>{5940675A-B579-460E-94D1-54222C63F5DA}</a:tableStyleId>
              </a:tblPr>
              <a:tblGrid>
                <a:gridCol w="1044085">
                  <a:extLst>
                    <a:ext uri="{9D8B030D-6E8A-4147-A177-3AD203B41FA5}">
                      <a16:colId xmlns:a16="http://schemas.microsoft.com/office/drawing/2014/main" val="20000"/>
                    </a:ext>
                  </a:extLst>
                </a:gridCol>
                <a:gridCol w="936076">
                  <a:extLst>
                    <a:ext uri="{9D8B030D-6E8A-4147-A177-3AD203B41FA5}">
                      <a16:colId xmlns:a16="http://schemas.microsoft.com/office/drawing/2014/main" val="20001"/>
                    </a:ext>
                  </a:extLst>
                </a:gridCol>
                <a:gridCol w="936076">
                  <a:extLst>
                    <a:ext uri="{9D8B030D-6E8A-4147-A177-3AD203B41FA5}">
                      <a16:colId xmlns:a16="http://schemas.microsoft.com/office/drawing/2014/main" val="20002"/>
                    </a:ext>
                  </a:extLst>
                </a:gridCol>
              </a:tblGrid>
              <a:tr h="28805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mn-ea"/>
                          <a:ea typeface="+mn-ea"/>
                        </a:rPr>
                        <a:t>寸　法（</a:t>
                      </a:r>
                      <a:r>
                        <a:rPr kumimoji="1" lang="en-US" altLang="ja-JP" sz="600" b="0" i="0" u="none" strike="noStrike" cap="none" normalizeH="0" baseline="0" dirty="0">
                          <a:ln>
                            <a:noFill/>
                          </a:ln>
                          <a:solidFill>
                            <a:srgbClr val="171001"/>
                          </a:solidFill>
                          <a:effectLst/>
                          <a:latin typeface="+mn-ea"/>
                          <a:ea typeface="+mn-ea"/>
                        </a:rPr>
                        <a:t>mm</a:t>
                      </a:r>
                      <a:r>
                        <a:rPr kumimoji="1" lang="ja-JP" altLang="en-US" sz="600" b="0" i="0" u="none" strike="noStrike" cap="none" normalizeH="0" baseline="0" dirty="0">
                          <a:ln>
                            <a:noFill/>
                          </a:ln>
                          <a:solidFill>
                            <a:srgbClr val="171001"/>
                          </a:solidFill>
                          <a:effectLst/>
                          <a:latin typeface="+mn-ea"/>
                          <a:ea typeface="+mn-ea"/>
                        </a:rPr>
                        <a:t>）</a:t>
                      </a:r>
                      <a:endParaRPr kumimoji="1" lang="ja-JP" altLang="en-US" sz="600" b="0" i="0" u="none" strike="noStrike" cap="none" normalizeH="0" baseline="0" dirty="0">
                        <a:ln>
                          <a:noFill/>
                        </a:ln>
                        <a:solidFill>
                          <a:schemeClr val="tx1"/>
                        </a:solidFill>
                        <a:effectLst/>
                        <a:latin typeface="+mn-ea"/>
                        <a:ea typeface="+mn-ea"/>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endParaRPr kumimoji="1" lang="en-US" altLang="ja-JP" sz="600">
                        <a:latin typeface="+mn-ea"/>
                        <a:ea typeface="+mn-ea"/>
                      </a:endParaRPr>
                    </a:p>
                    <a:p>
                      <a:pPr algn="ctr"/>
                      <a:r>
                        <a:rPr kumimoji="1" lang="ja-JP" altLang="en-US" sz="600">
                          <a:latin typeface="+mn-ea"/>
                          <a:ea typeface="+mn-ea"/>
                        </a:rPr>
                        <a:t>厚み</a:t>
                      </a:r>
                      <a:r>
                        <a:rPr kumimoji="1" lang="en-US" altLang="ja-JP" sz="600">
                          <a:latin typeface="+mn-ea"/>
                          <a:ea typeface="+mn-ea"/>
                        </a:rPr>
                        <a:t>13.8×</a:t>
                      </a:r>
                      <a:r>
                        <a:rPr kumimoji="1" lang="ja-JP" altLang="en-US" sz="600">
                          <a:latin typeface="+mn-ea"/>
                          <a:ea typeface="+mn-ea"/>
                        </a:rPr>
                        <a:t>幅</a:t>
                      </a:r>
                      <a:r>
                        <a:rPr kumimoji="1" lang="en-US" altLang="ja-JP" sz="600">
                          <a:latin typeface="+mn-ea"/>
                          <a:ea typeface="+mn-ea"/>
                        </a:rPr>
                        <a:t>147×</a:t>
                      </a:r>
                      <a:r>
                        <a:rPr kumimoji="1" lang="ja-JP" altLang="en-US" sz="600">
                          <a:latin typeface="+mn-ea"/>
                          <a:ea typeface="+mn-ea"/>
                        </a:rPr>
                        <a:t>長さ</a:t>
                      </a:r>
                      <a:r>
                        <a:rPr kumimoji="1" lang="en-US" altLang="ja-JP" sz="600">
                          <a:latin typeface="+mn-ea"/>
                          <a:ea typeface="+mn-ea"/>
                        </a:rPr>
                        <a:t>905</a:t>
                      </a:r>
                      <a:endParaRPr kumimoji="1" lang="ja-JP" altLang="en-US" sz="600" dirty="0">
                        <a:latin typeface="+mn-ea"/>
                        <a:ea typeface="+mn-ea"/>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dirty="0">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600" dirty="0">
                          <a:latin typeface="+mn-ea"/>
                          <a:ea typeface="+mn-ea"/>
                        </a:rPr>
                        <a:t>厚み</a:t>
                      </a:r>
                      <a:r>
                        <a:rPr kumimoji="1" lang="en-US" altLang="ja-JP" sz="600" dirty="0">
                          <a:latin typeface="+mn-ea"/>
                          <a:ea typeface="+mn-ea"/>
                        </a:rPr>
                        <a:t>14.8×</a:t>
                      </a:r>
                      <a:r>
                        <a:rPr kumimoji="1" lang="ja-JP" altLang="en-US" sz="600" dirty="0">
                          <a:latin typeface="+mn-ea"/>
                          <a:ea typeface="+mn-ea"/>
                        </a:rPr>
                        <a:t>幅</a:t>
                      </a:r>
                      <a:r>
                        <a:rPr kumimoji="1" lang="en-US" altLang="ja-JP" sz="600" dirty="0">
                          <a:latin typeface="+mn-ea"/>
                          <a:ea typeface="+mn-ea"/>
                        </a:rPr>
                        <a:t>96×</a:t>
                      </a:r>
                      <a:r>
                        <a:rPr kumimoji="1" lang="ja-JP" altLang="en-US" sz="600" dirty="0">
                          <a:latin typeface="+mn-ea"/>
                          <a:ea typeface="+mn-ea"/>
                        </a:rPr>
                        <a:t>長さ</a:t>
                      </a:r>
                      <a:r>
                        <a:rPr kumimoji="1" lang="en-US" altLang="ja-JP" sz="600" dirty="0">
                          <a:latin typeface="+mn-ea"/>
                          <a:ea typeface="+mn-ea"/>
                        </a:rPr>
                        <a:t>905</a:t>
                      </a:r>
                      <a:endParaRPr kumimoji="1" lang="ja-JP" altLang="en-US" sz="600" dirty="0">
                        <a:latin typeface="+mn-ea"/>
                        <a:ea typeface="+mn-ea"/>
                      </a:endParaRPr>
                    </a:p>
                  </a:txBody>
                  <a:tcPr marL="0" marR="0" marT="0" marB="0" anchor="ctr">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260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mn-ea"/>
                          <a:ea typeface="+mn-ea"/>
                        </a:rPr>
                        <a:t>基　材</a:t>
                      </a:r>
                      <a:endParaRPr kumimoji="1" lang="ja-JP" altLang="en-US" sz="600" b="0" i="0" u="none" strike="noStrike" cap="none" normalizeH="0" baseline="0" dirty="0">
                        <a:ln>
                          <a:noFill/>
                        </a:ln>
                        <a:solidFill>
                          <a:schemeClr val="tx1"/>
                        </a:solidFill>
                        <a:effectLst/>
                        <a:latin typeface="+mn-ea"/>
                        <a:ea typeface="+mn-ea"/>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11113"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mn-ea"/>
                          <a:ea typeface="+mn-ea"/>
                        </a:rPr>
                        <a:t>特殊シート張り合板（環境配慮型）・特殊クッション材</a:t>
                      </a:r>
                      <a:endParaRPr kumimoji="1" lang="ja-JP" altLang="en-US" sz="600" b="0" i="0" u="none" strike="noStrike" cap="none" normalizeH="0" baseline="0" dirty="0">
                        <a:ln>
                          <a:noFill/>
                        </a:ln>
                        <a:solidFill>
                          <a:schemeClr val="tx1"/>
                        </a:solidFill>
                        <a:effectLst/>
                        <a:latin typeface="+mn-ea"/>
                        <a:ea typeface="+mn-ea"/>
                      </a:endParaRPr>
                    </a:p>
                  </a:txBody>
                  <a:tcPr marL="72013" marR="72013" marT="0" marB="0" anchor="ctr" horzOverflow="overflow">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1"/>
                  </a:ext>
                </a:extLst>
              </a:tr>
              <a:tr h="1260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mn-ea"/>
                          <a:ea typeface="+mn-ea"/>
                        </a:rPr>
                        <a:t>表面材</a:t>
                      </a:r>
                      <a:endParaRPr kumimoji="1" lang="ja-JP" altLang="en-US" sz="600" b="0" i="0" u="none" strike="noStrike" cap="none" normalizeH="0" baseline="0" dirty="0">
                        <a:ln>
                          <a:noFill/>
                        </a:ln>
                        <a:solidFill>
                          <a:schemeClr val="tx1"/>
                        </a:solidFill>
                        <a:effectLst/>
                        <a:latin typeface="+mn-ea"/>
                        <a:ea typeface="+mn-ea"/>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23813"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mn-ea"/>
                          <a:ea typeface="+mn-ea"/>
                        </a:rPr>
                        <a:t>フットフィール仕上げ ハイパーフィルム</a:t>
                      </a:r>
                      <a:endParaRPr kumimoji="1" lang="ja-JP" altLang="en-US" sz="600" b="0" i="0" u="none" strike="noStrike" cap="none" normalizeH="0" baseline="0" dirty="0">
                        <a:ln>
                          <a:noFill/>
                        </a:ln>
                        <a:solidFill>
                          <a:schemeClr val="tx1"/>
                        </a:solidFill>
                        <a:effectLst/>
                        <a:latin typeface="+mn-ea"/>
                        <a:ea typeface="+mn-ea"/>
                      </a:endParaRPr>
                    </a:p>
                  </a:txBody>
                  <a:tcPr marL="72013" marR="72013" marT="0" marB="0" anchor="ctr" horzOverflow="overflow">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2"/>
                  </a:ext>
                </a:extLst>
              </a:tr>
              <a:tr h="1260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mn-ea"/>
                          <a:ea typeface="+mn-ea"/>
                        </a:rPr>
                        <a:t>ホルムアルデヒド対策</a:t>
                      </a:r>
                      <a:endParaRPr kumimoji="1" lang="ja-JP" altLang="en-US" sz="600" b="0" i="0" u="none" strike="noStrike" cap="none" normalizeH="0" baseline="0" dirty="0">
                        <a:ln>
                          <a:noFill/>
                        </a:ln>
                        <a:solidFill>
                          <a:schemeClr val="tx1"/>
                        </a:solidFill>
                        <a:effectLst/>
                        <a:latin typeface="+mn-ea"/>
                        <a:ea typeface="+mn-ea"/>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marL="60325" marR="0" lvl="0" indent="0" algn="ctr" defTabSz="914400" rtl="0" eaLnBrk="1" fontAlgn="base" latinLnBrk="0" hangingPunct="1">
                        <a:lnSpc>
                          <a:spcPct val="100000"/>
                        </a:lnSpc>
                        <a:spcBef>
                          <a:spcPct val="0"/>
                        </a:spcBef>
                        <a:spcAft>
                          <a:spcPct val="0"/>
                        </a:spcAft>
                        <a:buClrTx/>
                        <a:buSzTx/>
                        <a:buFontTx/>
                        <a:buNone/>
                        <a:tabLst/>
                      </a:pPr>
                      <a:r>
                        <a:rPr kumimoji="1" lang="en-US" altLang="ja-JP" sz="600" b="0" i="0" u="none" strike="noStrike" cap="none" normalizeH="0" baseline="0" dirty="0">
                          <a:ln>
                            <a:noFill/>
                          </a:ln>
                          <a:solidFill>
                            <a:srgbClr val="171001"/>
                          </a:solidFill>
                          <a:effectLst/>
                          <a:latin typeface="+mn-ea"/>
                          <a:ea typeface="+mn-ea"/>
                        </a:rPr>
                        <a:t>F☆☆☆☆</a:t>
                      </a:r>
                      <a:endParaRPr kumimoji="1" lang="en-US" altLang="ja-JP" sz="600" b="0" i="0" u="none" strike="noStrike" cap="none" normalizeH="0" baseline="0" dirty="0">
                        <a:ln>
                          <a:noFill/>
                        </a:ln>
                        <a:solidFill>
                          <a:schemeClr val="tx1"/>
                        </a:solidFill>
                        <a:effectLst/>
                        <a:latin typeface="+mn-ea"/>
                        <a:ea typeface="+mn-ea"/>
                      </a:endParaRPr>
                    </a:p>
                  </a:txBody>
                  <a:tcPr marL="72013" marR="72013" marT="0" marB="0" anchor="ctr" horzOverflow="overflow">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3"/>
                  </a:ext>
                </a:extLst>
              </a:tr>
              <a:tr h="1260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600" b="0" i="0" u="none" strike="noStrike" cap="none" normalizeH="0" baseline="0" dirty="0">
                          <a:ln>
                            <a:noFill/>
                          </a:ln>
                          <a:solidFill>
                            <a:srgbClr val="171001"/>
                          </a:solidFill>
                          <a:effectLst/>
                          <a:latin typeface="+mn-ea"/>
                          <a:ea typeface="+mn-ea"/>
                        </a:rPr>
                        <a:t>工　法</a:t>
                      </a:r>
                      <a:endParaRPr kumimoji="1" lang="ja-JP" altLang="en-US" sz="600" b="0" i="0" u="none" strike="noStrike" cap="none" normalizeH="0" baseline="0" dirty="0">
                        <a:ln>
                          <a:noFill/>
                        </a:ln>
                        <a:solidFill>
                          <a:schemeClr val="tx1"/>
                        </a:solidFill>
                        <a:effectLst/>
                        <a:latin typeface="+mn-ea"/>
                        <a:ea typeface="+mn-ea"/>
                      </a:endParaRPr>
                    </a:p>
                  </a:txBody>
                  <a:tcPr marL="72013" marR="72013" marT="0" marB="0" anchor="ctr" horzOverflow="overflow">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r>
                        <a:rPr lang="ja-JP" altLang="en-US" sz="600" dirty="0">
                          <a:latin typeface="+mn-ea"/>
                          <a:ea typeface="+mn-ea"/>
                        </a:rPr>
                        <a:t>マンション直張り</a:t>
                      </a:r>
                    </a:p>
                  </a:txBody>
                  <a:tcPr marL="72013" marR="72013" marT="0" marB="0" anchor="ctr" horzOverflow="overflow">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4"/>
                  </a:ext>
                </a:extLst>
              </a:tr>
            </a:tbl>
          </a:graphicData>
        </a:graphic>
      </p:graphicFrame>
      <p:sp>
        <p:nvSpPr>
          <p:cNvPr id="10" name="object 12">
            <a:extLst>
              <a:ext uri="{FF2B5EF4-FFF2-40B4-BE49-F238E27FC236}">
                <a16:creationId xmlns:a16="http://schemas.microsoft.com/office/drawing/2014/main" id="{365F4A84-EB2A-2947-3106-B81F20C197B6}"/>
              </a:ext>
            </a:extLst>
          </p:cNvPr>
          <p:cNvSpPr>
            <a:spLocks/>
          </p:cNvSpPr>
          <p:nvPr/>
        </p:nvSpPr>
        <p:spPr bwMode="auto">
          <a:xfrm flipV="1">
            <a:off x="5104079" y="1225550"/>
            <a:ext cx="5391150" cy="46038"/>
          </a:xfrm>
          <a:custGeom>
            <a:avLst/>
            <a:gdLst>
              <a:gd name="T0" fmla="*/ 0 w 8280400"/>
              <a:gd name="T1" fmla="*/ 0 h 45719"/>
              <a:gd name="T2" fmla="*/ 2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1" name="object 85">
            <a:extLst>
              <a:ext uri="{FF2B5EF4-FFF2-40B4-BE49-F238E27FC236}">
                <a16:creationId xmlns:a16="http://schemas.microsoft.com/office/drawing/2014/main" id="{D1479E3C-D714-68FF-E7E0-ACC2B45E7EC2}"/>
              </a:ext>
            </a:extLst>
          </p:cNvPr>
          <p:cNvSpPr txBox="1">
            <a:spLocks noChangeArrowheads="1"/>
          </p:cNvSpPr>
          <p:nvPr/>
        </p:nvSpPr>
        <p:spPr bwMode="auto">
          <a:xfrm>
            <a:off x="5096141" y="1298689"/>
            <a:ext cx="5305425" cy="298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tabLst>
                <a:tab pos="92075"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92075"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92075"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92075"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15000"/>
              </a:lnSpc>
              <a:spcBef>
                <a:spcPct val="0"/>
              </a:spcBef>
              <a:buFontTx/>
              <a:buNone/>
            </a:pPr>
            <a:r>
              <a:rPr lang="ja-JP" altLang="en-US" sz="900" dirty="0">
                <a:solidFill>
                  <a:srgbClr val="535353"/>
                </a:solidFill>
                <a:latin typeface="ＭＳ Ｐゴシック" panose="020B0600070205080204" pitchFamily="50" charset="-128"/>
              </a:rPr>
              <a:t>天然木の無垢材が持つ質感を特殊技法でありのままに表現。樹種に最適な、木肌感を</a:t>
            </a:r>
            <a:r>
              <a:rPr lang="en-US" altLang="ja-JP" sz="900" dirty="0">
                <a:solidFill>
                  <a:srgbClr val="535353"/>
                </a:solidFill>
                <a:latin typeface="ＭＳ Ｐゴシック" panose="020B0600070205080204" pitchFamily="50" charset="-128"/>
              </a:rPr>
              <a:t> 3</a:t>
            </a:r>
            <a:r>
              <a:rPr lang="ja-JP" altLang="en-US" sz="900" dirty="0">
                <a:solidFill>
                  <a:srgbClr val="535353"/>
                </a:solidFill>
                <a:latin typeface="ＭＳ Ｐゴシック" panose="020B0600070205080204" pitchFamily="50" charset="-128"/>
              </a:rPr>
              <a:t>つ表現しました。</a:t>
            </a:r>
            <a:br>
              <a:rPr lang="en-US" altLang="ja-JP" sz="900" dirty="0">
                <a:solidFill>
                  <a:srgbClr val="535353"/>
                </a:solidFill>
                <a:latin typeface="ＭＳ Ｐゴシック" panose="020B0600070205080204" pitchFamily="50" charset="-128"/>
              </a:rPr>
            </a:br>
            <a:r>
              <a:rPr lang="ja-JP" altLang="en-US" sz="900" dirty="0">
                <a:solidFill>
                  <a:srgbClr val="535353"/>
                </a:solidFill>
                <a:latin typeface="ＭＳ Ｐゴシック" panose="020B0600070205080204" pitchFamily="50" charset="-128"/>
              </a:rPr>
              <a:t>それぞれの足ざわりのよさが魅力です。</a:t>
            </a:r>
            <a:endParaRPr lang="en-US" altLang="ja-JP" sz="900" dirty="0">
              <a:solidFill>
                <a:srgbClr val="535353"/>
              </a:solidFill>
              <a:latin typeface="ＭＳ Ｐゴシック" panose="020B0600070205080204" pitchFamily="50" charset="-128"/>
            </a:endParaRPr>
          </a:p>
        </p:txBody>
      </p:sp>
      <p:sp>
        <p:nvSpPr>
          <p:cNvPr id="12" name="object 88">
            <a:extLst>
              <a:ext uri="{FF2B5EF4-FFF2-40B4-BE49-F238E27FC236}">
                <a16:creationId xmlns:a16="http://schemas.microsoft.com/office/drawing/2014/main" id="{31B7B106-DE45-85C0-4A67-FE23FC48978D}"/>
              </a:ext>
            </a:extLst>
          </p:cNvPr>
          <p:cNvSpPr txBox="1">
            <a:spLocks noChangeArrowheads="1"/>
          </p:cNvSpPr>
          <p:nvPr/>
        </p:nvSpPr>
        <p:spPr bwMode="auto">
          <a:xfrm>
            <a:off x="5096141" y="825500"/>
            <a:ext cx="51276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2800">
                <a:solidFill>
                  <a:srgbClr val="76787B"/>
                </a:solidFill>
                <a:latin typeface="Century Gothic" panose="020B0502020202020204" pitchFamily="34" charset="0"/>
              </a:rPr>
              <a:t>01</a:t>
            </a:r>
            <a:r>
              <a:rPr lang="en-US" altLang="ja-JP" sz="2500" baseline="-3000">
                <a:solidFill>
                  <a:srgbClr val="76787B"/>
                </a:solidFill>
                <a:latin typeface="HG明朝B" panose="02020809000000000000" pitchFamily="17" charset="-128"/>
              </a:rPr>
              <a:t> </a:t>
            </a:r>
            <a:r>
              <a:rPr lang="ja-JP" altLang="en-US" sz="1600">
                <a:solidFill>
                  <a:srgbClr val="76787B"/>
                </a:solidFill>
                <a:latin typeface="HG明朝B" panose="02020809000000000000" pitchFamily="17" charset="-128"/>
                <a:ea typeface="HG明朝B" panose="02020809000000000000" pitchFamily="17" charset="-128"/>
              </a:rPr>
              <a:t>自然の味わいを大切にしたフットフィール仕上げ</a:t>
            </a:r>
            <a:endParaRPr lang="en-US" altLang="ja-JP" sz="1600">
              <a:solidFill>
                <a:srgbClr val="76787B"/>
              </a:solidFill>
              <a:latin typeface="HG明朝B" panose="02020809000000000000" pitchFamily="17" charset="-128"/>
              <a:ea typeface="HG明朝B" panose="02020809000000000000" pitchFamily="17" charset="-128"/>
            </a:endParaRPr>
          </a:p>
        </p:txBody>
      </p:sp>
      <p:sp>
        <p:nvSpPr>
          <p:cNvPr id="13" name="object 73">
            <a:extLst>
              <a:ext uri="{FF2B5EF4-FFF2-40B4-BE49-F238E27FC236}">
                <a16:creationId xmlns:a16="http://schemas.microsoft.com/office/drawing/2014/main" id="{0DAF150F-0C05-135C-1D65-6458B5561EC9}"/>
              </a:ext>
            </a:extLst>
          </p:cNvPr>
          <p:cNvSpPr txBox="1">
            <a:spLocks noChangeArrowheads="1"/>
          </p:cNvSpPr>
          <p:nvPr/>
        </p:nvSpPr>
        <p:spPr bwMode="auto">
          <a:xfrm>
            <a:off x="5070740" y="1647824"/>
            <a:ext cx="103901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82550">
              <a:spcBef>
                <a:spcPct val="20000"/>
              </a:spcBef>
              <a:buFont typeface="Arial" panose="020B0604020202020204" pitchFamily="34" charset="0"/>
              <a:buChar char="•"/>
              <a:tabLst>
                <a:tab pos="1276350" algn="l"/>
                <a:tab pos="247015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276350" algn="l"/>
                <a:tab pos="247015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276350" algn="l"/>
                <a:tab pos="247015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700" b="1" dirty="0">
                <a:solidFill>
                  <a:srgbClr val="FFFFFF"/>
                </a:solidFill>
                <a:latin typeface="ＭＳ Ｐゴシック" panose="020B0600070205080204" pitchFamily="50" charset="-128"/>
              </a:rPr>
              <a:t>さらっと </a:t>
            </a:r>
            <a:r>
              <a:rPr lang="en-US" altLang="ja-JP" sz="700" b="1" dirty="0">
                <a:solidFill>
                  <a:srgbClr val="FFFFFF"/>
                </a:solidFill>
                <a:latin typeface="ＭＳ Ｐゴシック" panose="020B0600070205080204" pitchFamily="50" charset="-128"/>
              </a:rPr>
              <a:t>Foot feel</a:t>
            </a:r>
            <a:endParaRPr lang="en-US" altLang="ja-JP" sz="700" b="1" dirty="0">
              <a:latin typeface="ＭＳ Ｐゴシック" panose="020B0600070205080204" pitchFamily="50" charset="-128"/>
            </a:endParaRPr>
          </a:p>
        </p:txBody>
      </p:sp>
      <p:sp>
        <p:nvSpPr>
          <p:cNvPr id="14" name="object 73">
            <a:extLst>
              <a:ext uri="{FF2B5EF4-FFF2-40B4-BE49-F238E27FC236}">
                <a16:creationId xmlns:a16="http://schemas.microsoft.com/office/drawing/2014/main" id="{712B7FEF-939B-D21F-6E4F-1A0AA5B9C144}"/>
              </a:ext>
            </a:extLst>
          </p:cNvPr>
          <p:cNvSpPr txBox="1">
            <a:spLocks noChangeArrowheads="1"/>
          </p:cNvSpPr>
          <p:nvPr/>
        </p:nvSpPr>
        <p:spPr bwMode="auto">
          <a:xfrm>
            <a:off x="6913829" y="1652587"/>
            <a:ext cx="103901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82550">
              <a:spcBef>
                <a:spcPct val="20000"/>
              </a:spcBef>
              <a:buFont typeface="Arial" panose="020B0604020202020204" pitchFamily="34" charset="0"/>
              <a:buChar char="•"/>
              <a:tabLst>
                <a:tab pos="1276350" algn="l"/>
                <a:tab pos="247015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276350" algn="l"/>
                <a:tab pos="247015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276350" algn="l"/>
                <a:tab pos="247015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700" b="1">
                <a:solidFill>
                  <a:srgbClr val="FFFFFF"/>
                </a:solidFill>
                <a:latin typeface="ＭＳ Ｐゴシック" panose="020B0600070205080204" pitchFamily="50" charset="-128"/>
              </a:rPr>
              <a:t>ほんのり </a:t>
            </a:r>
            <a:r>
              <a:rPr lang="en-US" altLang="ja-JP" sz="700" b="1">
                <a:solidFill>
                  <a:srgbClr val="FFFFFF"/>
                </a:solidFill>
                <a:latin typeface="ＭＳ Ｐゴシック" panose="020B0600070205080204" pitchFamily="50" charset="-128"/>
              </a:rPr>
              <a:t>Foot feel</a:t>
            </a:r>
            <a:endParaRPr lang="en-US" altLang="ja-JP" sz="700" b="1">
              <a:latin typeface="ＭＳ Ｐゴシック" panose="020B0600070205080204" pitchFamily="50" charset="-128"/>
            </a:endParaRPr>
          </a:p>
        </p:txBody>
      </p:sp>
      <p:sp>
        <p:nvSpPr>
          <p:cNvPr id="15" name="object 73">
            <a:extLst>
              <a:ext uri="{FF2B5EF4-FFF2-40B4-BE49-F238E27FC236}">
                <a16:creationId xmlns:a16="http://schemas.microsoft.com/office/drawing/2014/main" id="{3051D1A3-9EE1-42CD-4E64-E437A5987C3C}"/>
              </a:ext>
            </a:extLst>
          </p:cNvPr>
          <p:cNvSpPr txBox="1">
            <a:spLocks noChangeArrowheads="1"/>
          </p:cNvSpPr>
          <p:nvPr/>
        </p:nvSpPr>
        <p:spPr bwMode="auto">
          <a:xfrm>
            <a:off x="8780729" y="1647824"/>
            <a:ext cx="103901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82550">
              <a:spcBef>
                <a:spcPct val="20000"/>
              </a:spcBef>
              <a:buFont typeface="Arial" panose="020B0604020202020204" pitchFamily="34" charset="0"/>
              <a:buChar char="•"/>
              <a:tabLst>
                <a:tab pos="1276350" algn="l"/>
                <a:tab pos="247015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276350" algn="l"/>
                <a:tab pos="247015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276350" algn="l"/>
                <a:tab pos="247015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276350" algn="l"/>
                <a:tab pos="247015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700" b="1">
                <a:solidFill>
                  <a:srgbClr val="FFFFFF"/>
                </a:solidFill>
                <a:latin typeface="ＭＳ Ｐゴシック" panose="020B0600070205080204" pitchFamily="50" charset="-128"/>
              </a:rPr>
              <a:t>しっかり </a:t>
            </a:r>
            <a:r>
              <a:rPr lang="en-US" altLang="ja-JP" sz="700" b="1">
                <a:solidFill>
                  <a:srgbClr val="FFFFFF"/>
                </a:solidFill>
                <a:latin typeface="ＭＳ Ｐゴシック" panose="020B0600070205080204" pitchFamily="50" charset="-128"/>
              </a:rPr>
              <a:t>Foot feel</a:t>
            </a:r>
            <a:endParaRPr lang="en-US" altLang="ja-JP" sz="700" b="1">
              <a:latin typeface="ＭＳ Ｐゴシック" panose="020B0600070205080204" pitchFamily="50" charset="-128"/>
            </a:endParaRPr>
          </a:p>
        </p:txBody>
      </p:sp>
      <p:sp>
        <p:nvSpPr>
          <p:cNvPr id="18" name="object 179">
            <a:extLst>
              <a:ext uri="{FF2B5EF4-FFF2-40B4-BE49-F238E27FC236}">
                <a16:creationId xmlns:a16="http://schemas.microsoft.com/office/drawing/2014/main" id="{0535FCB8-3BA7-029B-E3FF-14BAB1E7DBCA}"/>
              </a:ext>
            </a:extLst>
          </p:cNvPr>
          <p:cNvSpPr txBox="1">
            <a:spLocks noChangeArrowheads="1"/>
          </p:cNvSpPr>
          <p:nvPr/>
        </p:nvSpPr>
        <p:spPr bwMode="auto">
          <a:xfrm>
            <a:off x="9627654" y="6128543"/>
            <a:ext cx="738999"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tabLst>
                <a:tab pos="117633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17633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17633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200"/>
              </a:spcBef>
              <a:buFontTx/>
              <a:buNone/>
            </a:pPr>
            <a:r>
              <a:rPr lang="zh-CN" altLang="en-US" sz="700" b="1">
                <a:latin typeface="ＭＳ Ｐゴシック" panose="020B0600070205080204" pitchFamily="50" charset="-128"/>
              </a:rPr>
              <a:t>■断面図</a:t>
            </a:r>
          </a:p>
        </p:txBody>
      </p:sp>
      <p:sp>
        <p:nvSpPr>
          <p:cNvPr id="19" name="object 4">
            <a:extLst>
              <a:ext uri="{FF2B5EF4-FFF2-40B4-BE49-F238E27FC236}">
                <a16:creationId xmlns:a16="http://schemas.microsoft.com/office/drawing/2014/main" id="{4B573CFA-ED6A-38DE-886B-CB48E388BCE4}"/>
              </a:ext>
            </a:extLst>
          </p:cNvPr>
          <p:cNvSpPr txBox="1">
            <a:spLocks noChangeArrowheads="1"/>
          </p:cNvSpPr>
          <p:nvPr/>
        </p:nvSpPr>
        <p:spPr bwMode="auto">
          <a:xfrm>
            <a:off x="5038191" y="5792788"/>
            <a:ext cx="369888"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700" b="1" dirty="0">
                <a:latin typeface="ＭＳ Ｐゴシック" panose="020B0600070205080204" pitchFamily="50" charset="-128"/>
              </a:rPr>
              <a:t>■</a:t>
            </a:r>
            <a:r>
              <a:rPr lang="ja-JP" altLang="en-US" sz="700" b="1" dirty="0">
                <a:latin typeface="ＭＳ Ｐゴシック" panose="020B0600070205080204" pitchFamily="50" charset="-128"/>
              </a:rPr>
              <a:t>仕様</a:t>
            </a:r>
          </a:p>
        </p:txBody>
      </p:sp>
      <p:sp>
        <p:nvSpPr>
          <p:cNvPr id="20" name="object 5">
            <a:extLst>
              <a:ext uri="{FF2B5EF4-FFF2-40B4-BE49-F238E27FC236}">
                <a16:creationId xmlns:a16="http://schemas.microsoft.com/office/drawing/2014/main" id="{0ABFE912-C951-0A1B-11AD-A9B527071589}"/>
              </a:ext>
            </a:extLst>
          </p:cNvPr>
          <p:cNvSpPr txBox="1">
            <a:spLocks noChangeArrowheads="1"/>
          </p:cNvSpPr>
          <p:nvPr/>
        </p:nvSpPr>
        <p:spPr bwMode="auto">
          <a:xfrm>
            <a:off x="5035016" y="6770688"/>
            <a:ext cx="29702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600" dirty="0">
                <a:solidFill>
                  <a:srgbClr val="171001"/>
                </a:solidFill>
                <a:latin typeface="ＭＳ Ｐゴシック" panose="020B0600070205080204" pitchFamily="50" charset="-128"/>
              </a:rPr>
              <a:t>※LL-40</a:t>
            </a:r>
            <a:r>
              <a:rPr lang="ja-JP" altLang="en-US" sz="600" dirty="0">
                <a:solidFill>
                  <a:srgbClr val="171001"/>
                </a:solidFill>
                <a:latin typeface="ＭＳ Ｐゴシック" panose="020B0600070205080204" pitchFamily="50" charset="-128"/>
              </a:rPr>
              <a:t>と</a:t>
            </a:r>
            <a:r>
              <a:rPr lang="en-US" altLang="ja-JP" sz="600" dirty="0">
                <a:solidFill>
                  <a:srgbClr val="171001"/>
                </a:solidFill>
                <a:latin typeface="ＭＳ Ｐゴシック" panose="020B0600070205080204" pitchFamily="50" charset="-128"/>
              </a:rPr>
              <a:t>LL-45</a:t>
            </a:r>
            <a:r>
              <a:rPr lang="ja-JP" altLang="en-US" sz="600" dirty="0">
                <a:solidFill>
                  <a:srgbClr val="171001"/>
                </a:solidFill>
                <a:latin typeface="ＭＳ Ｐゴシック" panose="020B0600070205080204" pitchFamily="50" charset="-128"/>
              </a:rPr>
              <a:t>は混使用できません。</a:t>
            </a:r>
            <a:endParaRPr lang="en-US" altLang="ja-JP" sz="600" dirty="0">
              <a:solidFill>
                <a:srgbClr val="171001"/>
              </a:solidFill>
              <a:latin typeface="ＭＳ Ｐゴシック" panose="020B0600070205080204" pitchFamily="50" charset="-128"/>
            </a:endParaRPr>
          </a:p>
          <a:p>
            <a:pPr eaLnBrk="1" hangingPunct="1">
              <a:spcBef>
                <a:spcPct val="0"/>
              </a:spcBef>
              <a:buFont typeface="Arial" panose="020B0604020202020204" pitchFamily="34" charset="0"/>
              <a:buNone/>
            </a:pPr>
            <a:r>
              <a:rPr lang="en-US" altLang="ja-JP" sz="600" dirty="0">
                <a:solidFill>
                  <a:srgbClr val="171001"/>
                </a:solidFill>
                <a:latin typeface="ＭＳ Ｐゴシック" panose="020B0600070205080204" pitchFamily="50" charset="-128"/>
              </a:rPr>
              <a:t>※</a:t>
            </a:r>
            <a:r>
              <a:rPr lang="ja-JP" altLang="en-US" sz="600" dirty="0">
                <a:solidFill>
                  <a:srgbClr val="171001"/>
                </a:solidFill>
                <a:latin typeface="ＭＳ Ｐゴシック" panose="020B0600070205080204" pitchFamily="50" charset="-128"/>
              </a:rPr>
              <a:t>色確認画像は、実際の色柄の一部となり、実商品は色柄が異なって見えるものもあります。</a:t>
            </a:r>
            <a:endParaRPr lang="ja-JP" altLang="en-US" sz="600" dirty="0">
              <a:latin typeface="ＭＳ Ｐゴシック" panose="020B0600070205080204" pitchFamily="50" charset="-128"/>
            </a:endParaRPr>
          </a:p>
          <a:p>
            <a:pPr eaLnBrk="1" hangingPunct="1">
              <a:spcBef>
                <a:spcPct val="0"/>
              </a:spcBef>
              <a:buFontTx/>
              <a:buNone/>
            </a:pPr>
            <a:r>
              <a:rPr lang="en-US" altLang="ja-JP" sz="600" dirty="0">
                <a:latin typeface="ＭＳ Ｐゴシック" panose="020B0600070205080204" pitchFamily="50" charset="-128"/>
              </a:rPr>
              <a:t>※</a:t>
            </a:r>
            <a:r>
              <a:rPr lang="ja-JP" altLang="en-US" sz="600" dirty="0">
                <a:latin typeface="ＭＳ Ｐゴシック" panose="020B0600070205080204" pitchFamily="50" charset="-128"/>
              </a:rPr>
              <a:t>他商品と同一の色名称であっても色柄が異なる場合があります。あらかじめサンプル等でご確認ください。</a:t>
            </a:r>
            <a:endParaRPr lang="en-US" altLang="ja-JP" sz="600" dirty="0">
              <a:latin typeface="ＭＳ Ｐゴシック" panose="020B0600070205080204" pitchFamily="50" charset="-128"/>
            </a:endParaRPr>
          </a:p>
        </p:txBody>
      </p:sp>
      <p:sp>
        <p:nvSpPr>
          <p:cNvPr id="22" name="object 179">
            <a:extLst>
              <a:ext uri="{FF2B5EF4-FFF2-40B4-BE49-F238E27FC236}">
                <a16:creationId xmlns:a16="http://schemas.microsoft.com/office/drawing/2014/main" id="{5F07ABBD-9F3E-A579-9DDB-91632367ECA5}"/>
              </a:ext>
            </a:extLst>
          </p:cNvPr>
          <p:cNvSpPr txBox="1">
            <a:spLocks noChangeArrowheads="1"/>
          </p:cNvSpPr>
          <p:nvPr/>
        </p:nvSpPr>
        <p:spPr bwMode="auto">
          <a:xfrm>
            <a:off x="8117941" y="6700043"/>
            <a:ext cx="496445"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tabLst>
                <a:tab pos="117633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17633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17633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200"/>
              </a:spcBef>
              <a:buFontTx/>
              <a:buNone/>
            </a:pPr>
            <a:r>
              <a:rPr lang="zh-CN" altLang="en-US" sz="700" b="1" dirty="0">
                <a:latin typeface="ＭＳ Ｐゴシック" panose="020B0600070205080204" pitchFamily="50" charset="-128"/>
              </a:rPr>
              <a:t>■平面図</a:t>
            </a:r>
          </a:p>
        </p:txBody>
      </p:sp>
      <p:sp>
        <p:nvSpPr>
          <p:cNvPr id="24" name="object 179">
            <a:extLst>
              <a:ext uri="{FF2B5EF4-FFF2-40B4-BE49-F238E27FC236}">
                <a16:creationId xmlns:a16="http://schemas.microsoft.com/office/drawing/2014/main" id="{DD147D9D-39F4-7C52-E1C9-1936DE696063}"/>
              </a:ext>
            </a:extLst>
          </p:cNvPr>
          <p:cNvSpPr txBox="1">
            <a:spLocks noChangeArrowheads="1"/>
          </p:cNvSpPr>
          <p:nvPr/>
        </p:nvSpPr>
        <p:spPr bwMode="auto">
          <a:xfrm>
            <a:off x="9627654" y="6701631"/>
            <a:ext cx="51911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tabLst>
                <a:tab pos="117633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17633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17633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200"/>
              </a:spcBef>
              <a:buFontTx/>
              <a:buNone/>
            </a:pPr>
            <a:r>
              <a:rPr lang="zh-CN" altLang="en-US" sz="700" b="1">
                <a:latin typeface="ＭＳ Ｐゴシック" panose="020B0600070205080204" pitchFamily="50" charset="-128"/>
              </a:rPr>
              <a:t>■断面図</a:t>
            </a:r>
          </a:p>
        </p:txBody>
      </p:sp>
      <p:sp>
        <p:nvSpPr>
          <p:cNvPr id="25" name="object 110">
            <a:extLst>
              <a:ext uri="{FF2B5EF4-FFF2-40B4-BE49-F238E27FC236}">
                <a16:creationId xmlns:a16="http://schemas.microsoft.com/office/drawing/2014/main" id="{74AB1B3C-2FBA-40D9-9564-B145072B14F4}"/>
              </a:ext>
            </a:extLst>
          </p:cNvPr>
          <p:cNvSpPr txBox="1">
            <a:spLocks noChangeArrowheads="1"/>
          </p:cNvSpPr>
          <p:nvPr/>
        </p:nvSpPr>
        <p:spPr bwMode="auto">
          <a:xfrm>
            <a:off x="6194795" y="5252527"/>
            <a:ext cx="55880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a:solidFill>
                  <a:srgbClr val="171000"/>
                </a:solidFill>
                <a:latin typeface="ＭＳ Ｐゴシック" panose="020B0600070205080204" pitchFamily="50" charset="-128"/>
                <a:ea typeface="KozGoPro-Light" pitchFamily="34" charset="-128"/>
              </a:rPr>
              <a:t>D2/</a:t>
            </a:r>
            <a:r>
              <a:rPr lang="ja-JP" altLang="en-US" sz="600">
                <a:solidFill>
                  <a:srgbClr val="171000"/>
                </a:solidFill>
                <a:latin typeface="ＭＳ Ｐゴシック" panose="020B0600070205080204" pitchFamily="50" charset="-128"/>
                <a:ea typeface="KozGoPro-Light" pitchFamily="34" charset="-128"/>
              </a:rPr>
              <a:t>メープル</a:t>
            </a:r>
            <a:r>
              <a:rPr lang="en-US" altLang="ja-JP" sz="600">
                <a:solidFill>
                  <a:srgbClr val="171000"/>
                </a:solidFill>
                <a:latin typeface="ＭＳ Ｐゴシック" panose="020B0600070205080204" pitchFamily="50" charset="-128"/>
                <a:ea typeface="KozGoPro-Light" pitchFamily="34" charset="-128"/>
              </a:rPr>
              <a:t>F</a:t>
            </a:r>
            <a:endParaRPr lang="ja-JP" altLang="ja-JP" sz="600">
              <a:latin typeface="ＭＳ Ｐゴシック" panose="020B0600070205080204" pitchFamily="50" charset="-128"/>
              <a:ea typeface="KozGoPro-Light" pitchFamily="34" charset="-128"/>
            </a:endParaRPr>
          </a:p>
        </p:txBody>
      </p:sp>
      <p:sp>
        <p:nvSpPr>
          <p:cNvPr id="26" name="object 111">
            <a:extLst>
              <a:ext uri="{FF2B5EF4-FFF2-40B4-BE49-F238E27FC236}">
                <a16:creationId xmlns:a16="http://schemas.microsoft.com/office/drawing/2014/main" id="{975FE0C6-FE22-79C1-560A-F57F7D82343D}"/>
              </a:ext>
            </a:extLst>
          </p:cNvPr>
          <p:cNvSpPr txBox="1">
            <a:spLocks noChangeArrowheads="1"/>
          </p:cNvSpPr>
          <p:nvPr/>
        </p:nvSpPr>
        <p:spPr bwMode="auto">
          <a:xfrm>
            <a:off x="6194795" y="5349970"/>
            <a:ext cx="603050"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ＭＳ Ｐゴシック" panose="020B0600070205080204" pitchFamily="50" charset="-128"/>
                <a:ea typeface="KozGoPro-Light" pitchFamily="34" charset="-128"/>
              </a:rPr>
              <a:t>（さらっと </a:t>
            </a:r>
            <a:r>
              <a:rPr lang="en-US" altLang="ja-JP" sz="700" baseline="5000" dirty="0">
                <a:solidFill>
                  <a:srgbClr val="171000"/>
                </a:solidFill>
                <a:latin typeface="ＭＳ Ｐゴシック" panose="020B0600070205080204" pitchFamily="50" charset="-128"/>
                <a:ea typeface="KozGoPro-Light" pitchFamily="34" charset="-128"/>
              </a:rPr>
              <a:t>Foot feel</a:t>
            </a:r>
            <a:r>
              <a:rPr lang="ja-JP" altLang="en-US" sz="700" baseline="5000" dirty="0">
                <a:solidFill>
                  <a:srgbClr val="171000"/>
                </a:solidFill>
                <a:latin typeface="ＭＳ Ｐゴシック" panose="020B0600070205080204" pitchFamily="50" charset="-128"/>
                <a:ea typeface="KozGoPro-Light" pitchFamily="34" charset="-128"/>
              </a:rPr>
              <a:t>）</a:t>
            </a:r>
            <a:endParaRPr lang="ja-JP" altLang="ja-JP" sz="700" baseline="5000" dirty="0">
              <a:solidFill>
                <a:srgbClr val="171000"/>
              </a:solidFill>
              <a:latin typeface="ＭＳ Ｐゴシック" panose="020B0600070205080204" pitchFamily="50" charset="-128"/>
              <a:ea typeface="KozGoPro-Light" pitchFamily="34" charset="-128"/>
            </a:endParaRPr>
          </a:p>
        </p:txBody>
      </p:sp>
      <p:sp>
        <p:nvSpPr>
          <p:cNvPr id="27" name="object 110">
            <a:extLst>
              <a:ext uri="{FF2B5EF4-FFF2-40B4-BE49-F238E27FC236}">
                <a16:creationId xmlns:a16="http://schemas.microsoft.com/office/drawing/2014/main" id="{62381214-7F15-6AD9-61C5-19DBD84EF907}"/>
              </a:ext>
            </a:extLst>
          </p:cNvPr>
          <p:cNvSpPr txBox="1">
            <a:spLocks noChangeArrowheads="1"/>
          </p:cNvSpPr>
          <p:nvPr/>
        </p:nvSpPr>
        <p:spPr bwMode="auto">
          <a:xfrm>
            <a:off x="7317157" y="5252526"/>
            <a:ext cx="100329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dirty="0">
                <a:solidFill>
                  <a:srgbClr val="171000"/>
                </a:solidFill>
                <a:latin typeface="ＭＳ Ｐゴシック" panose="020B0600070205080204" pitchFamily="50" charset="-128"/>
                <a:ea typeface="KozGoPro-Light" pitchFamily="34" charset="-128"/>
              </a:rPr>
              <a:t>DK/</a:t>
            </a:r>
            <a:r>
              <a:rPr lang="ja-JP" altLang="en-US" sz="600" dirty="0">
                <a:solidFill>
                  <a:srgbClr val="171000"/>
                </a:solidFill>
                <a:latin typeface="ＭＳ Ｐゴシック" panose="020B0600070205080204" pitchFamily="50" charset="-128"/>
                <a:ea typeface="KozGoPro-Light" pitchFamily="34" charset="-128"/>
              </a:rPr>
              <a:t>ナチュラルオーク</a:t>
            </a:r>
            <a:r>
              <a:rPr lang="en-US" altLang="ja-JP" sz="600" dirty="0">
                <a:solidFill>
                  <a:srgbClr val="171000"/>
                </a:solidFill>
                <a:latin typeface="ＭＳ Ｐゴシック" panose="020B0600070205080204" pitchFamily="50" charset="-128"/>
                <a:ea typeface="KozGoPro-Light" pitchFamily="34" charset="-128"/>
              </a:rPr>
              <a:t>F</a:t>
            </a:r>
            <a:endParaRPr lang="ja-JP" altLang="ja-JP" sz="600" dirty="0">
              <a:latin typeface="ＭＳ Ｐゴシック" panose="020B0600070205080204" pitchFamily="50" charset="-128"/>
              <a:ea typeface="KozGoPro-Light" pitchFamily="34" charset="-128"/>
            </a:endParaRPr>
          </a:p>
        </p:txBody>
      </p:sp>
      <p:sp>
        <p:nvSpPr>
          <p:cNvPr id="28" name="object 111">
            <a:extLst>
              <a:ext uri="{FF2B5EF4-FFF2-40B4-BE49-F238E27FC236}">
                <a16:creationId xmlns:a16="http://schemas.microsoft.com/office/drawing/2014/main" id="{49C7A6A9-C29C-892C-8EC8-F0793E023D3E}"/>
              </a:ext>
            </a:extLst>
          </p:cNvPr>
          <p:cNvSpPr txBox="1">
            <a:spLocks noChangeArrowheads="1"/>
          </p:cNvSpPr>
          <p:nvPr/>
        </p:nvSpPr>
        <p:spPr bwMode="auto">
          <a:xfrm>
            <a:off x="7317158" y="5356320"/>
            <a:ext cx="603050"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ＭＳ Ｐゴシック" panose="020B0600070205080204" pitchFamily="50" charset="-128"/>
                <a:ea typeface="KozGoPro-Light" pitchFamily="34" charset="-128"/>
              </a:rPr>
              <a:t>（ほんのり </a:t>
            </a:r>
            <a:r>
              <a:rPr lang="en-US" altLang="ja-JP" sz="700" baseline="5000" dirty="0">
                <a:solidFill>
                  <a:srgbClr val="171000"/>
                </a:solidFill>
                <a:latin typeface="ＭＳ Ｐゴシック" panose="020B0600070205080204" pitchFamily="50" charset="-128"/>
                <a:ea typeface="KozGoPro-Light" pitchFamily="34" charset="-128"/>
              </a:rPr>
              <a:t>Foot feel</a:t>
            </a:r>
            <a:r>
              <a:rPr lang="ja-JP" altLang="en-US" sz="700" baseline="5000" dirty="0">
                <a:solidFill>
                  <a:srgbClr val="171000"/>
                </a:solidFill>
                <a:latin typeface="ＭＳ Ｐゴシック" panose="020B0600070205080204" pitchFamily="50" charset="-128"/>
                <a:ea typeface="KozGoPro-Light" pitchFamily="34" charset="-128"/>
              </a:rPr>
              <a:t>）</a:t>
            </a:r>
            <a:endParaRPr lang="ja-JP" altLang="ja-JP" sz="700" baseline="5000" dirty="0">
              <a:solidFill>
                <a:srgbClr val="171000"/>
              </a:solidFill>
              <a:latin typeface="ＭＳ Ｐゴシック" panose="020B0600070205080204" pitchFamily="50" charset="-128"/>
              <a:ea typeface="KozGoPro-Light" pitchFamily="34" charset="-128"/>
            </a:endParaRPr>
          </a:p>
        </p:txBody>
      </p:sp>
      <p:sp>
        <p:nvSpPr>
          <p:cNvPr id="29" name="object 110">
            <a:extLst>
              <a:ext uri="{FF2B5EF4-FFF2-40B4-BE49-F238E27FC236}">
                <a16:creationId xmlns:a16="http://schemas.microsoft.com/office/drawing/2014/main" id="{B85D87A9-7B22-1BE6-CD27-6F11C542BB91}"/>
              </a:ext>
            </a:extLst>
          </p:cNvPr>
          <p:cNvSpPr txBox="1">
            <a:spLocks noChangeArrowheads="1"/>
          </p:cNvSpPr>
          <p:nvPr/>
        </p:nvSpPr>
        <p:spPr bwMode="auto">
          <a:xfrm>
            <a:off x="8399833" y="5252527"/>
            <a:ext cx="83026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dirty="0">
                <a:solidFill>
                  <a:srgbClr val="171000"/>
                </a:solidFill>
                <a:latin typeface="ＭＳ Ｐゴシック" panose="020B0600070205080204" pitchFamily="50" charset="-128"/>
                <a:ea typeface="KozGoPro-Light" pitchFamily="34" charset="-128"/>
              </a:rPr>
              <a:t>DZ/</a:t>
            </a:r>
            <a:r>
              <a:rPr lang="ja-JP" altLang="en-US" sz="600" dirty="0">
                <a:solidFill>
                  <a:srgbClr val="171000"/>
                </a:solidFill>
                <a:latin typeface="ＭＳ Ｐゴシック" panose="020B0600070205080204" pitchFamily="50" charset="-128"/>
                <a:ea typeface="KozGoPro-Light" pitchFamily="34" charset="-128"/>
              </a:rPr>
              <a:t>ウォルナット</a:t>
            </a:r>
            <a:r>
              <a:rPr lang="en-US" altLang="ja-JP" sz="600" dirty="0">
                <a:solidFill>
                  <a:srgbClr val="171000"/>
                </a:solidFill>
                <a:latin typeface="ＭＳ Ｐゴシック" panose="020B0600070205080204" pitchFamily="50" charset="-128"/>
                <a:ea typeface="KozGoPro-Light" pitchFamily="34" charset="-128"/>
              </a:rPr>
              <a:t>F</a:t>
            </a:r>
            <a:endParaRPr lang="ja-JP" altLang="ja-JP" sz="600" dirty="0">
              <a:latin typeface="ＭＳ Ｐゴシック" panose="020B0600070205080204" pitchFamily="50" charset="-128"/>
              <a:ea typeface="KozGoPro-Light" pitchFamily="34" charset="-128"/>
            </a:endParaRPr>
          </a:p>
        </p:txBody>
      </p:sp>
      <p:sp>
        <p:nvSpPr>
          <p:cNvPr id="30" name="object 111">
            <a:extLst>
              <a:ext uri="{FF2B5EF4-FFF2-40B4-BE49-F238E27FC236}">
                <a16:creationId xmlns:a16="http://schemas.microsoft.com/office/drawing/2014/main" id="{97130B8A-4EBD-3109-0479-420294C36E99}"/>
              </a:ext>
            </a:extLst>
          </p:cNvPr>
          <p:cNvSpPr txBox="1">
            <a:spLocks noChangeArrowheads="1"/>
          </p:cNvSpPr>
          <p:nvPr/>
        </p:nvSpPr>
        <p:spPr bwMode="auto">
          <a:xfrm>
            <a:off x="8399833" y="5356320"/>
            <a:ext cx="603050"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ＭＳ Ｐゴシック" panose="020B0600070205080204" pitchFamily="50" charset="-128"/>
                <a:ea typeface="KozGoPro-Light" pitchFamily="34" charset="-128"/>
              </a:rPr>
              <a:t>（ほんのり </a:t>
            </a:r>
            <a:r>
              <a:rPr lang="en-US" altLang="ja-JP" sz="700" baseline="5000" dirty="0">
                <a:solidFill>
                  <a:srgbClr val="171000"/>
                </a:solidFill>
                <a:latin typeface="ＭＳ Ｐゴシック" panose="020B0600070205080204" pitchFamily="50" charset="-128"/>
                <a:ea typeface="KozGoPro-Light" pitchFamily="34" charset="-128"/>
              </a:rPr>
              <a:t>Foot feel</a:t>
            </a:r>
            <a:r>
              <a:rPr lang="ja-JP" altLang="en-US" sz="700" baseline="5000" dirty="0">
                <a:solidFill>
                  <a:srgbClr val="171000"/>
                </a:solidFill>
                <a:latin typeface="ＭＳ Ｐゴシック" panose="020B0600070205080204" pitchFamily="50" charset="-128"/>
                <a:ea typeface="KozGoPro-Light" pitchFamily="34" charset="-128"/>
              </a:rPr>
              <a:t>）</a:t>
            </a:r>
            <a:endParaRPr lang="ja-JP" altLang="ja-JP" sz="700" baseline="5000" dirty="0">
              <a:solidFill>
                <a:srgbClr val="171000"/>
              </a:solidFill>
              <a:latin typeface="ＭＳ Ｐゴシック" panose="020B0600070205080204" pitchFamily="50" charset="-128"/>
              <a:ea typeface="KozGoPro-Light" pitchFamily="34" charset="-128"/>
            </a:endParaRPr>
          </a:p>
        </p:txBody>
      </p:sp>
      <p:sp>
        <p:nvSpPr>
          <p:cNvPr id="31" name="object 110">
            <a:extLst>
              <a:ext uri="{FF2B5EF4-FFF2-40B4-BE49-F238E27FC236}">
                <a16:creationId xmlns:a16="http://schemas.microsoft.com/office/drawing/2014/main" id="{4DB53452-C265-366D-1761-D618B97B5A44}"/>
              </a:ext>
            </a:extLst>
          </p:cNvPr>
          <p:cNvSpPr txBox="1">
            <a:spLocks noChangeArrowheads="1"/>
          </p:cNvSpPr>
          <p:nvPr/>
        </p:nvSpPr>
        <p:spPr bwMode="auto">
          <a:xfrm>
            <a:off x="5132758" y="5252526"/>
            <a:ext cx="7667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dirty="0">
                <a:solidFill>
                  <a:srgbClr val="171000"/>
                </a:solidFill>
                <a:latin typeface="ＭＳ Ｐゴシック" panose="020B0600070205080204" pitchFamily="50" charset="-128"/>
                <a:ea typeface="KozGoPro-Light" pitchFamily="34" charset="-128"/>
              </a:rPr>
              <a:t>DX/</a:t>
            </a:r>
            <a:r>
              <a:rPr lang="ja-JP" altLang="en-US" sz="600" dirty="0">
                <a:solidFill>
                  <a:srgbClr val="171000"/>
                </a:solidFill>
                <a:latin typeface="ＭＳ Ｐゴシック" panose="020B0600070205080204" pitchFamily="50" charset="-128"/>
                <a:ea typeface="KozGoPro-Light" pitchFamily="34" charset="-128"/>
              </a:rPr>
              <a:t>チェスナット</a:t>
            </a:r>
            <a:r>
              <a:rPr lang="en-US" altLang="ja-JP" sz="600" dirty="0">
                <a:solidFill>
                  <a:srgbClr val="171000"/>
                </a:solidFill>
                <a:latin typeface="ＭＳ Ｐゴシック" panose="020B0600070205080204" pitchFamily="50" charset="-128"/>
                <a:ea typeface="KozGoPro-Light" pitchFamily="34" charset="-128"/>
              </a:rPr>
              <a:t>F</a:t>
            </a:r>
            <a:endParaRPr lang="ja-JP" altLang="ja-JP" sz="600" dirty="0">
              <a:latin typeface="ＭＳ Ｐゴシック" panose="020B0600070205080204" pitchFamily="50" charset="-128"/>
              <a:ea typeface="KozGoPro-Light" pitchFamily="34" charset="-128"/>
            </a:endParaRPr>
          </a:p>
        </p:txBody>
      </p:sp>
      <p:sp>
        <p:nvSpPr>
          <p:cNvPr id="64" name="object 111">
            <a:extLst>
              <a:ext uri="{FF2B5EF4-FFF2-40B4-BE49-F238E27FC236}">
                <a16:creationId xmlns:a16="http://schemas.microsoft.com/office/drawing/2014/main" id="{072A6837-E5B0-A7E6-A7A9-C73BF56A4346}"/>
              </a:ext>
            </a:extLst>
          </p:cNvPr>
          <p:cNvSpPr txBox="1">
            <a:spLocks noChangeArrowheads="1"/>
          </p:cNvSpPr>
          <p:nvPr/>
        </p:nvSpPr>
        <p:spPr bwMode="auto">
          <a:xfrm>
            <a:off x="5132758" y="5356320"/>
            <a:ext cx="603050"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ＭＳ Ｐゴシック" panose="020B0600070205080204" pitchFamily="50" charset="-128"/>
                <a:ea typeface="KozGoPro-Light" pitchFamily="34" charset="-128"/>
              </a:rPr>
              <a:t>（しっかり </a:t>
            </a:r>
            <a:r>
              <a:rPr lang="en-US" altLang="ja-JP" sz="700" baseline="5000" dirty="0">
                <a:solidFill>
                  <a:srgbClr val="171000"/>
                </a:solidFill>
                <a:latin typeface="ＭＳ Ｐゴシック" panose="020B0600070205080204" pitchFamily="50" charset="-128"/>
                <a:ea typeface="KozGoPro-Light" pitchFamily="34" charset="-128"/>
              </a:rPr>
              <a:t>Foot feel）</a:t>
            </a:r>
            <a:endParaRPr lang="ja-JP" altLang="ja-JP" sz="700" baseline="5000" dirty="0">
              <a:solidFill>
                <a:srgbClr val="171000"/>
              </a:solidFill>
              <a:latin typeface="ＭＳ Ｐゴシック" panose="020B0600070205080204" pitchFamily="50" charset="-128"/>
              <a:ea typeface="KozGoPro-Light" pitchFamily="34" charset="-128"/>
            </a:endParaRPr>
          </a:p>
        </p:txBody>
      </p:sp>
      <p:pic>
        <p:nvPicPr>
          <p:cNvPr id="65" name="図 5">
            <a:extLst>
              <a:ext uri="{FF2B5EF4-FFF2-40B4-BE49-F238E27FC236}">
                <a16:creationId xmlns:a16="http://schemas.microsoft.com/office/drawing/2014/main" id="{A5236B77-393B-2AA5-3EBC-37A686F09A9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32758" y="5093540"/>
            <a:ext cx="976312" cy="15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図 9">
            <a:extLst>
              <a:ext uri="{FF2B5EF4-FFF2-40B4-BE49-F238E27FC236}">
                <a16:creationId xmlns:a16="http://schemas.microsoft.com/office/drawing/2014/main" id="{2FFA15A7-B675-1A62-5599-FE2819D05D2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194795" y="5092954"/>
            <a:ext cx="984250" cy="156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図 10">
            <a:extLst>
              <a:ext uri="{FF2B5EF4-FFF2-40B4-BE49-F238E27FC236}">
                <a16:creationId xmlns:a16="http://schemas.microsoft.com/office/drawing/2014/main" id="{F0D7E80D-381C-94E4-BA9E-DA39B3EC7952}"/>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317158" y="5092954"/>
            <a:ext cx="977900" cy="156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図 39">
            <a:extLst>
              <a:ext uri="{FF2B5EF4-FFF2-40B4-BE49-F238E27FC236}">
                <a16:creationId xmlns:a16="http://schemas.microsoft.com/office/drawing/2014/main" id="{6B4F0608-7531-E828-5127-180E9ED56CC3}"/>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399833" y="5092954"/>
            <a:ext cx="979487" cy="156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object 184">
            <a:extLst>
              <a:ext uri="{FF2B5EF4-FFF2-40B4-BE49-F238E27FC236}">
                <a16:creationId xmlns:a16="http://schemas.microsoft.com/office/drawing/2014/main" id="{0A0BD0A5-10E7-111B-7F70-72C60165974C}"/>
              </a:ext>
            </a:extLst>
          </p:cNvPr>
          <p:cNvSpPr>
            <a:spLocks/>
          </p:cNvSpPr>
          <p:nvPr/>
        </p:nvSpPr>
        <p:spPr bwMode="auto">
          <a:xfrm rot="10800000">
            <a:off x="7447229" y="3086100"/>
            <a:ext cx="3024187" cy="57150"/>
          </a:xfrm>
          <a:custGeom>
            <a:avLst/>
            <a:gdLst>
              <a:gd name="T0" fmla="*/ 0 w 4271645"/>
              <a:gd name="T1" fmla="*/ 0 h 54880"/>
              <a:gd name="T2" fmla="*/ 22 w 4271645"/>
              <a:gd name="T3" fmla="*/ 0 h 54880"/>
              <a:gd name="T4" fmla="*/ 0 60000 65536"/>
              <a:gd name="T5" fmla="*/ 0 60000 65536"/>
              <a:gd name="T6" fmla="*/ 0 w 4271645"/>
              <a:gd name="T7" fmla="*/ 0 h 54880"/>
              <a:gd name="T8" fmla="*/ 4271645 w 4271645"/>
              <a:gd name="T9" fmla="*/ 0 h 54880"/>
            </a:gdLst>
            <a:ahLst/>
            <a:cxnLst>
              <a:cxn ang="T4">
                <a:pos x="T0" y="T1"/>
              </a:cxn>
              <a:cxn ang="T5">
                <a:pos x="T2" y="T3"/>
              </a:cxn>
            </a:cxnLst>
            <a:rect l="T6" t="T7" r="T8" b="T9"/>
            <a:pathLst>
              <a:path w="4271645" h="54880">
                <a:moveTo>
                  <a:pt x="0" y="0"/>
                </a:moveTo>
                <a:lnTo>
                  <a:pt x="4271327" y="0"/>
                </a:lnTo>
              </a:path>
            </a:pathLst>
          </a:custGeom>
          <a:noFill/>
          <a:ln w="5397">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70" name="object 8">
            <a:extLst>
              <a:ext uri="{FF2B5EF4-FFF2-40B4-BE49-F238E27FC236}">
                <a16:creationId xmlns:a16="http://schemas.microsoft.com/office/drawing/2014/main" id="{DCFDE0D1-744A-AE31-8A60-6A6780B1764A}"/>
              </a:ext>
            </a:extLst>
          </p:cNvPr>
          <p:cNvSpPr txBox="1">
            <a:spLocks noChangeArrowheads="1"/>
          </p:cNvSpPr>
          <p:nvPr/>
        </p:nvSpPr>
        <p:spPr bwMode="auto">
          <a:xfrm>
            <a:off x="5107254" y="3052763"/>
            <a:ext cx="3014662" cy="138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900" b="1">
                <a:solidFill>
                  <a:srgbClr val="535353"/>
                </a:solidFill>
                <a:latin typeface="ＭＳ Ｐゴシック" panose="020B0600070205080204" pitchFamily="50" charset="-128"/>
                <a:ea typeface="ShinGoPro-Regular"/>
                <a:cs typeface="ShinGoPro-Regular"/>
              </a:rPr>
              <a:t>■ラシッサ </a:t>
            </a:r>
            <a:r>
              <a:rPr lang="en-US" altLang="ja-JP" sz="900" b="1">
                <a:solidFill>
                  <a:srgbClr val="535353"/>
                </a:solidFill>
                <a:latin typeface="ＭＳ Ｐゴシック" panose="020B0600070205080204" pitchFamily="50" charset="-128"/>
                <a:ea typeface="ShinGoPro-Regular"/>
                <a:cs typeface="ShinGoPro-Regular"/>
              </a:rPr>
              <a:t>D</a:t>
            </a:r>
            <a:r>
              <a:rPr lang="ja-JP" altLang="en-US" sz="900" b="1">
                <a:solidFill>
                  <a:srgbClr val="535353"/>
                </a:solidFill>
                <a:latin typeface="ＭＳ Ｐゴシック" panose="020B0600070205080204" pitchFamily="50" charset="-128"/>
                <a:ea typeface="ShinGoPro-Regular"/>
                <a:cs typeface="ShinGoPro-Regular"/>
              </a:rPr>
              <a:t>フロア直張り防音床 </a:t>
            </a:r>
            <a:r>
              <a:rPr lang="ja-JP" altLang="ja-JP" sz="900" b="1">
                <a:solidFill>
                  <a:srgbClr val="535353"/>
                </a:solidFill>
                <a:latin typeface="ＭＳ Ｐゴシック" panose="020B0600070205080204" pitchFamily="50" charset="-128"/>
                <a:ea typeface="ShinGoPro-Regular"/>
                <a:cs typeface="ShinGoPro-Regular"/>
              </a:rPr>
              <a:t>カラーバリエーション</a:t>
            </a:r>
          </a:p>
        </p:txBody>
      </p:sp>
      <p:pic>
        <p:nvPicPr>
          <p:cNvPr id="71" name="図 25">
            <a:extLst>
              <a:ext uri="{FF2B5EF4-FFF2-40B4-BE49-F238E27FC236}">
                <a16:creationId xmlns:a16="http://schemas.microsoft.com/office/drawing/2014/main" id="{275F900B-37C5-8EAF-284A-67823CB4EBB2}"/>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104079" y="3538329"/>
            <a:ext cx="98425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object 110">
            <a:extLst>
              <a:ext uri="{FF2B5EF4-FFF2-40B4-BE49-F238E27FC236}">
                <a16:creationId xmlns:a16="http://schemas.microsoft.com/office/drawing/2014/main" id="{92AA7196-A5D7-F1F7-29DA-33EF8FBB416B}"/>
              </a:ext>
            </a:extLst>
          </p:cNvPr>
          <p:cNvSpPr txBox="1">
            <a:spLocks noChangeArrowheads="1"/>
          </p:cNvSpPr>
          <p:nvPr/>
        </p:nvSpPr>
        <p:spPr bwMode="auto">
          <a:xfrm>
            <a:off x="5104079" y="3717716"/>
            <a:ext cx="816249" cy="179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DW/</a:t>
            </a:r>
            <a:r>
              <a:rPr lang="ja-JP" altLang="en-US" sz="600" dirty="0">
                <a:solidFill>
                  <a:srgbClr val="171000"/>
                </a:solidFill>
                <a:latin typeface="ＭＳ Ｐゴシック" panose="020B0600070205080204" pitchFamily="50" charset="-128"/>
                <a:ea typeface="KozGoPro-Light" pitchFamily="34" charset="-128"/>
              </a:rPr>
              <a:t>ホワイトペイント</a:t>
            </a:r>
            <a:r>
              <a:rPr lang="en-US" altLang="ja-JP" sz="7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700" baseline="5000" dirty="0">
                <a:solidFill>
                  <a:srgbClr val="171000"/>
                </a:solidFill>
                <a:latin typeface="ＭＳ Ｐゴシック" panose="020B0600070205080204" pitchFamily="50" charset="-128"/>
                <a:ea typeface="KozGoPro-Light" pitchFamily="34" charset="-128"/>
              </a:rPr>
              <a:t>（しっかり </a:t>
            </a:r>
            <a:r>
              <a:rPr lang="en-US" altLang="ja-JP" sz="700" baseline="5000" dirty="0">
                <a:solidFill>
                  <a:srgbClr val="171000"/>
                </a:solidFill>
                <a:latin typeface="ＭＳ Ｐゴシック" panose="020B0600070205080204" pitchFamily="50" charset="-128"/>
                <a:ea typeface="KozGoPro-Light" pitchFamily="34" charset="-128"/>
              </a:rPr>
              <a:t>Foot feel）</a:t>
            </a:r>
            <a:endParaRPr lang="ja-JP" altLang="ja-JP" sz="700" baseline="5000" dirty="0">
              <a:solidFill>
                <a:srgbClr val="171000"/>
              </a:solidFill>
              <a:latin typeface="ＭＳ Ｐゴシック" panose="020B0600070205080204" pitchFamily="50" charset="-128"/>
              <a:ea typeface="KozGoPro-Light" pitchFamily="34" charset="-128"/>
            </a:endParaRPr>
          </a:p>
        </p:txBody>
      </p:sp>
      <p:pic>
        <p:nvPicPr>
          <p:cNvPr id="73" name="図 26">
            <a:extLst>
              <a:ext uri="{FF2B5EF4-FFF2-40B4-BE49-F238E27FC236}">
                <a16:creationId xmlns:a16="http://schemas.microsoft.com/office/drawing/2014/main" id="{A5AAFA2A-D568-4958-3DD7-0CE3540AE973}"/>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204216" y="3533566"/>
            <a:ext cx="982663" cy="2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object 110">
            <a:extLst>
              <a:ext uri="{FF2B5EF4-FFF2-40B4-BE49-F238E27FC236}">
                <a16:creationId xmlns:a16="http://schemas.microsoft.com/office/drawing/2014/main" id="{DDA5293D-0253-CF3C-6E5F-72772B3A2191}"/>
              </a:ext>
            </a:extLst>
          </p:cNvPr>
          <p:cNvSpPr txBox="1">
            <a:spLocks noChangeArrowheads="1"/>
          </p:cNvSpPr>
          <p:nvPr/>
        </p:nvSpPr>
        <p:spPr bwMode="auto">
          <a:xfrm>
            <a:off x="6205804" y="3738354"/>
            <a:ext cx="105727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D1/</a:t>
            </a:r>
            <a:r>
              <a:rPr lang="ja-JP" altLang="en-US" sz="600" dirty="0">
                <a:solidFill>
                  <a:srgbClr val="171000"/>
                </a:solidFill>
                <a:latin typeface="ＭＳ Ｐゴシック" panose="020B0600070205080204" pitchFamily="50" charset="-128"/>
                <a:ea typeface="KozGoPro-Light" pitchFamily="34" charset="-128"/>
              </a:rPr>
              <a:t>イタリアンウォルナット</a:t>
            </a:r>
            <a:r>
              <a:rPr lang="en-US" altLang="ja-JP" sz="600" dirty="0">
                <a:solidFill>
                  <a:srgbClr val="171000"/>
                </a:solidFill>
                <a:latin typeface="ＭＳ Ｐゴシック" panose="020B0600070205080204" pitchFamily="50" charset="-128"/>
                <a:ea typeface="KozGoPro-Light" pitchFamily="34" charset="-128"/>
              </a:rPr>
              <a:t>F</a:t>
            </a:r>
            <a:r>
              <a:rPr lang="ja-JP" altLang="en-US" sz="700" baseline="5000" dirty="0">
                <a:solidFill>
                  <a:srgbClr val="171000"/>
                </a:solidFill>
                <a:latin typeface="ＭＳ Ｐゴシック" panose="020B0600070205080204" pitchFamily="50" charset="-128"/>
                <a:ea typeface="KozGoPro-Light" pitchFamily="34" charset="-128"/>
              </a:rPr>
              <a:t>（ほんのり </a:t>
            </a:r>
            <a:r>
              <a:rPr lang="en-US" altLang="ja-JP" sz="700" baseline="5000" dirty="0">
                <a:solidFill>
                  <a:srgbClr val="171000"/>
                </a:solidFill>
                <a:latin typeface="ＭＳ Ｐゴシック" panose="020B0600070205080204" pitchFamily="50" charset="-128"/>
                <a:ea typeface="KozGoPro-Light" pitchFamily="34" charset="-128"/>
              </a:rPr>
              <a:t>Foot feel</a:t>
            </a:r>
            <a:r>
              <a:rPr lang="ja-JP" altLang="en-US" sz="700" baseline="5000" dirty="0">
                <a:solidFill>
                  <a:srgbClr val="171000"/>
                </a:solidFill>
                <a:latin typeface="ＭＳ Ｐゴシック" panose="020B0600070205080204" pitchFamily="50" charset="-128"/>
                <a:ea typeface="KozGoPro-Light" pitchFamily="34" charset="-128"/>
              </a:rPr>
              <a:t>）</a:t>
            </a:r>
            <a:endParaRPr lang="ja-JP" altLang="ja-JP" sz="700" dirty="0">
              <a:latin typeface="ＭＳ Ｐゴシック" panose="020B0600070205080204" pitchFamily="50" charset="-128"/>
              <a:ea typeface="KozGoPro-Light" pitchFamily="34" charset="-128"/>
            </a:endParaRPr>
          </a:p>
        </p:txBody>
      </p:sp>
      <p:pic>
        <p:nvPicPr>
          <p:cNvPr id="75" name="図 27">
            <a:extLst>
              <a:ext uri="{FF2B5EF4-FFF2-40B4-BE49-F238E27FC236}">
                <a16:creationId xmlns:a16="http://schemas.microsoft.com/office/drawing/2014/main" id="{98815234-69B7-A568-35EE-890F7CF4A002}"/>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309116" y="3533566"/>
            <a:ext cx="982663"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 name="object 110">
            <a:extLst>
              <a:ext uri="{FF2B5EF4-FFF2-40B4-BE49-F238E27FC236}">
                <a16:creationId xmlns:a16="http://schemas.microsoft.com/office/drawing/2014/main" id="{3272ED91-3645-217C-1BB9-57EA38083290}"/>
              </a:ext>
            </a:extLst>
          </p:cNvPr>
          <p:cNvSpPr txBox="1">
            <a:spLocks noChangeArrowheads="1"/>
          </p:cNvSpPr>
          <p:nvPr/>
        </p:nvSpPr>
        <p:spPr bwMode="auto">
          <a:xfrm>
            <a:off x="7317158" y="3750345"/>
            <a:ext cx="977900" cy="164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DX/</a:t>
            </a:r>
            <a:r>
              <a:rPr lang="ja-JP" altLang="en-US" sz="600" dirty="0">
                <a:solidFill>
                  <a:srgbClr val="171000"/>
                </a:solidFill>
                <a:latin typeface="ＭＳ Ｐゴシック" panose="020B0600070205080204" pitchFamily="50" charset="-128"/>
                <a:ea typeface="KozGoPro-Light" pitchFamily="34" charset="-128"/>
              </a:rPr>
              <a:t>チェスナット</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700" baseline="5000" dirty="0">
                <a:solidFill>
                  <a:srgbClr val="171000"/>
                </a:solidFill>
                <a:latin typeface="ＭＳ Ｐゴシック" panose="020B0600070205080204" pitchFamily="50" charset="-128"/>
                <a:ea typeface="KozGoPro-Light" pitchFamily="34" charset="-128"/>
              </a:rPr>
              <a:t>（しっかり </a:t>
            </a:r>
            <a:r>
              <a:rPr lang="en-US" altLang="ja-JP" sz="700" baseline="5000" dirty="0">
                <a:solidFill>
                  <a:srgbClr val="171000"/>
                </a:solidFill>
                <a:latin typeface="ＭＳ Ｐゴシック" panose="020B0600070205080204" pitchFamily="50" charset="-128"/>
                <a:ea typeface="KozGoPro-Light" pitchFamily="34" charset="-128"/>
              </a:rPr>
              <a:t>Foot feel</a:t>
            </a:r>
            <a:r>
              <a:rPr lang="ja-JP" altLang="en-US" sz="700" baseline="5000" dirty="0">
                <a:solidFill>
                  <a:srgbClr val="171000"/>
                </a:solidFill>
                <a:latin typeface="ＭＳ Ｐゴシック" panose="020B0600070205080204" pitchFamily="50" charset="-128"/>
                <a:ea typeface="KozGoPro-Light" pitchFamily="34" charset="-128"/>
              </a:rPr>
              <a:t>）</a:t>
            </a:r>
            <a:endParaRPr lang="ja-JP" altLang="ja-JP" sz="700" baseline="5000" dirty="0">
              <a:solidFill>
                <a:srgbClr val="171000"/>
              </a:solidFill>
              <a:latin typeface="ＭＳ Ｐゴシック" panose="020B0600070205080204" pitchFamily="50" charset="-128"/>
              <a:ea typeface="KozGoPro-Light" pitchFamily="34" charset="-128"/>
            </a:endParaRPr>
          </a:p>
        </p:txBody>
      </p:sp>
      <p:pic>
        <p:nvPicPr>
          <p:cNvPr id="77" name="図 28">
            <a:extLst>
              <a:ext uri="{FF2B5EF4-FFF2-40B4-BE49-F238E27FC236}">
                <a16:creationId xmlns:a16="http://schemas.microsoft.com/office/drawing/2014/main" id="{75B5E668-7E78-77D5-0A61-FD17F1D6FA10}"/>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8377504" y="3528804"/>
            <a:ext cx="982662"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object 110">
            <a:extLst>
              <a:ext uri="{FF2B5EF4-FFF2-40B4-BE49-F238E27FC236}">
                <a16:creationId xmlns:a16="http://schemas.microsoft.com/office/drawing/2014/main" id="{4379C6FB-F4AC-B4FB-6F65-984A6DE8C464}"/>
              </a:ext>
            </a:extLst>
          </p:cNvPr>
          <p:cNvSpPr txBox="1">
            <a:spLocks noChangeArrowheads="1"/>
          </p:cNvSpPr>
          <p:nvPr/>
        </p:nvSpPr>
        <p:spPr bwMode="auto">
          <a:xfrm>
            <a:off x="8382741" y="3730013"/>
            <a:ext cx="9779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DJ/</a:t>
            </a:r>
            <a:r>
              <a:rPr lang="ja-JP" altLang="en-US" sz="600" dirty="0">
                <a:solidFill>
                  <a:srgbClr val="171000"/>
                </a:solidFill>
                <a:latin typeface="ＭＳ Ｐゴシック" panose="020B0600070205080204" pitchFamily="50" charset="-128"/>
                <a:ea typeface="KozGoPro-Light" pitchFamily="34" charset="-128"/>
              </a:rPr>
              <a:t>ホワイトオーク</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700" baseline="5000" dirty="0">
                <a:solidFill>
                  <a:srgbClr val="171000"/>
                </a:solidFill>
                <a:latin typeface="ＭＳ Ｐゴシック" panose="020B0600070205080204" pitchFamily="50" charset="-128"/>
                <a:ea typeface="KozGoPro-Light" pitchFamily="34" charset="-128"/>
              </a:rPr>
              <a:t>（ほんのり </a:t>
            </a:r>
            <a:r>
              <a:rPr lang="en-US" altLang="ja-JP" sz="700" baseline="5000" dirty="0">
                <a:solidFill>
                  <a:srgbClr val="171000"/>
                </a:solidFill>
                <a:latin typeface="ＭＳ Ｐゴシック" panose="020B0600070205080204" pitchFamily="50" charset="-128"/>
                <a:ea typeface="KozGoPro-Light" pitchFamily="34" charset="-128"/>
              </a:rPr>
              <a:t>Foot feel</a:t>
            </a:r>
            <a:r>
              <a:rPr lang="ja-JP" altLang="en-US" sz="700" baseline="5000" dirty="0">
                <a:solidFill>
                  <a:srgbClr val="171000"/>
                </a:solidFill>
                <a:latin typeface="ＭＳ Ｐゴシック" panose="020B0600070205080204" pitchFamily="50" charset="-128"/>
                <a:ea typeface="KozGoPro-Light" pitchFamily="34" charset="-128"/>
              </a:rPr>
              <a:t>）</a:t>
            </a:r>
            <a:endParaRPr lang="ja-JP" altLang="ja-JP" sz="700" dirty="0">
              <a:latin typeface="ＭＳ Ｐゴシック" panose="020B0600070205080204" pitchFamily="50" charset="-128"/>
              <a:ea typeface="KozGoPro-Light" pitchFamily="34" charset="-128"/>
            </a:endParaRPr>
          </a:p>
        </p:txBody>
      </p:sp>
      <p:pic>
        <p:nvPicPr>
          <p:cNvPr id="80" name="図 30">
            <a:extLst>
              <a:ext uri="{FF2B5EF4-FFF2-40B4-BE49-F238E27FC236}">
                <a16:creationId xmlns:a16="http://schemas.microsoft.com/office/drawing/2014/main" id="{7DC4BB60-9D65-D734-6583-66BA769E6651}"/>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5092966" y="3933958"/>
            <a:ext cx="98425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object 110">
            <a:extLst>
              <a:ext uri="{FF2B5EF4-FFF2-40B4-BE49-F238E27FC236}">
                <a16:creationId xmlns:a16="http://schemas.microsoft.com/office/drawing/2014/main" id="{4E7DE06E-C547-8EB7-1618-A2EE0F957772}"/>
              </a:ext>
            </a:extLst>
          </p:cNvPr>
          <p:cNvSpPr txBox="1">
            <a:spLocks noChangeArrowheads="1"/>
          </p:cNvSpPr>
          <p:nvPr/>
        </p:nvSpPr>
        <p:spPr bwMode="auto">
          <a:xfrm>
            <a:off x="5092966" y="4116520"/>
            <a:ext cx="97472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D2/</a:t>
            </a:r>
            <a:r>
              <a:rPr lang="ja-JP" altLang="en-US" sz="600" dirty="0">
                <a:solidFill>
                  <a:srgbClr val="171000"/>
                </a:solidFill>
                <a:latin typeface="ＭＳ Ｐゴシック" panose="020B0600070205080204" pitchFamily="50" charset="-128"/>
                <a:ea typeface="KozGoPro-Light" pitchFamily="34" charset="-128"/>
              </a:rPr>
              <a:t>メープル</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600" baseline="5000" dirty="0">
                <a:solidFill>
                  <a:srgbClr val="171000"/>
                </a:solidFill>
                <a:latin typeface="ＭＳ Ｐゴシック" panose="020B0600070205080204" pitchFamily="50" charset="-128"/>
                <a:ea typeface="KozGoPro-Light" pitchFamily="34" charset="-128"/>
              </a:rPr>
              <a:t>（さらっと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600" baseline="5000" dirty="0">
              <a:solidFill>
                <a:srgbClr val="171000"/>
              </a:solidFill>
              <a:latin typeface="ＭＳ Ｐゴシック" panose="020B0600070205080204" pitchFamily="50" charset="-128"/>
              <a:ea typeface="KozGoPro-Light" pitchFamily="34" charset="-128"/>
            </a:endParaRPr>
          </a:p>
        </p:txBody>
      </p:sp>
      <p:sp>
        <p:nvSpPr>
          <p:cNvPr id="82" name="object 110">
            <a:extLst>
              <a:ext uri="{FF2B5EF4-FFF2-40B4-BE49-F238E27FC236}">
                <a16:creationId xmlns:a16="http://schemas.microsoft.com/office/drawing/2014/main" id="{34B21EF1-76BA-578A-6C06-9B240A5FA393}"/>
              </a:ext>
            </a:extLst>
          </p:cNvPr>
          <p:cNvSpPr txBox="1">
            <a:spLocks noChangeArrowheads="1"/>
          </p:cNvSpPr>
          <p:nvPr/>
        </p:nvSpPr>
        <p:spPr bwMode="auto">
          <a:xfrm>
            <a:off x="6216916" y="4119563"/>
            <a:ext cx="9715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EH/</a:t>
            </a:r>
            <a:r>
              <a:rPr lang="ja-JP" altLang="en-US" sz="600" dirty="0">
                <a:solidFill>
                  <a:srgbClr val="171000"/>
                </a:solidFill>
                <a:latin typeface="ＭＳ Ｐゴシック" panose="020B0600070205080204" pitchFamily="50" charset="-128"/>
                <a:ea typeface="KozGoPro-Light" pitchFamily="34" charset="-128"/>
              </a:rPr>
              <a:t>テンダーオーク</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600" baseline="5000" dirty="0">
                <a:solidFill>
                  <a:srgbClr val="171000"/>
                </a:solidFill>
                <a:latin typeface="ＭＳ Ｐゴシック" panose="020B0600070205080204" pitchFamily="50" charset="-128"/>
                <a:ea typeface="KozGoPro-Light" pitchFamily="34" charset="-128"/>
              </a:rPr>
              <a:t>（ほんのり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600" dirty="0">
              <a:latin typeface="ＭＳ Ｐゴシック" panose="020B0600070205080204" pitchFamily="50" charset="-128"/>
              <a:ea typeface="KozGoPro-Light" pitchFamily="34" charset="-128"/>
            </a:endParaRPr>
          </a:p>
        </p:txBody>
      </p:sp>
      <p:pic>
        <p:nvPicPr>
          <p:cNvPr id="83" name="図 32">
            <a:extLst>
              <a:ext uri="{FF2B5EF4-FFF2-40B4-BE49-F238E27FC236}">
                <a16:creationId xmlns:a16="http://schemas.microsoft.com/office/drawing/2014/main" id="{8C1FC5D3-EBA9-BF6B-5451-64E67A9794DA}"/>
              </a:ext>
            </a:extLst>
          </p:cNvPr>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7317054" y="3938588"/>
            <a:ext cx="982662"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 name="object 110">
            <a:extLst>
              <a:ext uri="{FF2B5EF4-FFF2-40B4-BE49-F238E27FC236}">
                <a16:creationId xmlns:a16="http://schemas.microsoft.com/office/drawing/2014/main" id="{4A0B594A-FAB1-6958-39B4-5578866F7DA7}"/>
              </a:ext>
            </a:extLst>
          </p:cNvPr>
          <p:cNvSpPr txBox="1">
            <a:spLocks noChangeArrowheads="1"/>
          </p:cNvSpPr>
          <p:nvPr/>
        </p:nvSpPr>
        <p:spPr bwMode="auto">
          <a:xfrm>
            <a:off x="7315466" y="4121150"/>
            <a:ext cx="9779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DY/</a:t>
            </a:r>
            <a:r>
              <a:rPr lang="ja-JP" altLang="en-US" sz="600" dirty="0">
                <a:solidFill>
                  <a:srgbClr val="171000"/>
                </a:solidFill>
                <a:latin typeface="ＭＳ Ｐゴシック" panose="020B0600070205080204" pitchFamily="50" charset="-128"/>
                <a:ea typeface="KozGoPro-Light" pitchFamily="34" charset="-128"/>
              </a:rPr>
              <a:t>チェリー</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600" baseline="5000" dirty="0">
                <a:solidFill>
                  <a:srgbClr val="171000"/>
                </a:solidFill>
                <a:latin typeface="ＭＳ Ｐゴシック" panose="020B0600070205080204" pitchFamily="50" charset="-128"/>
                <a:ea typeface="KozGoPro-Light" pitchFamily="34" charset="-128"/>
              </a:rPr>
              <a:t>（さらっと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600" baseline="5000" dirty="0">
              <a:solidFill>
                <a:srgbClr val="171000"/>
              </a:solidFill>
              <a:latin typeface="ＭＳ Ｐゴシック" panose="020B0600070205080204" pitchFamily="50" charset="-128"/>
              <a:ea typeface="KozGoPro-Light" pitchFamily="34" charset="-128"/>
            </a:endParaRPr>
          </a:p>
          <a:p>
            <a:pPr>
              <a:spcBef>
                <a:spcPct val="0"/>
              </a:spcBef>
              <a:buFontTx/>
              <a:buNone/>
            </a:pPr>
            <a:endParaRPr lang="ja-JP" altLang="ja-JP" sz="600" dirty="0">
              <a:latin typeface="ＭＳ Ｐゴシック" panose="020B0600070205080204" pitchFamily="50" charset="-128"/>
              <a:ea typeface="KozGoPro-Light" pitchFamily="34" charset="-128"/>
            </a:endParaRPr>
          </a:p>
        </p:txBody>
      </p:sp>
      <p:pic>
        <p:nvPicPr>
          <p:cNvPr id="88" name="図 33">
            <a:extLst>
              <a:ext uri="{FF2B5EF4-FFF2-40B4-BE49-F238E27FC236}">
                <a16:creationId xmlns:a16="http://schemas.microsoft.com/office/drawing/2014/main" id="{7EE17D59-C567-C881-8F3A-34D1B006E7CA}"/>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8401316" y="3938588"/>
            <a:ext cx="98425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object 110">
            <a:extLst>
              <a:ext uri="{FF2B5EF4-FFF2-40B4-BE49-F238E27FC236}">
                <a16:creationId xmlns:a16="http://schemas.microsoft.com/office/drawing/2014/main" id="{E6C1E7AC-558C-5B5F-0B86-EEF9B0E80706}"/>
              </a:ext>
            </a:extLst>
          </p:cNvPr>
          <p:cNvSpPr txBox="1">
            <a:spLocks noChangeArrowheads="1"/>
          </p:cNvSpPr>
          <p:nvPr/>
        </p:nvSpPr>
        <p:spPr bwMode="auto">
          <a:xfrm>
            <a:off x="8398141" y="4119932"/>
            <a:ext cx="9715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600" dirty="0">
                <a:solidFill>
                  <a:srgbClr val="171000"/>
                </a:solidFill>
                <a:latin typeface="ＭＳ Ｐゴシック" panose="020B0600070205080204" pitchFamily="50" charset="-128"/>
                <a:ea typeface="KozGoPro-Light" pitchFamily="34" charset="-128"/>
              </a:rPr>
              <a:t>DK/</a:t>
            </a:r>
            <a:r>
              <a:rPr lang="ja-JP" altLang="en-US" sz="600" dirty="0">
                <a:solidFill>
                  <a:srgbClr val="171000"/>
                </a:solidFill>
                <a:latin typeface="ＭＳ Ｐゴシック" panose="020B0600070205080204" pitchFamily="50" charset="-128"/>
                <a:ea typeface="KozGoPro-Light" pitchFamily="34" charset="-128"/>
              </a:rPr>
              <a:t>ナチュラルオーク</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Tx/>
              <a:buNone/>
            </a:pPr>
            <a:r>
              <a:rPr lang="ja-JP" altLang="en-US" sz="600" baseline="5000" dirty="0">
                <a:solidFill>
                  <a:srgbClr val="171000"/>
                </a:solidFill>
                <a:latin typeface="ＭＳ Ｐゴシック" panose="020B0600070205080204" pitchFamily="50" charset="-128"/>
                <a:ea typeface="KozGoPro-Light" pitchFamily="34" charset="-128"/>
              </a:rPr>
              <a:t>（ほんのり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700" dirty="0">
              <a:latin typeface="ＭＳ Ｐゴシック" panose="020B0600070205080204" pitchFamily="50" charset="-128"/>
              <a:ea typeface="KozGoPro-Light" pitchFamily="34" charset="-128"/>
            </a:endParaRPr>
          </a:p>
        </p:txBody>
      </p:sp>
      <p:pic>
        <p:nvPicPr>
          <p:cNvPr id="90" name="図 34">
            <a:extLst>
              <a:ext uri="{FF2B5EF4-FFF2-40B4-BE49-F238E27FC236}">
                <a16:creationId xmlns:a16="http://schemas.microsoft.com/office/drawing/2014/main" id="{B5281B29-F653-DFB8-73F2-CDB9F12BE5B9}"/>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6201041" y="4327975"/>
            <a:ext cx="1003300"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object 110">
            <a:extLst>
              <a:ext uri="{FF2B5EF4-FFF2-40B4-BE49-F238E27FC236}">
                <a16:creationId xmlns:a16="http://schemas.microsoft.com/office/drawing/2014/main" id="{6D23CA0B-59AA-FFDB-71DD-ABF5DB0E60D3}"/>
              </a:ext>
            </a:extLst>
          </p:cNvPr>
          <p:cNvSpPr txBox="1">
            <a:spLocks noChangeArrowheads="1"/>
          </p:cNvSpPr>
          <p:nvPr/>
        </p:nvSpPr>
        <p:spPr bwMode="auto">
          <a:xfrm>
            <a:off x="6189400" y="4524826"/>
            <a:ext cx="97313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DZ/</a:t>
            </a:r>
            <a:r>
              <a:rPr lang="ja-JP" altLang="en-US" sz="600" dirty="0">
                <a:solidFill>
                  <a:srgbClr val="171000"/>
                </a:solidFill>
                <a:latin typeface="ＭＳ Ｐゴシック" panose="020B0600070205080204" pitchFamily="50" charset="-128"/>
                <a:ea typeface="KozGoPro-Light" pitchFamily="34" charset="-128"/>
              </a:rPr>
              <a:t>ウォルナット</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600" baseline="5000" dirty="0">
                <a:solidFill>
                  <a:srgbClr val="171000"/>
                </a:solidFill>
                <a:latin typeface="ＭＳ Ｐゴシック" panose="020B0600070205080204" pitchFamily="50" charset="-128"/>
                <a:ea typeface="KozGoPro-Light" pitchFamily="34" charset="-128"/>
              </a:rPr>
              <a:t>（ほんのり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600" baseline="5000" dirty="0">
              <a:solidFill>
                <a:srgbClr val="171000"/>
              </a:solidFill>
              <a:latin typeface="ＭＳ Ｐゴシック" panose="020B0600070205080204" pitchFamily="50" charset="-128"/>
              <a:ea typeface="KozGoPro-Light" pitchFamily="34" charset="-128"/>
            </a:endParaRPr>
          </a:p>
        </p:txBody>
      </p:sp>
      <p:sp>
        <p:nvSpPr>
          <p:cNvPr id="94" name="object 130">
            <a:extLst>
              <a:ext uri="{FF2B5EF4-FFF2-40B4-BE49-F238E27FC236}">
                <a16:creationId xmlns:a16="http://schemas.microsoft.com/office/drawing/2014/main" id="{626E2C06-3C77-B541-1AD5-47487F458DA0}"/>
              </a:ext>
            </a:extLst>
          </p:cNvPr>
          <p:cNvSpPr txBox="1">
            <a:spLocks noChangeArrowheads="1"/>
          </p:cNvSpPr>
          <p:nvPr/>
        </p:nvSpPr>
        <p:spPr bwMode="auto">
          <a:xfrm>
            <a:off x="19050" y="4709410"/>
            <a:ext cx="477575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100"/>
              </a:spcBef>
              <a:buFontTx/>
              <a:buNone/>
            </a:pPr>
            <a:r>
              <a:rPr lang="ja-JP" altLang="en-US" sz="800" b="1" dirty="0">
                <a:solidFill>
                  <a:srgbClr val="535353"/>
                </a:solidFill>
                <a:latin typeface="ＭＳ Ｐゴシック" panose="020B0600070205080204" pitchFamily="50" charset="-128"/>
                <a:ea typeface="ShinGoPro-Regular"/>
                <a:cs typeface="ShinGoPro-Regular"/>
              </a:rPr>
              <a:t>生活音が階下に伝わるのを抑える、特殊クッション材を採用しています。二つの防音グレードにより、生活音が気になるマンションにも安心してお使いいただける床材です。</a:t>
            </a:r>
            <a:endParaRPr lang="en-US" altLang="ja-JP" sz="800" b="1" dirty="0">
              <a:solidFill>
                <a:srgbClr val="535353"/>
              </a:solidFill>
              <a:latin typeface="ＭＳ Ｐゴシック" panose="020B0600070205080204" pitchFamily="50" charset="-128"/>
              <a:ea typeface="ShinGoPro-Regular"/>
              <a:cs typeface="ShinGoPro-Regular"/>
            </a:endParaRPr>
          </a:p>
        </p:txBody>
      </p:sp>
      <p:sp>
        <p:nvSpPr>
          <p:cNvPr id="95" name="object 139">
            <a:extLst>
              <a:ext uri="{FF2B5EF4-FFF2-40B4-BE49-F238E27FC236}">
                <a16:creationId xmlns:a16="http://schemas.microsoft.com/office/drawing/2014/main" id="{12339F53-A5D0-0516-CD9D-7E4D28393F69}"/>
              </a:ext>
            </a:extLst>
          </p:cNvPr>
          <p:cNvSpPr txBox="1"/>
          <p:nvPr/>
        </p:nvSpPr>
        <p:spPr>
          <a:xfrm>
            <a:off x="53975" y="4456998"/>
            <a:ext cx="3997325" cy="184150"/>
          </a:xfrm>
          <a:prstGeom prst="rect">
            <a:avLst/>
          </a:prstGeom>
        </p:spPr>
        <p:txBody>
          <a:bodyPr lIns="0" tIns="0" rIns="0" bIns="0">
            <a:spAutoFit/>
          </a:bodyPr>
          <a:lstStyle/>
          <a:p>
            <a:pPr marL="8245">
              <a:defRPr/>
            </a:pPr>
            <a:r>
              <a:rPr lang="ja-JP" altLang="en-US" sz="1200" spc="-130" dirty="0">
                <a:solidFill>
                  <a:srgbClr val="76787B"/>
                </a:solidFill>
                <a:latin typeface="HG明朝B" panose="02020809000000000000" pitchFamily="17" charset="-128"/>
                <a:ea typeface="HG明朝B" panose="02020809000000000000" pitchFamily="17" charset="-128"/>
                <a:cs typeface="Century Gothic"/>
              </a:rPr>
              <a:t>マンションなどの非木造住宅で、階下に伝わる生活音を抑えます</a:t>
            </a:r>
            <a:endParaRPr lang="ja-JP" altLang="en-US" sz="1200" spc="-130" dirty="0">
              <a:solidFill>
                <a:srgbClr val="76787B"/>
              </a:solidFill>
              <a:latin typeface="HG明朝B" panose="02020809000000000000" pitchFamily="17" charset="-128"/>
              <a:ea typeface="HG明朝B" panose="02020809000000000000" pitchFamily="17" charset="-128"/>
              <a:cs typeface="KozMinPro-Heavy"/>
            </a:endParaRPr>
          </a:p>
        </p:txBody>
      </p:sp>
      <p:sp>
        <p:nvSpPr>
          <p:cNvPr id="96" name="object 14">
            <a:extLst>
              <a:ext uri="{FF2B5EF4-FFF2-40B4-BE49-F238E27FC236}">
                <a16:creationId xmlns:a16="http://schemas.microsoft.com/office/drawing/2014/main" id="{4B4C26E3-ACB2-CECC-23FF-F279AF944AC2}"/>
              </a:ext>
            </a:extLst>
          </p:cNvPr>
          <p:cNvSpPr>
            <a:spLocks/>
          </p:cNvSpPr>
          <p:nvPr/>
        </p:nvSpPr>
        <p:spPr bwMode="auto">
          <a:xfrm>
            <a:off x="55563" y="5012623"/>
            <a:ext cx="4775758" cy="61912"/>
          </a:xfrm>
          <a:custGeom>
            <a:avLst/>
            <a:gdLst>
              <a:gd name="T0" fmla="*/ 0 w 8280400"/>
              <a:gd name="T1" fmla="*/ 0 h 45719"/>
              <a:gd name="T2" fmla="*/ 0 w 8280400"/>
              <a:gd name="T3" fmla="*/ 0 h 45719"/>
              <a:gd name="T4" fmla="*/ 0 60000 65536"/>
              <a:gd name="T5" fmla="*/ 0 60000 65536"/>
              <a:gd name="T6" fmla="*/ 0 w 8280400"/>
              <a:gd name="T7" fmla="*/ 0 h 45719"/>
              <a:gd name="T8" fmla="*/ 8280400 w 8280400"/>
              <a:gd name="T9" fmla="*/ 0 h 45719"/>
            </a:gdLst>
            <a:ahLst/>
            <a:cxnLst>
              <a:cxn ang="T4">
                <a:pos x="T0" y="T1"/>
              </a:cxn>
              <a:cxn ang="T5">
                <a:pos x="T2" y="T3"/>
              </a:cxn>
            </a:cxnLst>
            <a:rect l="T6" t="T7" r="T8" b="T9"/>
            <a:pathLst>
              <a:path w="8280400" h="45719">
                <a:moveTo>
                  <a:pt x="0" y="0"/>
                </a:moveTo>
                <a:lnTo>
                  <a:pt x="8280006" y="0"/>
                </a:lnTo>
              </a:path>
            </a:pathLst>
          </a:custGeom>
          <a:noFill/>
          <a:ln w="12700">
            <a:solidFill>
              <a:srgbClr val="828283"/>
            </a:solidFill>
            <a:prstDash val="sysDot"/>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15" name="object 184">
            <a:extLst>
              <a:ext uri="{FF2B5EF4-FFF2-40B4-BE49-F238E27FC236}">
                <a16:creationId xmlns:a16="http://schemas.microsoft.com/office/drawing/2014/main" id="{CAE87434-70EE-2A22-4EB9-4393C06E4C10}"/>
              </a:ext>
            </a:extLst>
          </p:cNvPr>
          <p:cNvSpPr>
            <a:spLocks/>
          </p:cNvSpPr>
          <p:nvPr/>
        </p:nvSpPr>
        <p:spPr bwMode="auto">
          <a:xfrm rot="10800000">
            <a:off x="7477391" y="2135188"/>
            <a:ext cx="3024188" cy="46037"/>
          </a:xfrm>
          <a:custGeom>
            <a:avLst/>
            <a:gdLst>
              <a:gd name="T0" fmla="*/ 0 w 4271645"/>
              <a:gd name="T1" fmla="*/ 0 h 54880"/>
              <a:gd name="T2" fmla="*/ 22 w 4271645"/>
              <a:gd name="T3" fmla="*/ 0 h 54880"/>
              <a:gd name="T4" fmla="*/ 0 60000 65536"/>
              <a:gd name="T5" fmla="*/ 0 60000 65536"/>
              <a:gd name="T6" fmla="*/ 0 w 4271645"/>
              <a:gd name="T7" fmla="*/ 0 h 54880"/>
              <a:gd name="T8" fmla="*/ 4271645 w 4271645"/>
              <a:gd name="T9" fmla="*/ 0 h 54880"/>
            </a:gdLst>
            <a:ahLst/>
            <a:cxnLst>
              <a:cxn ang="T4">
                <a:pos x="T0" y="T1"/>
              </a:cxn>
              <a:cxn ang="T5">
                <a:pos x="T2" y="T3"/>
              </a:cxn>
            </a:cxnLst>
            <a:rect l="T6" t="T7" r="T8" b="T9"/>
            <a:pathLst>
              <a:path w="4271645" h="54880">
                <a:moveTo>
                  <a:pt x="0" y="0"/>
                </a:moveTo>
                <a:lnTo>
                  <a:pt x="4271327" y="0"/>
                </a:lnTo>
              </a:path>
            </a:pathLst>
          </a:custGeom>
          <a:noFill/>
          <a:ln w="5397">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16" name="object 179">
            <a:extLst>
              <a:ext uri="{FF2B5EF4-FFF2-40B4-BE49-F238E27FC236}">
                <a16:creationId xmlns:a16="http://schemas.microsoft.com/office/drawing/2014/main" id="{F2647B56-E5BA-BD39-1842-BBDC40932854}"/>
              </a:ext>
            </a:extLst>
          </p:cNvPr>
          <p:cNvSpPr txBox="1">
            <a:spLocks noChangeArrowheads="1"/>
          </p:cNvSpPr>
          <p:nvPr/>
        </p:nvSpPr>
        <p:spPr bwMode="auto">
          <a:xfrm>
            <a:off x="8117941" y="6128543"/>
            <a:ext cx="496445"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925">
              <a:spcBef>
                <a:spcPct val="20000"/>
              </a:spcBef>
              <a:buFont typeface="Arial" panose="020B0604020202020204" pitchFamily="34" charset="0"/>
              <a:buChar char="•"/>
              <a:tabLst>
                <a:tab pos="117633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117633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117633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117633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200"/>
              </a:spcBef>
              <a:buFontTx/>
              <a:buNone/>
            </a:pPr>
            <a:r>
              <a:rPr lang="zh-CN" altLang="en-US" sz="700" b="1">
                <a:latin typeface="ＭＳ Ｐゴシック" panose="020B0600070205080204" pitchFamily="50" charset="-128"/>
              </a:rPr>
              <a:t>■平面図</a:t>
            </a:r>
          </a:p>
        </p:txBody>
      </p:sp>
      <p:sp>
        <p:nvSpPr>
          <p:cNvPr id="117" name="object 105">
            <a:extLst>
              <a:ext uri="{FF2B5EF4-FFF2-40B4-BE49-F238E27FC236}">
                <a16:creationId xmlns:a16="http://schemas.microsoft.com/office/drawing/2014/main" id="{EFD73833-D456-4D23-A565-825F181B66CF}"/>
              </a:ext>
            </a:extLst>
          </p:cNvPr>
          <p:cNvSpPr txBox="1">
            <a:spLocks noChangeArrowheads="1"/>
          </p:cNvSpPr>
          <p:nvPr/>
        </p:nvSpPr>
        <p:spPr bwMode="auto">
          <a:xfrm>
            <a:off x="5112016" y="2787650"/>
            <a:ext cx="984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600" dirty="0">
                <a:solidFill>
                  <a:srgbClr val="171000"/>
                </a:solidFill>
                <a:latin typeface="ＭＳ Ｐゴシック" panose="020B0600070205080204" pitchFamily="50" charset="-128"/>
                <a:ea typeface="KozGoPro-Light" pitchFamily="34" charset="-128"/>
              </a:rPr>
              <a:t>WW/</a:t>
            </a:r>
            <a:r>
              <a:rPr lang="ja-JP" altLang="en-US" sz="600" dirty="0">
                <a:solidFill>
                  <a:srgbClr val="171000"/>
                </a:solidFill>
                <a:latin typeface="ＭＳ Ｐゴシック" panose="020B0600070205080204" pitchFamily="50" charset="-128"/>
                <a:ea typeface="KozGoPro-Light" pitchFamily="34" charset="-128"/>
              </a:rPr>
              <a:t>クリエアイボリー</a:t>
            </a:r>
            <a:r>
              <a:rPr lang="en-US" altLang="ja-JP" sz="600" dirty="0">
                <a:solidFill>
                  <a:srgbClr val="171000"/>
                </a:solidFill>
                <a:latin typeface="ＭＳ Ｐゴシック" panose="020B0600070205080204" pitchFamily="50" charset="-128"/>
                <a:ea typeface="KozGoPro-Light" pitchFamily="34" charset="-128"/>
              </a:rPr>
              <a:t>F</a:t>
            </a:r>
          </a:p>
          <a:p>
            <a:pPr eaLnBrk="1" hangingPunct="1">
              <a:spcBef>
                <a:spcPct val="0"/>
              </a:spcBef>
              <a:buFontTx/>
              <a:buNone/>
            </a:pPr>
            <a:r>
              <a:rPr lang="ja-JP" altLang="en-US" sz="600" dirty="0">
                <a:solidFill>
                  <a:srgbClr val="171000"/>
                </a:solidFill>
                <a:latin typeface="ＭＳ Ｐゴシック" panose="020B0600070205080204" pitchFamily="50" charset="-128"/>
                <a:ea typeface="KozGoPro-Light" pitchFamily="34" charset="-128"/>
              </a:rPr>
              <a:t>     </a:t>
            </a:r>
            <a:r>
              <a:rPr lang="en-US" altLang="ja-JP" sz="600" dirty="0">
                <a:solidFill>
                  <a:srgbClr val="171000"/>
                </a:solidFill>
                <a:latin typeface="ＭＳ Ｐゴシック" panose="020B0600070205080204" pitchFamily="50" charset="-128"/>
                <a:ea typeface="KozGoPro-Light" pitchFamily="34" charset="-128"/>
              </a:rPr>
              <a:t>/</a:t>
            </a:r>
            <a:r>
              <a:rPr lang="ja-JP" altLang="en-US" sz="600" dirty="0">
                <a:solidFill>
                  <a:srgbClr val="171000"/>
                </a:solidFill>
                <a:latin typeface="ＭＳ Ｐゴシック" panose="020B0600070205080204" pitchFamily="50" charset="-128"/>
                <a:ea typeface="KozGoPro-Light" pitchFamily="34" charset="-128"/>
              </a:rPr>
              <a:t>クリエホワイト</a:t>
            </a:r>
            <a:r>
              <a:rPr lang="en-US" altLang="ja-JP" sz="600" dirty="0">
                <a:solidFill>
                  <a:srgbClr val="171000"/>
                </a:solidFill>
                <a:latin typeface="ＭＳ Ｐゴシック" panose="020B0600070205080204" pitchFamily="50" charset="-128"/>
                <a:ea typeface="KozGoPro-Light" pitchFamily="34" charset="-128"/>
              </a:rPr>
              <a:t>F</a:t>
            </a:r>
            <a:br>
              <a:rPr lang="en-US" altLang="ja-JP" sz="600" dirty="0">
                <a:solidFill>
                  <a:srgbClr val="171000"/>
                </a:solidFill>
                <a:latin typeface="ＭＳ Ｐゴシック" panose="020B0600070205080204" pitchFamily="50" charset="-128"/>
                <a:ea typeface="KozGoPro-Light" pitchFamily="34" charset="-128"/>
              </a:rPr>
            </a:br>
            <a:endParaRPr lang="ja-JP" altLang="en-US" sz="600" dirty="0">
              <a:solidFill>
                <a:srgbClr val="000000"/>
              </a:solidFill>
              <a:latin typeface="ＭＳ Ｐゴシック" panose="020B0600070205080204" pitchFamily="50" charset="-128"/>
              <a:ea typeface="KozGoPro-Light" pitchFamily="34" charset="-128"/>
            </a:endParaRPr>
          </a:p>
        </p:txBody>
      </p:sp>
      <p:sp>
        <p:nvSpPr>
          <p:cNvPr id="118" name="object 109">
            <a:extLst>
              <a:ext uri="{FF2B5EF4-FFF2-40B4-BE49-F238E27FC236}">
                <a16:creationId xmlns:a16="http://schemas.microsoft.com/office/drawing/2014/main" id="{E4301E48-0947-E53E-7A8D-A966412FD2B1}"/>
              </a:ext>
            </a:extLst>
          </p:cNvPr>
          <p:cNvSpPr txBox="1">
            <a:spLocks noChangeArrowheads="1"/>
          </p:cNvSpPr>
          <p:nvPr/>
        </p:nvSpPr>
        <p:spPr bwMode="auto">
          <a:xfrm>
            <a:off x="8410841" y="2787650"/>
            <a:ext cx="92075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600">
                <a:solidFill>
                  <a:srgbClr val="171000"/>
                </a:solidFill>
                <a:latin typeface="ＭＳ Ｐゴシック" panose="020B0600070205080204" pitchFamily="50" charset="-128"/>
                <a:ea typeface="KozGoPro-Light" pitchFamily="34" charset="-128"/>
              </a:rPr>
              <a:t>MM/クリエモカF</a:t>
            </a:r>
            <a:endParaRPr lang="ja-JP" altLang="ja-JP" sz="600" baseline="5000">
              <a:solidFill>
                <a:srgbClr val="000000"/>
              </a:solidFill>
              <a:latin typeface="ＭＳ Ｐゴシック" panose="020B0600070205080204" pitchFamily="50" charset="-128"/>
              <a:ea typeface="KozGoPro-Light" pitchFamily="34" charset="-128"/>
            </a:endParaRPr>
          </a:p>
          <a:p>
            <a:pPr eaLnBrk="1" hangingPunct="1">
              <a:spcBef>
                <a:spcPts val="25"/>
              </a:spcBef>
              <a:buFontTx/>
              <a:buNone/>
            </a:pPr>
            <a:r>
              <a:rPr lang="ja-JP" altLang="ja-JP" sz="600">
                <a:solidFill>
                  <a:srgbClr val="171000"/>
                </a:solidFill>
                <a:latin typeface="ＭＳ Ｐゴシック" panose="020B0600070205080204" pitchFamily="50" charset="-128"/>
                <a:ea typeface="KozGoPro-Light" pitchFamily="34" charset="-128"/>
              </a:rPr>
              <a:t>　</a:t>
            </a:r>
            <a:endParaRPr lang="ja-JP" altLang="ja-JP" sz="600">
              <a:solidFill>
                <a:srgbClr val="000000"/>
              </a:solidFill>
              <a:latin typeface="ＭＳ Ｐゴシック" panose="020B0600070205080204" pitchFamily="50" charset="-128"/>
              <a:ea typeface="KozGoPro-Light" pitchFamily="34" charset="-128"/>
            </a:endParaRPr>
          </a:p>
        </p:txBody>
      </p:sp>
      <p:sp>
        <p:nvSpPr>
          <p:cNvPr id="119" name="object 110">
            <a:extLst>
              <a:ext uri="{FF2B5EF4-FFF2-40B4-BE49-F238E27FC236}">
                <a16:creationId xmlns:a16="http://schemas.microsoft.com/office/drawing/2014/main" id="{7C0BCF70-AEC5-AB67-9677-DF423F9EC84D}"/>
              </a:ext>
            </a:extLst>
          </p:cNvPr>
          <p:cNvSpPr txBox="1">
            <a:spLocks noChangeArrowheads="1"/>
          </p:cNvSpPr>
          <p:nvPr/>
        </p:nvSpPr>
        <p:spPr bwMode="auto">
          <a:xfrm>
            <a:off x="6202629" y="2787650"/>
            <a:ext cx="85407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600" dirty="0">
                <a:solidFill>
                  <a:srgbClr val="171000"/>
                </a:solidFill>
                <a:latin typeface="ＭＳ Ｐゴシック" panose="020B0600070205080204" pitchFamily="50" charset="-128"/>
                <a:ea typeface="KozGoPro-Light" pitchFamily="34" charset="-128"/>
              </a:rPr>
              <a:t>PP/クリエペールF</a:t>
            </a:r>
            <a:endParaRPr lang="en-US" altLang="ja-JP" sz="600" dirty="0">
              <a:solidFill>
                <a:srgbClr val="000000"/>
              </a:solidFill>
              <a:latin typeface="ＭＳ Ｐゴシック" panose="020B0600070205080204" pitchFamily="50" charset="-128"/>
              <a:ea typeface="KozGoPro-Light" pitchFamily="34" charset="-128"/>
            </a:endParaRPr>
          </a:p>
          <a:p>
            <a:pPr eaLnBrk="1" hangingPunct="1">
              <a:spcBef>
                <a:spcPct val="0"/>
              </a:spcBef>
              <a:buFontTx/>
              <a:buNone/>
            </a:pPr>
            <a:r>
              <a:rPr lang="ja-JP" altLang="en-US" sz="600" dirty="0">
                <a:solidFill>
                  <a:srgbClr val="171000"/>
                </a:solidFill>
                <a:latin typeface="ＭＳ Ｐゴシック" panose="020B0600070205080204" pitchFamily="50" charset="-128"/>
                <a:ea typeface="KozGoPro-Light" pitchFamily="34" charset="-128"/>
              </a:rPr>
              <a:t>　</a:t>
            </a:r>
            <a:endParaRPr lang="ja-JP" altLang="ja-JP" sz="600" dirty="0">
              <a:solidFill>
                <a:srgbClr val="000000"/>
              </a:solidFill>
              <a:latin typeface="ＭＳ Ｐゴシック" panose="020B0600070205080204" pitchFamily="50" charset="-128"/>
              <a:ea typeface="KozGoPro-Light" pitchFamily="34" charset="-128"/>
            </a:endParaRPr>
          </a:p>
        </p:txBody>
      </p:sp>
      <p:sp>
        <p:nvSpPr>
          <p:cNvPr id="120" name="object 111">
            <a:extLst>
              <a:ext uri="{FF2B5EF4-FFF2-40B4-BE49-F238E27FC236}">
                <a16:creationId xmlns:a16="http://schemas.microsoft.com/office/drawing/2014/main" id="{75F86775-F029-2321-204A-2D0A13C5011A}"/>
              </a:ext>
            </a:extLst>
          </p:cNvPr>
          <p:cNvSpPr txBox="1">
            <a:spLocks noChangeArrowheads="1"/>
          </p:cNvSpPr>
          <p:nvPr/>
        </p:nvSpPr>
        <p:spPr bwMode="auto">
          <a:xfrm>
            <a:off x="7299591" y="2787650"/>
            <a:ext cx="10207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600" dirty="0">
                <a:solidFill>
                  <a:srgbClr val="171000"/>
                </a:solidFill>
                <a:latin typeface="ＭＳ Ｐゴシック" panose="020B0600070205080204" pitchFamily="50" charset="-128"/>
                <a:ea typeface="KozGoPro-Light" pitchFamily="34" charset="-128"/>
              </a:rPr>
              <a:t>LL/クリエラスクF</a:t>
            </a:r>
            <a:endParaRPr lang="en-US" altLang="ja-JP" sz="600" dirty="0">
              <a:solidFill>
                <a:srgbClr val="000000"/>
              </a:solidFill>
              <a:latin typeface="ＭＳ Ｐゴシック" panose="020B0600070205080204" pitchFamily="50" charset="-128"/>
              <a:ea typeface="KozGoPro-Light" pitchFamily="34" charset="-128"/>
            </a:endParaRPr>
          </a:p>
          <a:p>
            <a:pPr eaLnBrk="1" hangingPunct="1">
              <a:spcBef>
                <a:spcPct val="0"/>
              </a:spcBef>
              <a:buFontTx/>
              <a:buNone/>
            </a:pPr>
            <a:r>
              <a:rPr lang="ja-JP" altLang="en-US" sz="600" dirty="0">
                <a:solidFill>
                  <a:srgbClr val="171000"/>
                </a:solidFill>
                <a:latin typeface="ＭＳ Ｐゴシック" panose="020B0600070205080204" pitchFamily="50" charset="-128"/>
                <a:ea typeface="KozGoPro-Light" pitchFamily="34" charset="-128"/>
              </a:rPr>
              <a:t>　</a:t>
            </a:r>
            <a:endParaRPr lang="ja-JP" altLang="ja-JP" sz="600" dirty="0">
              <a:solidFill>
                <a:srgbClr val="000000"/>
              </a:solidFill>
              <a:latin typeface="ＭＳ Ｐゴシック" panose="020B0600070205080204" pitchFamily="50" charset="-128"/>
              <a:ea typeface="KozGoPro-Light" pitchFamily="34" charset="-128"/>
            </a:endParaRPr>
          </a:p>
        </p:txBody>
      </p:sp>
      <p:sp>
        <p:nvSpPr>
          <p:cNvPr id="121" name="object 142">
            <a:extLst>
              <a:ext uri="{FF2B5EF4-FFF2-40B4-BE49-F238E27FC236}">
                <a16:creationId xmlns:a16="http://schemas.microsoft.com/office/drawing/2014/main" id="{85AD08EA-F87B-E3EF-BC3D-19AA29A9C644}"/>
              </a:ext>
            </a:extLst>
          </p:cNvPr>
          <p:cNvSpPr txBox="1">
            <a:spLocks noChangeArrowheads="1"/>
          </p:cNvSpPr>
          <p:nvPr/>
        </p:nvSpPr>
        <p:spPr bwMode="auto">
          <a:xfrm>
            <a:off x="7979941" y="2808289"/>
            <a:ext cx="375338"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400" dirty="0">
                <a:solidFill>
                  <a:srgbClr val="171000"/>
                </a:solidFill>
                <a:latin typeface="ＭＳ Ｐゴシック" panose="020B0600070205080204" pitchFamily="50" charset="-128"/>
                <a:ea typeface="KozGoPro-Light" pitchFamily="34" charset="-128"/>
              </a:rPr>
              <a:t>（チェリー柄）</a:t>
            </a:r>
            <a:endParaRPr lang="ja-JP" altLang="ja-JP" sz="400" dirty="0">
              <a:solidFill>
                <a:srgbClr val="000000"/>
              </a:solidFill>
              <a:latin typeface="ＭＳ Ｐゴシック" panose="020B0600070205080204" pitchFamily="50" charset="-128"/>
              <a:ea typeface="KozGoPro-Light" pitchFamily="34" charset="-128"/>
            </a:endParaRPr>
          </a:p>
        </p:txBody>
      </p:sp>
      <p:sp>
        <p:nvSpPr>
          <p:cNvPr id="122" name="object 111">
            <a:extLst>
              <a:ext uri="{FF2B5EF4-FFF2-40B4-BE49-F238E27FC236}">
                <a16:creationId xmlns:a16="http://schemas.microsoft.com/office/drawing/2014/main" id="{A98A9740-FAB1-9DBD-D945-AE9BE1E27AB7}"/>
              </a:ext>
            </a:extLst>
          </p:cNvPr>
          <p:cNvSpPr txBox="1">
            <a:spLocks noChangeArrowheads="1"/>
          </p:cNvSpPr>
          <p:nvPr/>
        </p:nvSpPr>
        <p:spPr bwMode="auto">
          <a:xfrm>
            <a:off x="6869379" y="2802911"/>
            <a:ext cx="364202"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ja-JP" sz="600" baseline="5000">
                <a:solidFill>
                  <a:srgbClr val="171000"/>
                </a:solidFill>
                <a:latin typeface="ＭＳ Ｐゴシック" panose="020B0600070205080204" pitchFamily="50" charset="-128"/>
                <a:ea typeface="KozGoPro-Light" pitchFamily="34" charset="-128"/>
              </a:rPr>
              <a:t>（メープル柄）</a:t>
            </a:r>
          </a:p>
        </p:txBody>
      </p:sp>
      <p:sp>
        <p:nvSpPr>
          <p:cNvPr id="123" name="object 109">
            <a:extLst>
              <a:ext uri="{FF2B5EF4-FFF2-40B4-BE49-F238E27FC236}">
                <a16:creationId xmlns:a16="http://schemas.microsoft.com/office/drawing/2014/main" id="{C968C762-9EFF-0622-ABA0-500F2DD83B94}"/>
              </a:ext>
            </a:extLst>
          </p:cNvPr>
          <p:cNvSpPr txBox="1">
            <a:spLocks noChangeArrowheads="1"/>
          </p:cNvSpPr>
          <p:nvPr/>
        </p:nvSpPr>
        <p:spPr bwMode="auto">
          <a:xfrm>
            <a:off x="9034728" y="2808288"/>
            <a:ext cx="526149"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400" dirty="0">
                <a:solidFill>
                  <a:srgbClr val="171000"/>
                </a:solidFill>
                <a:latin typeface="ＭＳ Ｐゴシック" panose="020B0600070205080204" pitchFamily="50" charset="-128"/>
                <a:ea typeface="KozGoPro-Light" pitchFamily="34" charset="-128"/>
              </a:rPr>
              <a:t>（ウォルナット柄）</a:t>
            </a:r>
          </a:p>
        </p:txBody>
      </p:sp>
      <p:sp>
        <p:nvSpPr>
          <p:cNvPr id="124" name="object 109">
            <a:extLst>
              <a:ext uri="{FF2B5EF4-FFF2-40B4-BE49-F238E27FC236}">
                <a16:creationId xmlns:a16="http://schemas.microsoft.com/office/drawing/2014/main" id="{DABC6135-93F7-8AA0-A457-C42AE967FB3A}"/>
              </a:ext>
            </a:extLst>
          </p:cNvPr>
          <p:cNvSpPr txBox="1">
            <a:spLocks noChangeArrowheads="1"/>
          </p:cNvSpPr>
          <p:nvPr/>
        </p:nvSpPr>
        <p:spPr bwMode="auto">
          <a:xfrm>
            <a:off x="9493516" y="2787650"/>
            <a:ext cx="73025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500" dirty="0">
                <a:solidFill>
                  <a:srgbClr val="171000"/>
                </a:solidFill>
                <a:latin typeface="ＭＳ Ｐゴシック" panose="020B0600070205080204" pitchFamily="50" charset="-128"/>
                <a:ea typeface="KozGoPro-Light" pitchFamily="34" charset="-128"/>
              </a:rPr>
              <a:t>ＤＤ</a:t>
            </a:r>
            <a:r>
              <a:rPr lang="en-US" altLang="ja-JP" sz="500" dirty="0">
                <a:solidFill>
                  <a:srgbClr val="171000"/>
                </a:solidFill>
                <a:latin typeface="ＭＳ Ｐゴシック" panose="020B0600070205080204" pitchFamily="50" charset="-128"/>
                <a:ea typeface="KozGoPro-Light" pitchFamily="34" charset="-128"/>
              </a:rPr>
              <a:t>/</a:t>
            </a:r>
            <a:r>
              <a:rPr lang="ja-JP" altLang="en-US" sz="500" dirty="0">
                <a:solidFill>
                  <a:srgbClr val="171000"/>
                </a:solidFill>
                <a:latin typeface="ＭＳ Ｐゴシック" panose="020B0600070205080204" pitchFamily="50" charset="-128"/>
                <a:ea typeface="KozGoPro-Light" pitchFamily="34" charset="-128"/>
              </a:rPr>
              <a:t>クリエダーク</a:t>
            </a:r>
            <a:r>
              <a:rPr lang="ja-JP" altLang="ja-JP" sz="500" dirty="0">
                <a:solidFill>
                  <a:srgbClr val="171000"/>
                </a:solidFill>
                <a:latin typeface="ＭＳ Ｐゴシック" panose="020B0600070205080204" pitchFamily="50" charset="-128"/>
                <a:ea typeface="KozGoPro-Light" pitchFamily="34" charset="-128"/>
              </a:rPr>
              <a:t>F</a:t>
            </a:r>
            <a:endParaRPr lang="ja-JP" altLang="ja-JP" sz="500" baseline="5000" dirty="0">
              <a:solidFill>
                <a:srgbClr val="000000"/>
              </a:solidFill>
              <a:latin typeface="ＭＳ Ｐゴシック" panose="020B0600070205080204" pitchFamily="50" charset="-128"/>
              <a:ea typeface="KozGoPro-Light" pitchFamily="34" charset="-128"/>
            </a:endParaRPr>
          </a:p>
          <a:p>
            <a:pPr eaLnBrk="1" hangingPunct="1">
              <a:spcBef>
                <a:spcPts val="25"/>
              </a:spcBef>
              <a:buFontTx/>
              <a:buNone/>
            </a:pPr>
            <a:r>
              <a:rPr lang="ja-JP" altLang="ja-JP" sz="500" dirty="0">
                <a:solidFill>
                  <a:srgbClr val="171000"/>
                </a:solidFill>
                <a:latin typeface="ＭＳ Ｐゴシック" panose="020B0600070205080204" pitchFamily="50" charset="-128"/>
                <a:ea typeface="KozGoPro-Light" pitchFamily="34" charset="-128"/>
              </a:rPr>
              <a:t>　</a:t>
            </a:r>
            <a:endParaRPr lang="ja-JP" altLang="ja-JP" sz="500" dirty="0">
              <a:solidFill>
                <a:srgbClr val="000000"/>
              </a:solidFill>
              <a:latin typeface="ＭＳ Ｐゴシック" panose="020B0600070205080204" pitchFamily="50" charset="-128"/>
              <a:ea typeface="KozGoPro-Light" pitchFamily="34" charset="-128"/>
            </a:endParaRPr>
          </a:p>
        </p:txBody>
      </p:sp>
      <p:sp>
        <p:nvSpPr>
          <p:cNvPr id="125" name="object 109">
            <a:extLst>
              <a:ext uri="{FF2B5EF4-FFF2-40B4-BE49-F238E27FC236}">
                <a16:creationId xmlns:a16="http://schemas.microsoft.com/office/drawing/2014/main" id="{CF479F01-CF88-5140-9DE8-DD38D13B3897}"/>
              </a:ext>
            </a:extLst>
          </p:cNvPr>
          <p:cNvSpPr txBox="1">
            <a:spLocks noChangeArrowheads="1"/>
          </p:cNvSpPr>
          <p:nvPr/>
        </p:nvSpPr>
        <p:spPr bwMode="auto">
          <a:xfrm>
            <a:off x="10128516" y="2840038"/>
            <a:ext cx="526150"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defTabSz="5921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592138">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592138">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592138">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592138"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ja-JP" sz="400" dirty="0">
                <a:solidFill>
                  <a:srgbClr val="171000"/>
                </a:solidFill>
                <a:latin typeface="ＭＳ Ｐゴシック" panose="020B0600070205080204" pitchFamily="50" charset="-128"/>
                <a:ea typeface="KozGoPro-Light" pitchFamily="34" charset="-128"/>
              </a:rPr>
              <a:t>（ウォルナット柄</a:t>
            </a:r>
            <a:r>
              <a:rPr lang="ja-JP" altLang="en-US" sz="400" dirty="0">
                <a:solidFill>
                  <a:srgbClr val="171000"/>
                </a:solidFill>
                <a:latin typeface="ＭＳ Ｐゴシック" panose="020B0600070205080204" pitchFamily="50" charset="-128"/>
                <a:ea typeface="KozGoPro-Light" pitchFamily="34" charset="-128"/>
              </a:rPr>
              <a:t>）</a:t>
            </a:r>
            <a:endParaRPr lang="ja-JP" altLang="ja-JP" sz="400" dirty="0">
              <a:solidFill>
                <a:srgbClr val="171000"/>
              </a:solidFill>
              <a:latin typeface="ＭＳ Ｐゴシック" panose="020B0600070205080204" pitchFamily="50" charset="-128"/>
              <a:ea typeface="KozGoPro-Light" pitchFamily="34" charset="-128"/>
            </a:endParaRPr>
          </a:p>
        </p:txBody>
      </p:sp>
      <p:pic>
        <p:nvPicPr>
          <p:cNvPr id="126" name="図 223">
            <a:extLst>
              <a:ext uri="{FF2B5EF4-FFF2-40B4-BE49-F238E27FC236}">
                <a16:creationId xmlns:a16="http://schemas.microsoft.com/office/drawing/2014/main" id="{E5B35B90-14DD-F832-96E8-72CED8EF6254}"/>
              </a:ext>
            </a:extLst>
          </p:cNvPr>
          <p:cNvPicPr>
            <a:picLocks noChangeAspect="1"/>
          </p:cNvPicPr>
          <p:nvPr/>
        </p:nvPicPr>
        <p:blipFill>
          <a:blip r:embed="rId18" cstate="email"/>
          <a:srcRect/>
          <a:stretch>
            <a:fillRect/>
          </a:stretch>
        </p:blipFill>
        <p:spPr bwMode="auto">
          <a:xfrm>
            <a:off x="5105666" y="2611438"/>
            <a:ext cx="982663" cy="168275"/>
          </a:xfrm>
          <a:prstGeom prst="rect">
            <a:avLst/>
          </a:prstGeom>
          <a:noFill/>
          <a:ln w="3175">
            <a:solidFill>
              <a:schemeClr val="bg1">
                <a:lumMod val="85000"/>
              </a:schemeClr>
            </a:solidFill>
            <a:miter lim="800000"/>
            <a:headEnd/>
            <a:tailEnd/>
          </a:ln>
        </p:spPr>
      </p:pic>
      <p:pic>
        <p:nvPicPr>
          <p:cNvPr id="127" name="図 217">
            <a:extLst>
              <a:ext uri="{FF2B5EF4-FFF2-40B4-BE49-F238E27FC236}">
                <a16:creationId xmlns:a16="http://schemas.microsoft.com/office/drawing/2014/main" id="{9EBF3639-A38F-4FD2-D672-1378F2FC7EE4}"/>
              </a:ext>
            </a:extLst>
          </p:cNvPr>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6202629" y="2603500"/>
            <a:ext cx="982662"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 name="図 218">
            <a:extLst>
              <a:ext uri="{FF2B5EF4-FFF2-40B4-BE49-F238E27FC236}">
                <a16:creationId xmlns:a16="http://schemas.microsoft.com/office/drawing/2014/main" id="{468AA9E6-7175-18F5-830B-CD7B37A89807}"/>
              </a:ext>
            </a:extLst>
          </p:cNvPr>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7301179" y="2603500"/>
            <a:ext cx="982662"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9" name="図 219">
            <a:extLst>
              <a:ext uri="{FF2B5EF4-FFF2-40B4-BE49-F238E27FC236}">
                <a16:creationId xmlns:a16="http://schemas.microsoft.com/office/drawing/2014/main" id="{34D39720-4F88-0DE7-BD22-A10BFDC9FFC7}"/>
              </a:ext>
            </a:extLst>
          </p:cNvPr>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8398141" y="2603500"/>
            <a:ext cx="982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図 221">
            <a:extLst>
              <a:ext uri="{FF2B5EF4-FFF2-40B4-BE49-F238E27FC236}">
                <a16:creationId xmlns:a16="http://schemas.microsoft.com/office/drawing/2014/main" id="{732F59C2-DD3C-FC6F-DAA4-6DC19DB24B93}"/>
              </a:ext>
            </a:extLst>
          </p:cNvPr>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9493516" y="2603500"/>
            <a:ext cx="982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 name="object 110">
            <a:extLst>
              <a:ext uri="{FF2B5EF4-FFF2-40B4-BE49-F238E27FC236}">
                <a16:creationId xmlns:a16="http://schemas.microsoft.com/office/drawing/2014/main" id="{80EC8C24-9E17-9472-B30F-57D9D3B375BC}"/>
              </a:ext>
            </a:extLst>
          </p:cNvPr>
          <p:cNvSpPr txBox="1">
            <a:spLocks noChangeArrowheads="1"/>
          </p:cNvSpPr>
          <p:nvPr/>
        </p:nvSpPr>
        <p:spPr bwMode="auto">
          <a:xfrm>
            <a:off x="5799605" y="2982658"/>
            <a:ext cx="312906"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ja-JP" sz="600" baseline="5000" dirty="0">
                <a:solidFill>
                  <a:srgbClr val="171000"/>
                </a:solidFill>
                <a:latin typeface="ＭＳ Ｐゴシック" panose="020B0600070205080204" pitchFamily="50" charset="-128"/>
                <a:ea typeface="KozGoPro-Light" pitchFamily="34" charset="-128"/>
              </a:rPr>
              <a:t>（シダー柄）</a:t>
            </a:r>
          </a:p>
        </p:txBody>
      </p:sp>
      <p:sp>
        <p:nvSpPr>
          <p:cNvPr id="132" name="object 111">
            <a:extLst>
              <a:ext uri="{FF2B5EF4-FFF2-40B4-BE49-F238E27FC236}">
                <a16:creationId xmlns:a16="http://schemas.microsoft.com/office/drawing/2014/main" id="{516C83A4-9668-66A0-A2E0-7B7BBC2C3DDE}"/>
              </a:ext>
            </a:extLst>
          </p:cNvPr>
          <p:cNvSpPr txBox="1">
            <a:spLocks noChangeArrowheads="1"/>
          </p:cNvSpPr>
          <p:nvPr/>
        </p:nvSpPr>
        <p:spPr bwMode="auto">
          <a:xfrm>
            <a:off x="5105666" y="2948968"/>
            <a:ext cx="74550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ＭＳ Ｐゴシック" panose="020B0600070205080204" pitchFamily="50" charset="-128"/>
                <a:ea typeface="KozGoPro-Light" pitchFamily="34" charset="-128"/>
              </a:rPr>
              <a:t>（ほんのり </a:t>
            </a:r>
            <a:r>
              <a:rPr lang="en-US" altLang="ja-JP" sz="700" baseline="5000" dirty="0">
                <a:solidFill>
                  <a:srgbClr val="171000"/>
                </a:solidFill>
                <a:latin typeface="ＭＳ Ｐゴシック" panose="020B0600070205080204" pitchFamily="50" charset="-128"/>
                <a:ea typeface="KozGoPro-Light" pitchFamily="34" charset="-128"/>
              </a:rPr>
              <a:t>Foot feel）</a:t>
            </a:r>
            <a:endParaRPr lang="ja-JP" altLang="ja-JP" sz="700" dirty="0">
              <a:latin typeface="ＭＳ Ｐゴシック" panose="020B0600070205080204" pitchFamily="50" charset="-128"/>
              <a:ea typeface="KozGoPro-Light" pitchFamily="34" charset="-128"/>
            </a:endParaRPr>
          </a:p>
        </p:txBody>
      </p:sp>
      <p:sp>
        <p:nvSpPr>
          <p:cNvPr id="133" name="object 111">
            <a:extLst>
              <a:ext uri="{FF2B5EF4-FFF2-40B4-BE49-F238E27FC236}">
                <a16:creationId xmlns:a16="http://schemas.microsoft.com/office/drawing/2014/main" id="{99E839F7-8E79-9F2C-3748-810CD20E36BC}"/>
              </a:ext>
            </a:extLst>
          </p:cNvPr>
          <p:cNvSpPr txBox="1">
            <a:spLocks noChangeArrowheads="1"/>
          </p:cNvSpPr>
          <p:nvPr/>
        </p:nvSpPr>
        <p:spPr bwMode="auto">
          <a:xfrm>
            <a:off x="6163141" y="2899212"/>
            <a:ext cx="603050"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ＭＳ Ｐゴシック" panose="020B0600070205080204" pitchFamily="50" charset="-128"/>
                <a:ea typeface="KozGoPro-Light" pitchFamily="34" charset="-128"/>
              </a:rPr>
              <a:t>（さらっと </a:t>
            </a:r>
            <a:r>
              <a:rPr lang="en-US" altLang="ja-JP" sz="700" baseline="5000" dirty="0">
                <a:solidFill>
                  <a:srgbClr val="171000"/>
                </a:solidFill>
                <a:latin typeface="ＭＳ Ｐゴシック" panose="020B0600070205080204" pitchFamily="50" charset="-128"/>
                <a:ea typeface="KozGoPro-Light" pitchFamily="34" charset="-128"/>
              </a:rPr>
              <a:t>Foot feel</a:t>
            </a:r>
            <a:r>
              <a:rPr lang="ja-JP" altLang="en-US" sz="700" baseline="5000" dirty="0">
                <a:solidFill>
                  <a:srgbClr val="171000"/>
                </a:solidFill>
                <a:latin typeface="ＭＳ Ｐゴシック" panose="020B0600070205080204" pitchFamily="50" charset="-128"/>
                <a:ea typeface="KozGoPro-Light" pitchFamily="34" charset="-128"/>
              </a:rPr>
              <a:t>）</a:t>
            </a:r>
            <a:endParaRPr lang="ja-JP" altLang="ja-JP" sz="700" baseline="5000" dirty="0">
              <a:solidFill>
                <a:srgbClr val="171000"/>
              </a:solidFill>
              <a:latin typeface="ＭＳ Ｐゴシック" panose="020B0600070205080204" pitchFamily="50" charset="-128"/>
              <a:ea typeface="KozGoPro-Light" pitchFamily="34" charset="-128"/>
            </a:endParaRPr>
          </a:p>
        </p:txBody>
      </p:sp>
      <p:sp>
        <p:nvSpPr>
          <p:cNvPr id="134" name="object 111">
            <a:extLst>
              <a:ext uri="{FF2B5EF4-FFF2-40B4-BE49-F238E27FC236}">
                <a16:creationId xmlns:a16="http://schemas.microsoft.com/office/drawing/2014/main" id="{0A042609-6C56-6CAA-54FF-9EE6630B5715}"/>
              </a:ext>
            </a:extLst>
          </p:cNvPr>
          <p:cNvSpPr txBox="1">
            <a:spLocks noChangeArrowheads="1"/>
          </p:cNvSpPr>
          <p:nvPr/>
        </p:nvSpPr>
        <p:spPr bwMode="auto">
          <a:xfrm>
            <a:off x="7277142" y="2898775"/>
            <a:ext cx="521297"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600" baseline="5000" dirty="0">
                <a:solidFill>
                  <a:srgbClr val="171000"/>
                </a:solidFill>
                <a:latin typeface="ＭＳ Ｐゴシック" panose="020B0600070205080204" pitchFamily="50" charset="-128"/>
                <a:ea typeface="KozGoPro-Light" pitchFamily="34" charset="-128"/>
              </a:rPr>
              <a:t>（さらっと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600" baseline="5000" dirty="0">
              <a:solidFill>
                <a:srgbClr val="171000"/>
              </a:solidFill>
              <a:latin typeface="ＭＳ Ｐゴシック" panose="020B0600070205080204" pitchFamily="50" charset="-128"/>
              <a:ea typeface="KozGoPro-Light" pitchFamily="34" charset="-128"/>
            </a:endParaRPr>
          </a:p>
        </p:txBody>
      </p:sp>
      <p:sp>
        <p:nvSpPr>
          <p:cNvPr id="135" name="object 111">
            <a:extLst>
              <a:ext uri="{FF2B5EF4-FFF2-40B4-BE49-F238E27FC236}">
                <a16:creationId xmlns:a16="http://schemas.microsoft.com/office/drawing/2014/main" id="{4C8BB111-5A02-F8E6-810E-AA120EEA61B6}"/>
              </a:ext>
            </a:extLst>
          </p:cNvPr>
          <p:cNvSpPr txBox="1">
            <a:spLocks noChangeArrowheads="1"/>
          </p:cNvSpPr>
          <p:nvPr/>
        </p:nvSpPr>
        <p:spPr bwMode="auto">
          <a:xfrm>
            <a:off x="8377080" y="2886102"/>
            <a:ext cx="603050"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ＭＳ Ｐゴシック" panose="020B0600070205080204" pitchFamily="50" charset="-128"/>
                <a:ea typeface="KozGoPro-Light" pitchFamily="34" charset="-128"/>
              </a:rPr>
              <a:t>（ほんのり </a:t>
            </a:r>
            <a:r>
              <a:rPr lang="en-US" altLang="ja-JP" sz="700" baseline="5000" dirty="0">
                <a:solidFill>
                  <a:srgbClr val="171000"/>
                </a:solidFill>
                <a:latin typeface="ＭＳ Ｐゴシック" panose="020B0600070205080204" pitchFamily="50" charset="-128"/>
                <a:ea typeface="KozGoPro-Light" pitchFamily="34" charset="-128"/>
              </a:rPr>
              <a:t>Foot feel</a:t>
            </a:r>
            <a:r>
              <a:rPr lang="ja-JP" altLang="en-US" sz="700" baseline="5000" dirty="0">
                <a:solidFill>
                  <a:srgbClr val="171000"/>
                </a:solidFill>
                <a:latin typeface="ＭＳ Ｐゴシック" panose="020B0600070205080204" pitchFamily="50" charset="-128"/>
                <a:ea typeface="KozGoPro-Light" pitchFamily="34" charset="-128"/>
              </a:rPr>
              <a:t>）</a:t>
            </a:r>
            <a:endParaRPr lang="ja-JP" altLang="ja-JP" sz="700" baseline="5000" dirty="0">
              <a:solidFill>
                <a:srgbClr val="171000"/>
              </a:solidFill>
              <a:latin typeface="ＭＳ Ｐゴシック" panose="020B0600070205080204" pitchFamily="50" charset="-128"/>
              <a:ea typeface="KozGoPro-Light" pitchFamily="34" charset="-128"/>
            </a:endParaRPr>
          </a:p>
        </p:txBody>
      </p:sp>
      <p:sp>
        <p:nvSpPr>
          <p:cNvPr id="136" name="object 111">
            <a:extLst>
              <a:ext uri="{FF2B5EF4-FFF2-40B4-BE49-F238E27FC236}">
                <a16:creationId xmlns:a16="http://schemas.microsoft.com/office/drawing/2014/main" id="{C31165B6-CABE-8653-F8D3-14A4ACE2535D}"/>
              </a:ext>
            </a:extLst>
          </p:cNvPr>
          <p:cNvSpPr txBox="1">
            <a:spLocks noChangeArrowheads="1"/>
          </p:cNvSpPr>
          <p:nvPr/>
        </p:nvSpPr>
        <p:spPr bwMode="auto">
          <a:xfrm>
            <a:off x="9464448" y="2890241"/>
            <a:ext cx="603050" cy="7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700" baseline="5000" dirty="0">
                <a:solidFill>
                  <a:srgbClr val="171000"/>
                </a:solidFill>
                <a:latin typeface="ＭＳ Ｐゴシック" panose="020B0600070205080204" pitchFamily="50" charset="-128"/>
                <a:ea typeface="KozGoPro-Light" pitchFamily="34" charset="-128"/>
              </a:rPr>
              <a:t>（ほんのり </a:t>
            </a:r>
            <a:r>
              <a:rPr lang="en-US" altLang="ja-JP" sz="700" baseline="5000" dirty="0">
                <a:solidFill>
                  <a:srgbClr val="171000"/>
                </a:solidFill>
                <a:latin typeface="ＭＳ Ｐゴシック" panose="020B0600070205080204" pitchFamily="50" charset="-128"/>
                <a:ea typeface="KozGoPro-Light" pitchFamily="34" charset="-128"/>
              </a:rPr>
              <a:t>Foot feel</a:t>
            </a:r>
            <a:r>
              <a:rPr lang="ja-JP" altLang="en-US" sz="700" baseline="5000" dirty="0">
                <a:solidFill>
                  <a:srgbClr val="171000"/>
                </a:solidFill>
                <a:latin typeface="ＭＳ Ｐゴシック" panose="020B0600070205080204" pitchFamily="50" charset="-128"/>
                <a:ea typeface="KozGoPro-Light" pitchFamily="34" charset="-128"/>
              </a:rPr>
              <a:t>）</a:t>
            </a:r>
            <a:endParaRPr lang="ja-JP" altLang="ja-JP" sz="700" baseline="5000" dirty="0">
              <a:solidFill>
                <a:srgbClr val="171000"/>
              </a:solidFill>
              <a:latin typeface="ＭＳ Ｐゴシック" panose="020B0600070205080204" pitchFamily="50" charset="-128"/>
              <a:ea typeface="KozGoPro-Light" pitchFamily="34" charset="-128"/>
            </a:endParaRPr>
          </a:p>
        </p:txBody>
      </p:sp>
      <p:pic>
        <p:nvPicPr>
          <p:cNvPr id="139" name="Picture 170">
            <a:extLst>
              <a:ext uri="{FF2B5EF4-FFF2-40B4-BE49-F238E27FC236}">
                <a16:creationId xmlns:a16="http://schemas.microsoft.com/office/drawing/2014/main" id="{6BAC7149-F4AD-5AB6-A8DF-7BF2DDD5430A}"/>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429420" y="2341402"/>
            <a:ext cx="612775" cy="18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0" name="Picture 171">
            <a:extLst>
              <a:ext uri="{FF2B5EF4-FFF2-40B4-BE49-F238E27FC236}">
                <a16:creationId xmlns:a16="http://schemas.microsoft.com/office/drawing/2014/main" id="{245231EE-0FFA-CB8A-D6DD-C7829A32F782}"/>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488358" y="4792671"/>
            <a:ext cx="612775" cy="182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 name="object 8">
            <a:extLst>
              <a:ext uri="{FF2B5EF4-FFF2-40B4-BE49-F238E27FC236}">
                <a16:creationId xmlns:a16="http://schemas.microsoft.com/office/drawing/2014/main" id="{7BE9560C-533A-FEED-2507-AA6248AF5F9A}"/>
              </a:ext>
            </a:extLst>
          </p:cNvPr>
          <p:cNvSpPr txBox="1">
            <a:spLocks noChangeArrowheads="1"/>
          </p:cNvSpPr>
          <p:nvPr/>
        </p:nvSpPr>
        <p:spPr bwMode="auto">
          <a:xfrm>
            <a:off x="5107254" y="2095500"/>
            <a:ext cx="3014662" cy="1384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900" b="1" dirty="0">
                <a:solidFill>
                  <a:srgbClr val="535353"/>
                </a:solidFill>
                <a:latin typeface="ＭＳ Ｐゴシック" panose="020B0600070205080204" pitchFamily="50" charset="-128"/>
                <a:ea typeface="ShinGoPro-Regular"/>
                <a:cs typeface="ShinGoPro-Regular"/>
              </a:rPr>
              <a:t>■ラシッサ </a:t>
            </a:r>
            <a:r>
              <a:rPr lang="en-US" altLang="ja-JP" sz="900" b="1" dirty="0">
                <a:solidFill>
                  <a:srgbClr val="535353"/>
                </a:solidFill>
                <a:latin typeface="ＭＳ Ｐゴシック" panose="020B0600070205080204" pitchFamily="50" charset="-128"/>
                <a:ea typeface="ShinGoPro-Regular"/>
                <a:cs typeface="ShinGoPro-Regular"/>
              </a:rPr>
              <a:t>S</a:t>
            </a:r>
            <a:r>
              <a:rPr lang="ja-JP" altLang="en-US" sz="900" b="1" dirty="0">
                <a:solidFill>
                  <a:srgbClr val="535353"/>
                </a:solidFill>
                <a:latin typeface="ＭＳ Ｐゴシック" panose="020B0600070205080204" pitchFamily="50" charset="-128"/>
                <a:ea typeface="ShinGoPro-Regular"/>
                <a:cs typeface="ShinGoPro-Regular"/>
              </a:rPr>
              <a:t>フロア直張り防音床 </a:t>
            </a:r>
            <a:r>
              <a:rPr lang="ja-JP" altLang="ja-JP" sz="900" b="1" dirty="0">
                <a:solidFill>
                  <a:srgbClr val="535353"/>
                </a:solidFill>
                <a:latin typeface="ＭＳ Ｐゴシック" panose="020B0600070205080204" pitchFamily="50" charset="-128"/>
                <a:ea typeface="ShinGoPro-Regular"/>
                <a:cs typeface="ShinGoPro-Regular"/>
              </a:rPr>
              <a:t>カラーバリエーション</a:t>
            </a:r>
          </a:p>
        </p:txBody>
      </p:sp>
      <p:pic>
        <p:nvPicPr>
          <p:cNvPr id="144" name="Picture 170">
            <a:extLst>
              <a:ext uri="{FF2B5EF4-FFF2-40B4-BE49-F238E27FC236}">
                <a16:creationId xmlns:a16="http://schemas.microsoft.com/office/drawing/2014/main" id="{72740CE7-6567-020D-9F97-E91F8E7690E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475554" y="3279775"/>
            <a:ext cx="612775" cy="182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6" name="Picture 171">
            <a:extLst>
              <a:ext uri="{FF2B5EF4-FFF2-40B4-BE49-F238E27FC236}">
                <a16:creationId xmlns:a16="http://schemas.microsoft.com/office/drawing/2014/main" id="{8201F10D-6BE8-5A76-A30D-EDEB542F7F82}"/>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054316" y="5948363"/>
            <a:ext cx="323850" cy="96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7" name="Picture 170">
            <a:extLst>
              <a:ext uri="{FF2B5EF4-FFF2-40B4-BE49-F238E27FC236}">
                <a16:creationId xmlns:a16="http://schemas.microsoft.com/office/drawing/2014/main" id="{647A24E6-1410-BE13-78F3-8AD80E0CE86D}"/>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120866" y="5948363"/>
            <a:ext cx="325438" cy="96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9" name="Picture 170">
            <a:extLst>
              <a:ext uri="{FF2B5EF4-FFF2-40B4-BE49-F238E27FC236}">
                <a16:creationId xmlns:a16="http://schemas.microsoft.com/office/drawing/2014/main" id="{56E28D4D-F575-7C88-3BE4-2F7F1420153F}"/>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089366" y="6001543"/>
            <a:ext cx="323850" cy="96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0" name="object 2">
            <a:extLst>
              <a:ext uri="{FF2B5EF4-FFF2-40B4-BE49-F238E27FC236}">
                <a16:creationId xmlns:a16="http://schemas.microsoft.com/office/drawing/2014/main" id="{8F090475-9D3B-467F-F9E0-A82EBA1ADD1E}"/>
              </a:ext>
            </a:extLst>
          </p:cNvPr>
          <p:cNvSpPr txBox="1">
            <a:spLocks noChangeArrowheads="1"/>
          </p:cNvSpPr>
          <p:nvPr/>
        </p:nvSpPr>
        <p:spPr bwMode="auto">
          <a:xfrm>
            <a:off x="1757363" y="3325813"/>
            <a:ext cx="22558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7938">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ja-JP" altLang="en-US" sz="600">
                <a:solidFill>
                  <a:schemeClr val="bg1"/>
                </a:solidFill>
                <a:latin typeface="ＭＳ Ｐゴシック" panose="020B0600070205080204" pitchFamily="50" charset="-128"/>
                <a:ea typeface="ShinGoPro-Regular"/>
                <a:cs typeface="ShinGoPro-Regular"/>
              </a:rPr>
              <a:t>ラシッサ </a:t>
            </a:r>
            <a:r>
              <a:rPr lang="en-US" altLang="ja-JP" sz="600">
                <a:solidFill>
                  <a:schemeClr val="bg1"/>
                </a:solidFill>
                <a:latin typeface="ＭＳ Ｐゴシック" panose="020B0600070205080204" pitchFamily="50" charset="-128"/>
                <a:ea typeface="ShinGoPro-Regular"/>
                <a:cs typeface="ShinGoPro-Regular"/>
              </a:rPr>
              <a:t>D</a:t>
            </a:r>
            <a:r>
              <a:rPr lang="ja-JP" altLang="en-US" sz="600">
                <a:solidFill>
                  <a:schemeClr val="bg1"/>
                </a:solidFill>
                <a:latin typeface="ＭＳ Ｐゴシック" panose="020B0600070205080204" pitchFamily="50" charset="-128"/>
                <a:ea typeface="ShinGoPro-Regular"/>
                <a:cs typeface="ShinGoPro-Regular"/>
              </a:rPr>
              <a:t>フロア直張り防音床 ナチュラルオーク</a:t>
            </a:r>
            <a:r>
              <a:rPr lang="en-US" altLang="ja-JP" sz="600">
                <a:solidFill>
                  <a:schemeClr val="bg1"/>
                </a:solidFill>
                <a:latin typeface="ＭＳ Ｐゴシック" panose="020B0600070205080204" pitchFamily="50" charset="-128"/>
                <a:ea typeface="ShinGoPro-Regular"/>
                <a:cs typeface="ShinGoPro-Regular"/>
              </a:rPr>
              <a:t>F</a:t>
            </a:r>
            <a:r>
              <a:rPr lang="ja-JP" altLang="en-US" sz="600">
                <a:solidFill>
                  <a:schemeClr val="bg1"/>
                </a:solidFill>
                <a:latin typeface="ＭＳ Ｐゴシック" panose="020B0600070205080204" pitchFamily="50" charset="-128"/>
                <a:ea typeface="ShinGoPro-Regular"/>
                <a:cs typeface="ShinGoPro-Regular"/>
              </a:rPr>
              <a:t>（</a:t>
            </a:r>
            <a:r>
              <a:rPr lang="en-US" altLang="ja-JP" sz="600">
                <a:solidFill>
                  <a:schemeClr val="bg1"/>
                </a:solidFill>
                <a:latin typeface="ＭＳ Ｐゴシック" panose="020B0600070205080204" pitchFamily="50" charset="-128"/>
                <a:ea typeface="ShinGoPro-Regular"/>
                <a:cs typeface="ShinGoPro-Regular"/>
              </a:rPr>
              <a:t>LL-40</a:t>
            </a:r>
            <a:r>
              <a:rPr lang="ja-JP" altLang="en-US" sz="600">
                <a:solidFill>
                  <a:schemeClr val="bg1"/>
                </a:solidFill>
                <a:latin typeface="ＭＳ Ｐゴシック" panose="020B0600070205080204" pitchFamily="50" charset="-128"/>
                <a:ea typeface="ShinGoPro-Regular"/>
                <a:cs typeface="ShinGoPro-Regular"/>
              </a:rPr>
              <a:t>）</a:t>
            </a:r>
            <a:endParaRPr lang="ja-JP" altLang="ja-JP" sz="600">
              <a:solidFill>
                <a:schemeClr val="bg1"/>
              </a:solidFill>
              <a:latin typeface="ＭＳ Ｐゴシック" panose="020B0600070205080204" pitchFamily="50" charset="-128"/>
              <a:ea typeface="ShinGoPro-Regular"/>
              <a:cs typeface="ShinGoPro-Regular"/>
            </a:endParaRPr>
          </a:p>
        </p:txBody>
      </p:sp>
      <p:sp>
        <p:nvSpPr>
          <p:cNvPr id="151" name="正方形/長方形 150">
            <a:extLst>
              <a:ext uri="{FF2B5EF4-FFF2-40B4-BE49-F238E27FC236}">
                <a16:creationId xmlns:a16="http://schemas.microsoft.com/office/drawing/2014/main" id="{A9E470CC-E94F-F6F4-81FA-B064CC5EFC55}"/>
              </a:ext>
            </a:extLst>
          </p:cNvPr>
          <p:cNvSpPr/>
          <p:nvPr/>
        </p:nvSpPr>
        <p:spPr>
          <a:xfrm>
            <a:off x="6462979" y="768350"/>
            <a:ext cx="3970337" cy="123825"/>
          </a:xfrm>
          <a:prstGeom prst="rect">
            <a:avLst/>
          </a:prstGeom>
        </p:spPr>
        <p:txBody>
          <a:bodyPr lIns="0" tIns="0" rIns="0" bIns="0">
            <a:spAutoFit/>
          </a:bodyPr>
          <a:lstStyle/>
          <a:p>
            <a:pPr algn="r" eaLnBrk="1" fontAlgn="auto" hangingPunct="1">
              <a:spcBef>
                <a:spcPts val="0"/>
              </a:spcBef>
              <a:spcAft>
                <a:spcPts val="0"/>
              </a:spcAft>
              <a:defRPr/>
            </a:pPr>
            <a:r>
              <a:rPr lang="en-US" altLang="ja-JP" sz="800" dirty="0">
                <a:solidFill>
                  <a:srgbClr val="FF0000"/>
                </a:solidFill>
                <a:latin typeface="+mn-ea"/>
                <a:ea typeface="+mn-ea"/>
              </a:rPr>
              <a:t>※</a:t>
            </a:r>
            <a:r>
              <a:rPr lang="ja-JP" altLang="en-US" sz="800" dirty="0">
                <a:solidFill>
                  <a:srgbClr val="FF0000"/>
                </a:solidFill>
                <a:latin typeface="+mn-ea"/>
                <a:ea typeface="+mn-ea"/>
              </a:rPr>
              <a:t>商品の価格・詳細特長・注意事項は床・階段カタログをご覧ください。</a:t>
            </a:r>
          </a:p>
        </p:txBody>
      </p:sp>
      <p:pic>
        <p:nvPicPr>
          <p:cNvPr id="152" name="Picture 175" descr="https://southeastasia1-mediap.svc.ms/transform/thumbnail?provider=spo&amp;inputFormat=jpg&amp;cs=fFNQTw&amp;docid=https%3A%2F%2Flixilgroup.sharepoint.com%3A443%2F_api%2Fv2.0%2Fdrives%2Fb!uyQ8kvEBkEWcUGp-ocH8EVRrMYlhd-pHqnClWjvPScbFKsuAS90RS4A68uT-keUw%2Fitems%2F01GMKEAS5UKCDMPA4W5FEIRZLVVL4IQNVQ%3Fversion%3DPublished&amp;access_token=eyJ0eXAiOiJKV1QiLCJhbGciOiJub25lIn0.eyJhdWQiOiIwMDAwMDAwMy0wMDAwLTBmZjEtY2UwMC0wMDAwMDAwMDAwMDAvbGl4aWxncm91cC5zaGFyZXBvaW50LmNvbUBkZDRlMzNkOC1lOTRlLTQ1MGItODgyYi0yNzZkYjM1YWQ4MmUiLCJpc3MiOiIwMDAwMDAwMy0wMDAwLTBmZjEtY2UwMC0wMDAwMDAwMDAwMDAiLCJuYmYiOiIxNjE1OTUwMDAwIiwiZXhwIjoiMTYxNTk3MTYwMCIsImVuZHBvaW50dXJsIjoiM1NXdFZEMkY4MDZpZ2txWVFyNHlZRmI0YWR1a0QxbUExWkxzdXZKaEFSUT0iLCJlbmRwb2ludHVybExlbmd0aCI6IjExNyIsImlzbG9vcGJhY2siOiJUcnVlIiwidmVyIjoiaGFzaGVkcHJvb2Z0b2tlbiIsInNpdGVpZCI6Ik9USXpZekkwWW1JdE1ERm1NUzAwTlRrd0xUbGpOVEF0Tm1FM1pXRXhZekZtWXpFeCIsInNpZ25pbl9zdGF0ZSI6IltcImttc2lcIl0iLCJuYW1laWQiOiIwIy5mfG1lbWJlcnNoaXB8ZXJpa2Euc2F0b0BsaXhpbC5jb20iLCJuaWkiOiJtaWNyb3NvZnQuc2hhcmVwb2ludCIsImlzdXNlciI6InRydWUiLCJjYWNoZWtleSI6IjBoLmZ8bWVtYmVyc2hpcHwxMDAzN2ZmZTk3ZjJhZmNhQGxpdmUuY29tIiwidHQiOiIwIiwidXNlUGVyc2lzdGVudENvb2tpZSI6IjMifQ.N1ZYUDlqc3dsMmx0UmROR0ZtWTdTYmQ4QTN1MGdNdG9JcmgwNFE3NkZ2QT0&amp;encodeFailures=1&amp;srcWidth=&amp;srcHeight=&amp;width=265&amp;height=44&amp;action=Access">
            <a:extLst>
              <a:ext uri="{FF2B5EF4-FFF2-40B4-BE49-F238E27FC236}">
                <a16:creationId xmlns:a16="http://schemas.microsoft.com/office/drawing/2014/main" id="{193E5D2C-5CCB-BDAD-66B1-AE8DEA1B522B}"/>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291653" y="4337500"/>
            <a:ext cx="973138"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 name="Picture 177" descr="https://southeastasia1-mediap.svc.ms/transform/thumbnail?provider=spo&amp;inputFormat=jpg&amp;cs=fFNQTw&amp;docid=https%3A%2F%2Flixilgroup.sharepoint.com%3A443%2F_api%2Fv2.0%2Fdrives%2Fb!uyQ8kvEBkEWcUGp-ocH8EVRrMYlhd-pHqnClWjvPScbFKsuAS90RS4A68uT-keUw%2Fitems%2F01GMKEAS3ZMRZVJAW3UZCK3ISEM3UHZQ6D%3Fversion%3DPublished&amp;access_token=eyJ0eXAiOiJKV1QiLCJhbGciOiJub25lIn0.eyJhdWQiOiIwMDAwMDAwMy0wMDAwLTBmZjEtY2UwMC0wMDAwMDAwMDAwMDAvbGl4aWxncm91cC5zaGFyZXBvaW50LmNvbUBkZDRlMzNkOC1lOTRlLTQ1MGItODgyYi0yNzZkYjM1YWQ4MmUiLCJpc3MiOiIwMDAwMDAwMy0wMDAwLTBmZjEtY2UwMC0wMDAwMDAwMDAwMDAiLCJuYmYiOiIxNjE1OTUwMDAwIiwiZXhwIjoiMTYxNTk3MTYwMCIsImVuZHBvaW50dXJsIjoiM1NXdFZEMkY4MDZpZ2txWVFyNHlZRmI0YWR1a0QxbUExWkxzdXZKaEFSUT0iLCJlbmRwb2ludHVybExlbmd0aCI6IjExNyIsImlzbG9vcGJhY2siOiJUcnVlIiwidmVyIjoiaGFzaGVkcHJvb2Z0b2tlbiIsInNpdGVpZCI6Ik9USXpZekkwWW1JdE1ERm1NUzAwTlRrd0xUbGpOVEF0Tm1FM1pXRXhZekZtWXpFeCIsInNpZ25pbl9zdGF0ZSI6IltcImttc2lcIl0iLCJuYW1laWQiOiIwIy5mfG1lbWJlcnNoaXB8ZXJpa2Euc2F0b0BsaXhpbC5jb20iLCJuaWkiOiJtaWNyb3NvZnQuc2hhcmVwb2ludCIsImlzdXNlciI6InRydWUiLCJjYWNoZWtleSI6IjBoLmZ8bWVtYmVyc2hpcHwxMDAzN2ZmZTk3ZjJhZmNhQGxpdmUuY29tIiwidHQiOiIwIiwidXNlUGVyc2lzdGVudENvb2tpZSI6IjMifQ.N1ZYUDlqc3dsMmx0UmROR0ZtWTdTYmQ4QTN1MGdNdG9JcmgwNFE3NkZ2QT0&amp;encodeFailures=1&amp;srcWidth=&amp;srcHeight=&amp;width=265&amp;height=44&amp;action=Access">
            <a:extLst>
              <a:ext uri="{FF2B5EF4-FFF2-40B4-BE49-F238E27FC236}">
                <a16:creationId xmlns:a16="http://schemas.microsoft.com/office/drawing/2014/main" id="{5CCA95E9-A4ED-63BD-F7C6-B3EC7EB13EE9}"/>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9496691" y="3933825"/>
            <a:ext cx="9810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object 110">
            <a:extLst>
              <a:ext uri="{FF2B5EF4-FFF2-40B4-BE49-F238E27FC236}">
                <a16:creationId xmlns:a16="http://schemas.microsoft.com/office/drawing/2014/main" id="{F063F3AE-278E-E1C9-0C74-95AB330F136C}"/>
              </a:ext>
            </a:extLst>
          </p:cNvPr>
          <p:cNvSpPr txBox="1">
            <a:spLocks noChangeArrowheads="1"/>
          </p:cNvSpPr>
          <p:nvPr/>
        </p:nvSpPr>
        <p:spPr bwMode="auto">
          <a:xfrm>
            <a:off x="7285573" y="4508212"/>
            <a:ext cx="9731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DC/</a:t>
            </a:r>
            <a:r>
              <a:rPr lang="ja-JP" altLang="en-US" sz="600" dirty="0">
                <a:solidFill>
                  <a:srgbClr val="171000"/>
                </a:solidFill>
                <a:latin typeface="ＭＳ Ｐゴシック" panose="020B0600070205080204" pitchFamily="50" charset="-128"/>
                <a:ea typeface="KozGoPro-Light" pitchFamily="34" charset="-128"/>
              </a:rPr>
              <a:t>グレージュエルム</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600" baseline="5000" dirty="0">
                <a:solidFill>
                  <a:srgbClr val="171000"/>
                </a:solidFill>
                <a:latin typeface="ＭＳ Ｐゴシック" panose="020B0600070205080204" pitchFamily="50" charset="-128"/>
                <a:ea typeface="KozGoPro-Light" pitchFamily="34" charset="-128"/>
              </a:rPr>
              <a:t>（さらっと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600" baseline="5000" dirty="0">
              <a:solidFill>
                <a:srgbClr val="171000"/>
              </a:solidFill>
              <a:latin typeface="ＭＳ Ｐゴシック" panose="020B0600070205080204" pitchFamily="50" charset="-128"/>
              <a:ea typeface="KozGoPro-Light" pitchFamily="34" charset="-128"/>
            </a:endParaRPr>
          </a:p>
          <a:p>
            <a:pPr>
              <a:spcBef>
                <a:spcPct val="0"/>
              </a:spcBef>
              <a:buFontTx/>
              <a:buNone/>
            </a:pPr>
            <a:endParaRPr lang="ja-JP" altLang="ja-JP" sz="600" dirty="0">
              <a:latin typeface="ＭＳ Ｐゴシック" panose="020B0600070205080204" pitchFamily="50" charset="-128"/>
              <a:ea typeface="KozGoPro-Light" pitchFamily="34" charset="-128"/>
            </a:endParaRPr>
          </a:p>
        </p:txBody>
      </p:sp>
      <p:sp>
        <p:nvSpPr>
          <p:cNvPr id="155" name="object 110">
            <a:extLst>
              <a:ext uri="{FF2B5EF4-FFF2-40B4-BE49-F238E27FC236}">
                <a16:creationId xmlns:a16="http://schemas.microsoft.com/office/drawing/2014/main" id="{1DC3C077-4068-90CF-0259-FC8FBA8DDA3F}"/>
              </a:ext>
            </a:extLst>
          </p:cNvPr>
          <p:cNvSpPr txBox="1">
            <a:spLocks noChangeArrowheads="1"/>
          </p:cNvSpPr>
          <p:nvPr/>
        </p:nvSpPr>
        <p:spPr bwMode="auto">
          <a:xfrm>
            <a:off x="9516008" y="4115449"/>
            <a:ext cx="10001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marR="0" lvl="0" algn="l" rtl="0">
              <a:lnSpc>
                <a:spcPct val="100000"/>
              </a:lnSpc>
              <a:spcBef>
                <a:spcPts val="0"/>
              </a:spcBef>
              <a:spcAft>
                <a:spcPts val="0"/>
              </a:spcAft>
            </a:defPPr>
            <a:lvl1pPr marL="4763">
              <a:spcBef>
                <a:spcPct val="0"/>
              </a:spcBef>
              <a:buFontTx/>
              <a:buNone/>
              <a:defRPr kumimoji="1" sz="600">
                <a:solidFill>
                  <a:srgbClr val="171000"/>
                </a:solidFill>
                <a:latin typeface="ＭＳ Ｐゴシック" panose="020B0600070205080204" pitchFamily="50" charset="-128"/>
                <a:ea typeface="KozGoPro-Light" pitchFamily="34"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r>
              <a:rPr lang="en-US" altLang="ja-JP" dirty="0"/>
              <a:t>DB/</a:t>
            </a:r>
            <a:r>
              <a:rPr lang="ja-JP" altLang="en-US" dirty="0"/>
              <a:t>ラフオーク</a:t>
            </a:r>
            <a:r>
              <a:rPr lang="en-US" altLang="ja-JP" dirty="0"/>
              <a:t>F</a:t>
            </a:r>
          </a:p>
          <a:p>
            <a:r>
              <a:rPr lang="ja-JP" altLang="en-US" sz="500" dirty="0"/>
              <a:t>（しっかり </a:t>
            </a:r>
            <a:r>
              <a:rPr lang="en-US" altLang="ja-JP" sz="500" dirty="0"/>
              <a:t>Foot feel</a:t>
            </a:r>
            <a:r>
              <a:rPr lang="ja-JP" altLang="en-US" sz="500" dirty="0"/>
              <a:t>）</a:t>
            </a:r>
            <a:endParaRPr lang="ja-JP" altLang="ja-JP" sz="500" dirty="0"/>
          </a:p>
          <a:p>
            <a:endParaRPr lang="ja-JP" altLang="ja-JP" dirty="0"/>
          </a:p>
        </p:txBody>
      </p:sp>
      <p:pic>
        <p:nvPicPr>
          <p:cNvPr id="156" name="図 2">
            <a:extLst>
              <a:ext uri="{FF2B5EF4-FFF2-40B4-BE49-F238E27FC236}">
                <a16:creationId xmlns:a16="http://schemas.microsoft.com/office/drawing/2014/main" id="{FA7A3CC0-1F87-D022-8253-E4E9F56C74EB}"/>
              </a:ext>
            </a:extLst>
          </p:cNvPr>
          <p:cNvPicPr>
            <a:picLocks noChangeAspect="1" noChangeArrowheads="1"/>
          </p:cNvPicPr>
          <p:nvPr/>
        </p:nvPicPr>
        <p:blipFill rotWithShape="1">
          <a:blip r:embed="rId29">
            <a:extLst>
              <a:ext uri="{28A0092B-C50C-407E-A947-70E740481C1C}">
                <a14:useLocalDpi xmlns:a14="http://schemas.microsoft.com/office/drawing/2010/main" val="0"/>
              </a:ext>
            </a:extLst>
          </a:blip>
          <a:srcRect r="2733"/>
          <a:stretch/>
        </p:blipFill>
        <p:spPr bwMode="auto">
          <a:xfrm>
            <a:off x="37147" y="757238"/>
            <a:ext cx="4729582" cy="3245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7" name="正方形/長方形 156">
            <a:extLst>
              <a:ext uri="{FF2B5EF4-FFF2-40B4-BE49-F238E27FC236}">
                <a16:creationId xmlns:a16="http://schemas.microsoft.com/office/drawing/2014/main" id="{8B3777DA-A54B-4C63-5EB6-8CE0CDD1BF60}"/>
              </a:ext>
            </a:extLst>
          </p:cNvPr>
          <p:cNvSpPr>
            <a:spLocks noChangeArrowheads="1"/>
          </p:cNvSpPr>
          <p:nvPr/>
        </p:nvSpPr>
        <p:spPr bwMode="auto">
          <a:xfrm>
            <a:off x="28574" y="4341110"/>
            <a:ext cx="4254667" cy="92333"/>
          </a:xfrm>
          <a:prstGeom prst="rect">
            <a:avLst/>
          </a:prstGeom>
          <a:noFill/>
          <a:ln>
            <a:noFill/>
          </a:ln>
          <a:effectLst/>
        </p:spPr>
        <p:txBody>
          <a:bodyPr wrap="square" lIns="0" tIns="0" rIns="0" bIns="0">
            <a:spAutoFit/>
          </a:bodyPr>
          <a:lstStyle/>
          <a:p>
            <a:pPr eaLnBrk="1" fontAlgn="auto" hangingPunct="1">
              <a:spcBef>
                <a:spcPts val="0"/>
              </a:spcBef>
              <a:spcAft>
                <a:spcPts val="0"/>
              </a:spcAft>
              <a:defRPr/>
            </a:pPr>
            <a:r>
              <a:rPr lang="en-US" altLang="ja-JP" sz="600" dirty="0">
                <a:solidFill>
                  <a:srgbClr val="FF0000"/>
                </a:solidFill>
                <a:latin typeface="+mn-ea"/>
                <a:ea typeface="+mn-ea"/>
              </a:rPr>
              <a:t>※</a:t>
            </a:r>
            <a:r>
              <a:rPr lang="ja-JP" altLang="en-US" sz="600" dirty="0">
                <a:solidFill>
                  <a:srgbClr val="FF0000"/>
                </a:solidFill>
                <a:latin typeface="+mn-ea"/>
                <a:ea typeface="+mn-ea"/>
              </a:rPr>
              <a:t>床暖房システムの種類によって対応できないものもあります。詳しくは「床階段カタログ」をご確認ください。</a:t>
            </a:r>
          </a:p>
        </p:txBody>
      </p:sp>
      <p:pic>
        <p:nvPicPr>
          <p:cNvPr id="158" name="図 5">
            <a:extLst>
              <a:ext uri="{FF2B5EF4-FFF2-40B4-BE49-F238E27FC236}">
                <a16:creationId xmlns:a16="http://schemas.microsoft.com/office/drawing/2014/main" id="{FF236977-4951-F8EB-D6E6-60FF59E0DED4}"/>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0" y="3473450"/>
            <a:ext cx="4775758" cy="8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 name="図 1">
            <a:extLst>
              <a:ext uri="{FF2B5EF4-FFF2-40B4-BE49-F238E27FC236}">
                <a16:creationId xmlns:a16="http://schemas.microsoft.com/office/drawing/2014/main" id="{E1DE4C6F-FC5A-1E60-5308-8F4DC55F6FBD}"/>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5105666" y="4324800"/>
            <a:ext cx="99853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 name="図 2">
            <a:extLst>
              <a:ext uri="{FF2B5EF4-FFF2-40B4-BE49-F238E27FC236}">
                <a16:creationId xmlns:a16="http://schemas.microsoft.com/office/drawing/2014/main" id="{59334D1C-8A08-D0AE-95B6-A7399939DD6B}"/>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6210566" y="3937000"/>
            <a:ext cx="9715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1" name="object 110">
            <a:extLst>
              <a:ext uri="{FF2B5EF4-FFF2-40B4-BE49-F238E27FC236}">
                <a16:creationId xmlns:a16="http://schemas.microsoft.com/office/drawing/2014/main" id="{006A0AAB-AF27-4B2E-AAF6-C1832C2B4DC2}"/>
              </a:ext>
            </a:extLst>
          </p:cNvPr>
          <p:cNvSpPr txBox="1">
            <a:spLocks noChangeArrowheads="1"/>
          </p:cNvSpPr>
          <p:nvPr/>
        </p:nvSpPr>
        <p:spPr bwMode="auto">
          <a:xfrm>
            <a:off x="5136198" y="4518476"/>
            <a:ext cx="9747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EJ/</a:t>
            </a:r>
            <a:r>
              <a:rPr lang="ja-JP" altLang="en-US" sz="600" dirty="0">
                <a:solidFill>
                  <a:srgbClr val="171000"/>
                </a:solidFill>
                <a:latin typeface="ＭＳ Ｐゴシック" panose="020B0600070205080204" pitchFamily="50" charset="-128"/>
                <a:ea typeface="KozGoPro-Light" pitchFamily="34" charset="-128"/>
              </a:rPr>
              <a:t>カームチーク</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600" baseline="5000" dirty="0">
                <a:solidFill>
                  <a:srgbClr val="171000"/>
                </a:solidFill>
                <a:latin typeface="ＭＳ Ｐゴシック" panose="020B0600070205080204" pitchFamily="50" charset="-128"/>
                <a:ea typeface="KozGoPro-Light" pitchFamily="34" charset="-128"/>
              </a:rPr>
              <a:t>（ほんのり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600" baseline="5000" dirty="0">
              <a:solidFill>
                <a:srgbClr val="171000"/>
              </a:solidFill>
              <a:latin typeface="ＭＳ Ｐゴシック" panose="020B0600070205080204" pitchFamily="50" charset="-128"/>
              <a:ea typeface="KozGoPro-Light" pitchFamily="34" charset="-128"/>
            </a:endParaRPr>
          </a:p>
          <a:p>
            <a:pPr>
              <a:spcBef>
                <a:spcPct val="0"/>
              </a:spcBef>
              <a:buFontTx/>
              <a:buNone/>
            </a:pPr>
            <a:endParaRPr lang="ja-JP" altLang="ja-JP" sz="600" dirty="0">
              <a:latin typeface="ＭＳ Ｐゴシック" panose="020B0600070205080204" pitchFamily="50" charset="-128"/>
              <a:ea typeface="KozGoPro-Light" pitchFamily="34" charset="-128"/>
            </a:endParaRPr>
          </a:p>
        </p:txBody>
      </p:sp>
      <p:pic>
        <p:nvPicPr>
          <p:cNvPr id="163" name="図 1">
            <a:extLst>
              <a:ext uri="{FF2B5EF4-FFF2-40B4-BE49-F238E27FC236}">
                <a16:creationId xmlns:a16="http://schemas.microsoft.com/office/drawing/2014/main" id="{06991411-4576-64FC-D39A-F0F01B4D7B42}"/>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r="964"/>
          <a:stretch>
            <a:fillRect/>
          </a:stretch>
        </p:blipFill>
        <p:spPr bwMode="auto">
          <a:xfrm>
            <a:off x="9493517" y="3536741"/>
            <a:ext cx="977899"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 name="object 110">
            <a:extLst>
              <a:ext uri="{FF2B5EF4-FFF2-40B4-BE49-F238E27FC236}">
                <a16:creationId xmlns:a16="http://schemas.microsoft.com/office/drawing/2014/main" id="{FC543FEC-941C-7021-0364-B7106E08638E}"/>
              </a:ext>
            </a:extLst>
          </p:cNvPr>
          <p:cNvSpPr txBox="1">
            <a:spLocks noChangeArrowheads="1"/>
          </p:cNvSpPr>
          <p:nvPr/>
        </p:nvSpPr>
        <p:spPr bwMode="auto">
          <a:xfrm>
            <a:off x="9493516" y="3739961"/>
            <a:ext cx="97313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EG/</a:t>
            </a:r>
            <a:r>
              <a:rPr lang="ja-JP" altLang="en-US" sz="600" dirty="0">
                <a:solidFill>
                  <a:srgbClr val="171000"/>
                </a:solidFill>
                <a:latin typeface="ＭＳ Ｐゴシック" panose="020B0600070205080204" pitchFamily="50" charset="-128"/>
                <a:ea typeface="KozGoPro-Light" pitchFamily="34" charset="-128"/>
              </a:rPr>
              <a:t>クルミ</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600" baseline="5000" dirty="0">
                <a:solidFill>
                  <a:srgbClr val="171000"/>
                </a:solidFill>
                <a:latin typeface="ＭＳ Ｐゴシック" panose="020B0600070205080204" pitchFamily="50" charset="-128"/>
                <a:ea typeface="KozGoPro-Light" pitchFamily="34" charset="-128"/>
              </a:rPr>
              <a:t>（ほんのり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600" baseline="5000" dirty="0">
              <a:solidFill>
                <a:srgbClr val="171000"/>
              </a:solidFill>
              <a:latin typeface="ＭＳ Ｐゴシック" panose="020B0600070205080204" pitchFamily="50" charset="-128"/>
              <a:ea typeface="KozGoPro-Light" pitchFamily="34" charset="-128"/>
            </a:endParaRPr>
          </a:p>
        </p:txBody>
      </p:sp>
      <p:pic>
        <p:nvPicPr>
          <p:cNvPr id="166" name="図 165">
            <a:extLst>
              <a:ext uri="{FF2B5EF4-FFF2-40B4-BE49-F238E27FC236}">
                <a16:creationId xmlns:a16="http://schemas.microsoft.com/office/drawing/2014/main" id="{4550B601-D969-11C1-861A-42D878433E24}"/>
              </a:ext>
            </a:extLst>
          </p:cNvPr>
          <p:cNvPicPr>
            <a:picLocks noChangeAspect="1"/>
          </p:cNvPicPr>
          <p:nvPr/>
        </p:nvPicPr>
        <p:blipFill rotWithShape="1">
          <a:blip r:embed="rId34"/>
          <a:srcRect r="1655" b="2490"/>
          <a:stretch/>
        </p:blipFill>
        <p:spPr>
          <a:xfrm>
            <a:off x="2211413" y="5035642"/>
            <a:ext cx="2768039" cy="2033642"/>
          </a:xfrm>
          <a:prstGeom prst="rect">
            <a:avLst/>
          </a:prstGeom>
        </p:spPr>
      </p:pic>
      <p:pic>
        <p:nvPicPr>
          <p:cNvPr id="168" name="図 167">
            <a:extLst>
              <a:ext uri="{FF2B5EF4-FFF2-40B4-BE49-F238E27FC236}">
                <a16:creationId xmlns:a16="http://schemas.microsoft.com/office/drawing/2014/main" id="{C19CBCF3-3A72-0332-383B-BB01E17EBE1A}"/>
              </a:ext>
            </a:extLst>
          </p:cNvPr>
          <p:cNvPicPr>
            <a:picLocks noChangeAspect="1"/>
          </p:cNvPicPr>
          <p:nvPr/>
        </p:nvPicPr>
        <p:blipFill rotWithShape="1">
          <a:blip r:embed="rId35"/>
          <a:srcRect l="1815" t="2858" r="1381" b="3080"/>
          <a:stretch/>
        </p:blipFill>
        <p:spPr>
          <a:xfrm>
            <a:off x="14894" y="5090399"/>
            <a:ext cx="2223416" cy="950038"/>
          </a:xfrm>
          <a:prstGeom prst="rect">
            <a:avLst/>
          </a:prstGeom>
        </p:spPr>
      </p:pic>
      <p:pic>
        <p:nvPicPr>
          <p:cNvPr id="174" name="図 173">
            <a:extLst>
              <a:ext uri="{FF2B5EF4-FFF2-40B4-BE49-F238E27FC236}">
                <a16:creationId xmlns:a16="http://schemas.microsoft.com/office/drawing/2014/main" id="{BC1E65EF-CBB0-7954-643B-B3C346B0FE4B}"/>
              </a:ext>
            </a:extLst>
          </p:cNvPr>
          <p:cNvPicPr>
            <a:picLocks noChangeAspect="1"/>
          </p:cNvPicPr>
          <p:nvPr/>
        </p:nvPicPr>
        <p:blipFill rotWithShape="1">
          <a:blip r:embed="rId36"/>
          <a:srcRect t="14639" b="47955"/>
          <a:stretch/>
        </p:blipFill>
        <p:spPr>
          <a:xfrm>
            <a:off x="8089366" y="6249194"/>
            <a:ext cx="1575336" cy="360362"/>
          </a:xfrm>
          <a:prstGeom prst="rect">
            <a:avLst/>
          </a:prstGeom>
        </p:spPr>
      </p:pic>
      <p:pic>
        <p:nvPicPr>
          <p:cNvPr id="176" name="図 175">
            <a:extLst>
              <a:ext uri="{FF2B5EF4-FFF2-40B4-BE49-F238E27FC236}">
                <a16:creationId xmlns:a16="http://schemas.microsoft.com/office/drawing/2014/main" id="{FA5B8463-4DAA-2583-D1BC-9E286E7C5A42}"/>
              </a:ext>
            </a:extLst>
          </p:cNvPr>
          <p:cNvPicPr>
            <a:picLocks noChangeAspect="1"/>
          </p:cNvPicPr>
          <p:nvPr/>
        </p:nvPicPr>
        <p:blipFill rotWithShape="1">
          <a:blip r:embed="rId36"/>
          <a:srcRect t="74127" r="42626" b="824"/>
          <a:stretch/>
        </p:blipFill>
        <p:spPr>
          <a:xfrm>
            <a:off x="9660199" y="6260742"/>
            <a:ext cx="903824" cy="241301"/>
          </a:xfrm>
          <a:prstGeom prst="rect">
            <a:avLst/>
          </a:prstGeom>
        </p:spPr>
      </p:pic>
      <p:pic>
        <p:nvPicPr>
          <p:cNvPr id="178" name="図 177">
            <a:extLst>
              <a:ext uri="{FF2B5EF4-FFF2-40B4-BE49-F238E27FC236}">
                <a16:creationId xmlns:a16="http://schemas.microsoft.com/office/drawing/2014/main" id="{1A93930B-FE05-2649-E84F-62D9F477B957}"/>
              </a:ext>
            </a:extLst>
          </p:cNvPr>
          <p:cNvPicPr>
            <a:picLocks noChangeAspect="1"/>
          </p:cNvPicPr>
          <p:nvPr/>
        </p:nvPicPr>
        <p:blipFill rotWithShape="1">
          <a:blip r:embed="rId37"/>
          <a:srcRect t="11097" b="58731"/>
          <a:stretch/>
        </p:blipFill>
        <p:spPr>
          <a:xfrm>
            <a:off x="8091693" y="6842690"/>
            <a:ext cx="1570682" cy="297090"/>
          </a:xfrm>
          <a:prstGeom prst="rect">
            <a:avLst/>
          </a:prstGeom>
        </p:spPr>
      </p:pic>
      <p:pic>
        <p:nvPicPr>
          <p:cNvPr id="179" name="図 178">
            <a:extLst>
              <a:ext uri="{FF2B5EF4-FFF2-40B4-BE49-F238E27FC236}">
                <a16:creationId xmlns:a16="http://schemas.microsoft.com/office/drawing/2014/main" id="{BC10040C-B3D4-8D89-EB85-B64AE8214427}"/>
              </a:ext>
            </a:extLst>
          </p:cNvPr>
          <p:cNvPicPr>
            <a:picLocks noChangeAspect="1"/>
          </p:cNvPicPr>
          <p:nvPr/>
        </p:nvPicPr>
        <p:blipFill rotWithShape="1">
          <a:blip r:embed="rId37"/>
          <a:srcRect t="74482" r="48366" b="2898"/>
          <a:stretch/>
        </p:blipFill>
        <p:spPr>
          <a:xfrm>
            <a:off x="9706607" y="6890304"/>
            <a:ext cx="811007" cy="222728"/>
          </a:xfrm>
          <a:prstGeom prst="rect">
            <a:avLst/>
          </a:prstGeom>
        </p:spPr>
      </p:pic>
      <p:pic>
        <p:nvPicPr>
          <p:cNvPr id="148" name="Picture 171">
            <a:extLst>
              <a:ext uri="{FF2B5EF4-FFF2-40B4-BE49-F238E27FC236}">
                <a16:creationId xmlns:a16="http://schemas.microsoft.com/office/drawing/2014/main" id="{B0397DBC-DC55-2648-34BA-29AA012895D6}"/>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093595" y="6593680"/>
            <a:ext cx="323850" cy="9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1" name="図 180">
            <a:extLst>
              <a:ext uri="{FF2B5EF4-FFF2-40B4-BE49-F238E27FC236}">
                <a16:creationId xmlns:a16="http://schemas.microsoft.com/office/drawing/2014/main" id="{7EEDFFAC-B153-64D9-6AB4-26C68BCE4FB2}"/>
              </a:ext>
            </a:extLst>
          </p:cNvPr>
          <p:cNvPicPr>
            <a:picLocks noChangeAspect="1"/>
          </p:cNvPicPr>
          <p:nvPr/>
        </p:nvPicPr>
        <p:blipFill>
          <a:blip r:embed="rId38">
            <a:clrChange>
              <a:clrFrom>
                <a:srgbClr val="FFFFFF"/>
              </a:clrFrom>
              <a:clrTo>
                <a:srgbClr val="FFFFFF">
                  <a:alpha val="0"/>
                </a:srgbClr>
              </a:clrTo>
            </a:clrChange>
          </a:blip>
          <a:stretch>
            <a:fillRect/>
          </a:stretch>
        </p:blipFill>
        <p:spPr>
          <a:xfrm>
            <a:off x="5068463" y="4689558"/>
            <a:ext cx="360301" cy="334300"/>
          </a:xfrm>
          <a:prstGeom prst="rect">
            <a:avLst/>
          </a:prstGeom>
        </p:spPr>
      </p:pic>
      <p:pic>
        <p:nvPicPr>
          <p:cNvPr id="5" name="図 4">
            <a:extLst>
              <a:ext uri="{FF2B5EF4-FFF2-40B4-BE49-F238E27FC236}">
                <a16:creationId xmlns:a16="http://schemas.microsoft.com/office/drawing/2014/main" id="{FD728A6F-FDC8-434E-8EB4-AC6B3B54BD22}"/>
              </a:ext>
            </a:extLst>
          </p:cNvPr>
          <p:cNvPicPr>
            <a:picLocks noChangeAspect="1"/>
          </p:cNvPicPr>
          <p:nvPr/>
        </p:nvPicPr>
        <p:blipFill>
          <a:blip r:embed="rId39">
            <a:extLst>
              <a:ext uri="{BEBA8EAE-BF5A-486C-A8C5-ECC9F3942E4B}">
                <a14:imgProps xmlns:a14="http://schemas.microsoft.com/office/drawing/2010/main">
                  <a14:imgLayer r:embed="rId40">
                    <a14:imgEffect>
                      <a14:backgroundRemoval t="9375" b="93750" l="8081" r="89899">
                        <a14:foregroundMark x1="14141" y1="48958" x2="11111" y2="64583"/>
                        <a14:foregroundMark x1="59596" y1="92708" x2="41414" y2="93750"/>
                        <a14:foregroundMark x1="88889" y1="41667" x2="84848" y2="67708"/>
                        <a14:foregroundMark x1="9091" y1="53125" x2="9091" y2="53125"/>
                        <a14:foregroundMark x1="8081" y1="60417" x2="67677" y2="20833"/>
                        <a14:foregroundMark x1="19192" y1="69792" x2="41414" y2="21875"/>
                      </a14:backgroundRemoval>
                    </a14:imgEffect>
                  </a14:imgLayer>
                </a14:imgProps>
              </a:ext>
            </a:extLst>
          </a:blip>
          <a:stretch>
            <a:fillRect/>
          </a:stretch>
        </p:blipFill>
        <p:spPr>
          <a:xfrm>
            <a:off x="5034332" y="2262187"/>
            <a:ext cx="336290" cy="326099"/>
          </a:xfrm>
          <a:prstGeom prst="rect">
            <a:avLst/>
          </a:prstGeom>
        </p:spPr>
      </p:pic>
      <p:pic>
        <p:nvPicPr>
          <p:cNvPr id="110" name="図 109">
            <a:extLst>
              <a:ext uri="{FF2B5EF4-FFF2-40B4-BE49-F238E27FC236}">
                <a16:creationId xmlns:a16="http://schemas.microsoft.com/office/drawing/2014/main" id="{1844896D-58D9-47E6-8ED7-290D4E6DFC27}"/>
              </a:ext>
            </a:extLst>
          </p:cNvPr>
          <p:cNvPicPr>
            <a:picLocks noChangeAspect="1"/>
          </p:cNvPicPr>
          <p:nvPr/>
        </p:nvPicPr>
        <p:blipFill>
          <a:blip r:embed="rId39">
            <a:extLst>
              <a:ext uri="{BEBA8EAE-BF5A-486C-A8C5-ECC9F3942E4B}">
                <a14:imgProps xmlns:a14="http://schemas.microsoft.com/office/drawing/2010/main">
                  <a14:imgLayer r:embed="rId40">
                    <a14:imgEffect>
                      <a14:backgroundRemoval t="9375" b="93750" l="8081" r="89899">
                        <a14:foregroundMark x1="14141" y1="48958" x2="11111" y2="64583"/>
                        <a14:foregroundMark x1="59596" y1="92708" x2="41414" y2="93750"/>
                        <a14:foregroundMark x1="88889" y1="41667" x2="84848" y2="67708"/>
                        <a14:foregroundMark x1="9091" y1="53125" x2="9091" y2="53125"/>
                        <a14:foregroundMark x1="8081" y1="60417" x2="67677" y2="20833"/>
                        <a14:foregroundMark x1="19192" y1="69792" x2="41414" y2="21875"/>
                      </a14:backgroundRemoval>
                    </a14:imgEffect>
                  </a14:imgLayer>
                </a14:imgProps>
              </a:ext>
            </a:extLst>
          </a:blip>
          <a:stretch>
            <a:fillRect/>
          </a:stretch>
        </p:blipFill>
        <p:spPr>
          <a:xfrm>
            <a:off x="5034332" y="3166980"/>
            <a:ext cx="336290" cy="326099"/>
          </a:xfrm>
          <a:prstGeom prst="rect">
            <a:avLst/>
          </a:prstGeom>
        </p:spPr>
      </p:pic>
      <p:pic>
        <p:nvPicPr>
          <p:cNvPr id="111" name="Picture 175" descr="https://southeastasia1-mediap.svc.ms/transform/thumbnail?provider=spo&amp;inputFormat=jpg&amp;cs=fFNQTw&amp;docid=https%3A%2F%2Flixilgroup.sharepoint.com%3A443%2F_api%2Fv2.0%2Fdrives%2Fb!uyQ8kvEBkEWcUGp-ocH8EVRrMYlhd-pHqnClWjvPScbFKsuAS90RS4A68uT-keUw%2Fitems%2F01GMKEAS5UKCDMPA4W5FEIRZLVVL4IQNVQ%3Fversion%3DPublished&amp;access_token=eyJ0eXAiOiJKV1QiLCJhbGciOiJub25lIn0.eyJhdWQiOiIwMDAwMDAwMy0wMDAwLTBmZjEtY2UwMC0wMDAwMDAwMDAwMDAvbGl4aWxncm91cC5zaGFyZXBvaW50LmNvbUBkZDRlMzNkOC1lOTRlLTQ1MGItODgyYi0yNzZkYjM1YWQ4MmUiLCJpc3MiOiIwMDAwMDAwMy0wMDAwLTBmZjEtY2UwMC0wMDAwMDAwMDAwMDAiLCJuYmYiOiIxNjE1OTUwMDAwIiwiZXhwIjoiMTYxNTk3MTYwMCIsImVuZHBvaW50dXJsIjoiM1NXdFZEMkY4MDZpZ2txWVFyNHlZRmI0YWR1a0QxbUExWkxzdXZKaEFSUT0iLCJlbmRwb2ludHVybExlbmd0aCI6IjExNyIsImlzbG9vcGJhY2siOiJUcnVlIiwidmVyIjoiaGFzaGVkcHJvb2Z0b2tlbiIsInNpdGVpZCI6Ik9USXpZekkwWW1JdE1ERm1NUzAwTlRrd0xUbGpOVEF0Tm1FM1pXRXhZekZtWXpFeCIsInNpZ25pbl9zdGF0ZSI6IltcImttc2lcIl0iLCJuYW1laWQiOiIwIy5mfG1lbWJlcnNoaXB8ZXJpa2Euc2F0b0BsaXhpbC5jb20iLCJuaWkiOiJtaWNyb3NvZnQuc2hhcmVwb2ludCIsImlzdXNlciI6InRydWUiLCJjYWNoZWtleSI6IjBoLmZ8bWVtYmVyc2hpcHwxMDAzN2ZmZTk3ZjJhZmNhQGxpdmUuY29tIiwidHQiOiIwIiwidXNlUGVyc2lzdGVudENvb2tpZSI6IjMifQ.N1ZYUDlqc3dsMmx0UmROR0ZtWTdTYmQ4QTN1MGdNdG9JcmgwNFE3NkZ2QT0&amp;encodeFailures=1&amp;srcWidth=&amp;srcHeight=&amp;width=265&amp;height=44&amp;action=Access">
            <a:extLst>
              <a:ext uri="{FF2B5EF4-FFF2-40B4-BE49-F238E27FC236}">
                <a16:creationId xmlns:a16="http://schemas.microsoft.com/office/drawing/2014/main" id="{6AAC82CC-EACE-498C-A52E-52006DB25CE4}"/>
              </a:ext>
            </a:extLst>
          </p:cNvPr>
          <p:cNvPicPr>
            <a:picLocks noChangeAspect="1" noChangeArrowheads="1"/>
          </p:cNvPicPr>
          <p:nvPr/>
        </p:nvPicPr>
        <p:blipFill rotWithShape="1">
          <a:blip r:embed="rId27">
            <a:extLst>
              <a:ext uri="{28A0092B-C50C-407E-A947-70E740481C1C}">
                <a14:useLocalDpi xmlns:a14="http://schemas.microsoft.com/office/drawing/2010/main" val="0"/>
              </a:ext>
            </a:extLst>
          </a:blip>
          <a:srcRect t="1" b="15843"/>
          <a:stretch/>
        </p:blipFill>
        <p:spPr bwMode="auto">
          <a:xfrm>
            <a:off x="9469808" y="5092954"/>
            <a:ext cx="973138" cy="136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 name="object 110">
            <a:extLst>
              <a:ext uri="{FF2B5EF4-FFF2-40B4-BE49-F238E27FC236}">
                <a16:creationId xmlns:a16="http://schemas.microsoft.com/office/drawing/2014/main" id="{42AABFF8-1440-4978-8881-7560B677733C}"/>
              </a:ext>
            </a:extLst>
          </p:cNvPr>
          <p:cNvSpPr txBox="1">
            <a:spLocks noChangeArrowheads="1"/>
          </p:cNvSpPr>
          <p:nvPr/>
        </p:nvSpPr>
        <p:spPr bwMode="auto">
          <a:xfrm>
            <a:off x="9469808" y="5237261"/>
            <a:ext cx="9731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DC/</a:t>
            </a:r>
            <a:r>
              <a:rPr lang="ja-JP" altLang="en-US" sz="600" dirty="0">
                <a:solidFill>
                  <a:srgbClr val="171000"/>
                </a:solidFill>
                <a:latin typeface="ＭＳ Ｐゴシック" panose="020B0600070205080204" pitchFamily="50" charset="-128"/>
                <a:ea typeface="KozGoPro-Light" pitchFamily="34" charset="-128"/>
              </a:rPr>
              <a:t>グレージュエルム</a:t>
            </a:r>
            <a:r>
              <a:rPr lang="en-US" altLang="ja-JP" sz="600" dirty="0">
                <a:solidFill>
                  <a:srgbClr val="171000"/>
                </a:solidFill>
                <a:latin typeface="ＭＳ Ｐゴシック" panose="020B0600070205080204" pitchFamily="50" charset="-128"/>
                <a:ea typeface="KozGoPro-Light" pitchFamily="34" charset="-128"/>
              </a:rPr>
              <a:t>F</a:t>
            </a:r>
          </a:p>
          <a:p>
            <a:pPr>
              <a:spcBef>
                <a:spcPct val="0"/>
              </a:spcBef>
              <a:buFont typeface="Arial" panose="020B0604020202020204" pitchFamily="34" charset="0"/>
              <a:buNone/>
            </a:pPr>
            <a:r>
              <a:rPr lang="ja-JP" altLang="en-US" sz="600" baseline="5000" dirty="0">
                <a:solidFill>
                  <a:srgbClr val="171000"/>
                </a:solidFill>
                <a:latin typeface="ＭＳ Ｐゴシック" panose="020B0600070205080204" pitchFamily="50" charset="-128"/>
                <a:ea typeface="KozGoPro-Light" pitchFamily="34" charset="-128"/>
              </a:rPr>
              <a:t>（さらっと </a:t>
            </a:r>
            <a:r>
              <a:rPr lang="en-US" altLang="ja-JP" sz="600" baseline="5000" dirty="0">
                <a:solidFill>
                  <a:srgbClr val="171000"/>
                </a:solidFill>
                <a:latin typeface="ＭＳ Ｐゴシック" panose="020B0600070205080204" pitchFamily="50" charset="-128"/>
                <a:ea typeface="KozGoPro-Light" pitchFamily="34" charset="-128"/>
              </a:rPr>
              <a:t>Foot feel</a:t>
            </a:r>
            <a:r>
              <a:rPr lang="ja-JP" altLang="en-US" sz="600" baseline="5000" dirty="0">
                <a:solidFill>
                  <a:srgbClr val="171000"/>
                </a:solidFill>
                <a:latin typeface="ＭＳ Ｐゴシック" panose="020B0600070205080204" pitchFamily="50" charset="-128"/>
                <a:ea typeface="KozGoPro-Light" pitchFamily="34" charset="-128"/>
              </a:rPr>
              <a:t>）</a:t>
            </a:r>
            <a:endParaRPr lang="ja-JP" altLang="ja-JP" sz="600" baseline="5000" dirty="0">
              <a:solidFill>
                <a:srgbClr val="171000"/>
              </a:solidFill>
              <a:latin typeface="ＭＳ Ｐゴシック" panose="020B0600070205080204" pitchFamily="50" charset="-128"/>
              <a:ea typeface="KozGoPro-Light" pitchFamily="34" charset="-128"/>
            </a:endParaRPr>
          </a:p>
          <a:p>
            <a:pPr>
              <a:spcBef>
                <a:spcPct val="0"/>
              </a:spcBef>
              <a:buFontTx/>
              <a:buNone/>
            </a:pPr>
            <a:endParaRPr lang="ja-JP" altLang="ja-JP" sz="600" dirty="0">
              <a:latin typeface="ＭＳ Ｐゴシック" panose="020B0600070205080204" pitchFamily="50" charset="-128"/>
              <a:ea typeface="KozGoPro-Light" pitchFamily="34" charset="-128"/>
            </a:endParaRPr>
          </a:p>
        </p:txBody>
      </p:sp>
      <p:pic>
        <p:nvPicPr>
          <p:cNvPr id="17" name="図 16">
            <a:extLst>
              <a:ext uri="{FF2B5EF4-FFF2-40B4-BE49-F238E27FC236}">
                <a16:creationId xmlns:a16="http://schemas.microsoft.com/office/drawing/2014/main" id="{68847236-7645-4680-A806-F37F84D08A41}"/>
              </a:ext>
            </a:extLst>
          </p:cNvPr>
          <p:cNvPicPr>
            <a:picLocks noChangeAspect="1"/>
          </p:cNvPicPr>
          <p:nvPr/>
        </p:nvPicPr>
        <p:blipFill>
          <a:blip r:embed="rId41"/>
          <a:stretch>
            <a:fillRect/>
          </a:stretch>
        </p:blipFill>
        <p:spPr>
          <a:xfrm>
            <a:off x="8404491" y="4328209"/>
            <a:ext cx="997515" cy="166253"/>
          </a:xfrm>
          <a:prstGeom prst="rect">
            <a:avLst/>
          </a:prstGeom>
        </p:spPr>
      </p:pic>
      <p:sp>
        <p:nvSpPr>
          <p:cNvPr id="113" name="object 110">
            <a:extLst>
              <a:ext uri="{FF2B5EF4-FFF2-40B4-BE49-F238E27FC236}">
                <a16:creationId xmlns:a16="http://schemas.microsoft.com/office/drawing/2014/main" id="{AA163222-8D2C-4F9B-94D6-13AE961D3FD7}"/>
              </a:ext>
            </a:extLst>
          </p:cNvPr>
          <p:cNvSpPr txBox="1">
            <a:spLocks noChangeArrowheads="1"/>
          </p:cNvSpPr>
          <p:nvPr/>
        </p:nvSpPr>
        <p:spPr bwMode="auto">
          <a:xfrm>
            <a:off x="8404491" y="4514379"/>
            <a:ext cx="166300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EC/</a:t>
            </a:r>
            <a:r>
              <a:rPr lang="ja-JP" altLang="en-US" sz="600" dirty="0">
                <a:solidFill>
                  <a:srgbClr val="171000"/>
                </a:solidFill>
                <a:latin typeface="ＭＳ Ｐゴシック" panose="020B0600070205080204" pitchFamily="50" charset="-128"/>
                <a:ea typeface="KozGoPro-Light" pitchFamily="34" charset="-128"/>
              </a:rPr>
              <a:t>ライトクレイ調</a:t>
            </a:r>
            <a:endParaRPr lang="en-US" altLang="ja-JP" sz="600" dirty="0">
              <a:solidFill>
                <a:srgbClr val="171000"/>
              </a:solidFill>
              <a:latin typeface="ＭＳ Ｐゴシック" panose="020B0600070205080204" pitchFamily="50" charset="-128"/>
              <a:ea typeface="KozGoPro-Light" pitchFamily="34" charset="-128"/>
            </a:endParaRPr>
          </a:p>
          <a:p>
            <a:pPr>
              <a:spcBef>
                <a:spcPct val="0"/>
              </a:spcBef>
              <a:buFont typeface="Arial" panose="020B0604020202020204" pitchFamily="34" charset="0"/>
              <a:buNone/>
            </a:pPr>
            <a:r>
              <a:rPr lang="en-US" altLang="ja-JP" sz="500" dirty="0">
                <a:solidFill>
                  <a:srgbClr val="FF0000"/>
                </a:solidFill>
                <a:latin typeface="ＭＳ Ｐゴシック" panose="020B0600070205080204" pitchFamily="50" charset="-128"/>
                <a:ea typeface="KozGoPro-Light" pitchFamily="34" charset="-128"/>
              </a:rPr>
              <a:t>※</a:t>
            </a:r>
            <a:r>
              <a:rPr lang="ja-JP" altLang="en-US" sz="500" dirty="0">
                <a:solidFill>
                  <a:srgbClr val="FF0000"/>
                </a:solidFill>
                <a:latin typeface="ＭＳ Ｐゴシック" panose="020B0600070205080204" pitchFamily="50" charset="-128"/>
                <a:ea typeface="KozGoPro-Light" pitchFamily="34" charset="-128"/>
              </a:rPr>
              <a:t>フットフィール仕上げではありません</a:t>
            </a:r>
            <a:endParaRPr lang="ja-JP" altLang="ja-JP" sz="500" dirty="0">
              <a:solidFill>
                <a:srgbClr val="FF0000"/>
              </a:solidFill>
              <a:latin typeface="ＭＳ Ｐゴシック" panose="020B0600070205080204" pitchFamily="50" charset="-128"/>
              <a:ea typeface="KozGoPro-Light" pitchFamily="34" charset="-128"/>
            </a:endParaRPr>
          </a:p>
        </p:txBody>
      </p:sp>
      <p:pic>
        <p:nvPicPr>
          <p:cNvPr id="21" name="図 20">
            <a:extLst>
              <a:ext uri="{FF2B5EF4-FFF2-40B4-BE49-F238E27FC236}">
                <a16:creationId xmlns:a16="http://schemas.microsoft.com/office/drawing/2014/main" id="{E5388586-2F41-4379-8D37-BD0CDF360FAE}"/>
              </a:ext>
            </a:extLst>
          </p:cNvPr>
          <p:cNvPicPr>
            <a:picLocks noChangeAspect="1"/>
          </p:cNvPicPr>
          <p:nvPr/>
        </p:nvPicPr>
        <p:blipFill>
          <a:blip r:embed="rId42"/>
          <a:stretch>
            <a:fillRect/>
          </a:stretch>
        </p:blipFill>
        <p:spPr>
          <a:xfrm>
            <a:off x="5128483" y="5475338"/>
            <a:ext cx="967783" cy="110802"/>
          </a:xfrm>
          <a:prstGeom prst="rect">
            <a:avLst/>
          </a:prstGeom>
        </p:spPr>
      </p:pic>
      <p:sp>
        <p:nvSpPr>
          <p:cNvPr id="137" name="object 110">
            <a:extLst>
              <a:ext uri="{FF2B5EF4-FFF2-40B4-BE49-F238E27FC236}">
                <a16:creationId xmlns:a16="http://schemas.microsoft.com/office/drawing/2014/main" id="{7D28BCE1-5CB9-40AC-BB49-4DD2DF4A272E}"/>
              </a:ext>
            </a:extLst>
          </p:cNvPr>
          <p:cNvSpPr txBox="1">
            <a:spLocks noChangeArrowheads="1"/>
          </p:cNvSpPr>
          <p:nvPr/>
        </p:nvSpPr>
        <p:spPr bwMode="auto">
          <a:xfrm>
            <a:off x="5134838" y="5607566"/>
            <a:ext cx="166300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4763">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 typeface="Arial" panose="020B0604020202020204" pitchFamily="34" charset="0"/>
              <a:buNone/>
            </a:pPr>
            <a:r>
              <a:rPr lang="en-US" altLang="ja-JP" sz="600" dirty="0">
                <a:solidFill>
                  <a:srgbClr val="171000"/>
                </a:solidFill>
                <a:latin typeface="ＭＳ Ｐゴシック" panose="020B0600070205080204" pitchFamily="50" charset="-128"/>
                <a:ea typeface="KozGoPro-Light" pitchFamily="34" charset="-128"/>
              </a:rPr>
              <a:t>EC/</a:t>
            </a:r>
            <a:r>
              <a:rPr lang="ja-JP" altLang="en-US" sz="600" dirty="0">
                <a:solidFill>
                  <a:srgbClr val="171000"/>
                </a:solidFill>
                <a:latin typeface="ＭＳ Ｐゴシック" panose="020B0600070205080204" pitchFamily="50" charset="-128"/>
                <a:ea typeface="KozGoPro-Light" pitchFamily="34" charset="-128"/>
              </a:rPr>
              <a:t>ライトクレイ調</a:t>
            </a:r>
            <a:endParaRPr lang="en-US" altLang="ja-JP" sz="600" dirty="0">
              <a:solidFill>
                <a:srgbClr val="171000"/>
              </a:solidFill>
              <a:latin typeface="ＭＳ Ｐゴシック" panose="020B0600070205080204" pitchFamily="50" charset="-128"/>
              <a:ea typeface="KozGoPro-Light" pitchFamily="34" charset="-128"/>
            </a:endParaRPr>
          </a:p>
          <a:p>
            <a:pPr>
              <a:spcBef>
                <a:spcPct val="0"/>
              </a:spcBef>
              <a:buFont typeface="Arial" panose="020B0604020202020204" pitchFamily="34" charset="0"/>
              <a:buNone/>
            </a:pPr>
            <a:r>
              <a:rPr lang="en-US" altLang="ja-JP" sz="500" dirty="0">
                <a:solidFill>
                  <a:srgbClr val="FF0000"/>
                </a:solidFill>
                <a:latin typeface="ＭＳ Ｐゴシック" panose="020B0600070205080204" pitchFamily="50" charset="-128"/>
                <a:ea typeface="KozGoPro-Light" pitchFamily="34" charset="-128"/>
              </a:rPr>
              <a:t>※</a:t>
            </a:r>
            <a:r>
              <a:rPr lang="ja-JP" altLang="en-US" sz="500" dirty="0">
                <a:solidFill>
                  <a:srgbClr val="FF0000"/>
                </a:solidFill>
                <a:latin typeface="ＭＳ Ｐゴシック" panose="020B0600070205080204" pitchFamily="50" charset="-128"/>
                <a:ea typeface="KozGoPro-Light" pitchFamily="34" charset="-128"/>
              </a:rPr>
              <a:t>フットフィール仕上げではありません</a:t>
            </a:r>
            <a:endParaRPr lang="ja-JP" altLang="ja-JP" sz="500" dirty="0">
              <a:solidFill>
                <a:srgbClr val="FF0000"/>
              </a:solidFill>
              <a:latin typeface="ＭＳ Ｐゴシック" panose="020B0600070205080204" pitchFamily="50" charset="-128"/>
              <a:ea typeface="KozGoPro-Light" pitchFamily="34" charset="-128"/>
            </a:endParaRPr>
          </a:p>
        </p:txBody>
      </p:sp>
      <p:pic>
        <p:nvPicPr>
          <p:cNvPr id="23" name="図 22">
            <a:extLst>
              <a:ext uri="{FF2B5EF4-FFF2-40B4-BE49-F238E27FC236}">
                <a16:creationId xmlns:a16="http://schemas.microsoft.com/office/drawing/2014/main" id="{4B4DDABF-6EC8-4C7F-A3E5-8194038E7CEF}"/>
              </a:ext>
            </a:extLst>
          </p:cNvPr>
          <p:cNvPicPr>
            <a:picLocks noChangeAspect="1"/>
          </p:cNvPicPr>
          <p:nvPr/>
        </p:nvPicPr>
        <p:blipFill>
          <a:blip r:embed="rId43">
            <a:extLst>
              <a:ext uri="{BEBA8EAE-BF5A-486C-A8C5-ECC9F3942E4B}">
                <a14:imgProps xmlns:a14="http://schemas.microsoft.com/office/drawing/2010/main">
                  <a14:imgLayer r:embed="rId44">
                    <a14:imgEffect>
                      <a14:backgroundRemoval t="10000" b="90000" l="10000" r="90000"/>
                    </a14:imgEffect>
                  </a14:imgLayer>
                </a14:imgProps>
              </a:ext>
            </a:extLst>
          </a:blip>
          <a:stretch>
            <a:fillRect/>
          </a:stretch>
        </p:blipFill>
        <p:spPr>
          <a:xfrm>
            <a:off x="9103732" y="4474597"/>
            <a:ext cx="148056" cy="152411"/>
          </a:xfrm>
          <a:prstGeom prst="rect">
            <a:avLst/>
          </a:prstGeom>
        </p:spPr>
      </p:pic>
      <p:pic>
        <p:nvPicPr>
          <p:cNvPr id="138" name="図 137">
            <a:extLst>
              <a:ext uri="{FF2B5EF4-FFF2-40B4-BE49-F238E27FC236}">
                <a16:creationId xmlns:a16="http://schemas.microsoft.com/office/drawing/2014/main" id="{AD561562-7EF2-4160-92C6-C5BEEA035BDD}"/>
              </a:ext>
            </a:extLst>
          </p:cNvPr>
          <p:cNvPicPr>
            <a:picLocks noChangeAspect="1"/>
          </p:cNvPicPr>
          <p:nvPr/>
        </p:nvPicPr>
        <p:blipFill>
          <a:blip r:embed="rId43">
            <a:extLst>
              <a:ext uri="{BEBA8EAE-BF5A-486C-A8C5-ECC9F3942E4B}">
                <a14:imgProps xmlns:a14="http://schemas.microsoft.com/office/drawing/2010/main">
                  <a14:imgLayer r:embed="rId44">
                    <a14:imgEffect>
                      <a14:backgroundRemoval t="10000" b="90000" l="10000" r="90000"/>
                    </a14:imgEffect>
                  </a14:imgLayer>
                </a14:imgProps>
              </a:ext>
            </a:extLst>
          </a:blip>
          <a:stretch>
            <a:fillRect/>
          </a:stretch>
        </p:blipFill>
        <p:spPr>
          <a:xfrm>
            <a:off x="5808002" y="5567084"/>
            <a:ext cx="148056" cy="152411"/>
          </a:xfrm>
          <a:prstGeom prst="rect">
            <a:avLst/>
          </a:prstGeom>
        </p:spPr>
      </p:pic>
      <p:pic>
        <p:nvPicPr>
          <p:cNvPr id="141" name="図 140">
            <a:extLst>
              <a:ext uri="{FF2B5EF4-FFF2-40B4-BE49-F238E27FC236}">
                <a16:creationId xmlns:a16="http://schemas.microsoft.com/office/drawing/2014/main" id="{91AB4FBB-66DD-451D-8002-CEF1802149DF}"/>
              </a:ext>
            </a:extLst>
          </p:cNvPr>
          <p:cNvPicPr>
            <a:picLocks noChangeAspect="1"/>
          </p:cNvPicPr>
          <p:nvPr/>
        </p:nvPicPr>
        <p:blipFill>
          <a:blip r:embed="rId43">
            <a:extLst>
              <a:ext uri="{BEBA8EAE-BF5A-486C-A8C5-ECC9F3942E4B}">
                <a14:imgProps xmlns:a14="http://schemas.microsoft.com/office/drawing/2010/main">
                  <a14:imgLayer r:embed="rId44">
                    <a14:imgEffect>
                      <a14:backgroundRemoval t="10000" b="90000" l="10000" r="90000"/>
                    </a14:imgEffect>
                  </a14:imgLayer>
                </a14:imgProps>
              </a:ext>
            </a:extLst>
          </a:blip>
          <a:stretch>
            <a:fillRect/>
          </a:stretch>
        </p:blipFill>
        <p:spPr>
          <a:xfrm>
            <a:off x="10284848" y="5206776"/>
            <a:ext cx="148056" cy="152411"/>
          </a:xfrm>
          <a:prstGeom prst="rect">
            <a:avLst/>
          </a:prstGeom>
        </p:spPr>
      </p:pic>
    </p:spTree>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583</Words>
  <Application>Microsoft Office PowerPoint</Application>
  <PresentationFormat>ユーザー設定</PresentationFormat>
  <Paragraphs>101</Paragraphs>
  <Slides>1</Slides>
  <Notes>1</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vt:i4>
      </vt:variant>
    </vt:vector>
  </HeadingPairs>
  <TitlesOfParts>
    <vt:vector size="13" baseType="lpstr">
      <vt:lpstr>HGPｺﾞｼｯｸE</vt:lpstr>
      <vt:lpstr>HG明朝B</vt:lpstr>
      <vt:lpstr>KozGoPro-Light</vt:lpstr>
      <vt:lpstr>KozMinPro-Heavy</vt:lpstr>
      <vt:lpstr>ＭＳ Ｐゴシック</vt:lpstr>
      <vt:lpstr>ShinGoPro-Regular</vt:lpstr>
      <vt:lpstr>Yu Gothic</vt:lpstr>
      <vt:lpstr>Arial</vt:lpstr>
      <vt:lpstr>Calibri</vt:lpstr>
      <vt:lpstr>Century Gothic</vt:lpstr>
      <vt:lpstr>Times New Roman</vt:lpstr>
      <vt:lpstr>LIXILテーマ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衿香 佐藤</cp:lastModifiedBy>
  <cp:revision>7</cp:revision>
  <dcterms:created xsi:type="dcterms:W3CDTF">2010-09-29T12:55:25Z</dcterms:created>
  <dcterms:modified xsi:type="dcterms:W3CDTF">2025-03-26T06:22:28Z</dcterms:modified>
</cp:coreProperties>
</file>