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300" r:id="rId2"/>
    <p:sldId id="322" r:id="rId3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53" userDrawn="1">
          <p15:clr>
            <a:srgbClr val="A4A3A4"/>
          </p15:clr>
        </p15:guide>
        <p15:guide id="2" pos="3345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948"/>
    <a:srgbClr val="787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64" d="100"/>
          <a:sy n="64" d="100"/>
        </p:scale>
        <p:origin x="660" y="390"/>
      </p:cViewPr>
      <p:guideLst>
        <p:guide orient="horz" pos="453"/>
        <p:guide pos="33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jp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jpeg"/><Relationship Id="rId18" Type="http://schemas.openxmlformats.org/officeDocument/2006/relationships/image" Target="../media/image46.jpeg"/><Relationship Id="rId26" Type="http://schemas.openxmlformats.org/officeDocument/2006/relationships/image" Target="../media/image54.emf"/><Relationship Id="rId39" Type="http://schemas.openxmlformats.org/officeDocument/2006/relationships/image" Target="../media/image67.jpeg"/><Relationship Id="rId3" Type="http://schemas.openxmlformats.org/officeDocument/2006/relationships/image" Target="../media/image31.jpg"/><Relationship Id="rId21" Type="http://schemas.openxmlformats.org/officeDocument/2006/relationships/image" Target="../media/image49.jpg"/><Relationship Id="rId34" Type="http://schemas.openxmlformats.org/officeDocument/2006/relationships/image" Target="../media/image62.jpeg"/><Relationship Id="rId42" Type="http://schemas.openxmlformats.org/officeDocument/2006/relationships/image" Target="../media/image70.png"/><Relationship Id="rId47" Type="http://schemas.openxmlformats.org/officeDocument/2006/relationships/image" Target="../media/image75.jpg"/><Relationship Id="rId50" Type="http://schemas.openxmlformats.org/officeDocument/2006/relationships/image" Target="../media/image78.jpg"/><Relationship Id="rId7" Type="http://schemas.openxmlformats.org/officeDocument/2006/relationships/image" Target="../media/image35.jpg"/><Relationship Id="rId12" Type="http://schemas.openxmlformats.org/officeDocument/2006/relationships/image" Target="../media/image40.jpeg"/><Relationship Id="rId17" Type="http://schemas.openxmlformats.org/officeDocument/2006/relationships/image" Target="../media/image45.jpeg"/><Relationship Id="rId25" Type="http://schemas.openxmlformats.org/officeDocument/2006/relationships/image" Target="../media/image53.emf"/><Relationship Id="rId33" Type="http://schemas.openxmlformats.org/officeDocument/2006/relationships/image" Target="../media/image61.jpeg"/><Relationship Id="rId38" Type="http://schemas.openxmlformats.org/officeDocument/2006/relationships/image" Target="../media/image66.jpeg"/><Relationship Id="rId46" Type="http://schemas.openxmlformats.org/officeDocument/2006/relationships/image" Target="../media/image74.emf"/><Relationship Id="rId2" Type="http://schemas.openxmlformats.org/officeDocument/2006/relationships/image" Target="../media/image30.jpg"/><Relationship Id="rId16" Type="http://schemas.openxmlformats.org/officeDocument/2006/relationships/image" Target="../media/image44.jpeg"/><Relationship Id="rId20" Type="http://schemas.openxmlformats.org/officeDocument/2006/relationships/image" Target="../media/image48.jpeg"/><Relationship Id="rId29" Type="http://schemas.openxmlformats.org/officeDocument/2006/relationships/image" Target="../media/image57.jpeg"/><Relationship Id="rId41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11" Type="http://schemas.openxmlformats.org/officeDocument/2006/relationships/image" Target="../media/image39.jpeg"/><Relationship Id="rId24" Type="http://schemas.openxmlformats.org/officeDocument/2006/relationships/image" Target="../media/image52.tif"/><Relationship Id="rId32" Type="http://schemas.openxmlformats.org/officeDocument/2006/relationships/image" Target="../media/image60.jpeg"/><Relationship Id="rId37" Type="http://schemas.openxmlformats.org/officeDocument/2006/relationships/image" Target="../media/image65.jpeg"/><Relationship Id="rId40" Type="http://schemas.openxmlformats.org/officeDocument/2006/relationships/image" Target="../media/image68.png"/><Relationship Id="rId45" Type="http://schemas.openxmlformats.org/officeDocument/2006/relationships/image" Target="../media/image73.png"/><Relationship Id="rId5" Type="http://schemas.openxmlformats.org/officeDocument/2006/relationships/image" Target="../media/image33.jpg"/><Relationship Id="rId15" Type="http://schemas.openxmlformats.org/officeDocument/2006/relationships/image" Target="../media/image43.jpeg"/><Relationship Id="rId23" Type="http://schemas.openxmlformats.org/officeDocument/2006/relationships/image" Target="../media/image51.tif"/><Relationship Id="rId28" Type="http://schemas.openxmlformats.org/officeDocument/2006/relationships/image" Target="../media/image56.jpeg"/><Relationship Id="rId36" Type="http://schemas.openxmlformats.org/officeDocument/2006/relationships/image" Target="../media/image64.jpeg"/><Relationship Id="rId49" Type="http://schemas.openxmlformats.org/officeDocument/2006/relationships/image" Target="../media/image77.jpeg"/><Relationship Id="rId10" Type="http://schemas.openxmlformats.org/officeDocument/2006/relationships/image" Target="../media/image38.jpeg"/><Relationship Id="rId19" Type="http://schemas.openxmlformats.org/officeDocument/2006/relationships/image" Target="../media/image47.jpeg"/><Relationship Id="rId31" Type="http://schemas.openxmlformats.org/officeDocument/2006/relationships/image" Target="../media/image59.jpeg"/><Relationship Id="rId44" Type="http://schemas.openxmlformats.org/officeDocument/2006/relationships/image" Target="../media/image72.pn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Relationship Id="rId22" Type="http://schemas.openxmlformats.org/officeDocument/2006/relationships/image" Target="../media/image50.jpg"/><Relationship Id="rId27" Type="http://schemas.openxmlformats.org/officeDocument/2006/relationships/image" Target="../media/image55.emf"/><Relationship Id="rId30" Type="http://schemas.openxmlformats.org/officeDocument/2006/relationships/image" Target="../media/image58.jpeg"/><Relationship Id="rId35" Type="http://schemas.openxmlformats.org/officeDocument/2006/relationships/image" Target="../media/image63.jpeg"/><Relationship Id="rId43" Type="http://schemas.openxmlformats.org/officeDocument/2006/relationships/image" Target="../media/image71.png"/><Relationship Id="rId48" Type="http://schemas.openxmlformats.org/officeDocument/2006/relationships/image" Target="../media/image76.jpg"/><Relationship Id="rId8" Type="http://schemas.openxmlformats.org/officeDocument/2006/relationships/image" Target="../media/image36.jpeg"/><Relationship Id="rId51" Type="http://schemas.openxmlformats.org/officeDocument/2006/relationships/image" Target="../media/image7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5027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枕棚・中段セット／すっきり棚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SPD99999008220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05CCF6AE-951B-48AB-A607-FDC5939B07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144" y="2546027"/>
            <a:ext cx="4705270" cy="3772694"/>
          </a:xfrm>
          <a:prstGeom prst="rect">
            <a:avLst/>
          </a:prstGeom>
        </p:spPr>
      </p:pic>
      <p:sp>
        <p:nvSpPr>
          <p:cNvPr id="26" name="object 6">
            <a:extLst>
              <a:ext uri="{FF2B5EF4-FFF2-40B4-BE49-F238E27FC236}">
                <a16:creationId xmlns:a16="http://schemas.microsoft.com/office/drawing/2014/main" id="{605B70A9-8D93-40D7-BDB1-6BBBEF7D8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3263" y="4693146"/>
            <a:ext cx="1849438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953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ja-JP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クローゼット折れ戸の扉後ろは、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ja-JP" altLang="ja-JP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扉のたたみ代でデッドスペースになりがち。</a:t>
            </a:r>
          </a:p>
        </p:txBody>
      </p:sp>
      <p:sp>
        <p:nvSpPr>
          <p:cNvPr id="27" name="object 14">
            <a:extLst>
              <a:ext uri="{FF2B5EF4-FFF2-40B4-BE49-F238E27FC236}">
                <a16:creationId xmlns:a16="http://schemas.microsoft.com/office/drawing/2014/main" id="{9A466863-7AD5-4B25-9A2A-056F2E7A398C}"/>
              </a:ext>
            </a:extLst>
          </p:cNvPr>
          <p:cNvSpPr>
            <a:spLocks/>
          </p:cNvSpPr>
          <p:nvPr/>
        </p:nvSpPr>
        <p:spPr bwMode="auto">
          <a:xfrm>
            <a:off x="5750498" y="1801354"/>
            <a:ext cx="1963738" cy="873125"/>
          </a:xfrm>
          <a:custGeom>
            <a:avLst/>
            <a:gdLst>
              <a:gd name="T0" fmla="*/ 9680 w 2205355"/>
              <a:gd name="T1" fmla="*/ 0 h 980439"/>
              <a:gd name="T2" fmla="*/ 0 w 2205355"/>
              <a:gd name="T3" fmla="*/ 4336 h 980439"/>
              <a:gd name="T4" fmla="*/ 20339 w 2205355"/>
              <a:gd name="T5" fmla="*/ 13447 h 980439"/>
              <a:gd name="T6" fmla="*/ 30117 w 2205355"/>
              <a:gd name="T7" fmla="*/ 9146 h 980439"/>
              <a:gd name="T8" fmla="*/ 9680 w 2205355"/>
              <a:gd name="T9" fmla="*/ 0 h 980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05355" h="980439">
                <a:moveTo>
                  <a:pt x="708723" y="0"/>
                </a:moveTo>
                <a:lnTo>
                  <a:pt x="0" y="316090"/>
                </a:lnTo>
                <a:lnTo>
                  <a:pt x="1489049" y="980351"/>
                </a:lnTo>
                <a:lnTo>
                  <a:pt x="2205151" y="666737"/>
                </a:lnTo>
                <a:lnTo>
                  <a:pt x="70872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ja-JP" altLang="en-US"/>
          </a:p>
        </p:txBody>
      </p:sp>
      <p:sp>
        <p:nvSpPr>
          <p:cNvPr id="28" name="object 68">
            <a:extLst>
              <a:ext uri="{FF2B5EF4-FFF2-40B4-BE49-F238E27FC236}">
                <a16:creationId xmlns:a16="http://schemas.microsoft.com/office/drawing/2014/main" id="{4BD2B16C-47AA-4D6B-A38A-8AE3E6914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0774" y="2449184"/>
            <a:ext cx="2340802" cy="41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12065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38138" algn="l"/>
                <a:tab pos="582613" algn="l"/>
              </a:tabLst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38138" algn="l"/>
                <a:tab pos="582613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38138" algn="l"/>
                <a:tab pos="582613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38138" algn="l"/>
                <a:tab pos="582613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338138" algn="l"/>
                <a:tab pos="582613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38138" algn="l"/>
                <a:tab pos="582613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38138" algn="l"/>
                <a:tab pos="582613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38138" algn="l"/>
                <a:tab pos="582613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38138" algn="l"/>
                <a:tab pos="582613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ja-JP" altLang="ja-JP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洋服をかけたハンガーの一般的な幅は550mm前後。</a:t>
            </a:r>
            <a:endParaRPr lang="en-US" altLang="ja-JP" sz="7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ja-JP" altLang="ja-JP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一方、クローゼットの奥行</a:t>
            </a:r>
            <a:r>
              <a:rPr lang="ja-JP" altLang="en-US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きは</a:t>
            </a:r>
            <a:r>
              <a:rPr lang="en-US" altLang="ja-JP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850mm</a:t>
            </a:r>
            <a:r>
              <a:rPr lang="ja-JP" altLang="en-US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程度が半数以上</a:t>
            </a:r>
            <a:r>
              <a:rPr lang="en-US" altLang="ja-JP" sz="700" baseline="490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700" dirty="0" err="1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lang="en-US" altLang="ja-JP" sz="7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ja-JP" altLang="en-US" sz="7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クローゼットの奥にデッドスペースができてしまいます。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全国新築分譲戸建住宅の</a:t>
            </a: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53%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（</a:t>
            </a: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LIXIL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調べ </a:t>
            </a: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2013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年</a:t>
            </a: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6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月調査）</a:t>
            </a:r>
            <a:endParaRPr lang="ja-JP" altLang="ja-JP" sz="7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9" name="object 87">
            <a:extLst>
              <a:ext uri="{FF2B5EF4-FFF2-40B4-BE49-F238E27FC236}">
                <a16:creationId xmlns:a16="http://schemas.microsoft.com/office/drawing/2014/main" id="{2026A0F1-63FA-4F90-A822-5DDD0122C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000" y="1421268"/>
            <a:ext cx="4052460" cy="166712"/>
          </a:xfrm>
          <a:prstGeom prst="rect">
            <a:avLst/>
          </a:prstGeom>
          <a:noFill/>
          <a:ln>
            <a:noFill/>
          </a:ln>
        </p:spPr>
        <p:txBody>
          <a:bodyPr wrap="square" lIns="0" tIns="2794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ja-JP" altLang="ja-JP" sz="90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見落としていませんか？収納空間のデッドスペース</a:t>
            </a:r>
          </a:p>
        </p:txBody>
      </p:sp>
      <p:sp>
        <p:nvSpPr>
          <p:cNvPr id="30" name="object 101">
            <a:extLst>
              <a:ext uri="{FF2B5EF4-FFF2-40B4-BE49-F238E27FC236}">
                <a16:creationId xmlns:a16="http://schemas.microsoft.com/office/drawing/2014/main" id="{D73527EC-4633-453C-BA71-629A288A396F}"/>
              </a:ext>
            </a:extLst>
          </p:cNvPr>
          <p:cNvSpPr txBox="1"/>
          <p:nvPr/>
        </p:nvSpPr>
        <p:spPr>
          <a:xfrm>
            <a:off x="5440998" y="1153766"/>
            <a:ext cx="4954881" cy="229550"/>
          </a:xfrm>
          <a:prstGeom prst="rect">
            <a:avLst/>
          </a:prstGeom>
        </p:spPr>
        <p:txBody>
          <a:bodyPr wrap="square" lIns="0" tIns="13970" rIns="0" bIns="0">
            <a:spAutoFit/>
          </a:bodyPr>
          <a:lstStyle/>
          <a:p>
            <a:pPr marL="12700">
              <a:spcBef>
                <a:spcPts val="110"/>
              </a:spcBef>
              <a:defRPr/>
            </a:pPr>
            <a:r>
              <a:rPr sz="1400" b="1" spc="4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デッドスペースを活用して、増えていくモノをスッキリ収納</a:t>
            </a:r>
            <a:endParaRPr sz="1400" spc="4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A-OTF ゴシックMB101 Pro DB"/>
            </a:endParaRPr>
          </a:p>
        </p:txBody>
      </p:sp>
      <p:sp>
        <p:nvSpPr>
          <p:cNvPr id="31" name="object 105">
            <a:extLst>
              <a:ext uri="{FF2B5EF4-FFF2-40B4-BE49-F238E27FC236}">
                <a16:creationId xmlns:a16="http://schemas.microsoft.com/office/drawing/2014/main" id="{D0EFA6CC-7D16-491D-82D9-5B60C03E4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0998" y="869065"/>
            <a:ext cx="4741862" cy="288925"/>
          </a:xfrm>
          <a:prstGeom prst="rect">
            <a:avLst/>
          </a:prstGeom>
          <a:noFill/>
          <a:ln w="6350">
            <a:solidFill>
              <a:srgbClr val="A3A4A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14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収納内部に</a:t>
            </a:r>
            <a:endParaRPr lang="ja-JP" altLang="ja-JP" sz="1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A-OTF ゴシックMB101 Pro DB"/>
            </a:endParaRPr>
          </a:p>
        </p:txBody>
      </p:sp>
      <p:grpSp>
        <p:nvGrpSpPr>
          <p:cNvPr id="32" name="グループ化 3097">
            <a:extLst>
              <a:ext uri="{FF2B5EF4-FFF2-40B4-BE49-F238E27FC236}">
                <a16:creationId xmlns:a16="http://schemas.microsoft.com/office/drawing/2014/main" id="{DF9494F6-9438-4D5B-BCBF-FE41E6DF5339}"/>
              </a:ext>
            </a:extLst>
          </p:cNvPr>
          <p:cNvGrpSpPr>
            <a:grpSpLocks/>
          </p:cNvGrpSpPr>
          <p:nvPr/>
        </p:nvGrpSpPr>
        <p:grpSpPr bwMode="auto">
          <a:xfrm>
            <a:off x="6114036" y="1634662"/>
            <a:ext cx="1798637" cy="3144837"/>
            <a:chOff x="293424" y="1747654"/>
            <a:chExt cx="1799728" cy="3144753"/>
          </a:xfrm>
        </p:grpSpPr>
        <p:sp>
          <p:nvSpPr>
            <p:cNvPr id="33" name="object 9">
              <a:extLst>
                <a:ext uri="{FF2B5EF4-FFF2-40B4-BE49-F238E27FC236}">
                  <a16:creationId xmlns:a16="http://schemas.microsoft.com/office/drawing/2014/main" id="{B79D2A4B-BF19-45B3-89E2-02B23DF79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435" y="2416621"/>
              <a:ext cx="587515" cy="1800431"/>
            </a:xfrm>
            <a:custGeom>
              <a:avLst/>
              <a:gdLst>
                <a:gd name="T0" fmla="*/ 7998 w 659764"/>
                <a:gd name="T1" fmla="*/ 0 h 2021839"/>
                <a:gd name="T2" fmla="*/ 7388 w 659764"/>
                <a:gd name="T3" fmla="*/ 40 h 2021839"/>
                <a:gd name="T4" fmla="*/ 6671 w 659764"/>
                <a:gd name="T5" fmla="*/ 153 h 2021839"/>
                <a:gd name="T6" fmla="*/ 5871 w 659764"/>
                <a:gd name="T7" fmla="*/ 338 h 2021839"/>
                <a:gd name="T8" fmla="*/ 5003 w 659764"/>
                <a:gd name="T9" fmla="*/ 590 h 2021839"/>
                <a:gd name="T10" fmla="*/ 4089 w 659764"/>
                <a:gd name="T11" fmla="*/ 910 h 2021839"/>
                <a:gd name="T12" fmla="*/ 3194 w 659764"/>
                <a:gd name="T13" fmla="*/ 1275 h 2021839"/>
                <a:gd name="T14" fmla="*/ 2375 w 659764"/>
                <a:gd name="T15" fmla="*/ 1660 h 2021839"/>
                <a:gd name="T16" fmla="*/ 1653 w 659764"/>
                <a:gd name="T17" fmla="*/ 2051 h 2021839"/>
                <a:gd name="T18" fmla="*/ 1041 w 659764"/>
                <a:gd name="T19" fmla="*/ 2438 h 2021839"/>
                <a:gd name="T20" fmla="*/ 554 w 659764"/>
                <a:gd name="T21" fmla="*/ 2811 h 2021839"/>
                <a:gd name="T22" fmla="*/ 32 w 659764"/>
                <a:gd name="T23" fmla="*/ 3469 h 2021839"/>
                <a:gd name="T24" fmla="*/ 26 w 659764"/>
                <a:gd name="T25" fmla="*/ 3731 h 2021839"/>
                <a:gd name="T26" fmla="*/ 26 w 659764"/>
                <a:gd name="T27" fmla="*/ 27099 h 2021839"/>
                <a:gd name="T28" fmla="*/ 4 w 659764"/>
                <a:gd name="T29" fmla="*/ 27183 h 2021839"/>
                <a:gd name="T30" fmla="*/ 545 w 659764"/>
                <a:gd name="T31" fmla="*/ 27635 h 2021839"/>
                <a:gd name="T32" fmla="*/ 1031 w 659764"/>
                <a:gd name="T33" fmla="*/ 27669 h 2021839"/>
                <a:gd name="T34" fmla="*/ 1641 w 659764"/>
                <a:gd name="T35" fmla="*/ 27629 h 2021839"/>
                <a:gd name="T36" fmla="*/ 2357 w 659764"/>
                <a:gd name="T37" fmla="*/ 27515 h 2021839"/>
                <a:gd name="T38" fmla="*/ 3161 w 659764"/>
                <a:gd name="T39" fmla="*/ 27331 h 2021839"/>
                <a:gd name="T40" fmla="*/ 4027 w 659764"/>
                <a:gd name="T41" fmla="*/ 27079 h 2021839"/>
                <a:gd name="T42" fmla="*/ 4940 w 659764"/>
                <a:gd name="T43" fmla="*/ 26760 h 2021839"/>
                <a:gd name="T44" fmla="*/ 5835 w 659764"/>
                <a:gd name="T45" fmla="*/ 26395 h 2021839"/>
                <a:gd name="T46" fmla="*/ 6652 w 659764"/>
                <a:gd name="T47" fmla="*/ 26010 h 2021839"/>
                <a:gd name="T48" fmla="*/ 7375 w 659764"/>
                <a:gd name="T49" fmla="*/ 25619 h 2021839"/>
                <a:gd name="T50" fmla="*/ 7990 w 659764"/>
                <a:gd name="T51" fmla="*/ 25232 h 2021839"/>
                <a:gd name="T52" fmla="*/ 8474 w 659764"/>
                <a:gd name="T53" fmla="*/ 24858 h 2021839"/>
                <a:gd name="T54" fmla="*/ 8998 w 659764"/>
                <a:gd name="T55" fmla="*/ 24200 h 2021839"/>
                <a:gd name="T56" fmla="*/ 9005 w 659764"/>
                <a:gd name="T57" fmla="*/ 23939 h 2021839"/>
                <a:gd name="T58" fmla="*/ 9005 w 659764"/>
                <a:gd name="T59" fmla="*/ 571 h 2021839"/>
                <a:gd name="T60" fmla="*/ 9026 w 659764"/>
                <a:gd name="T61" fmla="*/ 487 h 2021839"/>
                <a:gd name="T62" fmla="*/ 9029 w 659764"/>
                <a:gd name="T63" fmla="*/ 409 h 2021839"/>
                <a:gd name="T64" fmla="*/ 9005 w 659764"/>
                <a:gd name="T65" fmla="*/ 339 h 2021839"/>
                <a:gd name="T66" fmla="*/ 8826 w 659764"/>
                <a:gd name="T67" fmla="*/ 146 h 2021839"/>
                <a:gd name="T68" fmla="*/ 8485 w 659764"/>
                <a:gd name="T69" fmla="*/ 34 h 2021839"/>
                <a:gd name="T70" fmla="*/ 7998 w 659764"/>
                <a:gd name="T71" fmla="*/ 0 h 202183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9764" h="2021839">
                  <a:moveTo>
                    <a:pt x="584379" y="0"/>
                  </a:moveTo>
                  <a:lnTo>
                    <a:pt x="539740" y="2960"/>
                  </a:lnTo>
                  <a:lnTo>
                    <a:pt x="487415" y="11257"/>
                  </a:lnTo>
                  <a:lnTo>
                    <a:pt x="428849" y="24723"/>
                  </a:lnTo>
                  <a:lnTo>
                    <a:pt x="365485" y="43191"/>
                  </a:lnTo>
                  <a:lnTo>
                    <a:pt x="298767" y="66494"/>
                  </a:lnTo>
                  <a:lnTo>
                    <a:pt x="233309" y="93138"/>
                  </a:lnTo>
                  <a:lnTo>
                    <a:pt x="173565" y="121186"/>
                  </a:lnTo>
                  <a:lnTo>
                    <a:pt x="120729" y="149811"/>
                  </a:lnTo>
                  <a:lnTo>
                    <a:pt x="75993" y="178182"/>
                  </a:lnTo>
                  <a:lnTo>
                    <a:pt x="40550" y="205472"/>
                  </a:lnTo>
                  <a:lnTo>
                    <a:pt x="2313" y="253492"/>
                  </a:lnTo>
                  <a:lnTo>
                    <a:pt x="1904" y="272564"/>
                  </a:lnTo>
                  <a:lnTo>
                    <a:pt x="1904" y="1979939"/>
                  </a:lnTo>
                  <a:lnTo>
                    <a:pt x="228" y="1986061"/>
                  </a:lnTo>
                  <a:lnTo>
                    <a:pt x="39757" y="2019094"/>
                  </a:lnTo>
                  <a:lnTo>
                    <a:pt x="75264" y="2021625"/>
                  </a:lnTo>
                  <a:lnTo>
                    <a:pt x="119900" y="2018655"/>
                  </a:lnTo>
                  <a:lnTo>
                    <a:pt x="172223" y="2010351"/>
                  </a:lnTo>
                  <a:lnTo>
                    <a:pt x="230876" y="1996856"/>
                  </a:lnTo>
                  <a:lnTo>
                    <a:pt x="294158" y="1978411"/>
                  </a:lnTo>
                  <a:lnTo>
                    <a:pt x="360883" y="1955111"/>
                  </a:lnTo>
                  <a:lnTo>
                    <a:pt x="426337" y="1928469"/>
                  </a:lnTo>
                  <a:lnTo>
                    <a:pt x="486079" y="1900424"/>
                  </a:lnTo>
                  <a:lnTo>
                    <a:pt x="538915" y="1871806"/>
                  </a:lnTo>
                  <a:lnTo>
                    <a:pt x="583652" y="1843441"/>
                  </a:lnTo>
                  <a:lnTo>
                    <a:pt x="619096" y="1816158"/>
                  </a:lnTo>
                  <a:lnTo>
                    <a:pt x="657336" y="1768149"/>
                  </a:lnTo>
                  <a:lnTo>
                    <a:pt x="657745" y="1749079"/>
                  </a:lnTo>
                  <a:lnTo>
                    <a:pt x="657745" y="41716"/>
                  </a:lnTo>
                  <a:lnTo>
                    <a:pt x="659434" y="35582"/>
                  </a:lnTo>
                  <a:lnTo>
                    <a:pt x="659650" y="29867"/>
                  </a:lnTo>
                  <a:lnTo>
                    <a:pt x="657745" y="24800"/>
                  </a:lnTo>
                  <a:lnTo>
                    <a:pt x="644826" y="10752"/>
                  </a:lnTo>
                  <a:lnTo>
                    <a:pt x="619889" y="2541"/>
                  </a:lnTo>
                  <a:lnTo>
                    <a:pt x="584379" y="0"/>
                  </a:lnTo>
                  <a:close/>
                </a:path>
              </a:pathLst>
            </a:custGeom>
            <a:solidFill>
              <a:srgbClr val="BD9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7B42CD98-EF52-44BB-A01E-F2B3E3F43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32" y="2416625"/>
              <a:ext cx="584122" cy="265202"/>
            </a:xfrm>
            <a:custGeom>
              <a:avLst/>
              <a:gdLst>
                <a:gd name="T0" fmla="*/ 7973 w 655955"/>
                <a:gd name="T1" fmla="*/ 0 h 297814"/>
                <a:gd name="T2" fmla="*/ 7361 w 655955"/>
                <a:gd name="T3" fmla="*/ 40 h 297814"/>
                <a:gd name="T4" fmla="*/ 6645 w 655955"/>
                <a:gd name="T5" fmla="*/ 153 h 297814"/>
                <a:gd name="T6" fmla="*/ 5843 w 655955"/>
                <a:gd name="T7" fmla="*/ 338 h 297814"/>
                <a:gd name="T8" fmla="*/ 4975 w 655955"/>
                <a:gd name="T9" fmla="*/ 590 h 297814"/>
                <a:gd name="T10" fmla="*/ 4062 w 655955"/>
                <a:gd name="T11" fmla="*/ 910 h 297814"/>
                <a:gd name="T12" fmla="*/ 3167 w 655955"/>
                <a:gd name="T13" fmla="*/ 1275 h 297814"/>
                <a:gd name="T14" fmla="*/ 2350 w 655955"/>
                <a:gd name="T15" fmla="*/ 1660 h 297814"/>
                <a:gd name="T16" fmla="*/ 1627 w 655955"/>
                <a:gd name="T17" fmla="*/ 2052 h 297814"/>
                <a:gd name="T18" fmla="*/ 1013 w 655955"/>
                <a:gd name="T19" fmla="*/ 2438 h 297814"/>
                <a:gd name="T20" fmla="*/ 530 w 655955"/>
                <a:gd name="T21" fmla="*/ 2813 h 297814"/>
                <a:gd name="T22" fmla="*/ 5 w 655955"/>
                <a:gd name="T23" fmla="*/ 3472 h 297814"/>
                <a:gd name="T24" fmla="*/ 0 w 655955"/>
                <a:gd name="T25" fmla="*/ 3731 h 297814"/>
                <a:gd name="T26" fmla="*/ 177 w 655955"/>
                <a:gd name="T27" fmla="*/ 3924 h 297814"/>
                <a:gd name="T28" fmla="*/ 518 w 655955"/>
                <a:gd name="T29" fmla="*/ 4037 h 297814"/>
                <a:gd name="T30" fmla="*/ 1004 w 655955"/>
                <a:gd name="T31" fmla="*/ 4070 h 297814"/>
                <a:gd name="T32" fmla="*/ 1615 w 655955"/>
                <a:gd name="T33" fmla="*/ 4029 h 297814"/>
                <a:gd name="T34" fmla="*/ 2330 w 655955"/>
                <a:gd name="T35" fmla="*/ 3916 h 297814"/>
                <a:gd name="T36" fmla="*/ 3135 w 655955"/>
                <a:gd name="T37" fmla="*/ 3731 h 297814"/>
                <a:gd name="T38" fmla="*/ 4000 w 655955"/>
                <a:gd name="T39" fmla="*/ 3479 h 297814"/>
                <a:gd name="T40" fmla="*/ 4913 w 655955"/>
                <a:gd name="T41" fmla="*/ 3160 h 297814"/>
                <a:gd name="T42" fmla="*/ 5808 w 655955"/>
                <a:gd name="T43" fmla="*/ 2795 h 297814"/>
                <a:gd name="T44" fmla="*/ 6627 w 655955"/>
                <a:gd name="T45" fmla="*/ 2411 h 297814"/>
                <a:gd name="T46" fmla="*/ 7350 w 655955"/>
                <a:gd name="T47" fmla="*/ 2020 h 297814"/>
                <a:gd name="T48" fmla="*/ 7962 w 655955"/>
                <a:gd name="T49" fmla="*/ 1631 h 297814"/>
                <a:gd name="T50" fmla="*/ 8447 w 655955"/>
                <a:gd name="T51" fmla="*/ 1258 h 297814"/>
                <a:gd name="T52" fmla="*/ 8972 w 655955"/>
                <a:gd name="T53" fmla="*/ 600 h 297814"/>
                <a:gd name="T54" fmla="*/ 8976 w 655955"/>
                <a:gd name="T55" fmla="*/ 339 h 297814"/>
                <a:gd name="T56" fmla="*/ 8800 w 655955"/>
                <a:gd name="T57" fmla="*/ 146 h 297814"/>
                <a:gd name="T58" fmla="*/ 8458 w 655955"/>
                <a:gd name="T59" fmla="*/ 34 h 297814"/>
                <a:gd name="T60" fmla="*/ 7973 w 655955"/>
                <a:gd name="T61" fmla="*/ 0 h 29781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55955" h="297814">
                  <a:moveTo>
                    <a:pt x="582474" y="0"/>
                  </a:moveTo>
                  <a:lnTo>
                    <a:pt x="537835" y="2962"/>
                  </a:lnTo>
                  <a:lnTo>
                    <a:pt x="485510" y="11259"/>
                  </a:lnTo>
                  <a:lnTo>
                    <a:pt x="426944" y="24725"/>
                  </a:lnTo>
                  <a:lnTo>
                    <a:pt x="363580" y="43191"/>
                  </a:lnTo>
                  <a:lnTo>
                    <a:pt x="296819" y="66508"/>
                  </a:lnTo>
                  <a:lnTo>
                    <a:pt x="231404" y="93135"/>
                  </a:lnTo>
                  <a:lnTo>
                    <a:pt x="171660" y="121185"/>
                  </a:lnTo>
                  <a:lnTo>
                    <a:pt x="118824" y="149811"/>
                  </a:lnTo>
                  <a:lnTo>
                    <a:pt x="74088" y="178185"/>
                  </a:lnTo>
                  <a:lnTo>
                    <a:pt x="38645" y="205478"/>
                  </a:lnTo>
                  <a:lnTo>
                    <a:pt x="408" y="253501"/>
                  </a:lnTo>
                  <a:lnTo>
                    <a:pt x="0" y="272573"/>
                  </a:lnTo>
                  <a:lnTo>
                    <a:pt x="12918" y="286611"/>
                  </a:lnTo>
                  <a:lnTo>
                    <a:pt x="37852" y="294813"/>
                  </a:lnTo>
                  <a:lnTo>
                    <a:pt x="73359" y="297346"/>
                  </a:lnTo>
                  <a:lnTo>
                    <a:pt x="117995" y="294378"/>
                  </a:lnTo>
                  <a:lnTo>
                    <a:pt x="170318" y="286074"/>
                  </a:lnTo>
                  <a:lnTo>
                    <a:pt x="228989" y="272573"/>
                  </a:lnTo>
                  <a:lnTo>
                    <a:pt x="292253" y="254133"/>
                  </a:lnTo>
                  <a:lnTo>
                    <a:pt x="358978" y="230828"/>
                  </a:lnTo>
                  <a:lnTo>
                    <a:pt x="424432" y="204187"/>
                  </a:lnTo>
                  <a:lnTo>
                    <a:pt x="484174" y="176144"/>
                  </a:lnTo>
                  <a:lnTo>
                    <a:pt x="537010" y="147527"/>
                  </a:lnTo>
                  <a:lnTo>
                    <a:pt x="581747" y="119164"/>
                  </a:lnTo>
                  <a:lnTo>
                    <a:pt x="617191" y="91882"/>
                  </a:lnTo>
                  <a:lnTo>
                    <a:pt x="655431" y="43870"/>
                  </a:lnTo>
                  <a:lnTo>
                    <a:pt x="655840" y="24796"/>
                  </a:lnTo>
                  <a:lnTo>
                    <a:pt x="642921" y="10749"/>
                  </a:lnTo>
                  <a:lnTo>
                    <a:pt x="617984" y="2540"/>
                  </a:lnTo>
                  <a:lnTo>
                    <a:pt x="582474" y="0"/>
                  </a:lnTo>
                  <a:close/>
                </a:path>
              </a:pathLst>
            </a:custGeom>
            <a:solidFill>
              <a:srgbClr val="FFFFFF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36" name="object 11">
              <a:extLst>
                <a:ext uri="{FF2B5EF4-FFF2-40B4-BE49-F238E27FC236}">
                  <a16:creationId xmlns:a16="http://schemas.microsoft.com/office/drawing/2014/main" id="{617273A8-FC4F-4D2F-98B3-3E0AC18D0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9298" y="2525276"/>
              <a:ext cx="733404" cy="1860936"/>
            </a:xfrm>
            <a:custGeom>
              <a:avLst/>
              <a:gdLst>
                <a:gd name="T0" fmla="*/ 609 w 823594"/>
                <a:gd name="T1" fmla="*/ 0 h 2089785"/>
                <a:gd name="T2" fmla="*/ 270 w 823594"/>
                <a:gd name="T3" fmla="*/ 28 h 2089785"/>
                <a:gd name="T4" fmla="*/ 61 w 823594"/>
                <a:gd name="T5" fmla="*/ 119 h 2089785"/>
                <a:gd name="T6" fmla="*/ 14 w 823594"/>
                <a:gd name="T7" fmla="*/ 184 h 2089785"/>
                <a:gd name="T8" fmla="*/ 0 w 823594"/>
                <a:gd name="T9" fmla="*/ 260 h 2089785"/>
                <a:gd name="T10" fmla="*/ 16 w 823594"/>
                <a:gd name="T11" fmla="*/ 347 h 2089785"/>
                <a:gd name="T12" fmla="*/ 61 w 823594"/>
                <a:gd name="T13" fmla="*/ 445 h 2089785"/>
                <a:gd name="T14" fmla="*/ 61 w 823594"/>
                <a:gd name="T15" fmla="*/ 23763 h 2089785"/>
                <a:gd name="T16" fmla="*/ 403 w 823594"/>
                <a:gd name="T17" fmla="*/ 24468 h 2089785"/>
                <a:gd name="T18" fmla="*/ 836 w 823594"/>
                <a:gd name="T19" fmla="*/ 24807 h 2089785"/>
                <a:gd name="T20" fmla="*/ 1407 w 823594"/>
                <a:gd name="T21" fmla="*/ 25182 h 2089785"/>
                <a:gd name="T22" fmla="*/ 2103 w 823594"/>
                <a:gd name="T23" fmla="*/ 25586 h 2089785"/>
                <a:gd name="T24" fmla="*/ 2908 w 823594"/>
                <a:gd name="T25" fmla="*/ 26009 h 2089785"/>
                <a:gd name="T26" fmla="*/ 3813 w 823594"/>
                <a:gd name="T27" fmla="*/ 26443 h 2089785"/>
                <a:gd name="T28" fmla="*/ 4801 w 823594"/>
                <a:gd name="T29" fmla="*/ 26880 h 2089785"/>
                <a:gd name="T30" fmla="*/ 5716 w 823594"/>
                <a:gd name="T31" fmla="*/ 27252 h 2089785"/>
                <a:gd name="T32" fmla="*/ 6605 w 823594"/>
                <a:gd name="T33" fmla="*/ 27587 h 2089785"/>
                <a:gd name="T34" fmla="*/ 7455 w 823594"/>
                <a:gd name="T35" fmla="*/ 27879 h 2089785"/>
                <a:gd name="T36" fmla="*/ 8252 w 823594"/>
                <a:gd name="T37" fmla="*/ 28126 h 2089785"/>
                <a:gd name="T38" fmla="*/ 8984 w 823594"/>
                <a:gd name="T39" fmla="*/ 28324 h 2089785"/>
                <a:gd name="T40" fmla="*/ 9639 w 823594"/>
                <a:gd name="T41" fmla="*/ 28470 h 2089785"/>
                <a:gd name="T42" fmla="*/ 10201 w 823594"/>
                <a:gd name="T43" fmla="*/ 28563 h 2089785"/>
                <a:gd name="T44" fmla="*/ 10657 w 823594"/>
                <a:gd name="T45" fmla="*/ 28596 h 2089785"/>
                <a:gd name="T46" fmla="*/ 10997 w 823594"/>
                <a:gd name="T47" fmla="*/ 28570 h 2089785"/>
                <a:gd name="T48" fmla="*/ 11206 w 823594"/>
                <a:gd name="T49" fmla="*/ 28476 h 2089785"/>
                <a:gd name="T50" fmla="*/ 11251 w 823594"/>
                <a:gd name="T51" fmla="*/ 28413 h 2089785"/>
                <a:gd name="T52" fmla="*/ 11267 w 823594"/>
                <a:gd name="T53" fmla="*/ 28336 h 2089785"/>
                <a:gd name="T54" fmla="*/ 11251 w 823594"/>
                <a:gd name="T55" fmla="*/ 28248 h 2089785"/>
                <a:gd name="T56" fmla="*/ 11206 w 823594"/>
                <a:gd name="T57" fmla="*/ 28150 h 2089785"/>
                <a:gd name="T58" fmla="*/ 11206 w 823594"/>
                <a:gd name="T59" fmla="*/ 4834 h 2089785"/>
                <a:gd name="T60" fmla="*/ 10865 w 823594"/>
                <a:gd name="T61" fmla="*/ 4129 h 2089785"/>
                <a:gd name="T62" fmla="*/ 10430 w 823594"/>
                <a:gd name="T63" fmla="*/ 3791 h 2089785"/>
                <a:gd name="T64" fmla="*/ 9860 w 823594"/>
                <a:gd name="T65" fmla="*/ 3414 h 2089785"/>
                <a:gd name="T66" fmla="*/ 9166 w 823594"/>
                <a:gd name="T67" fmla="*/ 3011 h 2089785"/>
                <a:gd name="T68" fmla="*/ 8358 w 823594"/>
                <a:gd name="T69" fmla="*/ 2587 h 2089785"/>
                <a:gd name="T70" fmla="*/ 7455 w 823594"/>
                <a:gd name="T71" fmla="*/ 2153 h 2089785"/>
                <a:gd name="T72" fmla="*/ 6467 w 823594"/>
                <a:gd name="T73" fmla="*/ 1718 h 2089785"/>
                <a:gd name="T74" fmla="*/ 5551 w 823594"/>
                <a:gd name="T75" fmla="*/ 1345 h 2089785"/>
                <a:gd name="T76" fmla="*/ 4664 w 823594"/>
                <a:gd name="T77" fmla="*/ 1011 h 2089785"/>
                <a:gd name="T78" fmla="*/ 3813 w 823594"/>
                <a:gd name="T79" fmla="*/ 720 h 2089785"/>
                <a:gd name="T80" fmla="*/ 3015 w 823594"/>
                <a:gd name="T81" fmla="*/ 472 h 2089785"/>
                <a:gd name="T82" fmla="*/ 2283 w 823594"/>
                <a:gd name="T83" fmla="*/ 273 h 2089785"/>
                <a:gd name="T84" fmla="*/ 1628 w 823594"/>
                <a:gd name="T85" fmla="*/ 126 h 2089785"/>
                <a:gd name="T86" fmla="*/ 1067 w 823594"/>
                <a:gd name="T87" fmla="*/ 34 h 2089785"/>
                <a:gd name="T88" fmla="*/ 609 w 823594"/>
                <a:gd name="T89" fmla="*/ 0 h 208978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823594" h="2089785">
                  <a:moveTo>
                    <a:pt x="44502" y="0"/>
                  </a:moveTo>
                  <a:lnTo>
                    <a:pt x="19713" y="2017"/>
                  </a:lnTo>
                  <a:lnTo>
                    <a:pt x="4514" y="8767"/>
                  </a:lnTo>
                  <a:lnTo>
                    <a:pt x="1082" y="13460"/>
                  </a:lnTo>
                  <a:lnTo>
                    <a:pt x="0" y="19011"/>
                  </a:lnTo>
                  <a:lnTo>
                    <a:pt x="1175" y="25375"/>
                  </a:lnTo>
                  <a:lnTo>
                    <a:pt x="4514" y="32503"/>
                  </a:lnTo>
                  <a:lnTo>
                    <a:pt x="4514" y="1736132"/>
                  </a:lnTo>
                  <a:lnTo>
                    <a:pt x="29412" y="1787684"/>
                  </a:lnTo>
                  <a:lnTo>
                    <a:pt x="61085" y="1812428"/>
                  </a:lnTo>
                  <a:lnTo>
                    <a:pt x="102816" y="1839881"/>
                  </a:lnTo>
                  <a:lnTo>
                    <a:pt x="153627" y="1869399"/>
                  </a:lnTo>
                  <a:lnTo>
                    <a:pt x="212543" y="1900341"/>
                  </a:lnTo>
                  <a:lnTo>
                    <a:pt x="278587" y="1932062"/>
                  </a:lnTo>
                  <a:lnTo>
                    <a:pt x="350780" y="1963919"/>
                  </a:lnTo>
                  <a:lnTo>
                    <a:pt x="417601" y="1991123"/>
                  </a:lnTo>
                  <a:lnTo>
                    <a:pt x="482540" y="2015514"/>
                  </a:lnTo>
                  <a:lnTo>
                    <a:pt x="544633" y="2036854"/>
                  </a:lnTo>
                  <a:lnTo>
                    <a:pt x="602917" y="2054901"/>
                  </a:lnTo>
                  <a:lnTo>
                    <a:pt x="656428" y="2069415"/>
                  </a:lnTo>
                  <a:lnTo>
                    <a:pt x="704201" y="2080157"/>
                  </a:lnTo>
                  <a:lnTo>
                    <a:pt x="745273" y="2086886"/>
                  </a:lnTo>
                  <a:lnTo>
                    <a:pt x="778681" y="2089362"/>
                  </a:lnTo>
                  <a:lnTo>
                    <a:pt x="803461" y="2087345"/>
                  </a:lnTo>
                  <a:lnTo>
                    <a:pt x="818648" y="2080594"/>
                  </a:lnTo>
                  <a:lnTo>
                    <a:pt x="822089" y="2075903"/>
                  </a:lnTo>
                  <a:lnTo>
                    <a:pt x="823177" y="2070339"/>
                  </a:lnTo>
                  <a:lnTo>
                    <a:pt x="822000" y="2063957"/>
                  </a:lnTo>
                  <a:lnTo>
                    <a:pt x="818648" y="2056807"/>
                  </a:lnTo>
                  <a:lnTo>
                    <a:pt x="818648" y="353229"/>
                  </a:lnTo>
                  <a:lnTo>
                    <a:pt x="793772" y="301678"/>
                  </a:lnTo>
                  <a:lnTo>
                    <a:pt x="762106" y="276935"/>
                  </a:lnTo>
                  <a:lnTo>
                    <a:pt x="720382" y="249483"/>
                  </a:lnTo>
                  <a:lnTo>
                    <a:pt x="669576" y="219966"/>
                  </a:lnTo>
                  <a:lnTo>
                    <a:pt x="610667" y="189027"/>
                  </a:lnTo>
                  <a:lnTo>
                    <a:pt x="544631" y="157309"/>
                  </a:lnTo>
                  <a:lnTo>
                    <a:pt x="472446" y="125455"/>
                  </a:lnTo>
                  <a:lnTo>
                    <a:pt x="405624" y="98248"/>
                  </a:lnTo>
                  <a:lnTo>
                    <a:pt x="340683" y="73854"/>
                  </a:lnTo>
                  <a:lnTo>
                    <a:pt x="278586" y="52512"/>
                  </a:lnTo>
                  <a:lnTo>
                    <a:pt x="220297" y="34464"/>
                  </a:lnTo>
                  <a:lnTo>
                    <a:pt x="166781" y="19948"/>
                  </a:lnTo>
                  <a:lnTo>
                    <a:pt x="119000" y="9205"/>
                  </a:lnTo>
                  <a:lnTo>
                    <a:pt x="77919" y="2476"/>
                  </a:lnTo>
                  <a:lnTo>
                    <a:pt x="44502" y="0"/>
                  </a:lnTo>
                  <a:close/>
                </a:path>
              </a:pathLst>
            </a:custGeom>
            <a:solidFill>
              <a:srgbClr val="E49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37" name="object 12">
              <a:extLst>
                <a:ext uri="{FF2B5EF4-FFF2-40B4-BE49-F238E27FC236}">
                  <a16:creationId xmlns:a16="http://schemas.microsoft.com/office/drawing/2014/main" id="{565AD849-D24A-41F9-91BD-BD0CB0B83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9433" y="4063480"/>
              <a:ext cx="732839" cy="322879"/>
            </a:xfrm>
            <a:custGeom>
              <a:avLst/>
              <a:gdLst>
                <a:gd name="T0" fmla="*/ 607 w 822960"/>
                <a:gd name="T1" fmla="*/ 0 h 362585"/>
                <a:gd name="T2" fmla="*/ 267 w 822960"/>
                <a:gd name="T3" fmla="*/ 28 h 362585"/>
                <a:gd name="T4" fmla="*/ 60 w 822960"/>
                <a:gd name="T5" fmla="*/ 119 h 362585"/>
                <a:gd name="T6" fmla="*/ 0 w 822960"/>
                <a:gd name="T7" fmla="*/ 294 h 362585"/>
                <a:gd name="T8" fmla="*/ 118 w 822960"/>
                <a:gd name="T9" fmla="*/ 533 h 362585"/>
                <a:gd name="T10" fmla="*/ 835 w 822960"/>
                <a:gd name="T11" fmla="*/ 1164 h 362585"/>
                <a:gd name="T12" fmla="*/ 1404 w 822960"/>
                <a:gd name="T13" fmla="*/ 1540 h 362585"/>
                <a:gd name="T14" fmla="*/ 2100 w 822960"/>
                <a:gd name="T15" fmla="*/ 1944 h 362585"/>
                <a:gd name="T16" fmla="*/ 2907 w 822960"/>
                <a:gd name="T17" fmla="*/ 2367 h 362585"/>
                <a:gd name="T18" fmla="*/ 3811 w 822960"/>
                <a:gd name="T19" fmla="*/ 2801 h 362585"/>
                <a:gd name="T20" fmla="*/ 4799 w 822960"/>
                <a:gd name="T21" fmla="*/ 3238 h 362585"/>
                <a:gd name="T22" fmla="*/ 5714 w 822960"/>
                <a:gd name="T23" fmla="*/ 3609 h 362585"/>
                <a:gd name="T24" fmla="*/ 6602 w 822960"/>
                <a:gd name="T25" fmla="*/ 3943 h 362585"/>
                <a:gd name="T26" fmla="*/ 7453 w 822960"/>
                <a:gd name="T27" fmla="*/ 4236 h 362585"/>
                <a:gd name="T28" fmla="*/ 8250 w 822960"/>
                <a:gd name="T29" fmla="*/ 4483 h 362585"/>
                <a:gd name="T30" fmla="*/ 8981 w 822960"/>
                <a:gd name="T31" fmla="*/ 4681 h 362585"/>
                <a:gd name="T32" fmla="*/ 9636 w 822960"/>
                <a:gd name="T33" fmla="*/ 4828 h 362585"/>
                <a:gd name="T34" fmla="*/ 10199 w 822960"/>
                <a:gd name="T35" fmla="*/ 4921 h 362585"/>
                <a:gd name="T36" fmla="*/ 10656 w 822960"/>
                <a:gd name="T37" fmla="*/ 4956 h 362585"/>
                <a:gd name="T38" fmla="*/ 10995 w 822960"/>
                <a:gd name="T39" fmla="*/ 4928 h 362585"/>
                <a:gd name="T40" fmla="*/ 11202 w 822960"/>
                <a:gd name="T41" fmla="*/ 4834 h 362585"/>
                <a:gd name="T42" fmla="*/ 11262 w 822960"/>
                <a:gd name="T43" fmla="*/ 4660 h 362585"/>
                <a:gd name="T44" fmla="*/ 11145 w 822960"/>
                <a:gd name="T45" fmla="*/ 4421 h 362585"/>
                <a:gd name="T46" fmla="*/ 10429 w 822960"/>
                <a:gd name="T47" fmla="*/ 3791 h 362585"/>
                <a:gd name="T48" fmla="*/ 9857 w 822960"/>
                <a:gd name="T49" fmla="*/ 3414 h 362585"/>
                <a:gd name="T50" fmla="*/ 9161 w 822960"/>
                <a:gd name="T51" fmla="*/ 3011 h 362585"/>
                <a:gd name="T52" fmla="*/ 8356 w 822960"/>
                <a:gd name="T53" fmla="*/ 2587 h 362585"/>
                <a:gd name="T54" fmla="*/ 7452 w 822960"/>
                <a:gd name="T55" fmla="*/ 2153 h 362585"/>
                <a:gd name="T56" fmla="*/ 6464 w 822960"/>
                <a:gd name="T57" fmla="*/ 1718 h 362585"/>
                <a:gd name="T58" fmla="*/ 5550 w 822960"/>
                <a:gd name="T59" fmla="*/ 1345 h 362585"/>
                <a:gd name="T60" fmla="*/ 4660 w 822960"/>
                <a:gd name="T61" fmla="*/ 1011 h 362585"/>
                <a:gd name="T62" fmla="*/ 3811 w 822960"/>
                <a:gd name="T63" fmla="*/ 720 h 362585"/>
                <a:gd name="T64" fmla="*/ 3013 w 822960"/>
                <a:gd name="T65" fmla="*/ 472 h 362585"/>
                <a:gd name="T66" fmla="*/ 2281 w 822960"/>
                <a:gd name="T67" fmla="*/ 273 h 362585"/>
                <a:gd name="T68" fmla="*/ 1627 w 822960"/>
                <a:gd name="T69" fmla="*/ 126 h 362585"/>
                <a:gd name="T70" fmla="*/ 1065 w 822960"/>
                <a:gd name="T71" fmla="*/ 34 h 362585"/>
                <a:gd name="T72" fmla="*/ 607 w 822960"/>
                <a:gd name="T73" fmla="*/ 0 h 3625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22960" h="362585">
                  <a:moveTo>
                    <a:pt x="44352" y="0"/>
                  </a:moveTo>
                  <a:lnTo>
                    <a:pt x="19562" y="2017"/>
                  </a:lnTo>
                  <a:lnTo>
                    <a:pt x="4364" y="8767"/>
                  </a:lnTo>
                  <a:lnTo>
                    <a:pt x="0" y="21528"/>
                  </a:lnTo>
                  <a:lnTo>
                    <a:pt x="8625" y="38927"/>
                  </a:lnTo>
                  <a:lnTo>
                    <a:pt x="60934" y="85066"/>
                  </a:lnTo>
                  <a:lnTo>
                    <a:pt x="102665" y="112519"/>
                  </a:lnTo>
                  <a:lnTo>
                    <a:pt x="153477" y="142036"/>
                  </a:lnTo>
                  <a:lnTo>
                    <a:pt x="212393" y="172975"/>
                  </a:lnTo>
                  <a:lnTo>
                    <a:pt x="278436" y="204691"/>
                  </a:lnTo>
                  <a:lnTo>
                    <a:pt x="350629" y="236542"/>
                  </a:lnTo>
                  <a:lnTo>
                    <a:pt x="417450" y="263748"/>
                  </a:lnTo>
                  <a:lnTo>
                    <a:pt x="482389" y="288143"/>
                  </a:lnTo>
                  <a:lnTo>
                    <a:pt x="544483" y="309484"/>
                  </a:lnTo>
                  <a:lnTo>
                    <a:pt x="602766" y="327533"/>
                  </a:lnTo>
                  <a:lnTo>
                    <a:pt x="656277" y="342049"/>
                  </a:lnTo>
                  <a:lnTo>
                    <a:pt x="704050" y="352791"/>
                  </a:lnTo>
                  <a:lnTo>
                    <a:pt x="745123" y="359521"/>
                  </a:lnTo>
                  <a:lnTo>
                    <a:pt x="778531" y="361997"/>
                  </a:lnTo>
                  <a:lnTo>
                    <a:pt x="803310" y="359980"/>
                  </a:lnTo>
                  <a:lnTo>
                    <a:pt x="818497" y="353229"/>
                  </a:lnTo>
                  <a:lnTo>
                    <a:pt x="822869" y="340469"/>
                  </a:lnTo>
                  <a:lnTo>
                    <a:pt x="814252" y="323070"/>
                  </a:lnTo>
                  <a:lnTo>
                    <a:pt x="761955" y="276935"/>
                  </a:lnTo>
                  <a:lnTo>
                    <a:pt x="720231" y="249483"/>
                  </a:lnTo>
                  <a:lnTo>
                    <a:pt x="669426" y="219966"/>
                  </a:lnTo>
                  <a:lnTo>
                    <a:pt x="610516" y="189027"/>
                  </a:lnTo>
                  <a:lnTo>
                    <a:pt x="544480" y="157309"/>
                  </a:lnTo>
                  <a:lnTo>
                    <a:pt x="472295" y="125455"/>
                  </a:lnTo>
                  <a:lnTo>
                    <a:pt x="405473" y="98248"/>
                  </a:lnTo>
                  <a:lnTo>
                    <a:pt x="340532" y="73854"/>
                  </a:lnTo>
                  <a:lnTo>
                    <a:pt x="278435" y="52512"/>
                  </a:lnTo>
                  <a:lnTo>
                    <a:pt x="220147" y="34464"/>
                  </a:lnTo>
                  <a:lnTo>
                    <a:pt x="166630" y="19948"/>
                  </a:lnTo>
                  <a:lnTo>
                    <a:pt x="118849" y="9205"/>
                  </a:lnTo>
                  <a:lnTo>
                    <a:pt x="77769" y="2476"/>
                  </a:lnTo>
                  <a:lnTo>
                    <a:pt x="44352" y="0"/>
                  </a:lnTo>
                  <a:close/>
                </a:path>
              </a:pathLst>
            </a:custGeom>
            <a:solidFill>
              <a:srgbClr val="140700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38" name="object 13">
              <a:extLst>
                <a:ext uri="{FF2B5EF4-FFF2-40B4-BE49-F238E27FC236}">
                  <a16:creationId xmlns:a16="http://schemas.microsoft.com/office/drawing/2014/main" id="{0C864C6D-686B-469E-9358-B417187A9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9461" y="2525276"/>
              <a:ext cx="732839" cy="322879"/>
            </a:xfrm>
            <a:custGeom>
              <a:avLst/>
              <a:gdLst>
                <a:gd name="T0" fmla="*/ 607 w 822960"/>
                <a:gd name="T1" fmla="*/ 0 h 362585"/>
                <a:gd name="T2" fmla="*/ 267 w 822960"/>
                <a:gd name="T3" fmla="*/ 28 h 362585"/>
                <a:gd name="T4" fmla="*/ 60 w 822960"/>
                <a:gd name="T5" fmla="*/ 119 h 362585"/>
                <a:gd name="T6" fmla="*/ 0 w 822960"/>
                <a:gd name="T7" fmla="*/ 294 h 362585"/>
                <a:gd name="T8" fmla="*/ 118 w 822960"/>
                <a:gd name="T9" fmla="*/ 533 h 362585"/>
                <a:gd name="T10" fmla="*/ 835 w 822960"/>
                <a:gd name="T11" fmla="*/ 1164 h 362585"/>
                <a:gd name="T12" fmla="*/ 1404 w 822960"/>
                <a:gd name="T13" fmla="*/ 1540 h 362585"/>
                <a:gd name="T14" fmla="*/ 2100 w 822960"/>
                <a:gd name="T15" fmla="*/ 1944 h 362585"/>
                <a:gd name="T16" fmla="*/ 2907 w 822960"/>
                <a:gd name="T17" fmla="*/ 2367 h 362585"/>
                <a:gd name="T18" fmla="*/ 3810 w 822960"/>
                <a:gd name="T19" fmla="*/ 2801 h 362585"/>
                <a:gd name="T20" fmla="*/ 4799 w 822960"/>
                <a:gd name="T21" fmla="*/ 3238 h 362585"/>
                <a:gd name="T22" fmla="*/ 5713 w 822960"/>
                <a:gd name="T23" fmla="*/ 3609 h 362585"/>
                <a:gd name="T24" fmla="*/ 6602 w 822960"/>
                <a:gd name="T25" fmla="*/ 3943 h 362585"/>
                <a:gd name="T26" fmla="*/ 7451 w 822960"/>
                <a:gd name="T27" fmla="*/ 4236 h 362585"/>
                <a:gd name="T28" fmla="*/ 8250 w 822960"/>
                <a:gd name="T29" fmla="*/ 4483 h 362585"/>
                <a:gd name="T30" fmla="*/ 8981 w 822960"/>
                <a:gd name="T31" fmla="*/ 4681 h 362585"/>
                <a:gd name="T32" fmla="*/ 9636 w 822960"/>
                <a:gd name="T33" fmla="*/ 4828 h 362585"/>
                <a:gd name="T34" fmla="*/ 10198 w 822960"/>
                <a:gd name="T35" fmla="*/ 4921 h 362585"/>
                <a:gd name="T36" fmla="*/ 10656 w 822960"/>
                <a:gd name="T37" fmla="*/ 4956 h 362585"/>
                <a:gd name="T38" fmla="*/ 10994 w 822960"/>
                <a:gd name="T39" fmla="*/ 4928 h 362585"/>
                <a:gd name="T40" fmla="*/ 11202 w 822960"/>
                <a:gd name="T41" fmla="*/ 4834 h 362585"/>
                <a:gd name="T42" fmla="*/ 11262 w 822960"/>
                <a:gd name="T43" fmla="*/ 4660 h 362585"/>
                <a:gd name="T44" fmla="*/ 11145 w 822960"/>
                <a:gd name="T45" fmla="*/ 4421 h 362585"/>
                <a:gd name="T46" fmla="*/ 10429 w 822960"/>
                <a:gd name="T47" fmla="*/ 3791 h 362585"/>
                <a:gd name="T48" fmla="*/ 9856 w 822960"/>
                <a:gd name="T49" fmla="*/ 3414 h 362585"/>
                <a:gd name="T50" fmla="*/ 9161 w 822960"/>
                <a:gd name="T51" fmla="*/ 3011 h 362585"/>
                <a:gd name="T52" fmla="*/ 8355 w 822960"/>
                <a:gd name="T53" fmla="*/ 2587 h 362585"/>
                <a:gd name="T54" fmla="*/ 7451 w 822960"/>
                <a:gd name="T55" fmla="*/ 2153 h 362585"/>
                <a:gd name="T56" fmla="*/ 6463 w 822960"/>
                <a:gd name="T57" fmla="*/ 1718 h 362585"/>
                <a:gd name="T58" fmla="*/ 5550 w 822960"/>
                <a:gd name="T59" fmla="*/ 1345 h 362585"/>
                <a:gd name="T60" fmla="*/ 4660 w 822960"/>
                <a:gd name="T61" fmla="*/ 1011 h 362585"/>
                <a:gd name="T62" fmla="*/ 3810 w 822960"/>
                <a:gd name="T63" fmla="*/ 720 h 362585"/>
                <a:gd name="T64" fmla="*/ 3013 w 822960"/>
                <a:gd name="T65" fmla="*/ 472 h 362585"/>
                <a:gd name="T66" fmla="*/ 2281 w 822960"/>
                <a:gd name="T67" fmla="*/ 273 h 362585"/>
                <a:gd name="T68" fmla="*/ 1627 w 822960"/>
                <a:gd name="T69" fmla="*/ 126 h 362585"/>
                <a:gd name="T70" fmla="*/ 1065 w 822960"/>
                <a:gd name="T71" fmla="*/ 34 h 362585"/>
                <a:gd name="T72" fmla="*/ 607 w 822960"/>
                <a:gd name="T73" fmla="*/ 0 h 3625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22960" h="362585">
                  <a:moveTo>
                    <a:pt x="44348" y="0"/>
                  </a:moveTo>
                  <a:lnTo>
                    <a:pt x="19558" y="2017"/>
                  </a:lnTo>
                  <a:lnTo>
                    <a:pt x="4357" y="8767"/>
                  </a:lnTo>
                  <a:lnTo>
                    <a:pt x="0" y="21528"/>
                  </a:lnTo>
                  <a:lnTo>
                    <a:pt x="8629" y="38927"/>
                  </a:lnTo>
                  <a:lnTo>
                    <a:pt x="60940" y="85066"/>
                  </a:lnTo>
                  <a:lnTo>
                    <a:pt x="102667" y="112519"/>
                  </a:lnTo>
                  <a:lnTo>
                    <a:pt x="153473" y="142036"/>
                  </a:lnTo>
                  <a:lnTo>
                    <a:pt x="212382" y="172975"/>
                  </a:lnTo>
                  <a:lnTo>
                    <a:pt x="278415" y="204691"/>
                  </a:lnTo>
                  <a:lnTo>
                    <a:pt x="350597" y="236542"/>
                  </a:lnTo>
                  <a:lnTo>
                    <a:pt x="417418" y="263748"/>
                  </a:lnTo>
                  <a:lnTo>
                    <a:pt x="482357" y="288143"/>
                  </a:lnTo>
                  <a:lnTo>
                    <a:pt x="544450" y="309484"/>
                  </a:lnTo>
                  <a:lnTo>
                    <a:pt x="602734" y="327533"/>
                  </a:lnTo>
                  <a:lnTo>
                    <a:pt x="656244" y="342049"/>
                  </a:lnTo>
                  <a:lnTo>
                    <a:pt x="704018" y="352791"/>
                  </a:lnTo>
                  <a:lnTo>
                    <a:pt x="745090" y="359521"/>
                  </a:lnTo>
                  <a:lnTo>
                    <a:pt x="778498" y="361997"/>
                  </a:lnTo>
                  <a:lnTo>
                    <a:pt x="803278" y="359980"/>
                  </a:lnTo>
                  <a:lnTo>
                    <a:pt x="818465" y="353229"/>
                  </a:lnTo>
                  <a:lnTo>
                    <a:pt x="822837" y="340469"/>
                  </a:lnTo>
                  <a:lnTo>
                    <a:pt x="814219" y="323070"/>
                  </a:lnTo>
                  <a:lnTo>
                    <a:pt x="761923" y="276935"/>
                  </a:lnTo>
                  <a:lnTo>
                    <a:pt x="720198" y="249483"/>
                  </a:lnTo>
                  <a:lnTo>
                    <a:pt x="669393" y="219966"/>
                  </a:lnTo>
                  <a:lnTo>
                    <a:pt x="610484" y="189027"/>
                  </a:lnTo>
                  <a:lnTo>
                    <a:pt x="544448" y="157309"/>
                  </a:lnTo>
                  <a:lnTo>
                    <a:pt x="472263" y="125455"/>
                  </a:lnTo>
                  <a:lnTo>
                    <a:pt x="405445" y="98248"/>
                  </a:lnTo>
                  <a:lnTo>
                    <a:pt x="340508" y="73854"/>
                  </a:lnTo>
                  <a:lnTo>
                    <a:pt x="278416" y="52512"/>
                  </a:lnTo>
                  <a:lnTo>
                    <a:pt x="220132" y="34464"/>
                  </a:lnTo>
                  <a:lnTo>
                    <a:pt x="166620" y="19948"/>
                  </a:lnTo>
                  <a:lnTo>
                    <a:pt x="118843" y="9205"/>
                  </a:lnTo>
                  <a:lnTo>
                    <a:pt x="77764" y="2476"/>
                  </a:lnTo>
                  <a:lnTo>
                    <a:pt x="44348" y="0"/>
                  </a:lnTo>
                  <a:close/>
                </a:path>
              </a:pathLst>
            </a:custGeom>
            <a:solidFill>
              <a:srgbClr val="FFFFFF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39" name="object 15">
              <a:extLst>
                <a:ext uri="{FF2B5EF4-FFF2-40B4-BE49-F238E27FC236}">
                  <a16:creationId xmlns:a16="http://schemas.microsoft.com/office/drawing/2014/main" id="{C9C63483-8934-43F8-BDAB-D84B53C84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694" y="1747657"/>
              <a:ext cx="0" cy="2139709"/>
            </a:xfrm>
            <a:custGeom>
              <a:avLst/>
              <a:gdLst>
                <a:gd name="T0" fmla="*/ 0 h 2402840"/>
                <a:gd name="T1" fmla="*/ 32886 h 2402840"/>
                <a:gd name="T2" fmla="*/ 0 60000 65536"/>
                <a:gd name="T3" fmla="*/ 0 60000 65536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0" r="r" b="b"/>
              <a:pathLst>
                <a:path h="2402840">
                  <a:moveTo>
                    <a:pt x="0" y="0"/>
                  </a:moveTo>
                  <a:lnTo>
                    <a:pt x="0" y="2402725"/>
                  </a:lnTo>
                </a:path>
              </a:pathLst>
            </a:custGeom>
            <a:noFill/>
            <a:ln w="14401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0" name="object 16">
              <a:extLst>
                <a:ext uri="{FF2B5EF4-FFF2-40B4-BE49-F238E27FC236}">
                  <a16:creationId xmlns:a16="http://schemas.microsoft.com/office/drawing/2014/main" id="{25E6D087-48F5-43DA-A2AB-D3EE3B8AE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84" y="2029129"/>
              <a:ext cx="0" cy="2139709"/>
            </a:xfrm>
            <a:custGeom>
              <a:avLst/>
              <a:gdLst>
                <a:gd name="T0" fmla="*/ 0 h 2402840"/>
                <a:gd name="T1" fmla="*/ 32886 h 2402840"/>
                <a:gd name="T2" fmla="*/ 0 60000 65536"/>
                <a:gd name="T3" fmla="*/ 0 60000 65536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0" r="r" b="b"/>
              <a:pathLst>
                <a:path h="2402840">
                  <a:moveTo>
                    <a:pt x="0" y="0"/>
                  </a:moveTo>
                  <a:lnTo>
                    <a:pt x="0" y="2402725"/>
                  </a:lnTo>
                </a:path>
              </a:pathLst>
            </a:custGeom>
            <a:noFill/>
            <a:ln w="14401">
              <a:solidFill>
                <a:srgbClr val="B5B6B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2" name="object 17">
              <a:extLst>
                <a:ext uri="{FF2B5EF4-FFF2-40B4-BE49-F238E27FC236}">
                  <a16:creationId xmlns:a16="http://schemas.microsoft.com/office/drawing/2014/main" id="{8F2EC742-A4E6-4FD3-BE30-D75639BB9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82" y="3887274"/>
              <a:ext cx="1604216" cy="979381"/>
            </a:xfrm>
            <a:custGeom>
              <a:avLst/>
              <a:gdLst>
                <a:gd name="T0" fmla="*/ 24648 w 1801495"/>
                <a:gd name="T1" fmla="*/ 6660 h 1099820"/>
                <a:gd name="T2" fmla="*/ 9701 w 1801495"/>
                <a:gd name="T3" fmla="*/ 0 h 1099820"/>
                <a:gd name="T4" fmla="*/ 0 w 1801495"/>
                <a:gd name="T5" fmla="*/ 4327 h 1099820"/>
                <a:gd name="T6" fmla="*/ 24040 w 1801495"/>
                <a:gd name="T7" fmla="*/ 15051 h 10998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01495" h="1099820">
                  <a:moveTo>
                    <a:pt x="1800872" y="486613"/>
                  </a:moveTo>
                  <a:lnTo>
                    <a:pt x="708723" y="0"/>
                  </a:lnTo>
                  <a:lnTo>
                    <a:pt x="0" y="316090"/>
                  </a:lnTo>
                  <a:lnTo>
                    <a:pt x="1756460" y="1099654"/>
                  </a:lnTo>
                </a:path>
              </a:pathLst>
            </a:custGeom>
            <a:noFill/>
            <a:ln w="14401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3" name="object 18">
              <a:extLst>
                <a:ext uri="{FF2B5EF4-FFF2-40B4-BE49-F238E27FC236}">
                  <a16:creationId xmlns:a16="http://schemas.microsoft.com/office/drawing/2014/main" id="{5D5F5DF5-2757-49F8-AE5D-0045D0B5F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892" y="2205593"/>
              <a:ext cx="1428923" cy="849323"/>
            </a:xfrm>
            <a:custGeom>
              <a:avLst/>
              <a:gdLst>
                <a:gd name="T0" fmla="*/ 6761 w 1604645"/>
                <a:gd name="T1" fmla="*/ 0 h 953770"/>
                <a:gd name="T2" fmla="*/ 0 w 1604645"/>
                <a:gd name="T3" fmla="*/ 3053 h 953770"/>
                <a:gd name="T4" fmla="*/ 0 w 1604645"/>
                <a:gd name="T5" fmla="*/ 3696 h 953770"/>
                <a:gd name="T6" fmla="*/ 21237 w 1604645"/>
                <a:gd name="T7" fmla="*/ 13053 h 953770"/>
                <a:gd name="T8" fmla="*/ 21326 w 1604645"/>
                <a:gd name="T9" fmla="*/ 12900 h 953770"/>
                <a:gd name="T10" fmla="*/ 21525 w 1604645"/>
                <a:gd name="T11" fmla="*/ 12494 h 953770"/>
                <a:gd name="T12" fmla="*/ 21717 w 1604645"/>
                <a:gd name="T13" fmla="*/ 11915 h 953770"/>
                <a:gd name="T14" fmla="*/ 21796 w 1604645"/>
                <a:gd name="T15" fmla="*/ 11244 h 953770"/>
                <a:gd name="T16" fmla="*/ 21701 w 1604645"/>
                <a:gd name="T17" fmla="*/ 10589 h 953770"/>
                <a:gd name="T18" fmla="*/ 21509 w 1604645"/>
                <a:gd name="T19" fmla="*/ 10033 h 953770"/>
                <a:gd name="T20" fmla="*/ 21322 w 1604645"/>
                <a:gd name="T21" fmla="*/ 9442 h 953770"/>
                <a:gd name="T22" fmla="*/ 21237 w 1604645"/>
                <a:gd name="T23" fmla="*/ 8680 h 953770"/>
                <a:gd name="T24" fmla="*/ 21249 w 1604645"/>
                <a:gd name="T25" fmla="*/ 7923 h 953770"/>
                <a:gd name="T26" fmla="*/ 21326 w 1604645"/>
                <a:gd name="T27" fmla="*/ 7461 h 953770"/>
                <a:gd name="T28" fmla="*/ 21540 w 1604645"/>
                <a:gd name="T29" fmla="*/ 7103 h 953770"/>
                <a:gd name="T30" fmla="*/ 21959 w 1604645"/>
                <a:gd name="T31" fmla="*/ 6659 h 953770"/>
                <a:gd name="T32" fmla="*/ 6761 w 1604645"/>
                <a:gd name="T33" fmla="*/ 0 h 9537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04645" h="953770">
                  <a:moveTo>
                    <a:pt x="493890" y="0"/>
                  </a:moveTo>
                  <a:lnTo>
                    <a:pt x="0" y="223088"/>
                  </a:lnTo>
                  <a:lnTo>
                    <a:pt x="0" y="270014"/>
                  </a:lnTo>
                  <a:lnTo>
                    <a:pt x="1551597" y="953719"/>
                  </a:lnTo>
                  <a:lnTo>
                    <a:pt x="1558187" y="942529"/>
                  </a:lnTo>
                  <a:lnTo>
                    <a:pt x="1572582" y="912864"/>
                  </a:lnTo>
                  <a:lnTo>
                    <a:pt x="1586717" y="870582"/>
                  </a:lnTo>
                  <a:lnTo>
                    <a:pt x="1592529" y="821537"/>
                  </a:lnTo>
                  <a:lnTo>
                    <a:pt x="1585512" y="773735"/>
                  </a:lnTo>
                  <a:lnTo>
                    <a:pt x="1571510" y="733099"/>
                  </a:lnTo>
                  <a:lnTo>
                    <a:pt x="1557785" y="689851"/>
                  </a:lnTo>
                  <a:lnTo>
                    <a:pt x="1551597" y="634212"/>
                  </a:lnTo>
                  <a:lnTo>
                    <a:pt x="1552421" y="578907"/>
                  </a:lnTo>
                  <a:lnTo>
                    <a:pt x="1558189" y="545099"/>
                  </a:lnTo>
                  <a:lnTo>
                    <a:pt x="1573848" y="518955"/>
                  </a:lnTo>
                  <a:lnTo>
                    <a:pt x="1604340" y="486638"/>
                  </a:lnTo>
                  <a:lnTo>
                    <a:pt x="493890" y="0"/>
                  </a:lnTo>
                  <a:close/>
                </a:path>
              </a:pathLst>
            </a:custGeom>
            <a:solidFill>
              <a:srgbClr val="A3ABC9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4" name="object 19">
              <a:extLst>
                <a:ext uri="{FF2B5EF4-FFF2-40B4-BE49-F238E27FC236}">
                  <a16:creationId xmlns:a16="http://schemas.microsoft.com/office/drawing/2014/main" id="{DE54A8F3-84FF-4979-B25D-C45B5EE55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892" y="2404251"/>
              <a:ext cx="1381990" cy="650847"/>
            </a:xfrm>
            <a:custGeom>
              <a:avLst/>
              <a:gdLst>
                <a:gd name="T0" fmla="*/ 0 w 1551939"/>
                <a:gd name="T1" fmla="*/ 0 h 730885"/>
                <a:gd name="T2" fmla="*/ 0 w 1551939"/>
                <a:gd name="T3" fmla="*/ 641 h 730885"/>
                <a:gd name="T4" fmla="*/ 21237 w 1551939"/>
                <a:gd name="T5" fmla="*/ 10000 h 7308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1939" h="730885">
                  <a:moveTo>
                    <a:pt x="0" y="0"/>
                  </a:moveTo>
                  <a:lnTo>
                    <a:pt x="0" y="46926"/>
                  </a:lnTo>
                  <a:lnTo>
                    <a:pt x="1551597" y="730631"/>
                  </a:lnTo>
                </a:path>
              </a:pathLst>
            </a:custGeom>
            <a:noFill/>
            <a:ln w="5397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5" name="object 20">
              <a:extLst>
                <a:ext uri="{FF2B5EF4-FFF2-40B4-BE49-F238E27FC236}">
                  <a16:creationId xmlns:a16="http://schemas.microsoft.com/office/drawing/2014/main" id="{C2D90815-AE99-43FD-879F-A492FB8AE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894" y="2205586"/>
              <a:ext cx="1428923" cy="815396"/>
            </a:xfrm>
            <a:custGeom>
              <a:avLst/>
              <a:gdLst>
                <a:gd name="T0" fmla="*/ 21959 w 1604645"/>
                <a:gd name="T1" fmla="*/ 6660 h 915670"/>
                <a:gd name="T2" fmla="*/ 6760 w 1604645"/>
                <a:gd name="T3" fmla="*/ 0 h 915670"/>
                <a:gd name="T4" fmla="*/ 0 w 1604645"/>
                <a:gd name="T5" fmla="*/ 3053 h 915670"/>
                <a:gd name="T6" fmla="*/ 21508 w 1604645"/>
                <a:gd name="T7" fmla="*/ 12531 h 915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4645" h="915670">
                  <a:moveTo>
                    <a:pt x="1604340" y="486638"/>
                  </a:moveTo>
                  <a:lnTo>
                    <a:pt x="493877" y="0"/>
                  </a:lnTo>
                  <a:lnTo>
                    <a:pt x="0" y="223088"/>
                  </a:lnTo>
                  <a:lnTo>
                    <a:pt x="1571421" y="915555"/>
                  </a:lnTo>
                </a:path>
              </a:pathLst>
            </a:custGeom>
            <a:noFill/>
            <a:ln w="5397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6" name="object 21">
              <a:extLst>
                <a:ext uri="{FF2B5EF4-FFF2-40B4-BE49-F238E27FC236}">
                  <a16:creationId xmlns:a16="http://schemas.microsoft.com/office/drawing/2014/main" id="{9A0417E8-6021-4CBB-99D4-2CCB7FE87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83" y="1747654"/>
              <a:ext cx="1463981" cy="918311"/>
            </a:xfrm>
            <a:custGeom>
              <a:avLst/>
              <a:gdLst>
                <a:gd name="T0" fmla="*/ 22501 w 1644014"/>
                <a:gd name="T1" fmla="*/ 5704 h 1031239"/>
                <a:gd name="T2" fmla="*/ 9701 w 1644014"/>
                <a:gd name="T3" fmla="*/ 0 h 1031239"/>
                <a:gd name="T4" fmla="*/ 0 w 1644014"/>
                <a:gd name="T5" fmla="*/ 4327 h 1031239"/>
                <a:gd name="T6" fmla="*/ 21927 w 1644014"/>
                <a:gd name="T7" fmla="*/ 14109 h 10312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44014" h="1031239">
                  <a:moveTo>
                    <a:pt x="1643964" y="416699"/>
                  </a:moveTo>
                  <a:lnTo>
                    <a:pt x="708723" y="0"/>
                  </a:lnTo>
                  <a:lnTo>
                    <a:pt x="0" y="316090"/>
                  </a:lnTo>
                  <a:lnTo>
                    <a:pt x="1602028" y="1030770"/>
                  </a:lnTo>
                </a:path>
              </a:pathLst>
            </a:custGeom>
            <a:noFill/>
            <a:ln w="14401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7" name="object 22">
              <a:extLst>
                <a:ext uri="{FF2B5EF4-FFF2-40B4-BE49-F238E27FC236}">
                  <a16:creationId xmlns:a16="http://schemas.microsoft.com/office/drawing/2014/main" id="{6EDBA1E8-A598-41A5-ACFB-5DCA76297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055" y="2097056"/>
              <a:ext cx="66725" cy="589777"/>
            </a:xfrm>
            <a:custGeom>
              <a:avLst/>
              <a:gdLst>
                <a:gd name="T0" fmla="*/ 1024 w 74930"/>
                <a:gd name="T1" fmla="*/ 0 h 662304"/>
                <a:gd name="T2" fmla="*/ 432 w 74930"/>
                <a:gd name="T3" fmla="*/ 628 h 662304"/>
                <a:gd name="T4" fmla="*/ 127 w 74930"/>
                <a:gd name="T5" fmla="*/ 1134 h 662304"/>
                <a:gd name="T6" fmla="*/ 16 w 74930"/>
                <a:gd name="T7" fmla="*/ 1791 h 662304"/>
                <a:gd name="T8" fmla="*/ 0 w 74930"/>
                <a:gd name="T9" fmla="*/ 2865 h 662304"/>
                <a:gd name="T10" fmla="*/ 56 w 74930"/>
                <a:gd name="T11" fmla="*/ 3620 h 662304"/>
                <a:gd name="T12" fmla="*/ 199 w 74930"/>
                <a:gd name="T13" fmla="*/ 4241 h 662304"/>
                <a:gd name="T14" fmla="*/ 387 w 74930"/>
                <a:gd name="T15" fmla="*/ 4783 h 662304"/>
                <a:gd name="T16" fmla="*/ 576 w 74930"/>
                <a:gd name="T17" fmla="*/ 5304 h 662304"/>
                <a:gd name="T18" fmla="*/ 726 w 74930"/>
                <a:gd name="T19" fmla="*/ 5857 h 662304"/>
                <a:gd name="T20" fmla="*/ 795 w 74930"/>
                <a:gd name="T21" fmla="*/ 6499 h 662304"/>
                <a:gd name="T22" fmla="*/ 682 w 74930"/>
                <a:gd name="T23" fmla="*/ 7451 h 662304"/>
                <a:gd name="T24" fmla="*/ 408 w 74930"/>
                <a:gd name="T25" fmla="*/ 8271 h 662304"/>
                <a:gd name="T26" fmla="*/ 127 w 74930"/>
                <a:gd name="T27" fmla="*/ 8847 h 662304"/>
                <a:gd name="T28" fmla="*/ 0 w 74930"/>
                <a:gd name="T29" fmla="*/ 9063 h 6623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4930" h="662304">
                  <a:moveTo>
                    <a:pt x="74777" y="0"/>
                  </a:moveTo>
                  <a:lnTo>
                    <a:pt x="31546" y="45831"/>
                  </a:lnTo>
                  <a:lnTo>
                    <a:pt x="9347" y="82905"/>
                  </a:lnTo>
                  <a:lnTo>
                    <a:pt x="1168" y="130837"/>
                  </a:lnTo>
                  <a:lnTo>
                    <a:pt x="0" y="209245"/>
                  </a:lnTo>
                  <a:lnTo>
                    <a:pt x="4152" y="264470"/>
                  </a:lnTo>
                  <a:lnTo>
                    <a:pt x="14578" y="309835"/>
                  </a:lnTo>
                  <a:lnTo>
                    <a:pt x="28228" y="349446"/>
                  </a:lnTo>
                  <a:lnTo>
                    <a:pt x="42054" y="387411"/>
                  </a:lnTo>
                  <a:lnTo>
                    <a:pt x="53007" y="427835"/>
                  </a:lnTo>
                  <a:lnTo>
                    <a:pt x="58039" y="474827"/>
                  </a:lnTo>
                  <a:lnTo>
                    <a:pt x="49790" y="544362"/>
                  </a:lnTo>
                  <a:lnTo>
                    <a:pt x="29748" y="604308"/>
                  </a:lnTo>
                  <a:lnTo>
                    <a:pt x="9341" y="646365"/>
                  </a:lnTo>
                  <a:lnTo>
                    <a:pt x="0" y="662228"/>
                  </a:lnTo>
                </a:path>
              </a:pathLst>
            </a:custGeom>
            <a:noFill/>
            <a:ln w="3175">
              <a:solidFill>
                <a:srgbClr val="140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8" name="object 23">
              <a:extLst>
                <a:ext uri="{FF2B5EF4-FFF2-40B4-BE49-F238E27FC236}">
                  <a16:creationId xmlns:a16="http://schemas.microsoft.com/office/drawing/2014/main" id="{4875455C-73F0-4AA5-9BD8-45595E3C9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4679" y="4302630"/>
              <a:ext cx="66725" cy="589777"/>
            </a:xfrm>
            <a:custGeom>
              <a:avLst/>
              <a:gdLst>
                <a:gd name="T0" fmla="*/ 1024 w 74930"/>
                <a:gd name="T1" fmla="*/ 0 h 662304"/>
                <a:gd name="T2" fmla="*/ 432 w 74930"/>
                <a:gd name="T3" fmla="*/ 628 h 662304"/>
                <a:gd name="T4" fmla="*/ 127 w 74930"/>
                <a:gd name="T5" fmla="*/ 1134 h 662304"/>
                <a:gd name="T6" fmla="*/ 16 w 74930"/>
                <a:gd name="T7" fmla="*/ 1791 h 662304"/>
                <a:gd name="T8" fmla="*/ 0 w 74930"/>
                <a:gd name="T9" fmla="*/ 2865 h 662304"/>
                <a:gd name="T10" fmla="*/ 56 w 74930"/>
                <a:gd name="T11" fmla="*/ 3620 h 662304"/>
                <a:gd name="T12" fmla="*/ 199 w 74930"/>
                <a:gd name="T13" fmla="*/ 4241 h 662304"/>
                <a:gd name="T14" fmla="*/ 387 w 74930"/>
                <a:gd name="T15" fmla="*/ 4783 h 662304"/>
                <a:gd name="T16" fmla="*/ 576 w 74930"/>
                <a:gd name="T17" fmla="*/ 5304 h 662304"/>
                <a:gd name="T18" fmla="*/ 726 w 74930"/>
                <a:gd name="T19" fmla="*/ 5857 h 662304"/>
                <a:gd name="T20" fmla="*/ 795 w 74930"/>
                <a:gd name="T21" fmla="*/ 6499 h 662304"/>
                <a:gd name="T22" fmla="*/ 682 w 74930"/>
                <a:gd name="T23" fmla="*/ 7452 h 662304"/>
                <a:gd name="T24" fmla="*/ 408 w 74930"/>
                <a:gd name="T25" fmla="*/ 8271 h 662304"/>
                <a:gd name="T26" fmla="*/ 127 w 74930"/>
                <a:gd name="T27" fmla="*/ 8847 h 662304"/>
                <a:gd name="T28" fmla="*/ 0 w 74930"/>
                <a:gd name="T29" fmla="*/ 9063 h 6623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4930" h="662304">
                  <a:moveTo>
                    <a:pt x="74777" y="0"/>
                  </a:moveTo>
                  <a:lnTo>
                    <a:pt x="31546" y="45831"/>
                  </a:lnTo>
                  <a:lnTo>
                    <a:pt x="9347" y="82905"/>
                  </a:lnTo>
                  <a:lnTo>
                    <a:pt x="1168" y="130837"/>
                  </a:lnTo>
                  <a:lnTo>
                    <a:pt x="0" y="209245"/>
                  </a:lnTo>
                  <a:lnTo>
                    <a:pt x="4152" y="264470"/>
                  </a:lnTo>
                  <a:lnTo>
                    <a:pt x="14578" y="309836"/>
                  </a:lnTo>
                  <a:lnTo>
                    <a:pt x="28228" y="349448"/>
                  </a:lnTo>
                  <a:lnTo>
                    <a:pt x="42054" y="387414"/>
                  </a:lnTo>
                  <a:lnTo>
                    <a:pt x="53007" y="427843"/>
                  </a:lnTo>
                  <a:lnTo>
                    <a:pt x="58039" y="474840"/>
                  </a:lnTo>
                  <a:lnTo>
                    <a:pt x="49790" y="544374"/>
                  </a:lnTo>
                  <a:lnTo>
                    <a:pt x="29748" y="604321"/>
                  </a:lnTo>
                  <a:lnTo>
                    <a:pt x="9341" y="646377"/>
                  </a:lnTo>
                  <a:lnTo>
                    <a:pt x="0" y="662241"/>
                  </a:lnTo>
                </a:path>
              </a:pathLst>
            </a:custGeom>
            <a:noFill/>
            <a:ln w="3175">
              <a:solidFill>
                <a:srgbClr val="140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49" name="object 24">
              <a:extLst>
                <a:ext uri="{FF2B5EF4-FFF2-40B4-BE49-F238E27FC236}">
                  <a16:creationId xmlns:a16="http://schemas.microsoft.com/office/drawing/2014/main" id="{07918F08-4898-4179-B88E-4849FA339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7737" y="2634408"/>
              <a:ext cx="55415" cy="425793"/>
            </a:xfrm>
            <a:custGeom>
              <a:avLst/>
              <a:gdLst>
                <a:gd name="T0" fmla="*/ 0 w 62230"/>
                <a:gd name="T1" fmla="*/ 6542 h 478154"/>
                <a:gd name="T2" fmla="*/ 60 w 62230"/>
                <a:gd name="T3" fmla="*/ 6463 h 478154"/>
                <a:gd name="T4" fmla="*/ 394 w 62230"/>
                <a:gd name="T5" fmla="*/ 5934 h 478154"/>
                <a:gd name="T6" fmla="*/ 563 w 62230"/>
                <a:gd name="T7" fmla="*/ 5571 h 478154"/>
                <a:gd name="T8" fmla="*/ 622 w 62230"/>
                <a:gd name="T9" fmla="*/ 5200 h 478154"/>
                <a:gd name="T10" fmla="*/ 619 w 62230"/>
                <a:gd name="T11" fmla="*/ 4653 h 478154"/>
                <a:gd name="T12" fmla="*/ 524 w 62230"/>
                <a:gd name="T13" fmla="*/ 4000 h 478154"/>
                <a:gd name="T14" fmla="*/ 330 w 62230"/>
                <a:gd name="T15" fmla="*/ 3444 h 478154"/>
                <a:gd name="T16" fmla="*/ 143 w 62230"/>
                <a:gd name="T17" fmla="*/ 2850 h 478154"/>
                <a:gd name="T18" fmla="*/ 60 w 62230"/>
                <a:gd name="T19" fmla="*/ 2089 h 478154"/>
                <a:gd name="T20" fmla="*/ 171 w 62230"/>
                <a:gd name="T21" fmla="*/ 1230 h 478154"/>
                <a:gd name="T22" fmla="*/ 420 w 62230"/>
                <a:gd name="T23" fmla="*/ 597 h 478154"/>
                <a:gd name="T24" fmla="*/ 780 w 62230"/>
                <a:gd name="T25" fmla="*/ 69 h 478154"/>
                <a:gd name="T26" fmla="*/ 850 w 62230"/>
                <a:gd name="T27" fmla="*/ 0 h 4781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2230" h="478154">
                  <a:moveTo>
                    <a:pt x="0" y="477837"/>
                  </a:moveTo>
                  <a:lnTo>
                    <a:pt x="4318" y="472160"/>
                  </a:lnTo>
                  <a:lnTo>
                    <a:pt x="28753" y="433598"/>
                  </a:lnTo>
                  <a:lnTo>
                    <a:pt x="41162" y="406976"/>
                  </a:lnTo>
                  <a:lnTo>
                    <a:pt x="45382" y="379904"/>
                  </a:lnTo>
                  <a:lnTo>
                    <a:pt x="45250" y="339991"/>
                  </a:lnTo>
                  <a:lnTo>
                    <a:pt x="38227" y="292187"/>
                  </a:lnTo>
                  <a:lnTo>
                    <a:pt x="24226" y="251548"/>
                  </a:lnTo>
                  <a:lnTo>
                    <a:pt x="10504" y="208300"/>
                  </a:lnTo>
                  <a:lnTo>
                    <a:pt x="4318" y="152666"/>
                  </a:lnTo>
                  <a:lnTo>
                    <a:pt x="12557" y="89856"/>
                  </a:lnTo>
                  <a:lnTo>
                    <a:pt x="30683" y="43540"/>
                  </a:lnTo>
                  <a:lnTo>
                    <a:pt x="57048" y="5079"/>
                  </a:lnTo>
                  <a:lnTo>
                    <a:pt x="62166" y="0"/>
                  </a:lnTo>
                </a:path>
              </a:pathLst>
            </a:custGeom>
            <a:noFill/>
            <a:ln w="3175">
              <a:solidFill>
                <a:srgbClr val="140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0" name="object 25">
              <a:extLst>
                <a:ext uri="{FF2B5EF4-FFF2-40B4-BE49-F238E27FC236}">
                  <a16:creationId xmlns:a16="http://schemas.microsoft.com/office/drawing/2014/main" id="{732209D9-15A2-4728-8FE8-CBDB5E2B5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32" y="3952082"/>
              <a:ext cx="584122" cy="265202"/>
            </a:xfrm>
            <a:custGeom>
              <a:avLst/>
              <a:gdLst>
                <a:gd name="T0" fmla="*/ 7973 w 655955"/>
                <a:gd name="T1" fmla="*/ 0 h 297814"/>
                <a:gd name="T2" fmla="*/ 7361 w 655955"/>
                <a:gd name="T3" fmla="*/ 40 h 297814"/>
                <a:gd name="T4" fmla="*/ 6645 w 655955"/>
                <a:gd name="T5" fmla="*/ 153 h 297814"/>
                <a:gd name="T6" fmla="*/ 5843 w 655955"/>
                <a:gd name="T7" fmla="*/ 338 h 297814"/>
                <a:gd name="T8" fmla="*/ 4975 w 655955"/>
                <a:gd name="T9" fmla="*/ 590 h 297814"/>
                <a:gd name="T10" fmla="*/ 4062 w 655955"/>
                <a:gd name="T11" fmla="*/ 910 h 297814"/>
                <a:gd name="T12" fmla="*/ 3167 w 655955"/>
                <a:gd name="T13" fmla="*/ 1275 h 297814"/>
                <a:gd name="T14" fmla="*/ 2350 w 655955"/>
                <a:gd name="T15" fmla="*/ 1660 h 297814"/>
                <a:gd name="T16" fmla="*/ 1627 w 655955"/>
                <a:gd name="T17" fmla="*/ 2052 h 297814"/>
                <a:gd name="T18" fmla="*/ 1013 w 655955"/>
                <a:gd name="T19" fmla="*/ 2438 h 297814"/>
                <a:gd name="T20" fmla="*/ 530 w 655955"/>
                <a:gd name="T21" fmla="*/ 2813 h 297814"/>
                <a:gd name="T22" fmla="*/ 5 w 655955"/>
                <a:gd name="T23" fmla="*/ 3472 h 297814"/>
                <a:gd name="T24" fmla="*/ 0 w 655955"/>
                <a:gd name="T25" fmla="*/ 3731 h 297814"/>
                <a:gd name="T26" fmla="*/ 177 w 655955"/>
                <a:gd name="T27" fmla="*/ 3924 h 297814"/>
                <a:gd name="T28" fmla="*/ 518 w 655955"/>
                <a:gd name="T29" fmla="*/ 4037 h 297814"/>
                <a:gd name="T30" fmla="*/ 1004 w 655955"/>
                <a:gd name="T31" fmla="*/ 4070 h 297814"/>
                <a:gd name="T32" fmla="*/ 1615 w 655955"/>
                <a:gd name="T33" fmla="*/ 4029 h 297814"/>
                <a:gd name="T34" fmla="*/ 2330 w 655955"/>
                <a:gd name="T35" fmla="*/ 3916 h 297814"/>
                <a:gd name="T36" fmla="*/ 3135 w 655955"/>
                <a:gd name="T37" fmla="*/ 3731 h 297814"/>
                <a:gd name="T38" fmla="*/ 4000 w 655955"/>
                <a:gd name="T39" fmla="*/ 3479 h 297814"/>
                <a:gd name="T40" fmla="*/ 4913 w 655955"/>
                <a:gd name="T41" fmla="*/ 3160 h 297814"/>
                <a:gd name="T42" fmla="*/ 5808 w 655955"/>
                <a:gd name="T43" fmla="*/ 2795 h 297814"/>
                <a:gd name="T44" fmla="*/ 6627 w 655955"/>
                <a:gd name="T45" fmla="*/ 2411 h 297814"/>
                <a:gd name="T46" fmla="*/ 7350 w 655955"/>
                <a:gd name="T47" fmla="*/ 2020 h 297814"/>
                <a:gd name="T48" fmla="*/ 7962 w 655955"/>
                <a:gd name="T49" fmla="*/ 1631 h 297814"/>
                <a:gd name="T50" fmla="*/ 8447 w 655955"/>
                <a:gd name="T51" fmla="*/ 1258 h 297814"/>
                <a:gd name="T52" fmla="*/ 8972 w 655955"/>
                <a:gd name="T53" fmla="*/ 600 h 297814"/>
                <a:gd name="T54" fmla="*/ 8976 w 655955"/>
                <a:gd name="T55" fmla="*/ 339 h 297814"/>
                <a:gd name="T56" fmla="*/ 8800 w 655955"/>
                <a:gd name="T57" fmla="*/ 146 h 297814"/>
                <a:gd name="T58" fmla="*/ 8458 w 655955"/>
                <a:gd name="T59" fmla="*/ 34 h 297814"/>
                <a:gd name="T60" fmla="*/ 7973 w 655955"/>
                <a:gd name="T61" fmla="*/ 0 h 29781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55955" h="297814">
                  <a:moveTo>
                    <a:pt x="582474" y="0"/>
                  </a:moveTo>
                  <a:lnTo>
                    <a:pt x="537835" y="2962"/>
                  </a:lnTo>
                  <a:lnTo>
                    <a:pt x="485510" y="11259"/>
                  </a:lnTo>
                  <a:lnTo>
                    <a:pt x="426944" y="24725"/>
                  </a:lnTo>
                  <a:lnTo>
                    <a:pt x="363580" y="43191"/>
                  </a:lnTo>
                  <a:lnTo>
                    <a:pt x="296819" y="66508"/>
                  </a:lnTo>
                  <a:lnTo>
                    <a:pt x="231404" y="93135"/>
                  </a:lnTo>
                  <a:lnTo>
                    <a:pt x="171660" y="121185"/>
                  </a:lnTo>
                  <a:lnTo>
                    <a:pt x="118824" y="149811"/>
                  </a:lnTo>
                  <a:lnTo>
                    <a:pt x="74088" y="178185"/>
                  </a:lnTo>
                  <a:lnTo>
                    <a:pt x="38645" y="205478"/>
                  </a:lnTo>
                  <a:lnTo>
                    <a:pt x="408" y="253501"/>
                  </a:lnTo>
                  <a:lnTo>
                    <a:pt x="0" y="272573"/>
                  </a:lnTo>
                  <a:lnTo>
                    <a:pt x="12918" y="286611"/>
                  </a:lnTo>
                  <a:lnTo>
                    <a:pt x="37852" y="294813"/>
                  </a:lnTo>
                  <a:lnTo>
                    <a:pt x="73359" y="297346"/>
                  </a:lnTo>
                  <a:lnTo>
                    <a:pt x="117995" y="294378"/>
                  </a:lnTo>
                  <a:lnTo>
                    <a:pt x="170318" y="286074"/>
                  </a:lnTo>
                  <a:lnTo>
                    <a:pt x="228989" y="272573"/>
                  </a:lnTo>
                  <a:lnTo>
                    <a:pt x="292253" y="254133"/>
                  </a:lnTo>
                  <a:lnTo>
                    <a:pt x="358978" y="230828"/>
                  </a:lnTo>
                  <a:lnTo>
                    <a:pt x="424432" y="204187"/>
                  </a:lnTo>
                  <a:lnTo>
                    <a:pt x="484174" y="176144"/>
                  </a:lnTo>
                  <a:lnTo>
                    <a:pt x="537010" y="147527"/>
                  </a:lnTo>
                  <a:lnTo>
                    <a:pt x="581747" y="119164"/>
                  </a:lnTo>
                  <a:lnTo>
                    <a:pt x="617191" y="91882"/>
                  </a:lnTo>
                  <a:lnTo>
                    <a:pt x="655431" y="43870"/>
                  </a:lnTo>
                  <a:lnTo>
                    <a:pt x="655840" y="24796"/>
                  </a:lnTo>
                  <a:lnTo>
                    <a:pt x="642921" y="10749"/>
                  </a:lnTo>
                  <a:lnTo>
                    <a:pt x="617984" y="2540"/>
                  </a:lnTo>
                  <a:lnTo>
                    <a:pt x="582474" y="0"/>
                  </a:lnTo>
                  <a:close/>
                </a:path>
              </a:pathLst>
            </a:custGeom>
            <a:solidFill>
              <a:srgbClr val="140700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1" name="object 26">
              <a:extLst>
                <a:ext uri="{FF2B5EF4-FFF2-40B4-BE49-F238E27FC236}">
                  <a16:creationId xmlns:a16="http://schemas.microsoft.com/office/drawing/2014/main" id="{334486F4-81A8-4CBC-8C7A-72E2C273C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36" y="2029123"/>
              <a:ext cx="149847" cy="2312741"/>
            </a:xfrm>
            <a:custGeom>
              <a:avLst/>
              <a:gdLst>
                <a:gd name="T0" fmla="*/ 0 w 168275"/>
                <a:gd name="T1" fmla="*/ 2705 h 2597150"/>
                <a:gd name="T2" fmla="*/ 0 w 168275"/>
                <a:gd name="T3" fmla="*/ 35540 h 2597150"/>
                <a:gd name="T4" fmla="*/ 2296 w 168275"/>
                <a:gd name="T5" fmla="*/ 32886 h 2597150"/>
                <a:gd name="T6" fmla="*/ 2296 w 168275"/>
                <a:gd name="T7" fmla="*/ 0 h 2597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8275" h="2597150">
                  <a:moveTo>
                    <a:pt x="0" y="197675"/>
                  </a:moveTo>
                  <a:lnTo>
                    <a:pt x="0" y="2596654"/>
                  </a:lnTo>
                  <a:lnTo>
                    <a:pt x="167754" y="2402738"/>
                  </a:lnTo>
                  <a:lnTo>
                    <a:pt x="167754" y="0"/>
                  </a:lnTo>
                </a:path>
              </a:pathLst>
            </a:custGeom>
            <a:noFill/>
            <a:ln w="14401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2" name="object 27">
              <a:extLst>
                <a:ext uri="{FF2B5EF4-FFF2-40B4-BE49-F238E27FC236}">
                  <a16:creationId xmlns:a16="http://schemas.microsoft.com/office/drawing/2014/main" id="{19F2725B-889F-47F0-BE86-19A191A86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36" y="2169222"/>
              <a:ext cx="465375" cy="2172506"/>
            </a:xfrm>
            <a:custGeom>
              <a:avLst/>
              <a:gdLst>
                <a:gd name="T0" fmla="*/ 0 w 522605"/>
                <a:gd name="T1" fmla="*/ 552 h 2439670"/>
                <a:gd name="T2" fmla="*/ 0 w 522605"/>
                <a:gd name="T3" fmla="*/ 33387 h 2439670"/>
                <a:gd name="T4" fmla="*/ 7062 w 522605"/>
                <a:gd name="T5" fmla="*/ 32846 h 2439670"/>
                <a:gd name="T6" fmla="*/ 7146 w 522605"/>
                <a:gd name="T7" fmla="*/ 0 h 2439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2605" h="2439670">
                  <a:moveTo>
                    <a:pt x="0" y="40347"/>
                  </a:moveTo>
                  <a:lnTo>
                    <a:pt x="0" y="2439327"/>
                  </a:lnTo>
                  <a:lnTo>
                    <a:pt x="516013" y="2399842"/>
                  </a:lnTo>
                  <a:lnTo>
                    <a:pt x="522122" y="0"/>
                  </a:lnTo>
                </a:path>
              </a:pathLst>
            </a:custGeom>
            <a:noFill/>
            <a:ln w="14401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3" name="object 28">
              <a:extLst>
                <a:ext uri="{FF2B5EF4-FFF2-40B4-BE49-F238E27FC236}">
                  <a16:creationId xmlns:a16="http://schemas.microsoft.com/office/drawing/2014/main" id="{6803C961-F659-47BA-910F-B43036073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424" y="2020679"/>
              <a:ext cx="177566" cy="187405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ja-JP" altLang="ja-JP" sz="1800"/>
            </a:p>
          </p:txBody>
        </p:sp>
        <p:sp>
          <p:nvSpPr>
            <p:cNvPr id="54" name="object 29">
              <a:extLst>
                <a:ext uri="{FF2B5EF4-FFF2-40B4-BE49-F238E27FC236}">
                  <a16:creationId xmlns:a16="http://schemas.microsoft.com/office/drawing/2014/main" id="{5D5F5395-5700-4C24-84A1-FFEFB5591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34" y="2169205"/>
              <a:ext cx="479512" cy="53719"/>
            </a:xfrm>
            <a:custGeom>
              <a:avLst/>
              <a:gdLst>
                <a:gd name="T0" fmla="*/ 7146 w 538480"/>
                <a:gd name="T1" fmla="*/ 0 h 60325"/>
                <a:gd name="T2" fmla="*/ 0 w 538480"/>
                <a:gd name="T3" fmla="*/ 552 h 60325"/>
                <a:gd name="T4" fmla="*/ 328 w 538480"/>
                <a:gd name="T5" fmla="*/ 824 h 60325"/>
                <a:gd name="T6" fmla="*/ 7367 w 538480"/>
                <a:gd name="T7" fmla="*/ 272 h 60325"/>
                <a:gd name="T8" fmla="*/ 7146 w 538480"/>
                <a:gd name="T9" fmla="*/ 0 h 60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8480" h="60325">
                  <a:moveTo>
                    <a:pt x="522122" y="0"/>
                  </a:moveTo>
                  <a:lnTo>
                    <a:pt x="0" y="40360"/>
                  </a:lnTo>
                  <a:lnTo>
                    <a:pt x="23914" y="60185"/>
                  </a:lnTo>
                  <a:lnTo>
                    <a:pt x="538238" y="19850"/>
                  </a:lnTo>
                  <a:lnTo>
                    <a:pt x="5221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5" name="object 30">
              <a:extLst>
                <a:ext uri="{FF2B5EF4-FFF2-40B4-BE49-F238E27FC236}">
                  <a16:creationId xmlns:a16="http://schemas.microsoft.com/office/drawing/2014/main" id="{D9921426-3C5C-4422-87CD-91137C731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34" y="2169205"/>
              <a:ext cx="479512" cy="53719"/>
            </a:xfrm>
            <a:custGeom>
              <a:avLst/>
              <a:gdLst>
                <a:gd name="T0" fmla="*/ 328 w 538480"/>
                <a:gd name="T1" fmla="*/ 824 h 60325"/>
                <a:gd name="T2" fmla="*/ 0 w 538480"/>
                <a:gd name="T3" fmla="*/ 552 h 60325"/>
                <a:gd name="T4" fmla="*/ 7146 w 538480"/>
                <a:gd name="T5" fmla="*/ 0 h 60325"/>
                <a:gd name="T6" fmla="*/ 7367 w 538480"/>
                <a:gd name="T7" fmla="*/ 272 h 60325"/>
                <a:gd name="T8" fmla="*/ 328 w 538480"/>
                <a:gd name="T9" fmla="*/ 824 h 60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8480" h="60325">
                  <a:moveTo>
                    <a:pt x="23914" y="60185"/>
                  </a:moveTo>
                  <a:lnTo>
                    <a:pt x="0" y="40360"/>
                  </a:lnTo>
                  <a:lnTo>
                    <a:pt x="522122" y="0"/>
                  </a:lnTo>
                  <a:lnTo>
                    <a:pt x="538238" y="19850"/>
                  </a:lnTo>
                  <a:lnTo>
                    <a:pt x="23914" y="60185"/>
                  </a:lnTo>
                  <a:close/>
                </a:path>
              </a:pathLst>
            </a:custGeom>
            <a:noFill/>
            <a:ln w="5397">
              <a:solidFill>
                <a:srgbClr val="78787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6" name="object 31">
              <a:extLst>
                <a:ext uri="{FF2B5EF4-FFF2-40B4-BE49-F238E27FC236}">
                  <a16:creationId xmlns:a16="http://schemas.microsoft.com/office/drawing/2014/main" id="{58141B69-378C-4F22-9190-1DBB5A8A25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369" y="2795376"/>
              <a:ext cx="113562" cy="1173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0" tIns="0" rIns="0" bIns="0">
              <a:spAutoFit/>
            </a:bodyPr>
            <a:lstStyle>
              <a:lvl1pPr marL="127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>
                <a:lnSpc>
                  <a:spcPct val="65000"/>
                </a:lnSpc>
                <a:spcBef>
                  <a:spcPct val="0"/>
                </a:spcBef>
                <a:buFontTx/>
                <a:buNone/>
              </a:pPr>
              <a:r>
                <a:rPr lang="ja-JP" altLang="ja-JP" sz="1000" dirty="0">
                  <a:solidFill>
                    <a:srgbClr val="FFFFF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クローゼットの側面</a:t>
              </a:r>
              <a:endParaRPr lang="ja-JP" altLang="ja-JP" sz="100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7" name="object 32">
              <a:extLst>
                <a:ext uri="{FF2B5EF4-FFF2-40B4-BE49-F238E27FC236}">
                  <a16:creationId xmlns:a16="http://schemas.microsoft.com/office/drawing/2014/main" id="{C4DCECBB-7608-4F65-861E-0DB52D72C2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5108" y="2889036"/>
              <a:ext cx="113562" cy="1160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0" tIns="0" rIns="0" bIns="0">
              <a:spAutoFit/>
            </a:bodyPr>
            <a:lstStyle>
              <a:lvl1pPr marL="127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>
                <a:lnSpc>
                  <a:spcPct val="65000"/>
                </a:lnSpc>
                <a:spcBef>
                  <a:spcPct val="0"/>
                </a:spcBef>
                <a:buFontTx/>
                <a:buNone/>
              </a:pPr>
              <a:r>
                <a:rPr lang="ja-JP" altLang="ja-JP" sz="1000">
                  <a:solidFill>
                    <a:srgbClr val="FFFFF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クローゼットの背面</a:t>
              </a:r>
              <a:endParaRPr lang="ja-JP" altLang="ja-JP" sz="10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8" name="object 74">
              <a:extLst>
                <a:ext uri="{FF2B5EF4-FFF2-40B4-BE49-F238E27FC236}">
                  <a16:creationId xmlns:a16="http://schemas.microsoft.com/office/drawing/2014/main" id="{380684D5-2286-42FD-B3CB-F270AE0FF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0789" y="3561163"/>
              <a:ext cx="7916" cy="0"/>
            </a:xfrm>
            <a:custGeom>
              <a:avLst/>
              <a:gdLst>
                <a:gd name="T0" fmla="*/ 118 w 8889"/>
                <a:gd name="T1" fmla="*/ 0 w 8889"/>
                <a:gd name="T2" fmla="*/ 0 60000 65536"/>
                <a:gd name="T3" fmla="*/ 0 60000 65536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0" t="0" r="r" b="b"/>
              <a:pathLst>
                <a:path w="8889">
                  <a:moveTo>
                    <a:pt x="8610" y="0"/>
                  </a:moveTo>
                  <a:lnTo>
                    <a:pt x="0" y="0"/>
                  </a:lnTo>
                </a:path>
              </a:pathLst>
            </a:custGeom>
            <a:noFill/>
            <a:ln w="10795">
              <a:solidFill>
                <a:srgbClr val="140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59" name="object 75">
              <a:extLst>
                <a:ext uri="{FF2B5EF4-FFF2-40B4-BE49-F238E27FC236}">
                  <a16:creationId xmlns:a16="http://schemas.microsoft.com/office/drawing/2014/main" id="{060F743A-CFD0-476E-B880-4917EA871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1547" y="3541929"/>
              <a:ext cx="39017" cy="39017"/>
            </a:xfrm>
            <a:custGeom>
              <a:avLst/>
              <a:gdLst>
                <a:gd name="T0" fmla="*/ 297 w 43814"/>
                <a:gd name="T1" fmla="*/ 0 h 43814"/>
                <a:gd name="T2" fmla="*/ 181 w 43814"/>
                <a:gd name="T3" fmla="*/ 23 h 43814"/>
                <a:gd name="T4" fmla="*/ 87 w 43814"/>
                <a:gd name="T5" fmla="*/ 87 h 43814"/>
                <a:gd name="T6" fmla="*/ 23 w 43814"/>
                <a:gd name="T7" fmla="*/ 181 h 43814"/>
                <a:gd name="T8" fmla="*/ 0 w 43814"/>
                <a:gd name="T9" fmla="*/ 297 h 43814"/>
                <a:gd name="T10" fmla="*/ 23 w 43814"/>
                <a:gd name="T11" fmla="*/ 411 h 43814"/>
                <a:gd name="T12" fmla="*/ 87 w 43814"/>
                <a:gd name="T13" fmla="*/ 505 h 43814"/>
                <a:gd name="T14" fmla="*/ 181 w 43814"/>
                <a:gd name="T15" fmla="*/ 569 h 43814"/>
                <a:gd name="T16" fmla="*/ 297 w 43814"/>
                <a:gd name="T17" fmla="*/ 590 h 43814"/>
                <a:gd name="T18" fmla="*/ 411 w 43814"/>
                <a:gd name="T19" fmla="*/ 569 h 43814"/>
                <a:gd name="T20" fmla="*/ 505 w 43814"/>
                <a:gd name="T21" fmla="*/ 505 h 43814"/>
                <a:gd name="T22" fmla="*/ 569 w 43814"/>
                <a:gd name="T23" fmla="*/ 411 h 43814"/>
                <a:gd name="T24" fmla="*/ 590 w 43814"/>
                <a:gd name="T25" fmla="*/ 297 h 43814"/>
                <a:gd name="T26" fmla="*/ 569 w 43814"/>
                <a:gd name="T27" fmla="*/ 181 h 43814"/>
                <a:gd name="T28" fmla="*/ 505 w 43814"/>
                <a:gd name="T29" fmla="*/ 87 h 43814"/>
                <a:gd name="T30" fmla="*/ 411 w 43814"/>
                <a:gd name="T31" fmla="*/ 23 h 43814"/>
                <a:gd name="T32" fmla="*/ 297 w 43814"/>
                <a:gd name="T33" fmla="*/ 0 h 438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814" h="43814">
                  <a:moveTo>
                    <a:pt x="21602" y="0"/>
                  </a:moveTo>
                  <a:lnTo>
                    <a:pt x="13196" y="1698"/>
                  </a:lnTo>
                  <a:lnTo>
                    <a:pt x="6329" y="6329"/>
                  </a:lnTo>
                  <a:lnTo>
                    <a:pt x="1698" y="13196"/>
                  </a:lnTo>
                  <a:lnTo>
                    <a:pt x="0" y="21602"/>
                  </a:lnTo>
                  <a:lnTo>
                    <a:pt x="1698" y="30014"/>
                  </a:lnTo>
                  <a:lnTo>
                    <a:pt x="6329" y="36880"/>
                  </a:lnTo>
                  <a:lnTo>
                    <a:pt x="13196" y="41508"/>
                  </a:lnTo>
                  <a:lnTo>
                    <a:pt x="21602" y="43205"/>
                  </a:lnTo>
                  <a:lnTo>
                    <a:pt x="30009" y="41508"/>
                  </a:lnTo>
                  <a:lnTo>
                    <a:pt x="36876" y="36880"/>
                  </a:lnTo>
                  <a:lnTo>
                    <a:pt x="41506" y="30014"/>
                  </a:lnTo>
                  <a:lnTo>
                    <a:pt x="43205" y="21602"/>
                  </a:lnTo>
                  <a:lnTo>
                    <a:pt x="41506" y="13196"/>
                  </a:lnTo>
                  <a:lnTo>
                    <a:pt x="36876" y="6329"/>
                  </a:lnTo>
                  <a:lnTo>
                    <a:pt x="30009" y="1698"/>
                  </a:lnTo>
                  <a:lnTo>
                    <a:pt x="21602" y="0"/>
                  </a:lnTo>
                  <a:close/>
                </a:path>
              </a:pathLst>
            </a:custGeom>
            <a:solidFill>
              <a:srgbClr val="14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60" name="object 82">
              <a:extLst>
                <a:ext uri="{FF2B5EF4-FFF2-40B4-BE49-F238E27FC236}">
                  <a16:creationId xmlns:a16="http://schemas.microsoft.com/office/drawing/2014/main" id="{DE6A06EC-93A8-4A82-B617-6A3EC95DD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399" y="3362422"/>
              <a:ext cx="8482" cy="0"/>
            </a:xfrm>
            <a:custGeom>
              <a:avLst/>
              <a:gdLst>
                <a:gd name="T0" fmla="*/ 125 w 9525"/>
                <a:gd name="T1" fmla="*/ 0 w 9525"/>
                <a:gd name="T2" fmla="*/ 0 60000 65536"/>
                <a:gd name="T3" fmla="*/ 0 60000 65536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0" t="0" r="r" b="b"/>
              <a:pathLst>
                <a:path w="9525">
                  <a:moveTo>
                    <a:pt x="9093" y="0"/>
                  </a:moveTo>
                  <a:lnTo>
                    <a:pt x="0" y="0"/>
                  </a:lnTo>
                </a:path>
              </a:pathLst>
            </a:custGeom>
            <a:noFill/>
            <a:ln w="10795">
              <a:solidFill>
                <a:srgbClr val="140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61" name="object 86">
              <a:extLst>
                <a:ext uri="{FF2B5EF4-FFF2-40B4-BE49-F238E27FC236}">
                  <a16:creationId xmlns:a16="http://schemas.microsoft.com/office/drawing/2014/main" id="{D84DB87D-B0B6-4A7E-8B09-211428B49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59" y="3343181"/>
              <a:ext cx="39017" cy="39017"/>
            </a:xfrm>
            <a:custGeom>
              <a:avLst/>
              <a:gdLst>
                <a:gd name="T0" fmla="*/ 296 w 43815"/>
                <a:gd name="T1" fmla="*/ 0 h 43814"/>
                <a:gd name="T2" fmla="*/ 181 w 43815"/>
                <a:gd name="T3" fmla="*/ 23 h 43814"/>
                <a:gd name="T4" fmla="*/ 87 w 43815"/>
                <a:gd name="T5" fmla="*/ 87 h 43814"/>
                <a:gd name="T6" fmla="*/ 23 w 43815"/>
                <a:gd name="T7" fmla="*/ 181 h 43814"/>
                <a:gd name="T8" fmla="*/ 0 w 43815"/>
                <a:gd name="T9" fmla="*/ 297 h 43814"/>
                <a:gd name="T10" fmla="*/ 23 w 43815"/>
                <a:gd name="T11" fmla="*/ 411 h 43814"/>
                <a:gd name="T12" fmla="*/ 87 w 43815"/>
                <a:gd name="T13" fmla="*/ 505 h 43814"/>
                <a:gd name="T14" fmla="*/ 181 w 43815"/>
                <a:gd name="T15" fmla="*/ 569 h 43814"/>
                <a:gd name="T16" fmla="*/ 296 w 43815"/>
                <a:gd name="T17" fmla="*/ 590 h 43814"/>
                <a:gd name="T18" fmla="*/ 411 w 43815"/>
                <a:gd name="T19" fmla="*/ 569 h 43814"/>
                <a:gd name="T20" fmla="*/ 504 w 43815"/>
                <a:gd name="T21" fmla="*/ 505 h 43814"/>
                <a:gd name="T22" fmla="*/ 568 w 43815"/>
                <a:gd name="T23" fmla="*/ 411 h 43814"/>
                <a:gd name="T24" fmla="*/ 590 w 43815"/>
                <a:gd name="T25" fmla="*/ 297 h 43814"/>
                <a:gd name="T26" fmla="*/ 568 w 43815"/>
                <a:gd name="T27" fmla="*/ 181 h 43814"/>
                <a:gd name="T28" fmla="*/ 504 w 43815"/>
                <a:gd name="T29" fmla="*/ 87 h 43814"/>
                <a:gd name="T30" fmla="*/ 411 w 43815"/>
                <a:gd name="T31" fmla="*/ 23 h 43814"/>
                <a:gd name="T32" fmla="*/ 296 w 43815"/>
                <a:gd name="T33" fmla="*/ 0 h 438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815" h="43814">
                  <a:moveTo>
                    <a:pt x="21602" y="0"/>
                  </a:moveTo>
                  <a:lnTo>
                    <a:pt x="13196" y="1698"/>
                  </a:lnTo>
                  <a:lnTo>
                    <a:pt x="6329" y="6329"/>
                  </a:lnTo>
                  <a:lnTo>
                    <a:pt x="1698" y="13196"/>
                  </a:lnTo>
                  <a:lnTo>
                    <a:pt x="0" y="21602"/>
                  </a:lnTo>
                  <a:lnTo>
                    <a:pt x="1698" y="30014"/>
                  </a:lnTo>
                  <a:lnTo>
                    <a:pt x="6329" y="36880"/>
                  </a:lnTo>
                  <a:lnTo>
                    <a:pt x="13196" y="41508"/>
                  </a:lnTo>
                  <a:lnTo>
                    <a:pt x="21602" y="43205"/>
                  </a:lnTo>
                  <a:lnTo>
                    <a:pt x="30009" y="41508"/>
                  </a:lnTo>
                  <a:lnTo>
                    <a:pt x="36876" y="36880"/>
                  </a:lnTo>
                  <a:lnTo>
                    <a:pt x="41506" y="30014"/>
                  </a:lnTo>
                  <a:lnTo>
                    <a:pt x="43205" y="21602"/>
                  </a:lnTo>
                  <a:lnTo>
                    <a:pt x="41506" y="13196"/>
                  </a:lnTo>
                  <a:lnTo>
                    <a:pt x="36876" y="6329"/>
                  </a:lnTo>
                  <a:lnTo>
                    <a:pt x="30009" y="1698"/>
                  </a:lnTo>
                  <a:lnTo>
                    <a:pt x="21602" y="0"/>
                  </a:lnTo>
                  <a:close/>
                </a:path>
              </a:pathLst>
            </a:custGeom>
            <a:solidFill>
              <a:srgbClr val="14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</p:grp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9D7C6C1C-137B-42D0-9A16-3B39B5D7B787}"/>
              </a:ext>
            </a:extLst>
          </p:cNvPr>
          <p:cNvGrpSpPr/>
          <p:nvPr/>
        </p:nvGrpSpPr>
        <p:grpSpPr>
          <a:xfrm>
            <a:off x="6780786" y="1650537"/>
            <a:ext cx="1111250" cy="641350"/>
            <a:chOff x="6780786" y="1758056"/>
            <a:chExt cx="1111250" cy="641350"/>
          </a:xfrm>
        </p:grpSpPr>
        <p:grpSp>
          <p:nvGrpSpPr>
            <p:cNvPr id="63" name="グループ化 3106">
              <a:extLst>
                <a:ext uri="{FF2B5EF4-FFF2-40B4-BE49-F238E27FC236}">
                  <a16:creationId xmlns:a16="http://schemas.microsoft.com/office/drawing/2014/main" id="{7341B37E-C660-470D-9975-43CFEF08E3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01448" y="1758056"/>
              <a:ext cx="890588" cy="474662"/>
              <a:chOff x="3705248" y="5470864"/>
              <a:chExt cx="891681" cy="473292"/>
            </a:xfrm>
          </p:grpSpPr>
          <p:sp>
            <p:nvSpPr>
              <p:cNvPr id="66" name="object 91">
                <a:extLst>
                  <a:ext uri="{FF2B5EF4-FFF2-40B4-BE49-F238E27FC236}">
                    <a16:creationId xmlns:a16="http://schemas.microsoft.com/office/drawing/2014/main" id="{6F2AFFF1-4C03-4AA1-92E1-2AAB4C304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388" y="5470864"/>
                <a:ext cx="779541" cy="473292"/>
              </a:xfrm>
              <a:custGeom>
                <a:avLst/>
                <a:gdLst>
                  <a:gd name="T0" fmla="*/ 0 w 1791335"/>
                  <a:gd name="T1" fmla="*/ 0 h 531495"/>
                  <a:gd name="T2" fmla="*/ 0 w 1791335"/>
                  <a:gd name="T3" fmla="*/ 15 h 531495"/>
                  <a:gd name="T4" fmla="*/ 0 w 1791335"/>
                  <a:gd name="T5" fmla="*/ 124 h 531495"/>
                  <a:gd name="T6" fmla="*/ 0 w 1791335"/>
                  <a:gd name="T7" fmla="*/ 417 h 531495"/>
                  <a:gd name="T8" fmla="*/ 0 w 1791335"/>
                  <a:gd name="T9" fmla="*/ 985 h 531495"/>
                  <a:gd name="T10" fmla="*/ 0 w 1791335"/>
                  <a:gd name="T11" fmla="*/ 6282 h 531495"/>
                  <a:gd name="T12" fmla="*/ 0 w 1791335"/>
                  <a:gd name="T13" fmla="*/ 6852 h 531495"/>
                  <a:gd name="T14" fmla="*/ 0 w 1791335"/>
                  <a:gd name="T15" fmla="*/ 7145 h 531495"/>
                  <a:gd name="T16" fmla="*/ 0 w 1791335"/>
                  <a:gd name="T17" fmla="*/ 7252 h 531495"/>
                  <a:gd name="T18" fmla="*/ 0 w 1791335"/>
                  <a:gd name="T19" fmla="*/ 7268 h 531495"/>
                  <a:gd name="T20" fmla="*/ 0 w 1791335"/>
                  <a:gd name="T21" fmla="*/ 7268 h 531495"/>
                  <a:gd name="T22" fmla="*/ 0 w 1791335"/>
                  <a:gd name="T23" fmla="*/ 7252 h 531495"/>
                  <a:gd name="T24" fmla="*/ 0 w 1791335"/>
                  <a:gd name="T25" fmla="*/ 7145 h 531495"/>
                  <a:gd name="T26" fmla="*/ 0 w 1791335"/>
                  <a:gd name="T27" fmla="*/ 6852 h 531495"/>
                  <a:gd name="T28" fmla="*/ 0 w 1791335"/>
                  <a:gd name="T29" fmla="*/ 6282 h 531495"/>
                  <a:gd name="T30" fmla="*/ 0 w 1791335"/>
                  <a:gd name="T31" fmla="*/ 985 h 531495"/>
                  <a:gd name="T32" fmla="*/ 0 w 1791335"/>
                  <a:gd name="T33" fmla="*/ 417 h 531495"/>
                  <a:gd name="T34" fmla="*/ 0 w 1791335"/>
                  <a:gd name="T35" fmla="*/ 124 h 531495"/>
                  <a:gd name="T36" fmla="*/ 0 w 1791335"/>
                  <a:gd name="T37" fmla="*/ 15 h 531495"/>
                  <a:gd name="T38" fmla="*/ 0 w 1791335"/>
                  <a:gd name="T39" fmla="*/ 0 h 531495"/>
                  <a:gd name="T40" fmla="*/ 0 w 1791335"/>
                  <a:gd name="T41" fmla="*/ 0 h 53149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791335" h="531495">
                    <a:moveTo>
                      <a:pt x="71996" y="0"/>
                    </a:moveTo>
                    <a:lnTo>
                      <a:pt x="30373" y="1124"/>
                    </a:lnTo>
                    <a:lnTo>
                      <a:pt x="8999" y="8999"/>
                    </a:lnTo>
                    <a:lnTo>
                      <a:pt x="1124" y="30373"/>
                    </a:lnTo>
                    <a:lnTo>
                      <a:pt x="0" y="71996"/>
                    </a:lnTo>
                    <a:lnTo>
                      <a:pt x="0" y="459003"/>
                    </a:lnTo>
                    <a:lnTo>
                      <a:pt x="1124" y="500626"/>
                    </a:lnTo>
                    <a:lnTo>
                      <a:pt x="8999" y="522000"/>
                    </a:lnTo>
                    <a:lnTo>
                      <a:pt x="30373" y="529874"/>
                    </a:lnTo>
                    <a:lnTo>
                      <a:pt x="71996" y="530999"/>
                    </a:lnTo>
                    <a:lnTo>
                      <a:pt x="1718995" y="530999"/>
                    </a:lnTo>
                    <a:lnTo>
                      <a:pt x="1760618" y="529874"/>
                    </a:lnTo>
                    <a:lnTo>
                      <a:pt x="1781992" y="522000"/>
                    </a:lnTo>
                    <a:lnTo>
                      <a:pt x="1789867" y="500626"/>
                    </a:lnTo>
                    <a:lnTo>
                      <a:pt x="1790992" y="459003"/>
                    </a:lnTo>
                    <a:lnTo>
                      <a:pt x="1790992" y="71996"/>
                    </a:lnTo>
                    <a:lnTo>
                      <a:pt x="1789867" y="30373"/>
                    </a:lnTo>
                    <a:lnTo>
                      <a:pt x="1781992" y="8999"/>
                    </a:lnTo>
                    <a:lnTo>
                      <a:pt x="1760618" y="1124"/>
                    </a:lnTo>
                    <a:lnTo>
                      <a:pt x="1718995" y="0"/>
                    </a:lnTo>
                    <a:lnTo>
                      <a:pt x="71996" y="0"/>
                    </a:lnTo>
                    <a:close/>
                  </a:path>
                </a:pathLst>
              </a:custGeom>
              <a:solidFill>
                <a:schemeClr val="bg1"/>
              </a:solidFill>
              <a:ln w="9004">
                <a:solidFill>
                  <a:srgbClr val="A3ABC9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67" name="object 92">
                <a:extLst>
                  <a:ext uri="{FF2B5EF4-FFF2-40B4-BE49-F238E27FC236}">
                    <a16:creationId xmlns:a16="http://schemas.microsoft.com/office/drawing/2014/main" id="{A0A92393-1414-4649-9035-AED1E7776F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06245" y="5585146"/>
                <a:ext cx="590684" cy="226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1143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ja-JP" altLang="en-US" sz="1400" b="1" dirty="0">
                    <a:solidFill>
                      <a:srgbClr val="A3ABC9"/>
                    </a:solidFill>
                  </a:rPr>
                  <a:t>枕 棚</a:t>
                </a:r>
              </a:p>
            </p:txBody>
          </p:sp>
          <p:sp>
            <p:nvSpPr>
              <p:cNvPr id="68" name="object 33">
                <a:extLst>
                  <a:ext uri="{FF2B5EF4-FFF2-40B4-BE49-F238E27FC236}">
                    <a16:creationId xmlns:a16="http://schemas.microsoft.com/office/drawing/2014/main" id="{28BF6419-43C7-497C-B518-CD04BE205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5248" y="5595081"/>
                <a:ext cx="231839" cy="231840"/>
              </a:xfrm>
              <a:custGeom>
                <a:avLst/>
                <a:gdLst>
                  <a:gd name="T0" fmla="*/ 1777 w 260350"/>
                  <a:gd name="T1" fmla="*/ 0 h 260350"/>
                  <a:gd name="T2" fmla="*/ 1086 w 260350"/>
                  <a:gd name="T3" fmla="*/ 140 h 260350"/>
                  <a:gd name="T4" fmla="*/ 521 w 260350"/>
                  <a:gd name="T5" fmla="*/ 521 h 260350"/>
                  <a:gd name="T6" fmla="*/ 140 w 260350"/>
                  <a:gd name="T7" fmla="*/ 1086 h 260350"/>
                  <a:gd name="T8" fmla="*/ 0 w 260350"/>
                  <a:gd name="T9" fmla="*/ 1777 h 260350"/>
                  <a:gd name="T10" fmla="*/ 140 w 260350"/>
                  <a:gd name="T11" fmla="*/ 2470 h 260350"/>
                  <a:gd name="T12" fmla="*/ 521 w 260350"/>
                  <a:gd name="T13" fmla="*/ 3035 h 260350"/>
                  <a:gd name="T14" fmla="*/ 1086 w 260350"/>
                  <a:gd name="T15" fmla="*/ 3416 h 260350"/>
                  <a:gd name="T16" fmla="*/ 1777 w 260350"/>
                  <a:gd name="T17" fmla="*/ 3556 h 260350"/>
                  <a:gd name="T18" fmla="*/ 2469 w 260350"/>
                  <a:gd name="T19" fmla="*/ 3416 h 260350"/>
                  <a:gd name="T20" fmla="*/ 3035 w 260350"/>
                  <a:gd name="T21" fmla="*/ 3035 h 260350"/>
                  <a:gd name="T22" fmla="*/ 3415 w 260350"/>
                  <a:gd name="T23" fmla="*/ 2470 h 260350"/>
                  <a:gd name="T24" fmla="*/ 3555 w 260350"/>
                  <a:gd name="T25" fmla="*/ 1777 h 260350"/>
                  <a:gd name="T26" fmla="*/ 3415 w 260350"/>
                  <a:gd name="T27" fmla="*/ 1086 h 260350"/>
                  <a:gd name="T28" fmla="*/ 3035 w 260350"/>
                  <a:gd name="T29" fmla="*/ 521 h 260350"/>
                  <a:gd name="T30" fmla="*/ 2469 w 260350"/>
                  <a:gd name="T31" fmla="*/ 140 h 260350"/>
                  <a:gd name="T32" fmla="*/ 1777 w 260350"/>
                  <a:gd name="T33" fmla="*/ 0 h 26035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0350" h="260350">
                    <a:moveTo>
                      <a:pt x="129882" y="0"/>
                    </a:moveTo>
                    <a:lnTo>
                      <a:pt x="79327" y="10207"/>
                    </a:lnTo>
                    <a:lnTo>
                      <a:pt x="38042" y="38042"/>
                    </a:lnTo>
                    <a:lnTo>
                      <a:pt x="10207" y="79327"/>
                    </a:lnTo>
                    <a:lnTo>
                      <a:pt x="0" y="129882"/>
                    </a:lnTo>
                    <a:lnTo>
                      <a:pt x="10207" y="180445"/>
                    </a:lnTo>
                    <a:lnTo>
                      <a:pt x="38042" y="221734"/>
                    </a:lnTo>
                    <a:lnTo>
                      <a:pt x="79327" y="249571"/>
                    </a:lnTo>
                    <a:lnTo>
                      <a:pt x="129882" y="259778"/>
                    </a:lnTo>
                    <a:lnTo>
                      <a:pt x="180438" y="249571"/>
                    </a:lnTo>
                    <a:lnTo>
                      <a:pt x="221722" y="221734"/>
                    </a:lnTo>
                    <a:lnTo>
                      <a:pt x="249558" y="180445"/>
                    </a:lnTo>
                    <a:lnTo>
                      <a:pt x="259765" y="129882"/>
                    </a:lnTo>
                    <a:lnTo>
                      <a:pt x="249558" y="79327"/>
                    </a:lnTo>
                    <a:lnTo>
                      <a:pt x="221722" y="38042"/>
                    </a:lnTo>
                    <a:lnTo>
                      <a:pt x="180438" y="10207"/>
                    </a:lnTo>
                    <a:lnTo>
                      <a:pt x="129882" y="0"/>
                    </a:lnTo>
                    <a:close/>
                  </a:path>
                </a:pathLst>
              </a:custGeom>
              <a:solidFill>
                <a:srgbClr val="A3AB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</p:grpSp>
        <p:sp>
          <p:nvSpPr>
            <p:cNvPr id="64" name="object 84">
              <a:extLst>
                <a:ext uri="{FF2B5EF4-FFF2-40B4-BE49-F238E27FC236}">
                  <a16:creationId xmlns:a16="http://schemas.microsoft.com/office/drawing/2014/main" id="{59E2F2E2-E833-4C01-8D5B-CA24AEC31BA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780786" y="1978718"/>
              <a:ext cx="233362" cy="420688"/>
            </a:xfrm>
            <a:custGeom>
              <a:avLst/>
              <a:gdLst>
                <a:gd name="T0" fmla="*/ 0 w 9525"/>
                <a:gd name="T1" fmla="*/ 0 h 9525"/>
                <a:gd name="T2" fmla="*/ 0 w 9525"/>
                <a:gd name="T3" fmla="*/ 2147483646 h 9525"/>
                <a:gd name="T4" fmla="*/ 2147483646 w 9525"/>
                <a:gd name="T5" fmla="*/ 214748364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9525">
                  <a:moveTo>
                    <a:pt x="0" y="0"/>
                  </a:moveTo>
                  <a:lnTo>
                    <a:pt x="0" y="8928"/>
                  </a:lnTo>
                  <a:lnTo>
                    <a:pt x="9321" y="8928"/>
                  </a:lnTo>
                </a:path>
              </a:pathLst>
            </a:custGeom>
            <a:noFill/>
            <a:ln w="10795">
              <a:solidFill>
                <a:srgbClr val="1407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65" name="object 79">
              <a:extLst>
                <a:ext uri="{FF2B5EF4-FFF2-40B4-BE49-F238E27FC236}">
                  <a16:creationId xmlns:a16="http://schemas.microsoft.com/office/drawing/2014/main" id="{03CA24C4-FB36-4FAE-909F-2A505F6F524A}"/>
                </a:ext>
              </a:extLst>
            </p:cNvPr>
            <p:cNvSpPr txBox="1"/>
            <p:nvPr/>
          </p:nvSpPr>
          <p:spPr>
            <a:xfrm>
              <a:off x="7052248" y="1861243"/>
              <a:ext cx="107950" cy="228600"/>
            </a:xfrm>
            <a:prstGeom prst="rect">
              <a:avLst/>
            </a:prstGeom>
          </p:spPr>
          <p:txBody>
            <a:bodyPr lIns="0" tIns="13335" rIns="0" bIns="0">
              <a:spAutoFit/>
            </a:bodyPr>
            <a:lstStyle/>
            <a:p>
              <a:pPr marL="12700">
                <a:spcBef>
                  <a:spcPts val="105"/>
                </a:spcBef>
                <a:defRPr/>
              </a:pPr>
              <a:r>
                <a:rPr lang="en-US" altLang="ja-JP" sz="1400" b="1" spc="-60" dirty="0">
                  <a:solidFill>
                    <a:srgbClr val="FFFFFF"/>
                  </a:solidFill>
                  <a:latin typeface="ＭＳ Ｐゴシック" panose="020B0600070205080204" pitchFamily="50" charset="-128"/>
                  <a:cs typeface="Arial Black"/>
                </a:rPr>
                <a:t>1</a:t>
              </a:r>
              <a:endParaRPr sz="1400" b="1" dirty="0">
                <a:latin typeface="ＭＳ Ｐゴシック" panose="020B0600070205080204" pitchFamily="50" charset="-128"/>
                <a:cs typeface="Arial Black"/>
              </a:endParaRPr>
            </a:p>
          </p:txBody>
        </p:sp>
      </p:grp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F0939269-46D3-46CD-A5DE-0ADAB29E9C12}"/>
              </a:ext>
            </a:extLst>
          </p:cNvPr>
          <p:cNvGrpSpPr/>
          <p:nvPr/>
        </p:nvGrpSpPr>
        <p:grpSpPr>
          <a:xfrm>
            <a:off x="7660261" y="1977442"/>
            <a:ext cx="2562225" cy="1478082"/>
            <a:chOff x="7660261" y="2084961"/>
            <a:chExt cx="2562225" cy="1478082"/>
          </a:xfrm>
        </p:grpSpPr>
        <p:sp>
          <p:nvSpPr>
            <p:cNvPr id="70" name="object 67">
              <a:extLst>
                <a:ext uri="{FF2B5EF4-FFF2-40B4-BE49-F238E27FC236}">
                  <a16:creationId xmlns:a16="http://schemas.microsoft.com/office/drawing/2014/main" id="{D6FDB14E-1AEC-4394-8C76-D7AB1BBB9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1336" y="2096073"/>
              <a:ext cx="1446212" cy="40322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445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ja-JP" altLang="ja-JP" sz="1300" b="1" dirty="0">
                  <a:solidFill>
                    <a:srgbClr val="E4988D"/>
                  </a:solidFill>
                  <a:latin typeface="+mn-ea"/>
                  <a:ea typeface="+mn-ea"/>
                </a:rPr>
                <a:t>クローゼット背面のデッドスペース</a:t>
              </a:r>
              <a:endParaRPr lang="ja-JP" altLang="ja-JP" sz="1300" dirty="0">
                <a:latin typeface="+mn-ea"/>
                <a:ea typeface="+mn-ea"/>
              </a:endParaRPr>
            </a:p>
          </p:txBody>
        </p:sp>
        <p:sp>
          <p:nvSpPr>
            <p:cNvPr id="71" name="object 71">
              <a:extLst>
                <a:ext uri="{FF2B5EF4-FFF2-40B4-BE49-F238E27FC236}">
                  <a16:creationId xmlns:a16="http://schemas.microsoft.com/office/drawing/2014/main" id="{79DF3B79-875D-4326-A65B-F567D4F1A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0048" y="2319911"/>
              <a:ext cx="7938" cy="0"/>
            </a:xfrm>
            <a:custGeom>
              <a:avLst/>
              <a:gdLst>
                <a:gd name="T0" fmla="*/ 130 w 8889"/>
                <a:gd name="T1" fmla="*/ 0 h 635"/>
                <a:gd name="T2" fmla="*/ 0 w 8889"/>
                <a:gd name="T3" fmla="*/ 0 h 63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889" h="635">
                  <a:moveTo>
                    <a:pt x="8572" y="0"/>
                  </a:moveTo>
                  <a:lnTo>
                    <a:pt x="0" y="12"/>
                  </a:lnTo>
                </a:path>
              </a:pathLst>
            </a:custGeom>
            <a:noFill/>
            <a:ln w="10795">
              <a:solidFill>
                <a:srgbClr val="1407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72" name="object 77">
              <a:extLst>
                <a:ext uri="{FF2B5EF4-FFF2-40B4-BE49-F238E27FC236}">
                  <a16:creationId xmlns:a16="http://schemas.microsoft.com/office/drawing/2014/main" id="{5C5A4EB4-86DE-443C-833E-C3A09C22B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6711" y="2084961"/>
              <a:ext cx="1755775" cy="473075"/>
            </a:xfrm>
            <a:custGeom>
              <a:avLst/>
              <a:gdLst>
                <a:gd name="T0" fmla="*/ 9382764 w 1539239"/>
                <a:gd name="T1" fmla="*/ 0 h 531495"/>
                <a:gd name="T2" fmla="*/ 3958465 w 1539239"/>
                <a:gd name="T3" fmla="*/ 15 h 531495"/>
                <a:gd name="T4" fmla="*/ 1172794 w 1539239"/>
                <a:gd name="T5" fmla="*/ 120 h 531495"/>
                <a:gd name="T6" fmla="*/ 146482 w 1539239"/>
                <a:gd name="T7" fmla="*/ 409 h 531495"/>
                <a:gd name="T8" fmla="*/ 0 w 1539239"/>
                <a:gd name="T9" fmla="*/ 968 h 531495"/>
                <a:gd name="T10" fmla="*/ 0 w 1539239"/>
                <a:gd name="T11" fmla="*/ 6176 h 531495"/>
                <a:gd name="T12" fmla="*/ 146482 w 1539239"/>
                <a:gd name="T13" fmla="*/ 6736 h 531495"/>
                <a:gd name="T14" fmla="*/ 1172794 w 1539239"/>
                <a:gd name="T15" fmla="*/ 7025 h 531495"/>
                <a:gd name="T16" fmla="*/ 3958465 w 1539239"/>
                <a:gd name="T17" fmla="*/ 7130 h 531495"/>
                <a:gd name="T18" fmla="*/ 9382764 w 1539239"/>
                <a:gd name="T19" fmla="*/ 7146 h 531495"/>
                <a:gd name="T20" fmla="*/ 191185158 w 1539239"/>
                <a:gd name="T21" fmla="*/ 7146 h 531495"/>
                <a:gd name="T22" fmla="*/ 196609711 w 1539239"/>
                <a:gd name="T23" fmla="*/ 7130 h 531495"/>
                <a:gd name="T24" fmla="*/ 199395155 w 1539239"/>
                <a:gd name="T25" fmla="*/ 7025 h 531495"/>
                <a:gd name="T26" fmla="*/ 200421500 w 1539239"/>
                <a:gd name="T27" fmla="*/ 6736 h 531495"/>
                <a:gd name="T28" fmla="*/ 200568084 w 1539239"/>
                <a:gd name="T29" fmla="*/ 6176 h 531495"/>
                <a:gd name="T30" fmla="*/ 200568084 w 1539239"/>
                <a:gd name="T31" fmla="*/ 968 h 531495"/>
                <a:gd name="T32" fmla="*/ 200421500 w 1539239"/>
                <a:gd name="T33" fmla="*/ 409 h 531495"/>
                <a:gd name="T34" fmla="*/ 199395155 w 1539239"/>
                <a:gd name="T35" fmla="*/ 120 h 531495"/>
                <a:gd name="T36" fmla="*/ 196609711 w 1539239"/>
                <a:gd name="T37" fmla="*/ 15 h 531495"/>
                <a:gd name="T38" fmla="*/ 191185158 w 1539239"/>
                <a:gd name="T39" fmla="*/ 0 h 531495"/>
                <a:gd name="T40" fmla="*/ 9382764 w 1539239"/>
                <a:gd name="T41" fmla="*/ 0 h 5314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39239" h="531495">
                  <a:moveTo>
                    <a:pt x="71996" y="0"/>
                  </a:moveTo>
                  <a:lnTo>
                    <a:pt x="30373" y="1124"/>
                  </a:lnTo>
                  <a:lnTo>
                    <a:pt x="8999" y="8999"/>
                  </a:lnTo>
                  <a:lnTo>
                    <a:pt x="1124" y="30373"/>
                  </a:lnTo>
                  <a:lnTo>
                    <a:pt x="0" y="71996"/>
                  </a:lnTo>
                  <a:lnTo>
                    <a:pt x="0" y="459003"/>
                  </a:lnTo>
                  <a:lnTo>
                    <a:pt x="1124" y="500626"/>
                  </a:lnTo>
                  <a:lnTo>
                    <a:pt x="8999" y="522000"/>
                  </a:lnTo>
                  <a:lnTo>
                    <a:pt x="30373" y="529874"/>
                  </a:lnTo>
                  <a:lnTo>
                    <a:pt x="71996" y="530999"/>
                  </a:lnTo>
                  <a:lnTo>
                    <a:pt x="1467002" y="530999"/>
                  </a:lnTo>
                  <a:lnTo>
                    <a:pt x="1508625" y="529874"/>
                  </a:lnTo>
                  <a:lnTo>
                    <a:pt x="1529999" y="522000"/>
                  </a:lnTo>
                  <a:lnTo>
                    <a:pt x="1537873" y="500626"/>
                  </a:lnTo>
                  <a:lnTo>
                    <a:pt x="1538998" y="459003"/>
                  </a:lnTo>
                  <a:lnTo>
                    <a:pt x="1538998" y="71996"/>
                  </a:lnTo>
                  <a:lnTo>
                    <a:pt x="1537873" y="30373"/>
                  </a:lnTo>
                  <a:lnTo>
                    <a:pt x="1529999" y="8999"/>
                  </a:lnTo>
                  <a:lnTo>
                    <a:pt x="1508625" y="1124"/>
                  </a:lnTo>
                  <a:lnTo>
                    <a:pt x="1467002" y="0"/>
                  </a:lnTo>
                  <a:lnTo>
                    <a:pt x="71996" y="0"/>
                  </a:lnTo>
                  <a:close/>
                </a:path>
              </a:pathLst>
            </a:custGeom>
            <a:noFill/>
            <a:ln w="9004">
              <a:solidFill>
                <a:srgbClr val="E4988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73" name="object 78">
              <a:extLst>
                <a:ext uri="{FF2B5EF4-FFF2-40B4-BE49-F238E27FC236}">
                  <a16:creationId xmlns:a16="http://schemas.microsoft.com/office/drawing/2014/main" id="{1E1001E1-0E76-41D4-9081-0C4AA8556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173" y="2208786"/>
              <a:ext cx="225425" cy="223837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ja-JP" altLang="ja-JP" sz="1800"/>
            </a:p>
          </p:txBody>
        </p:sp>
        <p:sp>
          <p:nvSpPr>
            <p:cNvPr id="74" name="object 79">
              <a:extLst>
                <a:ext uri="{FF2B5EF4-FFF2-40B4-BE49-F238E27FC236}">
                  <a16:creationId xmlns:a16="http://schemas.microsoft.com/office/drawing/2014/main" id="{444041C3-47F5-4D55-8B08-31690D599B22}"/>
                </a:ext>
              </a:extLst>
            </p:cNvPr>
            <p:cNvSpPr txBox="1"/>
            <p:nvPr/>
          </p:nvSpPr>
          <p:spPr>
            <a:xfrm>
              <a:off x="8411148" y="2183386"/>
              <a:ext cx="106363" cy="230187"/>
            </a:xfrm>
            <a:prstGeom prst="rect">
              <a:avLst/>
            </a:prstGeom>
          </p:spPr>
          <p:txBody>
            <a:bodyPr lIns="0" tIns="13335" rIns="0" bIns="0">
              <a:spAutoFit/>
            </a:bodyPr>
            <a:lstStyle/>
            <a:p>
              <a:pPr marL="12700">
                <a:spcBef>
                  <a:spcPts val="105"/>
                </a:spcBef>
                <a:defRPr/>
              </a:pPr>
              <a:r>
                <a:rPr sz="1400" b="1" spc="-60" dirty="0">
                  <a:solidFill>
                    <a:srgbClr val="FFFFFF"/>
                  </a:solidFill>
                  <a:latin typeface="ＭＳ Ｐゴシック" panose="020B0600070205080204" pitchFamily="50" charset="-128"/>
                  <a:cs typeface="Arial Black"/>
                </a:rPr>
                <a:t>3</a:t>
              </a:r>
              <a:endParaRPr sz="1400" b="1" dirty="0">
                <a:latin typeface="ＭＳ Ｐゴシック" panose="020B0600070205080204" pitchFamily="50" charset="-128"/>
                <a:cs typeface="Arial Black"/>
              </a:endParaRPr>
            </a:p>
          </p:txBody>
        </p:sp>
        <p:sp>
          <p:nvSpPr>
            <p:cNvPr id="75" name="object 84">
              <a:extLst>
                <a:ext uri="{FF2B5EF4-FFF2-40B4-BE49-F238E27FC236}">
                  <a16:creationId xmlns:a16="http://schemas.microsoft.com/office/drawing/2014/main" id="{534D3270-0EBD-457F-8201-32743AA3809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146036" y="2274206"/>
              <a:ext cx="215470" cy="1281531"/>
            </a:xfrm>
            <a:custGeom>
              <a:avLst/>
              <a:gdLst>
                <a:gd name="T0" fmla="*/ 0 w 9525"/>
                <a:gd name="T1" fmla="*/ 0 h 9525"/>
                <a:gd name="T2" fmla="*/ 0 w 9525"/>
                <a:gd name="T3" fmla="*/ 2147483646 h 9525"/>
                <a:gd name="T4" fmla="*/ 2147483646 w 9525"/>
                <a:gd name="T5" fmla="*/ 214748364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9525">
                  <a:moveTo>
                    <a:pt x="0" y="0"/>
                  </a:moveTo>
                  <a:lnTo>
                    <a:pt x="0" y="8928"/>
                  </a:lnTo>
                  <a:lnTo>
                    <a:pt x="9321" y="8928"/>
                  </a:lnTo>
                </a:path>
              </a:pathLst>
            </a:custGeom>
            <a:noFill/>
            <a:ln w="9525">
              <a:solidFill>
                <a:srgbClr val="1407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cxnSp>
          <p:nvCxnSpPr>
            <p:cNvPr id="76" name="直線コネクタ 75">
              <a:extLst>
                <a:ext uri="{FF2B5EF4-FFF2-40B4-BE49-F238E27FC236}">
                  <a16:creationId xmlns:a16="http://schemas.microsoft.com/office/drawing/2014/main" id="{226463D3-DDC1-44F5-BDC1-D372CF991864}"/>
                </a:ext>
              </a:extLst>
            </p:cNvPr>
            <p:cNvCxnSpPr>
              <a:cxnSpLocks/>
              <a:endCxn id="75" idx="0"/>
            </p:cNvCxnSpPr>
            <p:nvPr/>
          </p:nvCxnSpPr>
          <p:spPr>
            <a:xfrm flipV="1">
              <a:off x="7660261" y="3555737"/>
              <a:ext cx="485775" cy="7306"/>
            </a:xfrm>
            <a:prstGeom prst="line">
              <a:avLst/>
            </a:prstGeom>
            <a:ln w="952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テキスト ボックス 1">
            <a:extLst>
              <a:ext uri="{FF2B5EF4-FFF2-40B4-BE49-F238E27FC236}">
                <a16:creationId xmlns:a16="http://schemas.microsoft.com/office/drawing/2014/main" id="{A62CD0D6-D624-4A94-BDAC-8DFEB0DF5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366" y="899193"/>
            <a:ext cx="2398092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1100" b="1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重いものをのせられる強さと</a:t>
            </a:r>
            <a:endParaRPr lang="en-US" altLang="ja-JP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様々な空間に使用できる使いやすさ。</a:t>
            </a:r>
          </a:p>
        </p:txBody>
      </p:sp>
      <p:sp>
        <p:nvSpPr>
          <p:cNvPr id="78" name="object 18">
            <a:extLst>
              <a:ext uri="{FF2B5EF4-FFF2-40B4-BE49-F238E27FC236}">
                <a16:creationId xmlns:a16="http://schemas.microsoft.com/office/drawing/2014/main" id="{6B425F3D-B848-407D-A0C0-4E0DEFF46E93}"/>
              </a:ext>
            </a:extLst>
          </p:cNvPr>
          <p:cNvSpPr txBox="1"/>
          <p:nvPr/>
        </p:nvSpPr>
        <p:spPr bwMode="auto">
          <a:xfrm>
            <a:off x="3011185" y="1295988"/>
            <a:ext cx="2255550" cy="512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1100" b="1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b="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押し入れにもクローゼットにもご使用いただけるサイズバリエーションをご用意しています。</a:t>
            </a:r>
            <a:endParaRPr lang="ja-JP" altLang="ja-JP" b="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80" name="図 79">
            <a:extLst>
              <a:ext uri="{FF2B5EF4-FFF2-40B4-BE49-F238E27FC236}">
                <a16:creationId xmlns:a16="http://schemas.microsoft.com/office/drawing/2014/main" id="{223C7B62-A376-4163-AD26-22BADFBEC1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3748" y="6317170"/>
            <a:ext cx="2352675" cy="809625"/>
          </a:xfrm>
          <a:prstGeom prst="rect">
            <a:avLst/>
          </a:prstGeom>
        </p:spPr>
      </p:pic>
      <p:sp>
        <p:nvSpPr>
          <p:cNvPr id="81" name="object 18">
            <a:extLst>
              <a:ext uri="{FF2B5EF4-FFF2-40B4-BE49-F238E27FC236}">
                <a16:creationId xmlns:a16="http://schemas.microsoft.com/office/drawing/2014/main" id="{317F3F00-D702-494E-B9A9-1B9772686FBA}"/>
              </a:ext>
            </a:extLst>
          </p:cNvPr>
          <p:cNvSpPr txBox="1"/>
          <p:nvPr/>
        </p:nvSpPr>
        <p:spPr bwMode="auto">
          <a:xfrm>
            <a:off x="291738" y="6608942"/>
            <a:ext cx="1768475" cy="427681"/>
          </a:xfrm>
          <a:prstGeom prst="rect">
            <a:avLst/>
          </a:prstGeom>
          <a:solidFill>
            <a:schemeClr val="bg1"/>
          </a:solidFill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オプションの</a:t>
            </a:r>
            <a:r>
              <a:rPr lang="en-US" altLang="ja-JP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</a:t>
            </a: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字型納まり用部材セットでコーナー部もすっきり納まります。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テキスト ボックス 1">
            <a:extLst>
              <a:ext uri="{FF2B5EF4-FFF2-40B4-BE49-F238E27FC236}">
                <a16:creationId xmlns:a16="http://schemas.microsoft.com/office/drawing/2014/main" id="{7BD4FDA3-40D9-4449-BEAC-4DE78A234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738" y="6397080"/>
            <a:ext cx="1653185" cy="1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1100" b="1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</a:t>
            </a:r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型納まりにも対応</a:t>
            </a:r>
          </a:p>
        </p:txBody>
      </p:sp>
      <p:sp>
        <p:nvSpPr>
          <p:cNvPr id="84" name="object 18">
            <a:extLst>
              <a:ext uri="{FF2B5EF4-FFF2-40B4-BE49-F238E27FC236}">
                <a16:creationId xmlns:a16="http://schemas.microsoft.com/office/drawing/2014/main" id="{B96AB110-0042-40CE-8362-46B73F423A89}"/>
              </a:ext>
            </a:extLst>
          </p:cNvPr>
          <p:cNvSpPr txBox="1"/>
          <p:nvPr/>
        </p:nvSpPr>
        <p:spPr bwMode="auto">
          <a:xfrm>
            <a:off x="1484861" y="3597940"/>
            <a:ext cx="920124" cy="123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画像は枕棚です</a:t>
            </a:r>
            <a:endParaRPr lang="ja-JP" altLang="ja-JP" sz="8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5" name="object 18">
            <a:extLst>
              <a:ext uri="{FF2B5EF4-FFF2-40B4-BE49-F238E27FC236}">
                <a16:creationId xmlns:a16="http://schemas.microsoft.com/office/drawing/2014/main" id="{E635FF36-7EBA-40F3-9D82-7A529C70B27D}"/>
              </a:ext>
            </a:extLst>
          </p:cNvPr>
          <p:cNvSpPr txBox="1"/>
          <p:nvPr/>
        </p:nvSpPr>
        <p:spPr bwMode="auto">
          <a:xfrm>
            <a:off x="1439089" y="4432374"/>
            <a:ext cx="1384995" cy="123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枕棚パイプ取付イメージ</a:t>
            </a:r>
            <a:endParaRPr lang="ja-JP" altLang="ja-JP" sz="8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86" name="図 85">
            <a:extLst>
              <a:ext uri="{FF2B5EF4-FFF2-40B4-BE49-F238E27FC236}">
                <a16:creationId xmlns:a16="http://schemas.microsoft.com/office/drawing/2014/main" id="{85048112-09DE-4308-8C96-C4CD1100AF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4642" y="3912302"/>
            <a:ext cx="1324080" cy="691991"/>
          </a:xfrm>
          <a:prstGeom prst="rect">
            <a:avLst/>
          </a:prstGeom>
        </p:spPr>
      </p:pic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84EE04A5-9F0B-4A87-893A-D27EB4A7F80F}"/>
              </a:ext>
            </a:extLst>
          </p:cNvPr>
          <p:cNvSpPr/>
          <p:nvPr/>
        </p:nvSpPr>
        <p:spPr>
          <a:xfrm>
            <a:off x="2761155" y="2740144"/>
            <a:ext cx="1648540" cy="185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88" name="図 87">
            <a:extLst>
              <a:ext uri="{FF2B5EF4-FFF2-40B4-BE49-F238E27FC236}">
                <a16:creationId xmlns:a16="http://schemas.microsoft.com/office/drawing/2014/main" id="{D8F9E7CD-7E1C-4F9B-813C-BB0032C452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4254" y="3972547"/>
            <a:ext cx="766958" cy="475850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sp>
        <p:nvSpPr>
          <p:cNvPr id="90" name="object 18">
            <a:extLst>
              <a:ext uri="{FF2B5EF4-FFF2-40B4-BE49-F238E27FC236}">
                <a16:creationId xmlns:a16="http://schemas.microsoft.com/office/drawing/2014/main" id="{D5232568-D7C8-4A45-BC7C-00E2DB5912A3}"/>
              </a:ext>
            </a:extLst>
          </p:cNvPr>
          <p:cNvSpPr txBox="1"/>
          <p:nvPr/>
        </p:nvSpPr>
        <p:spPr bwMode="auto">
          <a:xfrm>
            <a:off x="2738539" y="3956746"/>
            <a:ext cx="359073" cy="138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色設定</a:t>
            </a:r>
            <a:endParaRPr lang="ja-JP" altLang="ja-JP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1" name="テキスト ボックス 1">
            <a:extLst>
              <a:ext uri="{FF2B5EF4-FFF2-40B4-BE49-F238E27FC236}">
                <a16:creationId xmlns:a16="http://schemas.microsoft.com/office/drawing/2014/main" id="{D4288119-809D-4B03-8D62-78E102C16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169" y="2784938"/>
            <a:ext cx="1833835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sz="1100" b="1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豊富なサイズバリエーション</a:t>
            </a:r>
          </a:p>
        </p:txBody>
      </p:sp>
      <p:sp>
        <p:nvSpPr>
          <p:cNvPr id="92" name="object 18">
            <a:extLst>
              <a:ext uri="{FF2B5EF4-FFF2-40B4-BE49-F238E27FC236}">
                <a16:creationId xmlns:a16="http://schemas.microsoft.com/office/drawing/2014/main" id="{D0552318-C15B-4F5D-B90E-24CD63758103}"/>
              </a:ext>
            </a:extLst>
          </p:cNvPr>
          <p:cNvSpPr txBox="1"/>
          <p:nvPr/>
        </p:nvSpPr>
        <p:spPr bwMode="auto">
          <a:xfrm>
            <a:off x="2763169" y="2954215"/>
            <a:ext cx="232927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1100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押入れにもクローゼットにもご使用いただけるサイズをご用意しています。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3" name="テキスト ボックス 1">
            <a:extLst>
              <a:ext uri="{FF2B5EF4-FFF2-40B4-BE49-F238E27FC236}">
                <a16:creationId xmlns:a16="http://schemas.microsoft.com/office/drawing/2014/main" id="{F0698891-2849-4EDB-91FF-93240C0D8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169" y="3301428"/>
            <a:ext cx="2142679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1100" b="1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使いやすいカラーバリエーション</a:t>
            </a:r>
          </a:p>
        </p:txBody>
      </p:sp>
      <p:sp>
        <p:nvSpPr>
          <p:cNvPr id="94" name="object 18">
            <a:extLst>
              <a:ext uri="{FF2B5EF4-FFF2-40B4-BE49-F238E27FC236}">
                <a16:creationId xmlns:a16="http://schemas.microsoft.com/office/drawing/2014/main" id="{560480A4-6F73-4549-A039-DBC630EAF727}"/>
              </a:ext>
            </a:extLst>
          </p:cNvPr>
          <p:cNvSpPr txBox="1"/>
          <p:nvPr/>
        </p:nvSpPr>
        <p:spPr bwMode="auto">
          <a:xfrm>
            <a:off x="2738539" y="3474101"/>
            <a:ext cx="2374822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﻿プレシャスホワイトとナチュラルな木目が美し いクリエオークの２色設定です。﻿</a:t>
            </a:r>
            <a:endParaRPr lang="ja-JP" altLang="ja-JP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C8092AF3-036C-423B-AA4E-8162BD09BF64}"/>
              </a:ext>
            </a:extLst>
          </p:cNvPr>
          <p:cNvSpPr/>
          <p:nvPr/>
        </p:nvSpPr>
        <p:spPr>
          <a:xfrm>
            <a:off x="2732919" y="4823908"/>
            <a:ext cx="2298282" cy="659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テキスト ボックス 1">
            <a:extLst>
              <a:ext uri="{FF2B5EF4-FFF2-40B4-BE49-F238E27FC236}">
                <a16:creationId xmlns:a16="http://schemas.microsoft.com/office/drawing/2014/main" id="{48ED6B29-6DB9-426E-880A-496CDA808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2467" y="4846746"/>
            <a:ext cx="2289088" cy="161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1100" b="1">
                <a:solidFill>
                  <a:srgbClr val="595959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05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クローゼットに特化した省施工タイプ</a:t>
            </a:r>
          </a:p>
        </p:txBody>
      </p:sp>
      <p:sp>
        <p:nvSpPr>
          <p:cNvPr id="97" name="object 18">
            <a:extLst>
              <a:ext uri="{FF2B5EF4-FFF2-40B4-BE49-F238E27FC236}">
                <a16:creationId xmlns:a16="http://schemas.microsoft.com/office/drawing/2014/main" id="{CA2F029A-3F5C-46FC-832A-69BDC90A403D}"/>
              </a:ext>
            </a:extLst>
          </p:cNvPr>
          <p:cNvSpPr txBox="1"/>
          <p:nvPr/>
        </p:nvSpPr>
        <p:spPr bwMode="auto">
          <a:xfrm>
            <a:off x="2763168" y="5010827"/>
            <a:ext cx="2289089" cy="427681"/>
          </a:xfrm>
          <a:prstGeom prst="rect">
            <a:avLst/>
          </a:prstGeom>
          <a:solidFill>
            <a:schemeClr val="bg1"/>
          </a:solidFill>
        </p:spPr>
        <p:txBody>
          <a:bodyPr wrap="square"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前框と棚板が一体になっており、現場での組立て時間を短縮します。ハンガーパイプと組み合わせてクローゼットへの使用に。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8" name="object 18">
            <a:extLst>
              <a:ext uri="{FF2B5EF4-FFF2-40B4-BE49-F238E27FC236}">
                <a16:creationId xmlns:a16="http://schemas.microsoft.com/office/drawing/2014/main" id="{01A6022B-6ACD-48B7-B874-16387987AC4F}"/>
              </a:ext>
            </a:extLst>
          </p:cNvPr>
          <p:cNvSpPr txBox="1"/>
          <p:nvPr/>
        </p:nvSpPr>
        <p:spPr bwMode="auto">
          <a:xfrm>
            <a:off x="3217124" y="4488017"/>
            <a:ext cx="779059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Y/</a:t>
            </a:r>
            <a:r>
              <a:rPr lang="ja-JP" altLang="en-US" sz="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6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9" name="object 18">
            <a:extLst>
              <a:ext uri="{FF2B5EF4-FFF2-40B4-BE49-F238E27FC236}">
                <a16:creationId xmlns:a16="http://schemas.microsoft.com/office/drawing/2014/main" id="{0C86C097-0588-4EDC-84E0-D7FCD3004FC1}"/>
              </a:ext>
            </a:extLst>
          </p:cNvPr>
          <p:cNvSpPr txBox="1"/>
          <p:nvPr/>
        </p:nvSpPr>
        <p:spPr bwMode="auto">
          <a:xfrm>
            <a:off x="4254927" y="4488017"/>
            <a:ext cx="601127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AC/</a:t>
            </a:r>
            <a:r>
              <a:rPr lang="ja-JP" altLang="en-US" sz="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6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EFBDD9BA-1D52-4E89-8EA4-70F44868DF85}"/>
              </a:ext>
            </a:extLst>
          </p:cNvPr>
          <p:cNvSpPr/>
          <p:nvPr/>
        </p:nvSpPr>
        <p:spPr>
          <a:xfrm>
            <a:off x="2724648" y="5491904"/>
            <a:ext cx="2298282" cy="82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1" name="図 100">
            <a:extLst>
              <a:ext uri="{FF2B5EF4-FFF2-40B4-BE49-F238E27FC236}">
                <a16:creationId xmlns:a16="http://schemas.microsoft.com/office/drawing/2014/main" id="{41E4CB03-D872-4940-9F34-F7A6CE2847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36605" y="5563414"/>
            <a:ext cx="766958" cy="475850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sp>
        <p:nvSpPr>
          <p:cNvPr id="102" name="object 18">
            <a:extLst>
              <a:ext uri="{FF2B5EF4-FFF2-40B4-BE49-F238E27FC236}">
                <a16:creationId xmlns:a16="http://schemas.microsoft.com/office/drawing/2014/main" id="{20908458-F03F-4D02-B68D-8DDAFEB450EF}"/>
              </a:ext>
            </a:extLst>
          </p:cNvPr>
          <p:cNvSpPr txBox="1"/>
          <p:nvPr/>
        </p:nvSpPr>
        <p:spPr bwMode="auto">
          <a:xfrm>
            <a:off x="2760890" y="5547613"/>
            <a:ext cx="359073" cy="138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色設定</a:t>
            </a:r>
            <a:endParaRPr lang="ja-JP" altLang="ja-JP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3" name="object 18">
            <a:extLst>
              <a:ext uri="{FF2B5EF4-FFF2-40B4-BE49-F238E27FC236}">
                <a16:creationId xmlns:a16="http://schemas.microsoft.com/office/drawing/2014/main" id="{1D43E25B-727D-40D8-9EF8-719ABFF02E57}"/>
              </a:ext>
            </a:extLst>
          </p:cNvPr>
          <p:cNvSpPr txBox="1"/>
          <p:nvPr/>
        </p:nvSpPr>
        <p:spPr bwMode="auto">
          <a:xfrm>
            <a:off x="3432532" y="6078884"/>
            <a:ext cx="392736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Z/</a:t>
            </a:r>
            <a:r>
              <a:rPr lang="ja-JP" altLang="en-US" sz="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</a:t>
            </a:r>
            <a:endParaRPr lang="ja-JP" altLang="ja-JP" sz="6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4" name="object 18">
            <a:extLst>
              <a:ext uri="{FF2B5EF4-FFF2-40B4-BE49-F238E27FC236}">
                <a16:creationId xmlns:a16="http://schemas.microsoft.com/office/drawing/2014/main" id="{EA4176CD-F189-4F24-A337-AE6E4C833296}"/>
              </a:ext>
            </a:extLst>
          </p:cNvPr>
          <p:cNvSpPr txBox="1"/>
          <p:nvPr/>
        </p:nvSpPr>
        <p:spPr bwMode="auto">
          <a:xfrm>
            <a:off x="4044660" y="5592769"/>
            <a:ext cx="1047785" cy="381515"/>
          </a:xfrm>
          <a:prstGeom prst="rect">
            <a:avLst/>
          </a:prstGeom>
          <a:solidFill>
            <a:schemeClr val="bg1"/>
          </a:solidFill>
        </p:spPr>
        <p:txBody>
          <a:bodyPr wrap="square"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en-US" altLang="ja-JP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プレシャスホワイトとは色味、質感が異なります。</a:t>
            </a:r>
            <a:endParaRPr lang="ja-JP" altLang="ja-JP" sz="8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05" name="図 104">
            <a:extLst>
              <a:ext uri="{FF2B5EF4-FFF2-40B4-BE49-F238E27FC236}">
                <a16:creationId xmlns:a16="http://schemas.microsoft.com/office/drawing/2014/main" id="{CD2AD926-6E5D-4E52-92E7-7FB3939453E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04473" y="5222436"/>
            <a:ext cx="3137743" cy="190581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id="{F490AADB-A744-47CB-9DBA-086C23BCF88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/>
          <a:stretch/>
        </p:blipFill>
        <p:spPr>
          <a:xfrm>
            <a:off x="5379080" y="6171217"/>
            <a:ext cx="1933890" cy="933602"/>
          </a:xfrm>
          <a:prstGeom prst="rect">
            <a:avLst/>
          </a:prstGeom>
        </p:spPr>
      </p:pic>
      <p:pic>
        <p:nvPicPr>
          <p:cNvPr id="107" name="図 106">
            <a:extLst>
              <a:ext uri="{FF2B5EF4-FFF2-40B4-BE49-F238E27FC236}">
                <a16:creationId xmlns:a16="http://schemas.microsoft.com/office/drawing/2014/main" id="{1EDA0864-A353-42B8-BE0F-8BC955365828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0054" y="2941959"/>
            <a:ext cx="2002694" cy="2143010"/>
          </a:xfrm>
          <a:prstGeom prst="rect">
            <a:avLst/>
          </a:prstGeom>
        </p:spPr>
      </p:pic>
      <p:pic>
        <p:nvPicPr>
          <p:cNvPr id="108" name="図 107">
            <a:extLst>
              <a:ext uri="{FF2B5EF4-FFF2-40B4-BE49-F238E27FC236}">
                <a16:creationId xmlns:a16="http://schemas.microsoft.com/office/drawing/2014/main" id="{6C5EDC53-65E0-41CA-97A3-19E0963703E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68013" y="5089935"/>
            <a:ext cx="1664142" cy="887175"/>
          </a:xfrm>
          <a:prstGeom prst="rect">
            <a:avLst/>
          </a:prstGeom>
        </p:spPr>
      </p:pic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FA0787A0-F8B1-4DCE-AA87-881D9A4D4C5E}"/>
              </a:ext>
            </a:extLst>
          </p:cNvPr>
          <p:cNvGrpSpPr/>
          <p:nvPr/>
        </p:nvGrpSpPr>
        <p:grpSpPr>
          <a:xfrm>
            <a:off x="5664962" y="3238841"/>
            <a:ext cx="1773423" cy="1459543"/>
            <a:chOff x="5664962" y="3346360"/>
            <a:chExt cx="1773423" cy="1459543"/>
          </a:xfrm>
        </p:grpSpPr>
        <p:sp>
          <p:nvSpPr>
            <p:cNvPr id="110" name="object 84">
              <a:extLst>
                <a:ext uri="{FF2B5EF4-FFF2-40B4-BE49-F238E27FC236}">
                  <a16:creationId xmlns:a16="http://schemas.microsoft.com/office/drawing/2014/main" id="{35D816B2-D40D-496E-8853-D3C2A7B76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962" y="3346360"/>
              <a:ext cx="53543" cy="1316821"/>
            </a:xfrm>
            <a:custGeom>
              <a:avLst/>
              <a:gdLst>
                <a:gd name="T0" fmla="*/ 0 w 9525"/>
                <a:gd name="T1" fmla="*/ 0 h 9525"/>
                <a:gd name="T2" fmla="*/ 0 w 9525"/>
                <a:gd name="T3" fmla="*/ 2147483646 h 9525"/>
                <a:gd name="T4" fmla="*/ 2147483646 w 9525"/>
                <a:gd name="T5" fmla="*/ 2147483646 h 95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525" h="9525">
                  <a:moveTo>
                    <a:pt x="0" y="0"/>
                  </a:moveTo>
                  <a:lnTo>
                    <a:pt x="0" y="8928"/>
                  </a:lnTo>
                  <a:lnTo>
                    <a:pt x="9321" y="8928"/>
                  </a:lnTo>
                </a:path>
              </a:pathLst>
            </a:custGeom>
            <a:noFill/>
            <a:ln w="9525">
              <a:solidFill>
                <a:srgbClr val="1407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grpSp>
          <p:nvGrpSpPr>
            <p:cNvPr id="111" name="グループ化 807">
              <a:extLst>
                <a:ext uri="{FF2B5EF4-FFF2-40B4-BE49-F238E27FC236}">
                  <a16:creationId xmlns:a16="http://schemas.microsoft.com/office/drawing/2014/main" id="{34FBD85A-2203-4853-BACE-E77F9BF5C1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20710" y="4332828"/>
              <a:ext cx="1717675" cy="473075"/>
              <a:chOff x="511991" y="4542660"/>
              <a:chExt cx="1719020" cy="473292"/>
            </a:xfrm>
          </p:grpSpPr>
          <p:sp>
            <p:nvSpPr>
              <p:cNvPr id="114" name="object 91">
                <a:extLst>
                  <a:ext uri="{FF2B5EF4-FFF2-40B4-BE49-F238E27FC236}">
                    <a16:creationId xmlns:a16="http://schemas.microsoft.com/office/drawing/2014/main" id="{60F9EEF7-01E1-46EC-81DC-455183A0E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186" y="4542660"/>
                <a:ext cx="1610825" cy="473292"/>
              </a:xfrm>
              <a:custGeom>
                <a:avLst/>
                <a:gdLst>
                  <a:gd name="T0" fmla="*/ 1415 w 1791335"/>
                  <a:gd name="T1" fmla="*/ 0 h 531495"/>
                  <a:gd name="T2" fmla="*/ 597 w 1791335"/>
                  <a:gd name="T3" fmla="*/ 15 h 531495"/>
                  <a:gd name="T4" fmla="*/ 177 w 1791335"/>
                  <a:gd name="T5" fmla="*/ 124 h 531495"/>
                  <a:gd name="T6" fmla="*/ 22 w 1791335"/>
                  <a:gd name="T7" fmla="*/ 417 h 531495"/>
                  <a:gd name="T8" fmla="*/ 0 w 1791335"/>
                  <a:gd name="T9" fmla="*/ 985 h 531495"/>
                  <a:gd name="T10" fmla="*/ 0 w 1791335"/>
                  <a:gd name="T11" fmla="*/ 6282 h 531495"/>
                  <a:gd name="T12" fmla="*/ 22 w 1791335"/>
                  <a:gd name="T13" fmla="*/ 6852 h 531495"/>
                  <a:gd name="T14" fmla="*/ 177 w 1791335"/>
                  <a:gd name="T15" fmla="*/ 7145 h 531495"/>
                  <a:gd name="T16" fmla="*/ 597 w 1791335"/>
                  <a:gd name="T17" fmla="*/ 7252 h 531495"/>
                  <a:gd name="T18" fmla="*/ 1415 w 1791335"/>
                  <a:gd name="T19" fmla="*/ 7268 h 531495"/>
                  <a:gd name="T20" fmla="*/ 33769 w 1791335"/>
                  <a:gd name="T21" fmla="*/ 7268 h 531495"/>
                  <a:gd name="T22" fmla="*/ 34587 w 1791335"/>
                  <a:gd name="T23" fmla="*/ 7252 h 531495"/>
                  <a:gd name="T24" fmla="*/ 35007 w 1791335"/>
                  <a:gd name="T25" fmla="*/ 7145 h 531495"/>
                  <a:gd name="T26" fmla="*/ 35162 w 1791335"/>
                  <a:gd name="T27" fmla="*/ 6852 h 531495"/>
                  <a:gd name="T28" fmla="*/ 35183 w 1791335"/>
                  <a:gd name="T29" fmla="*/ 6282 h 531495"/>
                  <a:gd name="T30" fmla="*/ 35183 w 1791335"/>
                  <a:gd name="T31" fmla="*/ 985 h 531495"/>
                  <a:gd name="T32" fmla="*/ 35162 w 1791335"/>
                  <a:gd name="T33" fmla="*/ 417 h 531495"/>
                  <a:gd name="T34" fmla="*/ 35007 w 1791335"/>
                  <a:gd name="T35" fmla="*/ 124 h 531495"/>
                  <a:gd name="T36" fmla="*/ 34587 w 1791335"/>
                  <a:gd name="T37" fmla="*/ 15 h 531495"/>
                  <a:gd name="T38" fmla="*/ 33769 w 1791335"/>
                  <a:gd name="T39" fmla="*/ 0 h 531495"/>
                  <a:gd name="T40" fmla="*/ 1415 w 1791335"/>
                  <a:gd name="T41" fmla="*/ 0 h 53149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791335" h="531495">
                    <a:moveTo>
                      <a:pt x="71996" y="0"/>
                    </a:moveTo>
                    <a:lnTo>
                      <a:pt x="30373" y="1124"/>
                    </a:lnTo>
                    <a:lnTo>
                      <a:pt x="8999" y="8999"/>
                    </a:lnTo>
                    <a:lnTo>
                      <a:pt x="1124" y="30373"/>
                    </a:lnTo>
                    <a:lnTo>
                      <a:pt x="0" y="71996"/>
                    </a:lnTo>
                    <a:lnTo>
                      <a:pt x="0" y="459003"/>
                    </a:lnTo>
                    <a:lnTo>
                      <a:pt x="1124" y="500626"/>
                    </a:lnTo>
                    <a:lnTo>
                      <a:pt x="8999" y="522000"/>
                    </a:lnTo>
                    <a:lnTo>
                      <a:pt x="30373" y="529874"/>
                    </a:lnTo>
                    <a:lnTo>
                      <a:pt x="71996" y="530999"/>
                    </a:lnTo>
                    <a:lnTo>
                      <a:pt x="1718995" y="530999"/>
                    </a:lnTo>
                    <a:lnTo>
                      <a:pt x="1760618" y="529874"/>
                    </a:lnTo>
                    <a:lnTo>
                      <a:pt x="1781992" y="522000"/>
                    </a:lnTo>
                    <a:lnTo>
                      <a:pt x="1789867" y="500626"/>
                    </a:lnTo>
                    <a:lnTo>
                      <a:pt x="1790992" y="459003"/>
                    </a:lnTo>
                    <a:lnTo>
                      <a:pt x="1790992" y="71996"/>
                    </a:lnTo>
                    <a:lnTo>
                      <a:pt x="1789867" y="30373"/>
                    </a:lnTo>
                    <a:lnTo>
                      <a:pt x="1781992" y="8999"/>
                    </a:lnTo>
                    <a:lnTo>
                      <a:pt x="1760618" y="1124"/>
                    </a:lnTo>
                    <a:lnTo>
                      <a:pt x="1718995" y="0"/>
                    </a:lnTo>
                    <a:lnTo>
                      <a:pt x="71996" y="0"/>
                    </a:lnTo>
                    <a:close/>
                  </a:path>
                </a:pathLst>
              </a:custGeom>
              <a:solidFill>
                <a:schemeClr val="bg1"/>
              </a:solidFill>
              <a:ln w="9004">
                <a:solidFill>
                  <a:srgbClr val="BD9F84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115" name="object 92">
                <a:extLst>
                  <a:ext uri="{FF2B5EF4-FFF2-40B4-BE49-F238E27FC236}">
                    <a16:creationId xmlns:a16="http://schemas.microsoft.com/office/drawing/2014/main" id="{E35A9251-6C6E-4E94-B1EB-F9AED7343C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1796" y="4560130"/>
                <a:ext cx="1364730" cy="4113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0" tIns="1143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  <a:defRPr/>
                </a:pPr>
                <a:r>
                  <a:rPr lang="ja-JP" altLang="ja-JP" sz="1300" b="1" dirty="0">
                    <a:solidFill>
                      <a:srgbClr val="BD9F84"/>
                    </a:solidFill>
                    <a:latin typeface="+mn-ea"/>
                    <a:ea typeface="+mn-ea"/>
                  </a:rPr>
                  <a:t>クローゼット側面の</a:t>
                </a:r>
                <a:endParaRPr lang="en-US" altLang="ja-JP" sz="1300" b="1" dirty="0">
                  <a:solidFill>
                    <a:srgbClr val="BD9F84"/>
                  </a:solidFill>
                  <a:latin typeface="+mn-ea"/>
                  <a:ea typeface="+mn-ea"/>
                </a:endParaRPr>
              </a:p>
              <a:p>
                <a:pPr>
                  <a:spcBef>
                    <a:spcPct val="0"/>
                  </a:spcBef>
                  <a:buFontTx/>
                  <a:buNone/>
                  <a:defRPr/>
                </a:pPr>
                <a:r>
                  <a:rPr lang="ja-JP" altLang="ja-JP" sz="1300" b="1" dirty="0">
                    <a:solidFill>
                      <a:srgbClr val="BD9F84"/>
                    </a:solidFill>
                    <a:latin typeface="+mn-ea"/>
                    <a:ea typeface="+mn-ea"/>
                  </a:rPr>
                  <a:t>デッドスペース</a:t>
                </a:r>
                <a:endParaRPr lang="ja-JP" altLang="ja-JP" sz="1300" dirty="0">
                  <a:latin typeface="+mn-ea"/>
                  <a:ea typeface="+mn-ea"/>
                </a:endParaRPr>
              </a:p>
            </p:txBody>
          </p:sp>
          <p:sp>
            <p:nvSpPr>
              <p:cNvPr id="116" name="object 93">
                <a:extLst>
                  <a:ext uri="{FF2B5EF4-FFF2-40B4-BE49-F238E27FC236}">
                    <a16:creationId xmlns:a16="http://schemas.microsoft.com/office/drawing/2014/main" id="{A665ABA3-FEFF-41DB-811F-431E3A463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991" y="4666877"/>
                <a:ext cx="224398" cy="224409"/>
              </a:xfrm>
              <a:prstGeom prst="rect">
                <a:avLst/>
              </a:prstGeom>
              <a:blipFill dpi="0" rotWithShape="1">
                <a:blip r:embed="rId1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ja-JP" altLang="ja-JP" sz="1800"/>
              </a:p>
            </p:txBody>
          </p:sp>
        </p:grpSp>
        <p:cxnSp>
          <p:nvCxnSpPr>
            <p:cNvPr id="112" name="直線コネクタ 111">
              <a:extLst>
                <a:ext uri="{FF2B5EF4-FFF2-40B4-BE49-F238E27FC236}">
                  <a16:creationId xmlns:a16="http://schemas.microsoft.com/office/drawing/2014/main" id="{1D5A7D63-2897-43DD-8705-AC0491FB7BB0}"/>
                </a:ext>
              </a:extLst>
            </p:cNvPr>
            <p:cNvCxnSpPr>
              <a:cxnSpLocks/>
              <a:stCxn id="110" idx="0"/>
            </p:cNvCxnSpPr>
            <p:nvPr/>
          </p:nvCxnSpPr>
          <p:spPr>
            <a:xfrm>
              <a:off x="5664962" y="3346360"/>
              <a:ext cx="838011" cy="11896"/>
            </a:xfrm>
            <a:prstGeom prst="line">
              <a:avLst/>
            </a:prstGeom>
            <a:ln w="952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bject 79">
              <a:extLst>
                <a:ext uri="{FF2B5EF4-FFF2-40B4-BE49-F238E27FC236}">
                  <a16:creationId xmlns:a16="http://schemas.microsoft.com/office/drawing/2014/main" id="{E2026181-5A14-4572-A337-66EA85BAA44B}"/>
                </a:ext>
              </a:extLst>
            </p:cNvPr>
            <p:cNvSpPr txBox="1"/>
            <p:nvPr/>
          </p:nvSpPr>
          <p:spPr>
            <a:xfrm>
              <a:off x="5772384" y="4438899"/>
              <a:ext cx="106363" cy="230187"/>
            </a:xfrm>
            <a:prstGeom prst="rect">
              <a:avLst/>
            </a:prstGeom>
          </p:spPr>
          <p:txBody>
            <a:bodyPr lIns="0" tIns="13335" rIns="0" bIns="0">
              <a:spAutoFit/>
            </a:bodyPr>
            <a:lstStyle/>
            <a:p>
              <a:pPr marL="12700">
                <a:spcBef>
                  <a:spcPts val="105"/>
                </a:spcBef>
                <a:defRPr/>
              </a:pPr>
              <a:r>
                <a:rPr lang="en-US" altLang="ja-JP" sz="1400" b="1" spc="-60" dirty="0">
                  <a:solidFill>
                    <a:schemeClr val="bg1"/>
                  </a:solidFill>
                  <a:latin typeface="ＭＳ Ｐゴシック" panose="020B0600070205080204" pitchFamily="50" charset="-128"/>
                  <a:cs typeface="Arial Black"/>
                </a:rPr>
                <a:t>2</a:t>
              </a:r>
              <a:endParaRPr sz="1400" b="1" dirty="0">
                <a:solidFill>
                  <a:schemeClr val="bg1"/>
                </a:solidFill>
                <a:latin typeface="ＭＳ Ｐゴシック" panose="020B0600070205080204" pitchFamily="50" charset="-128"/>
                <a:cs typeface="Arial Black"/>
              </a:endParaRPr>
            </a:p>
          </p:txBody>
        </p:sp>
      </p:grpSp>
      <p:pic>
        <p:nvPicPr>
          <p:cNvPr id="6" name="図 5" descr="キッチンにある冷蔵庫&#10;&#10;自動的に生成された説明">
            <a:extLst>
              <a:ext uri="{FF2B5EF4-FFF2-40B4-BE49-F238E27FC236}">
                <a16:creationId xmlns:a16="http://schemas.microsoft.com/office/drawing/2014/main" id="{3A96F707-981C-47D0-8DF9-A0EDB41D5B35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43679" t="7772" r="13364" b="12525"/>
          <a:stretch/>
        </p:blipFill>
        <p:spPr>
          <a:xfrm>
            <a:off x="1799050" y="867860"/>
            <a:ext cx="1168578" cy="162261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DB928BC-D732-4FEE-B02B-7F2BAD9F4A41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2790" t="5907" r="3411" b="24577"/>
          <a:stretch/>
        </p:blipFill>
        <p:spPr>
          <a:xfrm>
            <a:off x="267421" y="869213"/>
            <a:ext cx="1464592" cy="1627741"/>
          </a:xfrm>
          <a:prstGeom prst="rect">
            <a:avLst/>
          </a:prstGeom>
        </p:spPr>
      </p:pic>
      <p:pic>
        <p:nvPicPr>
          <p:cNvPr id="12" name="図 11" descr="屋外, 水, 男, ウォーキング が含まれている画像&#10;&#10;自動的に生成された説明">
            <a:extLst>
              <a:ext uri="{FF2B5EF4-FFF2-40B4-BE49-F238E27FC236}">
                <a16:creationId xmlns:a16="http://schemas.microsoft.com/office/drawing/2014/main" id="{EE0BEFE7-F299-4C02-ABAE-FDBB047DF618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b="18668"/>
          <a:stretch/>
        </p:blipFill>
        <p:spPr>
          <a:xfrm>
            <a:off x="4154494" y="3970015"/>
            <a:ext cx="787005" cy="481122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図 226" descr="屋内, 座る, 部屋, 小さい が含まれている画像&#10;&#10;自動的に生成された説明">
            <a:extLst>
              <a:ext uri="{FF2B5EF4-FFF2-40B4-BE49-F238E27FC236}">
                <a16:creationId xmlns:a16="http://schemas.microsoft.com/office/drawing/2014/main" id="{17A57B5C-02B9-4360-83EF-1327916453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048" b="22848"/>
          <a:stretch/>
        </p:blipFill>
        <p:spPr>
          <a:xfrm>
            <a:off x="8905102" y="1094270"/>
            <a:ext cx="1433466" cy="904876"/>
          </a:xfrm>
          <a:prstGeom prst="rect">
            <a:avLst/>
          </a:prstGeom>
        </p:spPr>
      </p:pic>
      <p:pic>
        <p:nvPicPr>
          <p:cNvPr id="221" name="図 220" descr="タイル床と白い壁&#10;&#10;自動的に生成された説明">
            <a:extLst>
              <a:ext uri="{FF2B5EF4-FFF2-40B4-BE49-F238E27FC236}">
                <a16:creationId xmlns:a16="http://schemas.microsoft.com/office/drawing/2014/main" id="{EF32ECAD-8D20-4052-8804-3A3C6A74C3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03" t="13224" r="33366" b="57117"/>
          <a:stretch/>
        </p:blipFill>
        <p:spPr>
          <a:xfrm>
            <a:off x="5611212" y="2466767"/>
            <a:ext cx="1394897" cy="986945"/>
          </a:xfrm>
          <a:prstGeom prst="rect">
            <a:avLst/>
          </a:prstGeom>
        </p:spPr>
      </p:pic>
      <p:pic>
        <p:nvPicPr>
          <p:cNvPr id="195" name="図 194">
            <a:extLst>
              <a:ext uri="{FF2B5EF4-FFF2-40B4-BE49-F238E27FC236}">
                <a16:creationId xmlns:a16="http://schemas.microsoft.com/office/drawing/2014/main" id="{4774F812-9805-4FFF-9322-494E2D708E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63" b="40983"/>
          <a:stretch/>
        </p:blipFill>
        <p:spPr>
          <a:xfrm>
            <a:off x="2555546" y="1874080"/>
            <a:ext cx="1504323" cy="1070240"/>
          </a:xfrm>
          <a:prstGeom prst="rect">
            <a:avLst/>
          </a:prstGeom>
        </p:spPr>
      </p:pic>
      <p:pic>
        <p:nvPicPr>
          <p:cNvPr id="154" name="図 153" descr="建物, コーヒーテーブル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F999EE5B-A1DB-44C0-A8AA-1608B9B5D9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475" t="34321" r="15882" b="16469"/>
          <a:stretch/>
        </p:blipFill>
        <p:spPr>
          <a:xfrm>
            <a:off x="6975109" y="4491905"/>
            <a:ext cx="420137" cy="233359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55" name="図 154" descr="建物, レンガ, テーブル, コーヒーテーブル が含まれている画像&#10;&#10;自動的に生成された説明">
            <a:extLst>
              <a:ext uri="{FF2B5EF4-FFF2-40B4-BE49-F238E27FC236}">
                <a16:creationId xmlns:a16="http://schemas.microsoft.com/office/drawing/2014/main" id="{7D1EF67E-E29E-4A73-B55F-E7C893D6A8B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475" t="34321" r="15882" b="16469"/>
          <a:stretch/>
        </p:blipFill>
        <p:spPr>
          <a:xfrm>
            <a:off x="6500650" y="4491905"/>
            <a:ext cx="420137" cy="233361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56" name="図 155" descr="建物 が含まれている画像&#10;&#10;自動的に生成された説明">
            <a:extLst>
              <a:ext uri="{FF2B5EF4-FFF2-40B4-BE49-F238E27FC236}">
                <a16:creationId xmlns:a16="http://schemas.microsoft.com/office/drawing/2014/main" id="{8CCDA0D2-7CD4-4684-9EB3-EAD8204C654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360" t="33904" r="15882" b="16886"/>
          <a:stretch/>
        </p:blipFill>
        <p:spPr>
          <a:xfrm>
            <a:off x="8401721" y="4491905"/>
            <a:ext cx="426588" cy="233359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71" name="図 170" descr="コーヒーテーブル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C44769E0-0E4D-45D5-A40B-E676F7961CD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9023"/>
          <a:stretch/>
        </p:blipFill>
        <p:spPr>
          <a:xfrm>
            <a:off x="7927320" y="4491585"/>
            <a:ext cx="420296" cy="22805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73" name="図 172" descr="建物, コーヒーテーブル, テーブル, 木製 が含まれている画像&#10;&#10;自動的に生成された説明">
            <a:extLst>
              <a:ext uri="{FF2B5EF4-FFF2-40B4-BE49-F238E27FC236}">
                <a16:creationId xmlns:a16="http://schemas.microsoft.com/office/drawing/2014/main" id="{AAF60486-D276-4D55-B496-C4DC2360F3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9023"/>
          <a:stretch/>
        </p:blipFill>
        <p:spPr>
          <a:xfrm>
            <a:off x="7456925" y="4491905"/>
            <a:ext cx="420296" cy="22805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75" name="図 174" descr="建物, コーヒーテーブル, レンガ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43DDDE0E-F748-4F5B-B2AA-FC0FFC951A0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5540"/>
          <a:stretch/>
        </p:blipFill>
        <p:spPr>
          <a:xfrm>
            <a:off x="7934471" y="4919706"/>
            <a:ext cx="420296" cy="23924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77" name="図 176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D0A14C57-C080-4111-B536-6E4A958BE71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26486"/>
          <a:stretch/>
        </p:blipFill>
        <p:spPr>
          <a:xfrm>
            <a:off x="6501351" y="4923206"/>
            <a:ext cx="420296" cy="236205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79" name="図 178">
            <a:extLst>
              <a:ext uri="{FF2B5EF4-FFF2-40B4-BE49-F238E27FC236}">
                <a16:creationId xmlns:a16="http://schemas.microsoft.com/office/drawing/2014/main" id="{63A77C00-67D3-4F3B-8E47-14F32B72BA4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24818"/>
          <a:stretch/>
        </p:blipFill>
        <p:spPr>
          <a:xfrm>
            <a:off x="6025490" y="4920368"/>
            <a:ext cx="420296" cy="241567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81" name="図 180">
            <a:extLst>
              <a:ext uri="{FF2B5EF4-FFF2-40B4-BE49-F238E27FC236}">
                <a16:creationId xmlns:a16="http://schemas.microsoft.com/office/drawing/2014/main" id="{356D72F3-D878-4654-9971-0CEDC3F14B33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26629"/>
          <a:stretch/>
        </p:blipFill>
        <p:spPr>
          <a:xfrm>
            <a:off x="7457399" y="4923206"/>
            <a:ext cx="420296" cy="235745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83" name="図 182" descr="建物, 立つ, 男, 乗る が含まれている画像&#10;&#10;自動的に生成された説明">
            <a:extLst>
              <a:ext uri="{FF2B5EF4-FFF2-40B4-BE49-F238E27FC236}">
                <a16:creationId xmlns:a16="http://schemas.microsoft.com/office/drawing/2014/main" id="{77883D3A-7883-4A7B-8C00-6340DDC5ACA0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26153"/>
          <a:stretch/>
        </p:blipFill>
        <p:spPr>
          <a:xfrm>
            <a:off x="6983010" y="4923206"/>
            <a:ext cx="420296" cy="237273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85" name="図 184" descr="建物, 木製, コーヒーテーブル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26B18EDB-C08A-462B-A0D5-480BAC7C6CB3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5631"/>
          <a:stretch/>
        </p:blipFill>
        <p:spPr>
          <a:xfrm>
            <a:off x="5542467" y="4923206"/>
            <a:ext cx="420296" cy="23895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87" name="図 186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B2DC4FD3-DE39-4F76-90AB-273A19C67745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26146"/>
          <a:stretch/>
        </p:blipFill>
        <p:spPr>
          <a:xfrm>
            <a:off x="6497337" y="5403761"/>
            <a:ext cx="420296" cy="237298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89" name="図 188">
            <a:extLst>
              <a:ext uri="{FF2B5EF4-FFF2-40B4-BE49-F238E27FC236}">
                <a16:creationId xmlns:a16="http://schemas.microsoft.com/office/drawing/2014/main" id="{D7287392-DD10-4735-9A69-C4BEC0DD8D01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25050" b="-2"/>
          <a:stretch/>
        </p:blipFill>
        <p:spPr>
          <a:xfrm>
            <a:off x="5547135" y="5401044"/>
            <a:ext cx="420296" cy="240827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91" name="図 190">
            <a:extLst>
              <a:ext uri="{FF2B5EF4-FFF2-40B4-BE49-F238E27FC236}">
                <a16:creationId xmlns:a16="http://schemas.microsoft.com/office/drawing/2014/main" id="{67AADDA6-9562-4065-8D06-992784561C4D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23981"/>
          <a:stretch/>
        </p:blipFill>
        <p:spPr>
          <a:xfrm>
            <a:off x="6021544" y="5397883"/>
            <a:ext cx="420296" cy="24425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193" name="図 192">
            <a:extLst>
              <a:ext uri="{FF2B5EF4-FFF2-40B4-BE49-F238E27FC236}">
                <a16:creationId xmlns:a16="http://schemas.microsoft.com/office/drawing/2014/main" id="{4826A8AD-8BDA-4799-9E54-2D9307022F24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28023"/>
          <a:stretch/>
        </p:blipFill>
        <p:spPr>
          <a:xfrm>
            <a:off x="6018951" y="4492598"/>
            <a:ext cx="420296" cy="23126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203" name="図 202">
            <a:extLst>
              <a:ext uri="{FF2B5EF4-FFF2-40B4-BE49-F238E27FC236}">
                <a16:creationId xmlns:a16="http://schemas.microsoft.com/office/drawing/2014/main" id="{B4A941F8-21D2-4DB9-9303-8DF346348F4C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t="28508"/>
          <a:stretch/>
        </p:blipFill>
        <p:spPr>
          <a:xfrm>
            <a:off x="5547876" y="4492598"/>
            <a:ext cx="416977" cy="227894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205" name="図 204" descr="建物, レンガ, テーブル, コーヒーテーブル が含まれている画像&#10;&#10;自動的に生成された説明">
            <a:extLst>
              <a:ext uri="{FF2B5EF4-FFF2-40B4-BE49-F238E27FC236}">
                <a16:creationId xmlns:a16="http://schemas.microsoft.com/office/drawing/2014/main" id="{DBE91DDA-2A25-4023-A63F-91943776916E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10094" t="32143" r="16228" b="15423"/>
          <a:stretch/>
        </p:blipFill>
        <p:spPr>
          <a:xfrm>
            <a:off x="5545808" y="5866787"/>
            <a:ext cx="416956" cy="243262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207" name="図 206" descr="図形 が含まれている画像&#10;&#10;自動的に生成された説明">
            <a:extLst>
              <a:ext uri="{FF2B5EF4-FFF2-40B4-BE49-F238E27FC236}">
                <a16:creationId xmlns:a16="http://schemas.microsoft.com/office/drawing/2014/main" id="{3EC86B5E-797D-4DB8-9BB4-E6BF465F8D40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10427" t="31842" r="12806" b="15525"/>
          <a:stretch/>
        </p:blipFill>
        <p:spPr>
          <a:xfrm>
            <a:off x="6018882" y="5869961"/>
            <a:ext cx="424343" cy="238500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209" name="図 208" descr="建物 が含まれている画像&#10;&#10;自動的に生成された説明">
            <a:extLst>
              <a:ext uri="{FF2B5EF4-FFF2-40B4-BE49-F238E27FC236}">
                <a16:creationId xmlns:a16="http://schemas.microsoft.com/office/drawing/2014/main" id="{E7AF3821-7152-4CA5-9109-80CEE13AABFA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10109" t="33626" r="14865" b="14449"/>
          <a:stretch/>
        </p:blipFill>
        <p:spPr>
          <a:xfrm>
            <a:off x="6981388" y="5403396"/>
            <a:ext cx="418238" cy="237298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pic>
        <p:nvPicPr>
          <p:cNvPr id="211" name="図 210" descr="建物 が含まれている画像&#10;&#10;自動的に生成された説明">
            <a:extLst>
              <a:ext uri="{FF2B5EF4-FFF2-40B4-BE49-F238E27FC236}">
                <a16:creationId xmlns:a16="http://schemas.microsoft.com/office/drawing/2014/main" id="{C632CE4B-A79E-4C26-8DC3-5128B9A0A7FB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10035" t="34679" r="15784" b="13913"/>
          <a:stretch/>
        </p:blipFill>
        <p:spPr>
          <a:xfrm>
            <a:off x="7459540" y="5403458"/>
            <a:ext cx="417681" cy="237298"/>
          </a:xfrm>
          <a:prstGeom prst="rect">
            <a:avLst/>
          </a:prstGeom>
          <a:ln w="3175">
            <a:solidFill>
              <a:srgbClr val="787878"/>
            </a:solidFill>
          </a:ln>
        </p:spPr>
      </p:pic>
      <p:sp>
        <p:nvSpPr>
          <p:cNvPr id="2" name="Text Box 1039">
            <a:extLst>
              <a:ext uri="{FF2B5EF4-FFF2-40B4-BE49-F238E27FC236}">
                <a16:creationId xmlns:a16="http://schemas.microsoft.com/office/drawing/2014/main" id="{5978A7D8-3FCF-8C4C-83AB-9B888C8BD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17475"/>
            <a:ext cx="5422026" cy="19928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295" b="1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 収納 枕棚・中段セット／すっきり棚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E31F29CB-0A29-8A45-91A7-687F6A534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SPD99999008220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bg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1A1946B-F13E-7144-BBFF-A9DFCF9BFDCD}"/>
              </a:ext>
            </a:extLst>
          </p:cNvPr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C-1:LIXIL</a:t>
            </a:r>
          </a:p>
          <a:p>
            <a:pPr algn="ctr">
              <a:defRPr/>
            </a:pPr>
            <a:r>
              <a:rPr lang="ja-JP" altLang="en-US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（帯なし）</a:t>
            </a:r>
            <a:endParaRPr lang="en-US" altLang="ja-JP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defRPr/>
            </a:pPr>
            <a:endParaRPr lang="en-US" altLang="ja-JP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defRPr/>
            </a:pPr>
            <a:r>
              <a:rPr lang="en-US" altLang="ja-JP" sz="11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※2</a:t>
            </a:r>
            <a:r>
              <a:rPr lang="ja-JP" altLang="en-US" sz="11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枚目以降、帯なしで作成する場合に使用する。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B210E80A-F743-4B74-B1E4-4B404B58F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3693765"/>
            <a:ext cx="3636963" cy="1615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05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木製棚に好きな物を飾って玄関空間を素敵に楽しく。</a:t>
            </a:r>
          </a:p>
        </p:txBody>
      </p:sp>
      <p:sp>
        <p:nvSpPr>
          <p:cNvPr id="8" name="object 87">
            <a:extLst>
              <a:ext uri="{FF2B5EF4-FFF2-40B4-BE49-F238E27FC236}">
                <a16:creationId xmlns:a16="http://schemas.microsoft.com/office/drawing/2014/main" id="{61DEB3B8-8509-406E-9AF1-5E1730454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13" y="1312144"/>
            <a:ext cx="47323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794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ja-JP" altLang="en-US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ラシッサシリーズの建具・床材などとも合わせやすいカラーバリエーション豊富な金物・棚板から好きなカラーをセレクト。自分好みの組合せで部屋を楽しくコーディネート。</a:t>
            </a:r>
            <a:endParaRPr lang="ja-JP" altLang="ja-JP" sz="7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object 101">
            <a:extLst>
              <a:ext uri="{FF2B5EF4-FFF2-40B4-BE49-F238E27FC236}">
                <a16:creationId xmlns:a16="http://schemas.microsoft.com/office/drawing/2014/main" id="{40E1637A-7046-4060-AFCF-25E5EE8453D5}"/>
              </a:ext>
            </a:extLst>
          </p:cNvPr>
          <p:cNvSpPr txBox="1"/>
          <p:nvPr/>
        </p:nvSpPr>
        <p:spPr>
          <a:xfrm>
            <a:off x="187325" y="1012364"/>
            <a:ext cx="4741863" cy="230188"/>
          </a:xfrm>
          <a:prstGeom prst="rect">
            <a:avLst/>
          </a:prstGeom>
        </p:spPr>
        <p:txBody>
          <a:bodyPr lIns="0" tIns="13970" rIns="0" bIns="0">
            <a:spAutoFit/>
          </a:bodyPr>
          <a:lstStyle/>
          <a:p>
            <a:pPr marL="12700">
              <a:spcBef>
                <a:spcPts val="110"/>
              </a:spcBef>
              <a:defRPr/>
            </a:pPr>
            <a:r>
              <a:rPr lang="ja-JP" altLang="en-US" sz="1400" b="1" spc="4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豊富なカラーの組合せで、収納を部屋のアクセントに</a:t>
            </a:r>
            <a:endParaRPr sz="1400" spc="4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A-OTF ゴシックMB101 Pro DB"/>
            </a:endParaRPr>
          </a:p>
        </p:txBody>
      </p:sp>
      <p:sp>
        <p:nvSpPr>
          <p:cNvPr id="10" name="object 105">
            <a:extLst>
              <a:ext uri="{FF2B5EF4-FFF2-40B4-BE49-F238E27FC236}">
                <a16:creationId xmlns:a16="http://schemas.microsoft.com/office/drawing/2014/main" id="{90C3582C-B1AA-47F1-9097-70026C15A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72640"/>
            <a:ext cx="4741862" cy="288925"/>
          </a:xfrm>
          <a:prstGeom prst="rect">
            <a:avLst/>
          </a:prstGeom>
          <a:noFill/>
          <a:ln w="6350">
            <a:solidFill>
              <a:srgbClr val="A3A4A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居室 </a:t>
            </a:r>
            <a:r>
              <a:rPr lang="en-US" altLang="ja-JP" sz="14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/ </a:t>
            </a:r>
            <a:r>
              <a:rPr lang="ja-JP" altLang="en-US" sz="14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オープンスペースに</a:t>
            </a:r>
            <a:endParaRPr lang="ja-JP" altLang="ja-JP" sz="1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A-OTF ゴシックMB101 Pro DB"/>
            </a:endParaRPr>
          </a:p>
        </p:txBody>
      </p:sp>
      <p:pic>
        <p:nvPicPr>
          <p:cNvPr id="11" name="図 5">
            <a:extLst>
              <a:ext uri="{FF2B5EF4-FFF2-40B4-BE49-F238E27FC236}">
                <a16:creationId xmlns:a16="http://schemas.microsoft.com/office/drawing/2014/main" id="{EEDAAA36-C0DC-470F-87B7-8DFB21A3F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1871427"/>
            <a:ext cx="2338387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52A643C7-82C6-46CA-BEC3-1E95B6C0F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21" y="5054900"/>
            <a:ext cx="6858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図 14">
            <a:extLst>
              <a:ext uri="{FF2B5EF4-FFF2-40B4-BE49-F238E27FC236}">
                <a16:creationId xmlns:a16="http://schemas.microsoft.com/office/drawing/2014/main" id="{22D3F9F3-2071-4EA1-8B14-93625E529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4" y="5054900"/>
            <a:ext cx="687388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テキスト ボックス 1">
            <a:extLst>
              <a:ext uri="{FF2B5EF4-FFF2-40B4-BE49-F238E27FC236}">
                <a16:creationId xmlns:a16="http://schemas.microsoft.com/office/drawing/2014/main" id="{8B4FA45A-9CA7-4789-8BF0-03F6608F9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1711109"/>
            <a:ext cx="3638550" cy="1603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05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カラフルな色の壁紙に白でアクセント。</a:t>
            </a:r>
          </a:p>
        </p:txBody>
      </p:sp>
      <p:sp>
        <p:nvSpPr>
          <p:cNvPr id="16" name="正方形/長方形 30">
            <a:extLst>
              <a:ext uri="{FF2B5EF4-FFF2-40B4-BE49-F238E27FC236}">
                <a16:creationId xmlns:a16="http://schemas.microsoft.com/office/drawing/2014/main" id="{EFAD13FB-A041-4568-9928-C6D897B5E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8256" y="2913052"/>
            <a:ext cx="1325562" cy="1889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No.</a:t>
            </a: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-02</a:t>
            </a:r>
            <a:endParaRPr lang="ja-JP" altLang="en-US" sz="700" b="1" spc="5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17" name="グループ化 19">
            <a:extLst>
              <a:ext uri="{FF2B5EF4-FFF2-40B4-BE49-F238E27FC236}">
                <a16:creationId xmlns:a16="http://schemas.microsoft.com/office/drawing/2014/main" id="{7EF8B01E-2564-463A-ABFB-BE247925BC13}"/>
              </a:ext>
            </a:extLst>
          </p:cNvPr>
          <p:cNvGrpSpPr>
            <a:grpSpLocks/>
          </p:cNvGrpSpPr>
          <p:nvPr/>
        </p:nvGrpSpPr>
        <p:grpSpPr bwMode="auto">
          <a:xfrm>
            <a:off x="2548065" y="3190729"/>
            <a:ext cx="3136775" cy="450254"/>
            <a:chOff x="2464294" y="3509626"/>
            <a:chExt cx="3138533" cy="450737"/>
          </a:xfrm>
        </p:grpSpPr>
        <p:pic>
          <p:nvPicPr>
            <p:cNvPr id="18" name="図 8">
              <a:extLst>
                <a:ext uri="{FF2B5EF4-FFF2-40B4-BE49-F238E27FC236}">
                  <a16:creationId xmlns:a16="http://schemas.microsoft.com/office/drawing/2014/main" id="{051DF649-0CBB-4F05-BA84-E07978B41B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4294" y="3509626"/>
              <a:ext cx="697176" cy="44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object 18">
              <a:extLst>
                <a:ext uri="{FF2B5EF4-FFF2-40B4-BE49-F238E27FC236}">
                  <a16:creationId xmlns:a16="http://schemas.microsoft.com/office/drawing/2014/main" id="{AD01B2BC-0D52-47BC-8AA9-563E4A575850}"/>
                </a:ext>
              </a:extLst>
            </p:cNvPr>
            <p:cNvSpPr txBox="1"/>
            <p:nvPr/>
          </p:nvSpPr>
          <p:spPr bwMode="auto">
            <a:xfrm>
              <a:off x="3167157" y="3758494"/>
              <a:ext cx="903795" cy="193883"/>
            </a:xfrm>
            <a:prstGeom prst="rect">
              <a:avLst/>
            </a:prstGeom>
          </p:spPr>
          <p:txBody>
            <a:bodyPr lIns="0" tIns="1206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just">
                <a:spcBef>
                  <a:spcPts val="120"/>
                </a:spcBef>
                <a:defRPr/>
              </a:pPr>
              <a:r>
                <a:rPr lang="ja-JP" altLang="en-US" sz="600" dirty="0">
                  <a:solidFill>
                    <a:schemeClr val="bg2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棚柱・ブラケット</a:t>
              </a:r>
            </a:p>
            <a:p>
              <a:pPr algn="just">
                <a:spcBef>
                  <a:spcPts val="120"/>
                </a:spcBef>
                <a:defRPr/>
              </a:pPr>
              <a:r>
                <a:rPr lang="ja-JP" altLang="en-US" sz="500" dirty="0">
                  <a:solidFill>
                    <a:schemeClr val="bg2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プレシャスホワイト</a:t>
              </a:r>
              <a:endParaRPr lang="ja-JP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21" name="object 18">
              <a:extLst>
                <a:ext uri="{FF2B5EF4-FFF2-40B4-BE49-F238E27FC236}">
                  <a16:creationId xmlns:a16="http://schemas.microsoft.com/office/drawing/2014/main" id="{239B790A-3545-482A-A97D-E8E1F22D4B31}"/>
                </a:ext>
              </a:extLst>
            </p:cNvPr>
            <p:cNvSpPr txBox="1"/>
            <p:nvPr/>
          </p:nvSpPr>
          <p:spPr bwMode="auto">
            <a:xfrm>
              <a:off x="4700621" y="3766480"/>
              <a:ext cx="902206" cy="193883"/>
            </a:xfrm>
            <a:prstGeom prst="rect">
              <a:avLst/>
            </a:prstGeom>
          </p:spPr>
          <p:txBody>
            <a:bodyPr lIns="0" tIns="12065" rIns="0" bIns="0">
              <a:spAutoFit/>
            </a:bodyPr>
            <a:lstStyle>
              <a:lvl1pPr marL="127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just">
                <a:spcBef>
                  <a:spcPts val="120"/>
                </a:spcBef>
                <a:defRPr/>
              </a:pPr>
              <a:r>
                <a:rPr lang="ja-JP" altLang="en-US" sz="600" dirty="0">
                  <a:solidFill>
                    <a:schemeClr val="bg2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木製棚板</a:t>
              </a:r>
            </a:p>
            <a:p>
              <a:pPr algn="just">
                <a:spcBef>
                  <a:spcPts val="120"/>
                </a:spcBef>
                <a:defRPr/>
              </a:pPr>
              <a:r>
                <a:rPr lang="ja-JP" altLang="en-US" sz="500" dirty="0">
                  <a:solidFill>
                    <a:schemeClr val="bg2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プレシャスホワイト</a:t>
              </a:r>
              <a:endParaRPr lang="ja-JP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22" name="正方形/長方形 30">
            <a:extLst>
              <a:ext uri="{FF2B5EF4-FFF2-40B4-BE49-F238E27FC236}">
                <a16:creationId xmlns:a16="http://schemas.microsoft.com/office/drawing/2014/main" id="{9031D7AD-B3B3-4ABB-A1A6-72BB22511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7783" y="4853288"/>
            <a:ext cx="1325563" cy="1873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No.</a:t>
            </a: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-06</a:t>
            </a:r>
            <a:endParaRPr lang="ja-JP" altLang="en-US" sz="700" b="1" spc="5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3" name="object 18">
            <a:extLst>
              <a:ext uri="{FF2B5EF4-FFF2-40B4-BE49-F238E27FC236}">
                <a16:creationId xmlns:a16="http://schemas.microsoft.com/office/drawing/2014/main" id="{FFD2A6D8-4D46-4666-B375-EDAC3F53AE3C}"/>
              </a:ext>
            </a:extLst>
          </p:cNvPr>
          <p:cNvSpPr txBox="1"/>
          <p:nvPr/>
        </p:nvSpPr>
        <p:spPr bwMode="auto">
          <a:xfrm>
            <a:off x="2559846" y="5502575"/>
            <a:ext cx="903287" cy="19367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6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棚柱・ブラケット</a:t>
            </a:r>
          </a:p>
          <a:p>
            <a:pPr algn="just">
              <a:spcBef>
                <a:spcPts val="120"/>
              </a:spcBef>
              <a:defRPr/>
            </a:pP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5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51E116F1-A4B5-45A3-AA2D-3D91D541AF1B}"/>
              </a:ext>
            </a:extLst>
          </p:cNvPr>
          <p:cNvSpPr txBox="1"/>
          <p:nvPr/>
        </p:nvSpPr>
        <p:spPr bwMode="auto">
          <a:xfrm>
            <a:off x="3524419" y="5502575"/>
            <a:ext cx="901700" cy="19367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6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木製棚板</a:t>
            </a:r>
          </a:p>
          <a:p>
            <a:pPr algn="just">
              <a:spcBef>
                <a:spcPts val="120"/>
              </a:spcBef>
              <a:defRPr/>
            </a:pP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5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87D14C8D-608F-4844-B753-A148EBEC59B1}"/>
              </a:ext>
            </a:extLst>
          </p:cNvPr>
          <p:cNvSpPr txBox="1"/>
          <p:nvPr/>
        </p:nvSpPr>
        <p:spPr bwMode="auto">
          <a:xfrm>
            <a:off x="4457075" y="5484239"/>
            <a:ext cx="903288" cy="19367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6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樹脂棚板</a:t>
            </a:r>
          </a:p>
          <a:p>
            <a:pPr algn="just">
              <a:spcBef>
                <a:spcPts val="120"/>
              </a:spcBef>
              <a:defRPr/>
            </a:pP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5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6" name="乗算記号 25">
            <a:extLst>
              <a:ext uri="{FF2B5EF4-FFF2-40B4-BE49-F238E27FC236}">
                <a16:creationId xmlns:a16="http://schemas.microsoft.com/office/drawing/2014/main" id="{1CAB1D73-BF52-43B6-B3E9-474832572AA3}"/>
              </a:ext>
            </a:extLst>
          </p:cNvPr>
          <p:cNvSpPr/>
          <p:nvPr/>
        </p:nvSpPr>
        <p:spPr bwMode="auto">
          <a:xfrm>
            <a:off x="3855909" y="3314831"/>
            <a:ext cx="196850" cy="174625"/>
          </a:xfrm>
          <a:prstGeom prst="mathMultiply">
            <a:avLst/>
          </a:prstGeom>
          <a:solidFill>
            <a:srgbClr val="76787B"/>
          </a:solidFill>
          <a:ln>
            <a:noFill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endParaRPr lang="ja-JP" altLang="en-US" sz="800" dirty="0">
              <a:solidFill>
                <a:srgbClr val="76787B"/>
              </a:solidFill>
            </a:endParaRPr>
          </a:p>
        </p:txBody>
      </p:sp>
      <p:sp>
        <p:nvSpPr>
          <p:cNvPr id="27" name="乗算記号 26">
            <a:extLst>
              <a:ext uri="{FF2B5EF4-FFF2-40B4-BE49-F238E27FC236}">
                <a16:creationId xmlns:a16="http://schemas.microsoft.com/office/drawing/2014/main" id="{76B803E6-0FA2-470A-8358-022E43BC4280}"/>
              </a:ext>
            </a:extLst>
          </p:cNvPr>
          <p:cNvSpPr/>
          <p:nvPr/>
        </p:nvSpPr>
        <p:spPr bwMode="auto">
          <a:xfrm>
            <a:off x="4248152" y="5191425"/>
            <a:ext cx="196850" cy="176213"/>
          </a:xfrm>
          <a:prstGeom prst="mathMultiply">
            <a:avLst/>
          </a:prstGeom>
          <a:solidFill>
            <a:srgbClr val="76787B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ja-JP" altLang="en-US" sz="800" dirty="0">
              <a:solidFill>
                <a:srgbClr val="76787B"/>
              </a:solidFill>
            </a:endParaRPr>
          </a:p>
        </p:txBody>
      </p:sp>
      <p:sp>
        <p:nvSpPr>
          <p:cNvPr id="28" name="乗算記号 27">
            <a:extLst>
              <a:ext uri="{FF2B5EF4-FFF2-40B4-BE49-F238E27FC236}">
                <a16:creationId xmlns:a16="http://schemas.microsoft.com/office/drawing/2014/main" id="{AA508C3B-57F1-4E4E-A803-15FF29121DB0}"/>
              </a:ext>
            </a:extLst>
          </p:cNvPr>
          <p:cNvSpPr/>
          <p:nvPr/>
        </p:nvSpPr>
        <p:spPr bwMode="auto">
          <a:xfrm>
            <a:off x="3283746" y="5191425"/>
            <a:ext cx="196850" cy="176213"/>
          </a:xfrm>
          <a:prstGeom prst="mathMultiply">
            <a:avLst/>
          </a:prstGeom>
          <a:solidFill>
            <a:srgbClr val="76787B"/>
          </a:solidFill>
          <a:ln>
            <a:noFill/>
          </a:ln>
          <a:effectLst/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endParaRPr lang="ja-JP" altLang="en-US" sz="800" dirty="0">
              <a:solidFill>
                <a:srgbClr val="76787B"/>
              </a:solidFill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84B62060-F4E8-407C-8E49-71412CD94B40}"/>
              </a:ext>
            </a:extLst>
          </p:cNvPr>
          <p:cNvSpPr/>
          <p:nvPr/>
        </p:nvSpPr>
        <p:spPr>
          <a:xfrm>
            <a:off x="6977472" y="6316106"/>
            <a:ext cx="384721" cy="9233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r">
              <a:spcBef>
                <a:spcPts val="120"/>
              </a:spcBef>
              <a:defRPr/>
            </a:pPr>
            <a:r>
              <a:rPr lang="ja-JP" altLang="en-US" sz="6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ブラケット</a:t>
            </a: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E04CE70C-B2E8-4B9C-BC91-1A35B93644F1}"/>
              </a:ext>
            </a:extLst>
          </p:cNvPr>
          <p:cNvSpPr/>
          <p:nvPr/>
        </p:nvSpPr>
        <p:spPr>
          <a:xfrm>
            <a:off x="8586155" y="6314645"/>
            <a:ext cx="727075" cy="79381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>
              <a:lnSpc>
                <a:spcPts val="600"/>
              </a:lnSpc>
              <a:spcBef>
                <a:spcPts val="0"/>
              </a:spcBef>
              <a:defRPr/>
            </a:pPr>
            <a:r>
              <a:rPr lang="ja-JP" altLang="en-US" sz="6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パイプセット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C3D92A0-C2FD-4F62-8B75-11DDC68536C9}"/>
              </a:ext>
            </a:extLst>
          </p:cNvPr>
          <p:cNvSpPr/>
          <p:nvPr/>
        </p:nvSpPr>
        <p:spPr>
          <a:xfrm>
            <a:off x="5573776" y="6269166"/>
            <a:ext cx="256480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r">
              <a:spcBef>
                <a:spcPts val="120"/>
              </a:spcBef>
              <a:defRPr/>
            </a:pPr>
            <a:r>
              <a:rPr lang="ja-JP" altLang="en-US" sz="10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棚柱</a:t>
            </a:r>
          </a:p>
        </p:txBody>
      </p:sp>
      <p:sp>
        <p:nvSpPr>
          <p:cNvPr id="32" name="object 18">
            <a:extLst>
              <a:ext uri="{FF2B5EF4-FFF2-40B4-BE49-F238E27FC236}">
                <a16:creationId xmlns:a16="http://schemas.microsoft.com/office/drawing/2014/main" id="{4EAADD95-2D6B-4442-8AF0-B5390F1623AE}"/>
              </a:ext>
            </a:extLst>
          </p:cNvPr>
          <p:cNvSpPr txBox="1"/>
          <p:nvPr/>
        </p:nvSpPr>
        <p:spPr bwMode="auto">
          <a:xfrm>
            <a:off x="5541330" y="6709141"/>
            <a:ext cx="519113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クロム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3" name="object 18">
            <a:extLst>
              <a:ext uri="{FF2B5EF4-FFF2-40B4-BE49-F238E27FC236}">
                <a16:creationId xmlns:a16="http://schemas.microsoft.com/office/drawing/2014/main" id="{313D7D42-C79B-403C-80FB-741CDFE0C6B9}"/>
              </a:ext>
            </a:extLst>
          </p:cNvPr>
          <p:cNvSpPr txBox="1"/>
          <p:nvPr/>
        </p:nvSpPr>
        <p:spPr bwMode="auto">
          <a:xfrm>
            <a:off x="6012818" y="6709141"/>
            <a:ext cx="520700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4" name="object 18">
            <a:extLst>
              <a:ext uri="{FF2B5EF4-FFF2-40B4-BE49-F238E27FC236}">
                <a16:creationId xmlns:a16="http://schemas.microsoft.com/office/drawing/2014/main" id="{6A057A0D-E3B5-474F-9C1D-DE37EC8BE0DC}"/>
              </a:ext>
            </a:extLst>
          </p:cNvPr>
          <p:cNvSpPr txBox="1"/>
          <p:nvPr/>
        </p:nvSpPr>
        <p:spPr bwMode="auto">
          <a:xfrm>
            <a:off x="6500180" y="6710729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アイアンブラック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5" name="object 18">
            <a:extLst>
              <a:ext uri="{FF2B5EF4-FFF2-40B4-BE49-F238E27FC236}">
                <a16:creationId xmlns:a16="http://schemas.microsoft.com/office/drawing/2014/main" id="{E6733821-09DA-43E3-A7DC-C8B655C53CCB}"/>
              </a:ext>
            </a:extLst>
          </p:cNvPr>
          <p:cNvSpPr txBox="1"/>
          <p:nvPr/>
        </p:nvSpPr>
        <p:spPr bwMode="auto">
          <a:xfrm>
            <a:off x="7055805" y="6709141"/>
            <a:ext cx="520700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クロム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object 18">
            <a:extLst>
              <a:ext uri="{FF2B5EF4-FFF2-40B4-BE49-F238E27FC236}">
                <a16:creationId xmlns:a16="http://schemas.microsoft.com/office/drawing/2014/main" id="{E9E31226-F970-4A75-A273-937A660AAFE0}"/>
              </a:ext>
            </a:extLst>
          </p:cNvPr>
          <p:cNvSpPr txBox="1"/>
          <p:nvPr/>
        </p:nvSpPr>
        <p:spPr bwMode="auto">
          <a:xfrm>
            <a:off x="7541580" y="6709141"/>
            <a:ext cx="520700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7" name="object 18">
            <a:extLst>
              <a:ext uri="{FF2B5EF4-FFF2-40B4-BE49-F238E27FC236}">
                <a16:creationId xmlns:a16="http://schemas.microsoft.com/office/drawing/2014/main" id="{0797630A-4C55-457C-BB10-06846FD879D3}"/>
              </a:ext>
            </a:extLst>
          </p:cNvPr>
          <p:cNvSpPr txBox="1"/>
          <p:nvPr/>
        </p:nvSpPr>
        <p:spPr bwMode="auto">
          <a:xfrm>
            <a:off x="8013068" y="6709141"/>
            <a:ext cx="520700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アイアンブラック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8" name="object 18">
            <a:extLst>
              <a:ext uri="{FF2B5EF4-FFF2-40B4-BE49-F238E27FC236}">
                <a16:creationId xmlns:a16="http://schemas.microsoft.com/office/drawing/2014/main" id="{B45FBA2A-407A-4AED-A88B-669BB4C71B2B}"/>
              </a:ext>
            </a:extLst>
          </p:cNvPr>
          <p:cNvSpPr txBox="1"/>
          <p:nvPr/>
        </p:nvSpPr>
        <p:spPr bwMode="auto">
          <a:xfrm>
            <a:off x="8586155" y="6709141"/>
            <a:ext cx="520700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クロム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9" name="object 18">
            <a:extLst>
              <a:ext uri="{FF2B5EF4-FFF2-40B4-BE49-F238E27FC236}">
                <a16:creationId xmlns:a16="http://schemas.microsoft.com/office/drawing/2014/main" id="{8024B7FB-1D22-4A83-A322-AAB9D1FFA000}"/>
              </a:ext>
            </a:extLst>
          </p:cNvPr>
          <p:cNvSpPr txBox="1"/>
          <p:nvPr/>
        </p:nvSpPr>
        <p:spPr bwMode="auto">
          <a:xfrm>
            <a:off x="9070343" y="6709141"/>
            <a:ext cx="520700" cy="74613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0" name="object 18">
            <a:extLst>
              <a:ext uri="{FF2B5EF4-FFF2-40B4-BE49-F238E27FC236}">
                <a16:creationId xmlns:a16="http://schemas.microsoft.com/office/drawing/2014/main" id="{285ACF75-F69E-41AB-A152-EC988ABB91FA}"/>
              </a:ext>
            </a:extLst>
          </p:cNvPr>
          <p:cNvSpPr txBox="1"/>
          <p:nvPr/>
        </p:nvSpPr>
        <p:spPr bwMode="auto">
          <a:xfrm>
            <a:off x="9562468" y="6710729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アイアンブラック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DCF86208-91DA-469D-B7EC-8F87106776B3}"/>
              </a:ext>
            </a:extLst>
          </p:cNvPr>
          <p:cNvSpPr/>
          <p:nvPr/>
        </p:nvSpPr>
        <p:spPr>
          <a:xfrm>
            <a:off x="9086851" y="6299314"/>
            <a:ext cx="1512887" cy="7778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パイプセットのパイプ本体はクロム色</a:t>
            </a:r>
            <a:endParaRPr lang="ja-JP" altLang="en-US" sz="12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8ACFDEE2-10B9-4976-BD69-9D9193028261}"/>
              </a:ext>
            </a:extLst>
          </p:cNvPr>
          <p:cNvSpPr/>
          <p:nvPr/>
        </p:nvSpPr>
        <p:spPr>
          <a:xfrm>
            <a:off x="9086851" y="5142223"/>
            <a:ext cx="1023938" cy="762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ja-JP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5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樹脂棚板の固定金具はクロム色</a:t>
            </a:r>
            <a:endParaRPr lang="ja-JP" altLang="en-US" sz="12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F798E90B-BB6F-4DE2-BB4F-0D40B3AE16DE}"/>
              </a:ext>
            </a:extLst>
          </p:cNvPr>
          <p:cNvCxnSpPr>
            <a:cxnSpLocks/>
          </p:cNvCxnSpPr>
          <p:nvPr/>
        </p:nvCxnSpPr>
        <p:spPr>
          <a:xfrm>
            <a:off x="5554030" y="6426566"/>
            <a:ext cx="13716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C844D317-5385-4217-AA4F-96B47185B949}"/>
              </a:ext>
            </a:extLst>
          </p:cNvPr>
          <p:cNvCxnSpPr>
            <a:cxnSpLocks/>
          </p:cNvCxnSpPr>
          <p:nvPr/>
        </p:nvCxnSpPr>
        <p:spPr>
          <a:xfrm>
            <a:off x="7063743" y="6426566"/>
            <a:ext cx="136683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411B52A5-FECB-405D-BB42-32BD3249F3E0}"/>
              </a:ext>
            </a:extLst>
          </p:cNvPr>
          <p:cNvCxnSpPr>
            <a:cxnSpLocks/>
          </p:cNvCxnSpPr>
          <p:nvPr/>
        </p:nvCxnSpPr>
        <p:spPr>
          <a:xfrm>
            <a:off x="8587743" y="6426566"/>
            <a:ext cx="140176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bject 18">
            <a:extLst>
              <a:ext uri="{FF2B5EF4-FFF2-40B4-BE49-F238E27FC236}">
                <a16:creationId xmlns:a16="http://schemas.microsoft.com/office/drawing/2014/main" id="{C18864CD-4436-42A9-BEEC-38443EE7CF76}"/>
              </a:ext>
            </a:extLst>
          </p:cNvPr>
          <p:cNvSpPr txBox="1"/>
          <p:nvPr/>
        </p:nvSpPr>
        <p:spPr bwMode="auto">
          <a:xfrm>
            <a:off x="5545808" y="5647106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ネイビーブルー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7" name="object 18">
            <a:extLst>
              <a:ext uri="{FF2B5EF4-FFF2-40B4-BE49-F238E27FC236}">
                <a16:creationId xmlns:a16="http://schemas.microsoft.com/office/drawing/2014/main" id="{E5F363AF-9176-4D0C-9683-F715DF6A496F}"/>
              </a:ext>
            </a:extLst>
          </p:cNvPr>
          <p:cNvSpPr txBox="1"/>
          <p:nvPr/>
        </p:nvSpPr>
        <p:spPr bwMode="auto">
          <a:xfrm>
            <a:off x="6009358" y="5647106"/>
            <a:ext cx="519113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ボトルグリーン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8" name="object 18">
            <a:extLst>
              <a:ext uri="{FF2B5EF4-FFF2-40B4-BE49-F238E27FC236}">
                <a16:creationId xmlns:a16="http://schemas.microsoft.com/office/drawing/2014/main" id="{1A059796-2D62-4D32-B7F5-707202EAF539}"/>
              </a:ext>
            </a:extLst>
          </p:cNvPr>
          <p:cNvSpPr txBox="1"/>
          <p:nvPr/>
        </p:nvSpPr>
        <p:spPr bwMode="auto">
          <a:xfrm>
            <a:off x="6496721" y="5647106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チャコールブラック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9" name="object 18">
            <a:extLst>
              <a:ext uri="{FF2B5EF4-FFF2-40B4-BE49-F238E27FC236}">
                <a16:creationId xmlns:a16="http://schemas.microsoft.com/office/drawing/2014/main" id="{597D435D-21F5-4807-AD51-9C7BAA7F1EC7}"/>
              </a:ext>
            </a:extLst>
          </p:cNvPr>
          <p:cNvSpPr txBox="1"/>
          <p:nvPr/>
        </p:nvSpPr>
        <p:spPr bwMode="auto">
          <a:xfrm>
            <a:off x="5552638" y="5168018"/>
            <a:ext cx="519112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ホワイトオーク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0" name="object 18">
            <a:extLst>
              <a:ext uri="{FF2B5EF4-FFF2-40B4-BE49-F238E27FC236}">
                <a16:creationId xmlns:a16="http://schemas.microsoft.com/office/drawing/2014/main" id="{6F10EBB6-D63F-4609-B1C1-ADC7A54F8FC6}"/>
              </a:ext>
            </a:extLst>
          </p:cNvPr>
          <p:cNvSpPr txBox="1"/>
          <p:nvPr/>
        </p:nvSpPr>
        <p:spPr bwMode="auto">
          <a:xfrm>
            <a:off x="6011425" y="5168018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ナチュラルオーク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1" name="object 18">
            <a:extLst>
              <a:ext uri="{FF2B5EF4-FFF2-40B4-BE49-F238E27FC236}">
                <a16:creationId xmlns:a16="http://schemas.microsoft.com/office/drawing/2014/main" id="{BA178EC1-E04B-4720-9A00-65022809C155}"/>
              </a:ext>
            </a:extLst>
          </p:cNvPr>
          <p:cNvSpPr txBox="1"/>
          <p:nvPr/>
        </p:nvSpPr>
        <p:spPr bwMode="auto">
          <a:xfrm>
            <a:off x="6498788" y="5168018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スモークオーク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2" name="object 18">
            <a:extLst>
              <a:ext uri="{FF2B5EF4-FFF2-40B4-BE49-F238E27FC236}">
                <a16:creationId xmlns:a16="http://schemas.microsoft.com/office/drawing/2014/main" id="{63C13163-6939-4199-B6A4-A8BFD77C7A0C}"/>
              </a:ext>
            </a:extLst>
          </p:cNvPr>
          <p:cNvSpPr txBox="1"/>
          <p:nvPr/>
        </p:nvSpPr>
        <p:spPr bwMode="auto">
          <a:xfrm>
            <a:off x="6984563" y="5168018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ブルーペイント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3" name="object 18">
            <a:extLst>
              <a:ext uri="{FF2B5EF4-FFF2-40B4-BE49-F238E27FC236}">
                <a16:creationId xmlns:a16="http://schemas.microsoft.com/office/drawing/2014/main" id="{BDD39709-EEBA-4287-B479-1DEE41B31842}"/>
              </a:ext>
            </a:extLst>
          </p:cNvPr>
          <p:cNvSpPr txBox="1"/>
          <p:nvPr/>
        </p:nvSpPr>
        <p:spPr bwMode="auto">
          <a:xfrm>
            <a:off x="7460813" y="5168018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ピンクアッシュ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4" name="object 18">
            <a:extLst>
              <a:ext uri="{FF2B5EF4-FFF2-40B4-BE49-F238E27FC236}">
                <a16:creationId xmlns:a16="http://schemas.microsoft.com/office/drawing/2014/main" id="{9C98AE36-8C80-4C31-B1A1-80A26DE9DEAA}"/>
              </a:ext>
            </a:extLst>
          </p:cNvPr>
          <p:cNvSpPr txBox="1"/>
          <p:nvPr/>
        </p:nvSpPr>
        <p:spPr bwMode="auto">
          <a:xfrm>
            <a:off x="7937063" y="5168018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グレーアッシュ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5" name="object 18">
            <a:extLst>
              <a:ext uri="{FF2B5EF4-FFF2-40B4-BE49-F238E27FC236}">
                <a16:creationId xmlns:a16="http://schemas.microsoft.com/office/drawing/2014/main" id="{DB11A912-CFF9-436E-9FED-89836410C925}"/>
              </a:ext>
            </a:extLst>
          </p:cNvPr>
          <p:cNvSpPr txBox="1"/>
          <p:nvPr/>
        </p:nvSpPr>
        <p:spPr bwMode="auto">
          <a:xfrm>
            <a:off x="5550571" y="4728838"/>
            <a:ext cx="639762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5F34E6D6-BCFD-4A3B-A080-124E0E5DA4BB}"/>
              </a:ext>
            </a:extLst>
          </p:cNvPr>
          <p:cNvSpPr/>
          <p:nvPr/>
        </p:nvSpPr>
        <p:spPr bwMode="auto">
          <a:xfrm>
            <a:off x="5589091" y="4148243"/>
            <a:ext cx="51296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spcBef>
                <a:spcPts val="0"/>
              </a:spcBef>
              <a:defRPr/>
            </a:pPr>
            <a:r>
              <a:rPr lang="ja-JP" altLang="en-US" sz="10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木製棚板</a:t>
            </a:r>
          </a:p>
        </p:txBody>
      </p:sp>
      <p:sp>
        <p:nvSpPr>
          <p:cNvPr id="57" name="object 18">
            <a:extLst>
              <a:ext uri="{FF2B5EF4-FFF2-40B4-BE49-F238E27FC236}">
                <a16:creationId xmlns:a16="http://schemas.microsoft.com/office/drawing/2014/main" id="{4ADC3547-33FE-46AA-8408-EE05EDF5F95E}"/>
              </a:ext>
            </a:extLst>
          </p:cNvPr>
          <p:cNvSpPr txBox="1"/>
          <p:nvPr/>
        </p:nvSpPr>
        <p:spPr bwMode="auto">
          <a:xfrm>
            <a:off x="6026821" y="4728838"/>
            <a:ext cx="639762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クリエアイボリー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8" name="object 18">
            <a:extLst>
              <a:ext uri="{FF2B5EF4-FFF2-40B4-BE49-F238E27FC236}">
                <a16:creationId xmlns:a16="http://schemas.microsoft.com/office/drawing/2014/main" id="{37A1BD76-DCBF-4574-903F-95FE6615BFC4}"/>
              </a:ext>
            </a:extLst>
          </p:cNvPr>
          <p:cNvSpPr txBox="1"/>
          <p:nvPr/>
        </p:nvSpPr>
        <p:spPr bwMode="auto">
          <a:xfrm>
            <a:off x="6501483" y="4728838"/>
            <a:ext cx="639763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クリエオーク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9" name="object 18">
            <a:extLst>
              <a:ext uri="{FF2B5EF4-FFF2-40B4-BE49-F238E27FC236}">
                <a16:creationId xmlns:a16="http://schemas.microsoft.com/office/drawing/2014/main" id="{B69C2D80-F8BF-44BE-9EB6-79A4435D8837}"/>
              </a:ext>
            </a:extLst>
          </p:cNvPr>
          <p:cNvSpPr txBox="1"/>
          <p:nvPr/>
        </p:nvSpPr>
        <p:spPr bwMode="auto">
          <a:xfrm>
            <a:off x="6979321" y="4728838"/>
            <a:ext cx="639762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クリエチェリー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0" name="object 18">
            <a:extLst>
              <a:ext uri="{FF2B5EF4-FFF2-40B4-BE49-F238E27FC236}">
                <a16:creationId xmlns:a16="http://schemas.microsoft.com/office/drawing/2014/main" id="{19590AC9-C024-4798-86DD-54825BBF8707}"/>
              </a:ext>
            </a:extLst>
          </p:cNvPr>
          <p:cNvSpPr txBox="1"/>
          <p:nvPr/>
        </p:nvSpPr>
        <p:spPr bwMode="auto">
          <a:xfrm>
            <a:off x="7457158" y="4728838"/>
            <a:ext cx="639763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1" name="object 18">
            <a:extLst>
              <a:ext uri="{FF2B5EF4-FFF2-40B4-BE49-F238E27FC236}">
                <a16:creationId xmlns:a16="http://schemas.microsoft.com/office/drawing/2014/main" id="{EF035938-C96E-40BF-99DE-71A2F4C4177D}"/>
              </a:ext>
            </a:extLst>
          </p:cNvPr>
          <p:cNvSpPr txBox="1"/>
          <p:nvPr/>
        </p:nvSpPr>
        <p:spPr bwMode="auto">
          <a:xfrm>
            <a:off x="7933408" y="4728838"/>
            <a:ext cx="639763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2" name="object 18">
            <a:extLst>
              <a:ext uri="{FF2B5EF4-FFF2-40B4-BE49-F238E27FC236}">
                <a16:creationId xmlns:a16="http://schemas.microsoft.com/office/drawing/2014/main" id="{28288321-356F-4870-A41B-DCCD86EB4754}"/>
              </a:ext>
            </a:extLst>
          </p:cNvPr>
          <p:cNvSpPr txBox="1"/>
          <p:nvPr/>
        </p:nvSpPr>
        <p:spPr bwMode="auto">
          <a:xfrm>
            <a:off x="5545329" y="4371908"/>
            <a:ext cx="2077492" cy="104516"/>
          </a:xfrm>
          <a:prstGeom prst="rect">
            <a:avLst/>
          </a:prstGeom>
        </p:spPr>
        <p:txBody>
          <a:bodyPr wrap="none" lIns="0" tIns="12065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algn="just">
              <a:defRPr kumimoji="1" sz="600" b="1">
                <a:solidFill>
                  <a:schemeClr val="tx1"/>
                </a:solidFill>
                <a:latin typeface="+mn-ea"/>
                <a:ea typeface="+mn-ea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プレシャスホワイト・クリエカラー・コージーライトグレー</a:t>
            </a:r>
            <a:endParaRPr lang="ja-JP" altLang="ja-JP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3" name="object 18">
            <a:extLst>
              <a:ext uri="{FF2B5EF4-FFF2-40B4-BE49-F238E27FC236}">
                <a16:creationId xmlns:a16="http://schemas.microsoft.com/office/drawing/2014/main" id="{F6CF8B0E-2319-49ED-9C73-30C25A02B35C}"/>
              </a:ext>
            </a:extLst>
          </p:cNvPr>
          <p:cNvSpPr txBox="1"/>
          <p:nvPr/>
        </p:nvSpPr>
        <p:spPr bwMode="auto">
          <a:xfrm>
            <a:off x="5559398" y="4800581"/>
            <a:ext cx="538609" cy="104516"/>
          </a:xfrm>
          <a:prstGeom prst="rect">
            <a:avLst/>
          </a:prstGeom>
        </p:spPr>
        <p:txBody>
          <a:bodyPr wrap="none" lIns="0" tIns="12065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algn="just">
              <a:defRPr kumimoji="1" sz="600" b="1">
                <a:solidFill>
                  <a:schemeClr val="tx1"/>
                </a:solidFill>
                <a:latin typeface="+mn-ea"/>
                <a:ea typeface="+mn-ea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パレットカラー</a:t>
            </a:r>
            <a:endParaRPr lang="ja-JP" altLang="ja-JP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4" name="object 18">
            <a:extLst>
              <a:ext uri="{FF2B5EF4-FFF2-40B4-BE49-F238E27FC236}">
                <a16:creationId xmlns:a16="http://schemas.microsoft.com/office/drawing/2014/main" id="{5B03EF29-28F4-480F-ADD0-A64098B97353}"/>
              </a:ext>
            </a:extLst>
          </p:cNvPr>
          <p:cNvSpPr txBox="1"/>
          <p:nvPr/>
        </p:nvSpPr>
        <p:spPr bwMode="auto">
          <a:xfrm>
            <a:off x="5548979" y="5283529"/>
            <a:ext cx="692497" cy="104516"/>
          </a:xfrm>
          <a:prstGeom prst="rect">
            <a:avLst/>
          </a:prstGeom>
        </p:spPr>
        <p:txBody>
          <a:bodyPr wrap="none" lIns="0" tIns="12065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algn="just">
              <a:defRPr kumimoji="1" sz="600" b="1">
                <a:solidFill>
                  <a:schemeClr val="tx1"/>
                </a:solidFill>
                <a:latin typeface="+mn-ea"/>
                <a:ea typeface="+mn-ea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ヴィンティアカラー</a:t>
            </a:r>
            <a:endParaRPr lang="ja-JP" altLang="ja-JP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A2D495C4-8715-4B2C-AB85-54FE70C0A025}"/>
              </a:ext>
            </a:extLst>
          </p:cNvPr>
          <p:cNvSpPr/>
          <p:nvPr/>
        </p:nvSpPr>
        <p:spPr bwMode="auto">
          <a:xfrm>
            <a:off x="9131722" y="4148243"/>
            <a:ext cx="512961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spcBef>
                <a:spcPts val="120"/>
              </a:spcBef>
              <a:defRPr/>
            </a:pPr>
            <a:r>
              <a:rPr lang="ja-JP" altLang="en-US" sz="10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樹脂棚板</a:t>
            </a:r>
          </a:p>
        </p:txBody>
      </p:sp>
      <p:sp>
        <p:nvSpPr>
          <p:cNvPr id="66" name="object 18">
            <a:extLst>
              <a:ext uri="{FF2B5EF4-FFF2-40B4-BE49-F238E27FC236}">
                <a16:creationId xmlns:a16="http://schemas.microsoft.com/office/drawing/2014/main" id="{CC4F70B3-82CB-405B-9AD7-D5E10AC23C0D}"/>
              </a:ext>
            </a:extLst>
          </p:cNvPr>
          <p:cNvSpPr txBox="1"/>
          <p:nvPr/>
        </p:nvSpPr>
        <p:spPr bwMode="auto">
          <a:xfrm>
            <a:off x="9576306" y="4637398"/>
            <a:ext cx="639762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ブラック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7" name="object 18">
            <a:extLst>
              <a:ext uri="{FF2B5EF4-FFF2-40B4-BE49-F238E27FC236}">
                <a16:creationId xmlns:a16="http://schemas.microsoft.com/office/drawing/2014/main" id="{A4C30487-D400-4A36-B7F7-50749905F655}"/>
              </a:ext>
            </a:extLst>
          </p:cNvPr>
          <p:cNvSpPr txBox="1"/>
          <p:nvPr/>
        </p:nvSpPr>
        <p:spPr bwMode="auto">
          <a:xfrm>
            <a:off x="9080500" y="4637398"/>
            <a:ext cx="511421" cy="73738"/>
          </a:xfrm>
          <a:prstGeom prst="rect">
            <a:avLst/>
          </a:prstGeom>
        </p:spPr>
        <p:txBody>
          <a:bodyPr wrap="square"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ts val="12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プレシャスホワイト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CB2783CE-3D9B-4166-940E-DEE7F1A6A9E7}"/>
              </a:ext>
            </a:extLst>
          </p:cNvPr>
          <p:cNvCxnSpPr>
            <a:cxnSpLocks/>
          </p:cNvCxnSpPr>
          <p:nvPr/>
        </p:nvCxnSpPr>
        <p:spPr bwMode="auto">
          <a:xfrm>
            <a:off x="5545808" y="4302435"/>
            <a:ext cx="3322638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96AB194A-1A1F-4225-B945-F5348C3329F5}"/>
              </a:ext>
            </a:extLst>
          </p:cNvPr>
          <p:cNvCxnSpPr>
            <a:cxnSpLocks/>
          </p:cNvCxnSpPr>
          <p:nvPr/>
        </p:nvCxnSpPr>
        <p:spPr bwMode="auto">
          <a:xfrm>
            <a:off x="9086851" y="4302435"/>
            <a:ext cx="898525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グループ化 194">
            <a:extLst>
              <a:ext uri="{FF2B5EF4-FFF2-40B4-BE49-F238E27FC236}">
                <a16:creationId xmlns:a16="http://schemas.microsoft.com/office/drawing/2014/main" id="{BBCD2ADD-D77E-4E0E-B7AB-38DC8C200D12}"/>
              </a:ext>
            </a:extLst>
          </p:cNvPr>
          <p:cNvGrpSpPr>
            <a:grpSpLocks/>
          </p:cNvGrpSpPr>
          <p:nvPr/>
        </p:nvGrpSpPr>
        <p:grpSpPr bwMode="auto">
          <a:xfrm>
            <a:off x="5554030" y="6466254"/>
            <a:ext cx="1371600" cy="239712"/>
            <a:chOff x="1395412" y="2421310"/>
            <a:chExt cx="1371404" cy="240363"/>
          </a:xfrm>
        </p:grpSpPr>
        <p:sp>
          <p:nvSpPr>
            <p:cNvPr id="85" name="object 171">
              <a:extLst>
                <a:ext uri="{FF2B5EF4-FFF2-40B4-BE49-F238E27FC236}">
                  <a16:creationId xmlns:a16="http://schemas.microsoft.com/office/drawing/2014/main" id="{F8A94490-61A4-4753-9C20-0965B67B5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412" y="2421699"/>
              <a:ext cx="420193" cy="236443"/>
            </a:xfrm>
            <a:prstGeom prst="rect">
              <a:avLst/>
            </a:prstGeom>
            <a:blipFill dpi="0" rotWithShape="1">
              <a:blip r:embed="rId28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86" name="object 172">
              <a:extLst>
                <a:ext uri="{FF2B5EF4-FFF2-40B4-BE49-F238E27FC236}">
                  <a16:creationId xmlns:a16="http://schemas.microsoft.com/office/drawing/2014/main" id="{16851272-ABDC-4C74-97A5-03D211471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017" y="2421310"/>
              <a:ext cx="420194" cy="236504"/>
            </a:xfrm>
            <a:prstGeom prst="rect">
              <a:avLst/>
            </a:prstGeom>
            <a:blipFill dpi="0" rotWithShape="1">
              <a:blip r:embed="rId29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87" name="object 173">
              <a:extLst>
                <a:ext uri="{FF2B5EF4-FFF2-40B4-BE49-F238E27FC236}">
                  <a16:creationId xmlns:a16="http://schemas.microsoft.com/office/drawing/2014/main" id="{BB16F022-C330-4771-8FA3-D65CB5508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531" y="2425169"/>
              <a:ext cx="421285" cy="236504"/>
            </a:xfrm>
            <a:prstGeom prst="rect">
              <a:avLst/>
            </a:prstGeom>
            <a:blipFill dpi="0" rotWithShape="1">
              <a:blip r:embed="rId30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88" name="グループ化 198">
            <a:extLst>
              <a:ext uri="{FF2B5EF4-FFF2-40B4-BE49-F238E27FC236}">
                <a16:creationId xmlns:a16="http://schemas.microsoft.com/office/drawing/2014/main" id="{3C5B59F7-1929-44E0-AD08-EF025914DDE5}"/>
              </a:ext>
            </a:extLst>
          </p:cNvPr>
          <p:cNvGrpSpPr>
            <a:grpSpLocks/>
          </p:cNvGrpSpPr>
          <p:nvPr/>
        </p:nvGrpSpPr>
        <p:grpSpPr bwMode="auto">
          <a:xfrm>
            <a:off x="7062155" y="6471016"/>
            <a:ext cx="1374775" cy="238125"/>
            <a:chOff x="2904286" y="2421310"/>
            <a:chExt cx="1374314" cy="238031"/>
          </a:xfrm>
        </p:grpSpPr>
        <p:sp>
          <p:nvSpPr>
            <p:cNvPr id="89" name="object 178">
              <a:extLst>
                <a:ext uri="{FF2B5EF4-FFF2-40B4-BE49-F238E27FC236}">
                  <a16:creationId xmlns:a16="http://schemas.microsoft.com/office/drawing/2014/main" id="{FFA83648-45D0-4EF6-85C1-1604C6277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286" y="2421310"/>
              <a:ext cx="420193" cy="236504"/>
            </a:xfrm>
            <a:prstGeom prst="rect">
              <a:avLst/>
            </a:prstGeom>
            <a:blipFill dpi="0" rotWithShape="1">
              <a:blip r:embed="rId31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90" name="object 179">
              <a:extLst>
                <a:ext uri="{FF2B5EF4-FFF2-40B4-BE49-F238E27FC236}">
                  <a16:creationId xmlns:a16="http://schemas.microsoft.com/office/drawing/2014/main" id="{5454918F-043A-4219-BC08-E11B7460F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0800" y="2421310"/>
              <a:ext cx="420194" cy="236505"/>
            </a:xfrm>
            <a:prstGeom prst="rect">
              <a:avLst/>
            </a:prstGeom>
            <a:blipFill dpi="0" rotWithShape="1">
              <a:blip r:embed="rId32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91" name="object 180">
              <a:extLst>
                <a:ext uri="{FF2B5EF4-FFF2-40B4-BE49-F238E27FC236}">
                  <a16:creationId xmlns:a16="http://schemas.microsoft.com/office/drawing/2014/main" id="{86559CDB-CD15-4FC4-BE16-84D807934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7315" y="2421310"/>
              <a:ext cx="421285" cy="238031"/>
            </a:xfrm>
            <a:prstGeom prst="rect">
              <a:avLst/>
            </a:prstGeom>
            <a:blipFill dpi="0" rotWithShape="1">
              <a:blip r:embed="rId33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92" name="グループ化 215">
            <a:extLst>
              <a:ext uri="{FF2B5EF4-FFF2-40B4-BE49-F238E27FC236}">
                <a16:creationId xmlns:a16="http://schemas.microsoft.com/office/drawing/2014/main" id="{5CC47784-D151-44A9-BC14-DBD8B4EF2FE0}"/>
              </a:ext>
            </a:extLst>
          </p:cNvPr>
          <p:cNvGrpSpPr>
            <a:grpSpLocks/>
          </p:cNvGrpSpPr>
          <p:nvPr/>
        </p:nvGrpSpPr>
        <p:grpSpPr bwMode="auto">
          <a:xfrm>
            <a:off x="9086851" y="4794560"/>
            <a:ext cx="608013" cy="322263"/>
            <a:chOff x="2839317" y="3678312"/>
            <a:chExt cx="607579" cy="321967"/>
          </a:xfrm>
        </p:grpSpPr>
        <p:sp>
          <p:nvSpPr>
            <p:cNvPr id="93" name="object 56">
              <a:extLst>
                <a:ext uri="{FF2B5EF4-FFF2-40B4-BE49-F238E27FC236}">
                  <a16:creationId xmlns:a16="http://schemas.microsoft.com/office/drawing/2014/main" id="{9CF26774-9963-4A14-A269-EE2A4EACB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317" y="3678312"/>
              <a:ext cx="607579" cy="321967"/>
            </a:xfrm>
            <a:prstGeom prst="rect">
              <a:avLst/>
            </a:prstGeom>
            <a:blipFill dpi="0" rotWithShape="1">
              <a:blip r:embed="rId34"/>
              <a:srcRect/>
              <a:stretch>
                <a:fillRect/>
              </a:stretch>
            </a:blip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ja-JP" sz="18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94" name="楕円 93">
              <a:extLst>
                <a:ext uri="{FF2B5EF4-FFF2-40B4-BE49-F238E27FC236}">
                  <a16:creationId xmlns:a16="http://schemas.microsoft.com/office/drawing/2014/main" id="{7504DBD6-9376-4F49-9849-749147875A84}"/>
                </a:ext>
              </a:extLst>
            </p:cNvPr>
            <p:cNvSpPr/>
            <p:nvPr/>
          </p:nvSpPr>
          <p:spPr>
            <a:xfrm>
              <a:off x="2904359" y="3800438"/>
              <a:ext cx="136428" cy="136400"/>
            </a:xfrm>
            <a:prstGeom prst="ellipse">
              <a:avLst/>
            </a:prstGeom>
            <a:noFill/>
            <a:ln w="19050">
              <a:solidFill>
                <a:srgbClr val="CE97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grpSp>
        <p:nvGrpSpPr>
          <p:cNvPr id="95" name="グループ化 218">
            <a:extLst>
              <a:ext uri="{FF2B5EF4-FFF2-40B4-BE49-F238E27FC236}">
                <a16:creationId xmlns:a16="http://schemas.microsoft.com/office/drawing/2014/main" id="{2FB38E5F-1330-48F9-8360-8391FA8FF576}"/>
              </a:ext>
            </a:extLst>
          </p:cNvPr>
          <p:cNvGrpSpPr>
            <a:grpSpLocks/>
          </p:cNvGrpSpPr>
          <p:nvPr/>
        </p:nvGrpSpPr>
        <p:grpSpPr bwMode="auto">
          <a:xfrm>
            <a:off x="8587743" y="6471016"/>
            <a:ext cx="1406525" cy="239713"/>
            <a:chOff x="8307560" y="5583287"/>
            <a:chExt cx="1407160" cy="239617"/>
          </a:xfrm>
        </p:grpSpPr>
        <p:grpSp>
          <p:nvGrpSpPr>
            <p:cNvPr id="96" name="グループ化 219">
              <a:extLst>
                <a:ext uri="{FF2B5EF4-FFF2-40B4-BE49-F238E27FC236}">
                  <a16:creationId xmlns:a16="http://schemas.microsoft.com/office/drawing/2014/main" id="{9FB14C39-EE86-4DD8-B004-CBC559E8D7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07560" y="5583287"/>
              <a:ext cx="430675" cy="238031"/>
              <a:chOff x="5535611" y="2920937"/>
              <a:chExt cx="430675" cy="238031"/>
            </a:xfrm>
          </p:grpSpPr>
          <p:sp>
            <p:nvSpPr>
              <p:cNvPr id="103" name="object 184">
                <a:extLst>
                  <a:ext uri="{FF2B5EF4-FFF2-40B4-BE49-F238E27FC236}">
                    <a16:creationId xmlns:a16="http://schemas.microsoft.com/office/drawing/2014/main" id="{E98CF1C6-A468-4C4C-87C7-F49A18648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5611" y="2920937"/>
                <a:ext cx="373262" cy="238031"/>
              </a:xfrm>
              <a:prstGeom prst="rect">
                <a:avLst/>
              </a:prstGeom>
              <a:blipFill dpi="0" rotWithShape="1">
                <a:blip r:embed="rId3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ja-JP" sz="1800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04" name="object 185">
                <a:extLst>
                  <a:ext uri="{FF2B5EF4-FFF2-40B4-BE49-F238E27FC236}">
                    <a16:creationId xmlns:a16="http://schemas.microsoft.com/office/drawing/2014/main" id="{796CB6D6-C337-464E-A848-BF48F21B0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6046" y="2922524"/>
                <a:ext cx="430240" cy="236444"/>
              </a:xfrm>
              <a:custGeom>
                <a:avLst/>
                <a:gdLst>
                  <a:gd name="T0" fmla="*/ 0 w 610235"/>
                  <a:gd name="T1" fmla="*/ 1025 h 466725"/>
                  <a:gd name="T2" fmla="*/ 26306 w 610235"/>
                  <a:gd name="T3" fmla="*/ 1025 h 466725"/>
                  <a:gd name="T4" fmla="*/ 26306 w 610235"/>
                  <a:gd name="T5" fmla="*/ 0 h 466725"/>
                  <a:gd name="T6" fmla="*/ 0 w 610235"/>
                  <a:gd name="T7" fmla="*/ 0 h 466725"/>
                  <a:gd name="T8" fmla="*/ 0 w 610235"/>
                  <a:gd name="T9" fmla="*/ 1025 h 4667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0235" h="466725">
                    <a:moveTo>
                      <a:pt x="0" y="466204"/>
                    </a:moveTo>
                    <a:lnTo>
                      <a:pt x="610196" y="466204"/>
                    </a:lnTo>
                    <a:lnTo>
                      <a:pt x="610196" y="0"/>
                    </a:lnTo>
                    <a:lnTo>
                      <a:pt x="0" y="0"/>
                    </a:lnTo>
                    <a:lnTo>
                      <a:pt x="0" y="466204"/>
                    </a:lnTo>
                    <a:close/>
                  </a:path>
                </a:pathLst>
              </a:custGeom>
              <a:noFill/>
              <a:ln w="3175">
                <a:solidFill>
                  <a:srgbClr val="231F2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</p:grpSp>
        <p:grpSp>
          <p:nvGrpSpPr>
            <p:cNvPr id="97" name="グループ化 220">
              <a:extLst>
                <a:ext uri="{FF2B5EF4-FFF2-40B4-BE49-F238E27FC236}">
                  <a16:creationId xmlns:a16="http://schemas.microsoft.com/office/drawing/2014/main" id="{B3BEBCB4-47B8-4A4A-9B40-BA88E44CFB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90782" y="5583287"/>
              <a:ext cx="430240" cy="239617"/>
              <a:chOff x="6219824" y="2920937"/>
              <a:chExt cx="430240" cy="239617"/>
            </a:xfrm>
          </p:grpSpPr>
          <p:sp>
            <p:nvSpPr>
              <p:cNvPr id="101" name="object 186">
                <a:extLst>
                  <a:ext uri="{FF2B5EF4-FFF2-40B4-BE49-F238E27FC236}">
                    <a16:creationId xmlns:a16="http://schemas.microsoft.com/office/drawing/2014/main" id="{AA1E077A-5C0E-4EDF-A61A-0B38D36EA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9824" y="2920937"/>
                <a:ext cx="372171" cy="236444"/>
              </a:xfrm>
              <a:prstGeom prst="rect">
                <a:avLst/>
              </a:prstGeom>
              <a:blipFill dpi="0" rotWithShape="1">
                <a:blip r:embed="rId36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ja-JP" sz="1800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02" name="object 187">
                <a:extLst>
                  <a:ext uri="{FF2B5EF4-FFF2-40B4-BE49-F238E27FC236}">
                    <a16:creationId xmlns:a16="http://schemas.microsoft.com/office/drawing/2014/main" id="{A81B6393-F5CF-4BBA-9C9E-50017BD0E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824" y="2922524"/>
                <a:ext cx="430240" cy="238030"/>
              </a:xfrm>
              <a:custGeom>
                <a:avLst/>
                <a:gdLst>
                  <a:gd name="T0" fmla="*/ 0 w 610235"/>
                  <a:gd name="T1" fmla="*/ 1088 h 466725"/>
                  <a:gd name="T2" fmla="*/ 26239 w 610235"/>
                  <a:gd name="T3" fmla="*/ 1088 h 466725"/>
                  <a:gd name="T4" fmla="*/ 26239 w 610235"/>
                  <a:gd name="T5" fmla="*/ 0 h 466725"/>
                  <a:gd name="T6" fmla="*/ 0 w 610235"/>
                  <a:gd name="T7" fmla="*/ 0 h 466725"/>
                  <a:gd name="T8" fmla="*/ 0 w 610235"/>
                  <a:gd name="T9" fmla="*/ 1088 h 4667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0235" h="466725">
                    <a:moveTo>
                      <a:pt x="0" y="466204"/>
                    </a:moveTo>
                    <a:lnTo>
                      <a:pt x="610196" y="466204"/>
                    </a:lnTo>
                    <a:lnTo>
                      <a:pt x="610196" y="0"/>
                    </a:lnTo>
                    <a:lnTo>
                      <a:pt x="0" y="0"/>
                    </a:lnTo>
                    <a:lnTo>
                      <a:pt x="0" y="466204"/>
                    </a:lnTo>
                    <a:close/>
                  </a:path>
                </a:pathLst>
              </a:custGeom>
              <a:noFill/>
              <a:ln w="3175">
                <a:solidFill>
                  <a:srgbClr val="231F2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</p:grpSp>
        <p:grpSp>
          <p:nvGrpSpPr>
            <p:cNvPr id="98" name="グループ化 221">
              <a:extLst>
                <a:ext uri="{FF2B5EF4-FFF2-40B4-BE49-F238E27FC236}">
                  <a16:creationId xmlns:a16="http://schemas.microsoft.com/office/drawing/2014/main" id="{1006D560-2BB9-4119-A153-632E485971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84480" y="5583287"/>
              <a:ext cx="430240" cy="239616"/>
              <a:chOff x="6904037" y="2920938"/>
              <a:chExt cx="430240" cy="239616"/>
            </a:xfrm>
          </p:grpSpPr>
          <p:sp>
            <p:nvSpPr>
              <p:cNvPr id="99" name="object 188">
                <a:extLst>
                  <a:ext uri="{FF2B5EF4-FFF2-40B4-BE49-F238E27FC236}">
                    <a16:creationId xmlns:a16="http://schemas.microsoft.com/office/drawing/2014/main" id="{F5578DDC-0211-45EF-949D-2BC6B59911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06595" y="2920938"/>
                <a:ext cx="372171" cy="236444"/>
              </a:xfrm>
              <a:prstGeom prst="rect">
                <a:avLst/>
              </a:prstGeom>
              <a:blipFill dpi="0" rotWithShape="1">
                <a:blip r:embed="rId37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32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8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kumimoji="1" sz="24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kumimoji="1" sz="2000">
                    <a:solidFill>
                      <a:schemeClr val="tx1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ja-JP" altLang="ja-JP" sz="1800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00" name="object 189">
                <a:extLst>
                  <a:ext uri="{FF2B5EF4-FFF2-40B4-BE49-F238E27FC236}">
                    <a16:creationId xmlns:a16="http://schemas.microsoft.com/office/drawing/2014/main" id="{0EAA0F0F-5A24-4C9C-ACA4-D5CEC43EF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4037" y="2922524"/>
                <a:ext cx="430240" cy="238030"/>
              </a:xfrm>
              <a:custGeom>
                <a:avLst/>
                <a:gdLst>
                  <a:gd name="T0" fmla="*/ 0 w 610234"/>
                  <a:gd name="T1" fmla="*/ 1088 h 466725"/>
                  <a:gd name="T2" fmla="*/ 26239 w 610234"/>
                  <a:gd name="T3" fmla="*/ 1088 h 466725"/>
                  <a:gd name="T4" fmla="*/ 26239 w 610234"/>
                  <a:gd name="T5" fmla="*/ 0 h 466725"/>
                  <a:gd name="T6" fmla="*/ 0 w 610234"/>
                  <a:gd name="T7" fmla="*/ 0 h 466725"/>
                  <a:gd name="T8" fmla="*/ 0 w 610234"/>
                  <a:gd name="T9" fmla="*/ 1088 h 4667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0234" h="466725">
                    <a:moveTo>
                      <a:pt x="0" y="466204"/>
                    </a:moveTo>
                    <a:lnTo>
                      <a:pt x="610196" y="466204"/>
                    </a:lnTo>
                    <a:lnTo>
                      <a:pt x="610196" y="0"/>
                    </a:lnTo>
                    <a:lnTo>
                      <a:pt x="0" y="0"/>
                    </a:lnTo>
                    <a:lnTo>
                      <a:pt x="0" y="466204"/>
                    </a:lnTo>
                    <a:close/>
                  </a:path>
                </a:pathLst>
              </a:custGeom>
              <a:noFill/>
              <a:ln w="3175">
                <a:solidFill>
                  <a:srgbClr val="231F2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</p:grpSp>
      </p:grpSp>
      <p:sp>
        <p:nvSpPr>
          <p:cNvPr id="105" name="object 55">
            <a:extLst>
              <a:ext uri="{FF2B5EF4-FFF2-40B4-BE49-F238E27FC236}">
                <a16:creationId xmlns:a16="http://schemas.microsoft.com/office/drawing/2014/main" id="{1E12190F-B7D2-42B4-95BE-E80BADC0C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0593" y="4397685"/>
            <a:ext cx="422275" cy="236538"/>
          </a:xfrm>
          <a:prstGeom prst="rect">
            <a:avLst/>
          </a:prstGeom>
          <a:blipFill dpi="0" rotWithShape="1">
            <a:blip r:embed="rId38"/>
            <a:srcRect/>
            <a:stretch>
              <a:fillRect/>
            </a:stretch>
          </a:blip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ja-JP" sz="18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6" name="object 57">
            <a:extLst>
              <a:ext uri="{FF2B5EF4-FFF2-40B4-BE49-F238E27FC236}">
                <a16:creationId xmlns:a16="http://schemas.microsoft.com/office/drawing/2014/main" id="{84114623-2C6F-4AC9-B329-65A4C778E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6851" y="4397685"/>
            <a:ext cx="422275" cy="236538"/>
          </a:xfrm>
          <a:prstGeom prst="rect">
            <a:avLst/>
          </a:prstGeom>
          <a:blipFill dpi="0" rotWithShape="1">
            <a:blip r:embed="rId39"/>
            <a:srcRect/>
            <a:stretch>
              <a:fillRect/>
            </a:stretch>
          </a:blip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ja-JP" sz="18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9" name="object 18">
            <a:extLst>
              <a:ext uri="{FF2B5EF4-FFF2-40B4-BE49-F238E27FC236}">
                <a16:creationId xmlns:a16="http://schemas.microsoft.com/office/drawing/2014/main" id="{EAA74C03-C752-4F6A-83F4-493BC7DA9E4C}"/>
              </a:ext>
            </a:extLst>
          </p:cNvPr>
          <p:cNvSpPr txBox="1"/>
          <p:nvPr/>
        </p:nvSpPr>
        <p:spPr bwMode="auto">
          <a:xfrm>
            <a:off x="6981703" y="5647106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ラフオーク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0" name="object 18">
            <a:extLst>
              <a:ext uri="{FF2B5EF4-FFF2-40B4-BE49-F238E27FC236}">
                <a16:creationId xmlns:a16="http://schemas.microsoft.com/office/drawing/2014/main" id="{BC47D9D3-1078-4BFB-B0DA-83193A367D64}"/>
              </a:ext>
            </a:extLst>
          </p:cNvPr>
          <p:cNvSpPr txBox="1"/>
          <p:nvPr/>
        </p:nvSpPr>
        <p:spPr bwMode="auto">
          <a:xfrm>
            <a:off x="7459541" y="5647106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グレージュエルム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1" name="object 18">
            <a:extLst>
              <a:ext uri="{FF2B5EF4-FFF2-40B4-BE49-F238E27FC236}">
                <a16:creationId xmlns:a16="http://schemas.microsoft.com/office/drawing/2014/main" id="{3C9C40EF-9FC0-4EB4-9628-9F6198CDB3AD}"/>
              </a:ext>
            </a:extLst>
          </p:cNvPr>
          <p:cNvSpPr txBox="1"/>
          <p:nvPr/>
        </p:nvSpPr>
        <p:spPr bwMode="auto">
          <a:xfrm>
            <a:off x="5536155" y="5729969"/>
            <a:ext cx="846386" cy="104516"/>
          </a:xfrm>
          <a:prstGeom prst="rect">
            <a:avLst/>
          </a:prstGeom>
        </p:spPr>
        <p:txBody>
          <a:bodyPr wrap="none"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6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ノースフォレストカラー</a:t>
            </a:r>
            <a:endParaRPr lang="ja-JP" altLang="ja-JP" sz="600" b="1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4" name="object 18">
            <a:extLst>
              <a:ext uri="{FF2B5EF4-FFF2-40B4-BE49-F238E27FC236}">
                <a16:creationId xmlns:a16="http://schemas.microsoft.com/office/drawing/2014/main" id="{6376D60D-0628-4037-9781-B7F99705A89C}"/>
              </a:ext>
            </a:extLst>
          </p:cNvPr>
          <p:cNvSpPr txBox="1"/>
          <p:nvPr/>
        </p:nvSpPr>
        <p:spPr bwMode="auto">
          <a:xfrm>
            <a:off x="5549050" y="6113036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テンダーオーク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5" name="object 18">
            <a:extLst>
              <a:ext uri="{FF2B5EF4-FFF2-40B4-BE49-F238E27FC236}">
                <a16:creationId xmlns:a16="http://schemas.microsoft.com/office/drawing/2014/main" id="{76F6177E-31D8-4C6A-A7B1-B338E61B0DD3}"/>
              </a:ext>
            </a:extLst>
          </p:cNvPr>
          <p:cNvSpPr txBox="1"/>
          <p:nvPr/>
        </p:nvSpPr>
        <p:spPr bwMode="auto">
          <a:xfrm>
            <a:off x="6072925" y="6113036"/>
            <a:ext cx="520700" cy="73025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カームチーク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16" name="図 115">
            <a:extLst>
              <a:ext uri="{FF2B5EF4-FFF2-40B4-BE49-F238E27FC236}">
                <a16:creationId xmlns:a16="http://schemas.microsoft.com/office/drawing/2014/main" id="{B63834AB-34D0-412A-9FBF-F7D76EE5A42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63512" y="5814000"/>
            <a:ext cx="1366837" cy="1072374"/>
          </a:xfrm>
          <a:prstGeom prst="rect">
            <a:avLst/>
          </a:prstGeom>
        </p:spPr>
      </p:pic>
      <p:sp>
        <p:nvSpPr>
          <p:cNvPr id="117" name="テキスト ボックス 1">
            <a:extLst>
              <a:ext uri="{FF2B5EF4-FFF2-40B4-BE49-F238E27FC236}">
                <a16:creationId xmlns:a16="http://schemas.microsoft.com/office/drawing/2014/main" id="{5B830D33-5E26-440C-91DC-2AF491425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4" y="5820868"/>
            <a:ext cx="3976252" cy="3231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05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ウォークインクローゼットやパントリーに</a:t>
            </a:r>
            <a:endParaRPr lang="en-US" altLang="ja-JP" sz="1050" b="1" spc="1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05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お使いいただける奥行</a:t>
            </a:r>
            <a:r>
              <a:rPr lang="en-US" altLang="ja-JP" sz="105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430mm</a:t>
            </a:r>
            <a:r>
              <a:rPr lang="ja-JP" altLang="en-US" sz="1050" b="1" spc="1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の棚板もご用意。</a:t>
            </a:r>
            <a:endParaRPr lang="en-US" altLang="ja-JP" sz="1050" b="1" spc="1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8" name="正方形/長方形 30">
            <a:extLst>
              <a:ext uri="{FF2B5EF4-FFF2-40B4-BE49-F238E27FC236}">
                <a16:creationId xmlns:a16="http://schemas.microsoft.com/office/drawing/2014/main" id="{0C070DFE-30D9-4655-BF87-6CD46AD68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429" y="6704866"/>
            <a:ext cx="706474" cy="180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No</a:t>
            </a: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-25</a:t>
            </a:r>
            <a:endParaRPr lang="ja-JP" altLang="en-US" sz="700" b="1" spc="5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19" name="図 118">
            <a:extLst>
              <a:ext uri="{FF2B5EF4-FFF2-40B4-BE49-F238E27FC236}">
                <a16:creationId xmlns:a16="http://schemas.microsoft.com/office/drawing/2014/main" id="{A52680F7-5179-4607-8178-7AA6448D6DA4}"/>
              </a:ext>
            </a:extLst>
          </p:cNvPr>
          <p:cNvPicPr>
            <a:picLocks noChangeAspect="1"/>
          </p:cNvPicPr>
          <p:nvPr/>
        </p:nvPicPr>
        <p:blipFill rotWithShape="1">
          <a:blip r:embed="rId41"/>
          <a:srcRect t="1080"/>
          <a:stretch/>
        </p:blipFill>
        <p:spPr>
          <a:xfrm>
            <a:off x="2299532" y="6312835"/>
            <a:ext cx="1505706" cy="651883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A62E7004-C1DD-42E4-B037-A6643E21DEDA}"/>
              </a:ext>
            </a:extLst>
          </p:cNvPr>
          <p:cNvPicPr>
            <a:picLocks noChangeAspect="1"/>
          </p:cNvPicPr>
          <p:nvPr/>
        </p:nvPicPr>
        <p:blipFill rotWithShape="1">
          <a:blip r:embed="rId42"/>
          <a:srcRect t="6665"/>
          <a:stretch/>
        </p:blipFill>
        <p:spPr>
          <a:xfrm>
            <a:off x="3874108" y="6341104"/>
            <a:ext cx="1290033" cy="521881"/>
          </a:xfrm>
          <a:prstGeom prst="rect">
            <a:avLst/>
          </a:prstGeom>
        </p:spPr>
      </p:pic>
      <p:sp>
        <p:nvSpPr>
          <p:cNvPr id="121" name="正方形/長方形 30">
            <a:extLst>
              <a:ext uri="{FF2B5EF4-FFF2-40B4-BE49-F238E27FC236}">
                <a16:creationId xmlns:a16="http://schemas.microsoft.com/office/drawing/2014/main" id="{7CEB3834-9CC4-4C8D-A7C1-80A468C84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983" y="6157156"/>
            <a:ext cx="996538" cy="180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just">
              <a:spcBef>
                <a:spcPct val="0"/>
              </a:spcBef>
              <a:buNone/>
              <a:defRPr/>
            </a:pP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【</a:t>
            </a:r>
            <a:r>
              <a:rPr lang="ja-JP" altLang="en-US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収納物の例</a:t>
            </a:r>
            <a:r>
              <a:rPr lang="en-US" altLang="ja-JP" sz="700" b="1" spc="5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】</a:t>
            </a:r>
            <a:endParaRPr lang="ja-JP" altLang="en-US" sz="700" b="1" spc="5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22" name="図 18">
            <a:extLst>
              <a:ext uri="{FF2B5EF4-FFF2-40B4-BE49-F238E27FC236}">
                <a16:creationId xmlns:a16="http://schemas.microsoft.com/office/drawing/2014/main" id="{1B5854F9-1EAB-440E-B52C-EF5AD86E1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390" y="2472827"/>
            <a:ext cx="14097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図 14">
            <a:extLst>
              <a:ext uri="{FF2B5EF4-FFF2-40B4-BE49-F238E27FC236}">
                <a16:creationId xmlns:a16="http://schemas.microsoft.com/office/drawing/2014/main" id="{3175E673-5487-41CD-8DAE-A91E57CEC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039" y="2472827"/>
            <a:ext cx="12668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図 7">
            <a:extLst>
              <a:ext uri="{FF2B5EF4-FFF2-40B4-BE49-F238E27FC236}">
                <a16:creationId xmlns:a16="http://schemas.microsoft.com/office/drawing/2014/main" id="{732D9192-9DCC-41B0-912A-56E7C4067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376" y="1099612"/>
            <a:ext cx="14382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7" name="object 47">
            <a:extLst>
              <a:ext uri="{FF2B5EF4-FFF2-40B4-BE49-F238E27FC236}">
                <a16:creationId xmlns:a16="http://schemas.microsoft.com/office/drawing/2014/main" id="{AC12CFFF-4EA4-4AFC-80A8-7F9668C87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4589" y="2192182"/>
            <a:ext cx="540212" cy="1551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施工例-01</a:t>
            </a:r>
          </a:p>
        </p:txBody>
      </p:sp>
      <p:sp>
        <p:nvSpPr>
          <p:cNvPr id="128" name="object 46">
            <a:extLst>
              <a:ext uri="{FF2B5EF4-FFF2-40B4-BE49-F238E27FC236}">
                <a16:creationId xmlns:a16="http://schemas.microsoft.com/office/drawing/2014/main" id="{A5C6D1C7-A9B7-4508-926A-97BD30C93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8234" y="2058462"/>
            <a:ext cx="355600" cy="76200"/>
          </a:xfrm>
          <a:prstGeom prst="rect">
            <a:avLst/>
          </a:prstGeom>
          <a:solidFill>
            <a:srgbClr val="AA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50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プランNo.</a:t>
            </a:r>
            <a:endParaRPr lang="ja-JP" altLang="ja-JP" sz="5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29" name="object 47">
            <a:extLst>
              <a:ext uri="{FF2B5EF4-FFF2-40B4-BE49-F238E27FC236}">
                <a16:creationId xmlns:a16="http://schemas.microsoft.com/office/drawing/2014/main" id="{EFF49DE1-282A-40F6-A81A-A00301ED1C89}"/>
              </a:ext>
            </a:extLst>
          </p:cNvPr>
          <p:cNvSpPr txBox="1"/>
          <p:nvPr/>
        </p:nvSpPr>
        <p:spPr bwMode="auto">
          <a:xfrm>
            <a:off x="5975111" y="2018308"/>
            <a:ext cx="1224694" cy="155171"/>
          </a:xfrm>
          <a:prstGeom prst="rect">
            <a:avLst/>
          </a:prstGeom>
        </p:spPr>
        <p:txBody>
          <a:bodyPr wrap="none" lIns="0" tIns="16510" rIns="0" bIns="0">
            <a:spAutoFit/>
          </a:bodyPr>
          <a:lstStyle/>
          <a:p>
            <a:pPr marL="12700">
              <a:spcBef>
                <a:spcPts val="130"/>
              </a:spcBef>
              <a:tabLst>
                <a:tab pos="516255" algn="l"/>
              </a:tabLst>
              <a:defRPr/>
            </a:pPr>
            <a:r>
              <a:rPr lang="ja-JP" altLang="en-US" sz="900" b="1" dirty="0">
                <a:solidFill>
                  <a:schemeClr val="bg2"/>
                </a:solidFill>
                <a:uFill>
                  <a:solidFill>
                    <a:srgbClr val="231F20"/>
                  </a:solidFill>
                </a:uFill>
                <a:latin typeface="游ゴシック" panose="020B0400000000000000" pitchFamily="50" charset="-128"/>
                <a:ea typeface="游ゴシック" panose="020B0400000000000000" pitchFamily="50" charset="-128"/>
                <a:cs typeface="Times New Roman"/>
              </a:rPr>
              <a:t>リビング</a:t>
            </a:r>
            <a:r>
              <a:rPr lang="en-US" altLang="ja-JP" sz="900" b="1" dirty="0">
                <a:solidFill>
                  <a:schemeClr val="bg2"/>
                </a:solidFill>
                <a:uFill>
                  <a:solidFill>
                    <a:srgbClr val="231F20"/>
                  </a:solidFill>
                </a:uFill>
                <a:latin typeface="游ゴシック" panose="020B0400000000000000" pitchFamily="50" charset="-128"/>
                <a:ea typeface="游ゴシック" panose="020B0400000000000000" pitchFamily="50" charset="-128"/>
                <a:cs typeface="Times New Roman"/>
              </a:rPr>
              <a:t>/</a:t>
            </a:r>
            <a:r>
              <a:rPr lang="ja-JP" altLang="en-US" sz="900" b="1" dirty="0">
                <a:solidFill>
                  <a:schemeClr val="bg2"/>
                </a:solidFill>
                <a:uFill>
                  <a:solidFill>
                    <a:srgbClr val="231F20"/>
                  </a:solidFill>
                </a:uFill>
                <a:latin typeface="游ゴシック" panose="020B0400000000000000" pitchFamily="50" charset="-128"/>
                <a:ea typeface="游ゴシック" panose="020B0400000000000000" pitchFamily="50" charset="-128"/>
                <a:cs typeface="Times New Roman"/>
              </a:rPr>
              <a:t>デスクプラン</a:t>
            </a:r>
            <a:endParaRPr sz="900" b="1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Verdana"/>
            </a:endParaRPr>
          </a:p>
        </p:txBody>
      </p:sp>
      <p:sp>
        <p:nvSpPr>
          <p:cNvPr id="130" name="object 47">
            <a:extLst>
              <a:ext uri="{FF2B5EF4-FFF2-40B4-BE49-F238E27FC236}">
                <a16:creationId xmlns:a16="http://schemas.microsoft.com/office/drawing/2014/main" id="{FAF6613B-0D0D-479F-9039-D89C8CDD3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933" y="2186134"/>
            <a:ext cx="540212" cy="1551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施工例-0</a:t>
            </a:r>
            <a:r>
              <a:rPr lang="en-US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3</a:t>
            </a:r>
            <a:endParaRPr lang="ja-JP" altLang="ja-JP" sz="9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1" name="object 46">
            <a:extLst>
              <a:ext uri="{FF2B5EF4-FFF2-40B4-BE49-F238E27FC236}">
                <a16:creationId xmlns:a16="http://schemas.microsoft.com/office/drawing/2014/main" id="{07FE3ABA-94E4-4A51-B866-750169BF4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2565" y="2058462"/>
            <a:ext cx="355600" cy="76200"/>
          </a:xfrm>
          <a:prstGeom prst="rect">
            <a:avLst/>
          </a:prstGeom>
          <a:solidFill>
            <a:srgbClr val="AA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50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プランNo.</a:t>
            </a:r>
            <a:endParaRPr lang="ja-JP" altLang="ja-JP" sz="5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2" name="object 47">
            <a:extLst>
              <a:ext uri="{FF2B5EF4-FFF2-40B4-BE49-F238E27FC236}">
                <a16:creationId xmlns:a16="http://schemas.microsoft.com/office/drawing/2014/main" id="{0507BF6E-75C9-456D-8D46-EDE7834AD9CC}"/>
              </a:ext>
            </a:extLst>
          </p:cNvPr>
          <p:cNvSpPr txBox="1"/>
          <p:nvPr/>
        </p:nvSpPr>
        <p:spPr bwMode="auto">
          <a:xfrm>
            <a:off x="9297026" y="2011559"/>
            <a:ext cx="820738" cy="155171"/>
          </a:xfrm>
          <a:prstGeom prst="rect">
            <a:avLst/>
          </a:prstGeom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</a:lstStyle>
          <a:p>
            <a:r>
              <a:rPr lang="ja-JP" altLang="en-US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リビングプラン</a:t>
            </a:r>
          </a:p>
        </p:txBody>
      </p:sp>
      <p:sp>
        <p:nvSpPr>
          <p:cNvPr id="133" name="object 47">
            <a:extLst>
              <a:ext uri="{FF2B5EF4-FFF2-40B4-BE49-F238E27FC236}">
                <a16:creationId xmlns:a16="http://schemas.microsoft.com/office/drawing/2014/main" id="{C11BF554-F00A-437B-80C0-7D88B9A11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8017" y="2186164"/>
            <a:ext cx="540212" cy="1551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施工例-0</a:t>
            </a:r>
            <a:r>
              <a:rPr lang="en-US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4</a:t>
            </a:r>
            <a:endParaRPr lang="ja-JP" altLang="ja-JP" sz="9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4" name="object 46">
            <a:extLst>
              <a:ext uri="{FF2B5EF4-FFF2-40B4-BE49-F238E27FC236}">
                <a16:creationId xmlns:a16="http://schemas.microsoft.com/office/drawing/2014/main" id="{4D6EACC1-07D4-40C8-9BAF-1E5A76CD6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4014" y="2058462"/>
            <a:ext cx="355600" cy="76200"/>
          </a:xfrm>
          <a:prstGeom prst="rect">
            <a:avLst/>
          </a:prstGeom>
          <a:solidFill>
            <a:srgbClr val="AA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50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プランNo.</a:t>
            </a:r>
            <a:endParaRPr lang="ja-JP" altLang="ja-JP" sz="5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5" name="object 47">
            <a:extLst>
              <a:ext uri="{FF2B5EF4-FFF2-40B4-BE49-F238E27FC236}">
                <a16:creationId xmlns:a16="http://schemas.microsoft.com/office/drawing/2014/main" id="{60F2E999-FB25-4E5D-9F0F-57407C9412A8}"/>
              </a:ext>
            </a:extLst>
          </p:cNvPr>
          <p:cNvSpPr txBox="1"/>
          <p:nvPr/>
        </p:nvSpPr>
        <p:spPr bwMode="auto">
          <a:xfrm>
            <a:off x="7629776" y="2011560"/>
            <a:ext cx="820738" cy="155171"/>
          </a:xfrm>
          <a:prstGeom prst="rect">
            <a:avLst/>
          </a:prstGeom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</a:lstStyle>
          <a:p>
            <a:r>
              <a:rPr lang="ja-JP" altLang="en-US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リビングプラン</a:t>
            </a:r>
          </a:p>
        </p:txBody>
      </p:sp>
      <p:sp>
        <p:nvSpPr>
          <p:cNvPr id="136" name="object 46">
            <a:extLst>
              <a:ext uri="{FF2B5EF4-FFF2-40B4-BE49-F238E27FC236}">
                <a16:creationId xmlns:a16="http://schemas.microsoft.com/office/drawing/2014/main" id="{511259B9-8813-4800-9791-83368F738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284" y="3494053"/>
            <a:ext cx="355600" cy="77787"/>
          </a:xfrm>
          <a:prstGeom prst="rect">
            <a:avLst/>
          </a:prstGeom>
          <a:solidFill>
            <a:srgbClr val="AA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50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プランNo.</a:t>
            </a:r>
            <a:endParaRPr lang="ja-JP" altLang="ja-JP" sz="5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7" name="object 47">
            <a:extLst>
              <a:ext uri="{FF2B5EF4-FFF2-40B4-BE49-F238E27FC236}">
                <a16:creationId xmlns:a16="http://schemas.microsoft.com/office/drawing/2014/main" id="{D54D8029-7CFD-4BC6-A88E-4B1920A81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3218" y="3611337"/>
            <a:ext cx="540212" cy="1551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施工例-0</a:t>
            </a:r>
            <a:r>
              <a:rPr lang="en-US" altLang="ja-JP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5</a:t>
            </a:r>
            <a:endParaRPr lang="ja-JP" altLang="ja-JP" sz="9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38" name="object 47">
            <a:extLst>
              <a:ext uri="{FF2B5EF4-FFF2-40B4-BE49-F238E27FC236}">
                <a16:creationId xmlns:a16="http://schemas.microsoft.com/office/drawing/2014/main" id="{17BC3EFD-E0BE-44F0-BA55-566A9294DF31}"/>
              </a:ext>
            </a:extLst>
          </p:cNvPr>
          <p:cNvSpPr txBox="1"/>
          <p:nvPr/>
        </p:nvSpPr>
        <p:spPr bwMode="auto">
          <a:xfrm>
            <a:off x="6026821" y="3448644"/>
            <a:ext cx="820738" cy="1551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9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洗濯機上プラン</a:t>
            </a:r>
          </a:p>
        </p:txBody>
      </p:sp>
      <p:sp>
        <p:nvSpPr>
          <p:cNvPr id="140" name="object 47">
            <a:extLst>
              <a:ext uri="{FF2B5EF4-FFF2-40B4-BE49-F238E27FC236}">
                <a16:creationId xmlns:a16="http://schemas.microsoft.com/office/drawing/2014/main" id="{C7FF1FB9-BA6B-4DB9-9FE2-BC7DC3BB8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1952" y="3620893"/>
            <a:ext cx="484107" cy="13978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ja-JP" sz="8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施工例-0</a:t>
            </a:r>
            <a:r>
              <a:rPr lang="en-US" altLang="ja-JP" sz="8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9</a:t>
            </a:r>
            <a:endParaRPr lang="ja-JP" altLang="ja-JP" sz="8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2" name="object 46">
            <a:extLst>
              <a:ext uri="{FF2B5EF4-FFF2-40B4-BE49-F238E27FC236}">
                <a16:creationId xmlns:a16="http://schemas.microsoft.com/office/drawing/2014/main" id="{2E87DB41-1A6D-41C6-B6FE-6C01FE727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4152" y="3505374"/>
            <a:ext cx="355600" cy="77350"/>
          </a:xfrm>
          <a:prstGeom prst="rect">
            <a:avLst/>
          </a:prstGeom>
          <a:solidFill>
            <a:srgbClr val="AA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5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プランNo.</a:t>
            </a:r>
            <a:endParaRPr lang="ja-JP" altLang="ja-JP" sz="5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3" name="object 47">
            <a:extLst>
              <a:ext uri="{FF2B5EF4-FFF2-40B4-BE49-F238E27FC236}">
                <a16:creationId xmlns:a16="http://schemas.microsoft.com/office/drawing/2014/main" id="{732E7E3C-2AC3-4FD1-9D55-51D2B013C988}"/>
              </a:ext>
            </a:extLst>
          </p:cNvPr>
          <p:cNvSpPr txBox="1"/>
          <p:nvPr/>
        </p:nvSpPr>
        <p:spPr bwMode="auto">
          <a:xfrm>
            <a:off x="9297026" y="3449974"/>
            <a:ext cx="1141338" cy="13978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8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シューズクロークプラン</a:t>
            </a:r>
          </a:p>
        </p:txBody>
      </p:sp>
      <p:pic>
        <p:nvPicPr>
          <p:cNvPr id="144" name="図 124">
            <a:extLst>
              <a:ext uri="{FF2B5EF4-FFF2-40B4-BE49-F238E27FC236}">
                <a16:creationId xmlns:a16="http://schemas.microsoft.com/office/drawing/2014/main" id="{5DB749A6-574C-4152-B7F2-E313897AA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" t="3511" r="166" b="1189"/>
          <a:stretch>
            <a:fillRect/>
          </a:stretch>
        </p:blipFill>
        <p:spPr bwMode="auto">
          <a:xfrm>
            <a:off x="5611884" y="1109137"/>
            <a:ext cx="13970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" name="object 46">
            <a:extLst>
              <a:ext uri="{FF2B5EF4-FFF2-40B4-BE49-F238E27FC236}">
                <a16:creationId xmlns:a16="http://schemas.microsoft.com/office/drawing/2014/main" id="{F72241A4-3B86-494B-8105-93580DF84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4176" y="3505404"/>
            <a:ext cx="355600" cy="77571"/>
          </a:xfrm>
          <a:prstGeom prst="rect">
            <a:avLst/>
          </a:prstGeom>
          <a:solidFill>
            <a:srgbClr val="AA97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ja-JP" sz="5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プランNo.</a:t>
            </a:r>
            <a:endParaRPr lang="ja-JP" altLang="ja-JP" sz="5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49" name="object 47">
            <a:extLst>
              <a:ext uri="{FF2B5EF4-FFF2-40B4-BE49-F238E27FC236}">
                <a16:creationId xmlns:a16="http://schemas.microsoft.com/office/drawing/2014/main" id="{A4E8E510-F256-4503-9959-992BB49F63C7}"/>
              </a:ext>
            </a:extLst>
          </p:cNvPr>
          <p:cNvSpPr txBox="1"/>
          <p:nvPr/>
        </p:nvSpPr>
        <p:spPr bwMode="auto">
          <a:xfrm>
            <a:off x="7634051" y="3470291"/>
            <a:ext cx="1141338" cy="13978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8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シューズクロークプラン</a:t>
            </a:r>
          </a:p>
        </p:txBody>
      </p:sp>
      <p:sp>
        <p:nvSpPr>
          <p:cNvPr id="147" name="object 47">
            <a:extLst>
              <a:ext uri="{FF2B5EF4-FFF2-40B4-BE49-F238E27FC236}">
                <a16:creationId xmlns:a16="http://schemas.microsoft.com/office/drawing/2014/main" id="{7E79D867-4B7A-41C3-BD59-39D44671E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301" y="3617415"/>
            <a:ext cx="484107" cy="13978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1651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12700">
              <a:spcBef>
                <a:spcPts val="130"/>
              </a:spcBef>
              <a:tabLst>
                <a:tab pos="516255" algn="l"/>
              </a:tabLst>
              <a:defRPr sz="600" b="1">
                <a:uFill>
                  <a:solidFill>
                    <a:srgbClr val="231F20"/>
                  </a:solidFill>
                </a:uFill>
                <a:latin typeface="+mn-ea"/>
                <a:ea typeface="+mn-ea"/>
                <a:cs typeface="Times New Roman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15938" algn="l"/>
              </a:tabLst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15938" algn="l"/>
              </a:tabLst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ja-JP" sz="8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施工例-0</a:t>
            </a:r>
            <a:r>
              <a:rPr lang="en-US" altLang="ja-JP" sz="8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7</a:t>
            </a:r>
            <a:endParaRPr lang="ja-JP" altLang="ja-JP" sz="8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0" name="object 105">
            <a:extLst>
              <a:ext uri="{FF2B5EF4-FFF2-40B4-BE49-F238E27FC236}">
                <a16:creationId xmlns:a16="http://schemas.microsoft.com/office/drawing/2014/main" id="{60CA735C-851B-4975-AB51-F56055CA2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5329" y="672640"/>
            <a:ext cx="4741862" cy="288925"/>
          </a:xfrm>
          <a:prstGeom prst="rect">
            <a:avLst/>
          </a:prstGeom>
          <a:noFill/>
          <a:ln w="6350">
            <a:solidFill>
              <a:srgbClr val="A3A4A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施工例プラン</a:t>
            </a:r>
            <a:endParaRPr lang="ja-JP" altLang="ja-JP" sz="1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A-OTF ゴシックMB101 Pro DB"/>
            </a:endParaRPr>
          </a:p>
        </p:txBody>
      </p:sp>
      <p:sp>
        <p:nvSpPr>
          <p:cNvPr id="151" name="object 105">
            <a:extLst>
              <a:ext uri="{FF2B5EF4-FFF2-40B4-BE49-F238E27FC236}">
                <a16:creationId xmlns:a16="http://schemas.microsoft.com/office/drawing/2014/main" id="{6BC0F3B9-A523-4AC6-AC48-67EB5361E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5329" y="3810098"/>
            <a:ext cx="4741862" cy="288925"/>
          </a:xfrm>
          <a:prstGeom prst="rect">
            <a:avLst/>
          </a:prstGeom>
          <a:noFill/>
          <a:ln w="6350">
            <a:solidFill>
              <a:srgbClr val="A3A4A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A-OTF ゴシックMB101 Pro DB"/>
              </a:rPr>
              <a:t>商品ラインアップ</a:t>
            </a:r>
            <a:endParaRPr lang="ja-JP" altLang="ja-JP" sz="1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A-OTF ゴシックMB101 Pro DB"/>
            </a:endParaRPr>
          </a:p>
        </p:txBody>
      </p:sp>
      <p:pic>
        <p:nvPicPr>
          <p:cNvPr id="152" name="図 151" descr="屋内, テーブル, 座る, 食品 が含まれている画像&#10;&#10;自動的に生成された説明">
            <a:extLst>
              <a:ext uri="{FF2B5EF4-FFF2-40B4-BE49-F238E27FC236}">
                <a16:creationId xmlns:a16="http://schemas.microsoft.com/office/drawing/2014/main" id="{2A2C39D7-C7AE-4BA9-AA06-B2F722FF3923}"/>
              </a:ext>
            </a:extLst>
          </p:cNvPr>
          <p:cNvPicPr>
            <a:picLocks noChangeAspect="1"/>
          </p:cNvPicPr>
          <p:nvPr/>
        </p:nvPicPr>
        <p:blipFill rotWithShape="1">
          <a:blip r:embed="rId47"/>
          <a:srcRect l="17590" t="4477" b="11902"/>
          <a:stretch/>
        </p:blipFill>
        <p:spPr>
          <a:xfrm>
            <a:off x="2548717" y="3860639"/>
            <a:ext cx="993915" cy="1009034"/>
          </a:xfrm>
          <a:prstGeom prst="rect">
            <a:avLst/>
          </a:prstGeom>
        </p:spPr>
      </p:pic>
      <p:pic>
        <p:nvPicPr>
          <p:cNvPr id="153" name="図 152" descr="建物, コーヒーテーブル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2D45EFAC-593A-45CF-871B-8F975E67A0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204" t="17599" b="13461"/>
          <a:stretch/>
        </p:blipFill>
        <p:spPr>
          <a:xfrm>
            <a:off x="3530811" y="5052912"/>
            <a:ext cx="687388" cy="437555"/>
          </a:xfrm>
          <a:prstGeom prst="rect">
            <a:avLst/>
          </a:prstGeom>
        </p:spPr>
      </p:pic>
      <p:sp>
        <p:nvSpPr>
          <p:cNvPr id="157" name="object 18">
            <a:extLst>
              <a:ext uri="{FF2B5EF4-FFF2-40B4-BE49-F238E27FC236}">
                <a16:creationId xmlns:a16="http://schemas.microsoft.com/office/drawing/2014/main" id="{400A3D9B-30F8-4ADC-B38B-4B0233D34F82}"/>
              </a:ext>
            </a:extLst>
          </p:cNvPr>
          <p:cNvSpPr txBox="1"/>
          <p:nvPr/>
        </p:nvSpPr>
        <p:spPr bwMode="auto">
          <a:xfrm>
            <a:off x="8412086" y="4725338"/>
            <a:ext cx="639763" cy="74612"/>
          </a:xfrm>
          <a:prstGeom prst="rect">
            <a:avLst/>
          </a:prstGeom>
        </p:spPr>
        <p:txBody>
          <a:bodyPr lIns="0" tIns="12065" rIns="0" bIns="0">
            <a:spAutoFit/>
          </a:bodyPr>
          <a:lstStyle>
            <a:lvl1pPr marL="127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algn="just">
              <a:spcBef>
                <a:spcPts val="0"/>
              </a:spcBef>
              <a:defRPr/>
            </a:pPr>
            <a:r>
              <a:rPr lang="ja-JP" altLang="en-US" sz="400" dirty="0">
                <a:solidFill>
                  <a:schemeClr val="bg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コージーライトグレー</a:t>
            </a:r>
            <a:endParaRPr lang="ja-JP" altLang="ja-JP" sz="400" dirty="0">
              <a:solidFill>
                <a:schemeClr val="bg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14" name="図 213">
            <a:extLst>
              <a:ext uri="{FF2B5EF4-FFF2-40B4-BE49-F238E27FC236}">
                <a16:creationId xmlns:a16="http://schemas.microsoft.com/office/drawing/2014/main" id="{BA5A2315-B5DC-439D-B2E0-7DFB165194B5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t="13876"/>
          <a:stretch/>
        </p:blipFill>
        <p:spPr>
          <a:xfrm>
            <a:off x="4078006" y="3190729"/>
            <a:ext cx="667891" cy="439734"/>
          </a:xfrm>
          <a:prstGeom prst="rect">
            <a:avLst/>
          </a:prstGeom>
          <a:ln w="3175">
            <a:noFill/>
          </a:ln>
        </p:spPr>
      </p:pic>
      <p:pic>
        <p:nvPicPr>
          <p:cNvPr id="217" name="図 216" descr="家具のあるリビングルーム&#10;&#10;自動的に生成された説明">
            <a:extLst>
              <a:ext uri="{FF2B5EF4-FFF2-40B4-BE49-F238E27FC236}">
                <a16:creationId xmlns:a16="http://schemas.microsoft.com/office/drawing/2014/main" id="{9FD109F0-81E2-4803-9811-4F8295F5BEA7}"/>
              </a:ext>
            </a:extLst>
          </p:cNvPr>
          <p:cNvPicPr>
            <a:picLocks noChangeAspect="1"/>
          </p:cNvPicPr>
          <p:nvPr/>
        </p:nvPicPr>
        <p:blipFill rotWithShape="1">
          <a:blip r:embed="rId48"/>
          <a:srcRect l="3098" r="2548"/>
          <a:stretch/>
        </p:blipFill>
        <p:spPr>
          <a:xfrm>
            <a:off x="160827" y="3867469"/>
            <a:ext cx="2333931" cy="1700194"/>
          </a:xfrm>
          <a:prstGeom prst="rect">
            <a:avLst/>
          </a:prstGeom>
        </p:spPr>
      </p:pic>
      <p:pic>
        <p:nvPicPr>
          <p:cNvPr id="219" name="図 218">
            <a:extLst>
              <a:ext uri="{FF2B5EF4-FFF2-40B4-BE49-F238E27FC236}">
                <a16:creationId xmlns:a16="http://schemas.microsoft.com/office/drawing/2014/main" id="{1C02F8CF-7825-4492-98DD-F748689F78F7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7429846" y="1109033"/>
            <a:ext cx="1009250" cy="883094"/>
          </a:xfrm>
          <a:prstGeom prst="rect">
            <a:avLst/>
          </a:prstGeom>
        </p:spPr>
      </p:pic>
      <p:pic>
        <p:nvPicPr>
          <p:cNvPr id="223" name="図 222" descr="屋内, テーブル, 項目, 座る が含まれている画像&#10;&#10;自動的に生成された説明">
            <a:extLst>
              <a:ext uri="{FF2B5EF4-FFF2-40B4-BE49-F238E27FC236}">
                <a16:creationId xmlns:a16="http://schemas.microsoft.com/office/drawing/2014/main" id="{0563A9BC-6DEE-48E9-8D0E-431CAE050262}"/>
              </a:ext>
            </a:extLst>
          </p:cNvPr>
          <p:cNvPicPr>
            <a:picLocks noChangeAspect="1"/>
          </p:cNvPicPr>
          <p:nvPr/>
        </p:nvPicPr>
        <p:blipFill rotWithShape="1">
          <a:blip r:embed="rId50"/>
          <a:srcRect t="8698" b="13415"/>
          <a:stretch/>
        </p:blipFill>
        <p:spPr>
          <a:xfrm>
            <a:off x="7319521" y="2466767"/>
            <a:ext cx="1265088" cy="985647"/>
          </a:xfrm>
          <a:prstGeom prst="rect">
            <a:avLst/>
          </a:prstGeom>
        </p:spPr>
      </p:pic>
      <p:pic>
        <p:nvPicPr>
          <p:cNvPr id="225" name="図 224" descr="屋内, 冷蔵庫, 座る, ボックス が含まれている画像&#10;&#10;自動的に生成された説明">
            <a:extLst>
              <a:ext uri="{FF2B5EF4-FFF2-40B4-BE49-F238E27FC236}">
                <a16:creationId xmlns:a16="http://schemas.microsoft.com/office/drawing/2014/main" id="{72B22E19-3ED6-4400-AFD0-FE1BA718977F}"/>
              </a:ext>
            </a:extLst>
          </p:cNvPr>
          <p:cNvPicPr>
            <a:picLocks noChangeAspect="1"/>
          </p:cNvPicPr>
          <p:nvPr/>
        </p:nvPicPr>
        <p:blipFill rotWithShape="1">
          <a:blip r:embed="rId51"/>
          <a:srcRect t="10286" b="19568"/>
          <a:stretch/>
        </p:blipFill>
        <p:spPr>
          <a:xfrm>
            <a:off x="8923377" y="2460727"/>
            <a:ext cx="1415191" cy="99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01494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573</Words>
  <Application>Microsoft Office PowerPoint</Application>
  <PresentationFormat>ユーザー設定</PresentationFormat>
  <Paragraphs>139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游ゴシック</vt:lpstr>
      <vt:lpstr>游ゴシック</vt:lpstr>
      <vt:lpstr>Arial</vt:lpstr>
      <vt:lpstr>Calibri</vt:lpstr>
      <vt:lpstr>Times New Roman</vt:lpstr>
      <vt:lpstr>LIXILテーマ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40</cp:revision>
  <dcterms:created xsi:type="dcterms:W3CDTF">2010-09-29T12:55:25Z</dcterms:created>
  <dcterms:modified xsi:type="dcterms:W3CDTF">2025-08-25T02:46:52Z</dcterms:modified>
</cp:coreProperties>
</file>