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9866313" cy="67357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20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275138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88000" y="0"/>
            <a:ext cx="4276725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92475" y="841375"/>
            <a:ext cx="3282950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397625"/>
            <a:ext cx="4275138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92475" y="841375"/>
            <a:ext cx="3282950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:notes"/>
          <p:cNvSpPr txBox="1">
            <a:spLocks noGrp="1"/>
          </p:cNvSpPr>
          <p:nvPr>
            <p:ph type="sldNum" idx="12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92475" y="841375"/>
            <a:ext cx="3282950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:notes"/>
          <p:cNvSpPr txBox="1">
            <a:spLocks noGrp="1"/>
          </p:cNvSpPr>
          <p:nvPr>
            <p:ph type="sldNum" idx="12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0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-4:TOSTEM">
  <p:cSld name="A-4:TOSTE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906000" cy="748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2"/>
          <p:cNvCxnSpPr/>
          <p:nvPr/>
        </p:nvCxnSpPr>
        <p:spPr>
          <a:xfrm>
            <a:off x="0" y="6482121"/>
            <a:ext cx="990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7846" y="6600214"/>
            <a:ext cx="1167834" cy="13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62" y="6539727"/>
            <a:ext cx="1000160" cy="26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4953735" y="6565650"/>
            <a:ext cx="3519682" cy="20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※記載の商品写真は印刷のため実際の色とは多少の差があります。現物またはサンプルなどにてご確認ください。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※掲載内容及び写真・図版の無断転載はかたくお断りします。（許可なく転載・流用した場合、損害賠償が発生します。）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※仕様・価格は予告なく変更する場合がありますので、ご了承ください。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-1:エコファーストなし">
  <p:cSld name="B-1:エコファーストなし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4"/>
          <p:cNvCxnSpPr/>
          <p:nvPr/>
        </p:nvCxnSpPr>
        <p:spPr>
          <a:xfrm>
            <a:off x="0" y="6482121"/>
            <a:ext cx="990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"/>
          <p:cNvSpPr/>
          <p:nvPr/>
        </p:nvSpPr>
        <p:spPr>
          <a:xfrm>
            <a:off x="4953735" y="6535406"/>
            <a:ext cx="3519682" cy="27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※記載の商品写真は印刷のため実際の色とは多少の差があります。現物またはサンプルなどにてご確認ください。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※表示価格は、商品代のみのメーカー希望小売価格で、消費税、取付費・工事費など別途ご負担をお願いいたします。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※掲載内容及び写真・図版の無断転載はかたくお断りします。（許可なく転載・流用した場合、損害賠償が発生します。）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※仕様・価格は予告なく変更する場合がありますので、ご了承ください。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7846" y="6600214"/>
            <a:ext cx="1167834" cy="139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-2:長期保証サービス有り">
  <p:cSld name="B-2:長期保証サービス有り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1234022" y="6734147"/>
            <a:ext cx="856020" cy="6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詳細はWEBをご確認ください</a:t>
            </a:r>
            <a:endParaRPr sz="454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4022" y="6541167"/>
            <a:ext cx="856020" cy="187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5"/>
          <p:cNvCxnSpPr/>
          <p:nvPr/>
        </p:nvCxnSpPr>
        <p:spPr>
          <a:xfrm>
            <a:off x="0" y="6482121"/>
            <a:ext cx="990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/>
          <p:nvPr/>
        </p:nvSpPr>
        <p:spPr>
          <a:xfrm>
            <a:off x="4953735" y="6535406"/>
            <a:ext cx="3519682" cy="27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※記載の商品写真は印刷のため実際の色とは多少の差があります。現物またはサンプルなどにてご確認ください。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※表示価格は、商品代のみのメーカー希望小売価格で、消費税、取付費・工事費など別途ご負担をお願いいたします。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※掲載内容及び写真・図版の無断転載はかたくお断りします。（許可なく転載・流用した場合、損害賠償が発生します。）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※仕様・価格は予告なく変更する場合がありますので、ご了承ください。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7846" y="6600214"/>
            <a:ext cx="1167834" cy="13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62" y="6539727"/>
            <a:ext cx="1000160" cy="26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07374" y="115212"/>
            <a:ext cx="436835" cy="14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-1:LIXIL（帯なし）">
  <p:cSld name="C-1:LIXIL（帯なし）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7374" y="115212"/>
            <a:ext cx="436835" cy="1454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6"/>
          <p:cNvCxnSpPr/>
          <p:nvPr/>
        </p:nvCxnSpPr>
        <p:spPr>
          <a:xfrm>
            <a:off x="0" y="6482121"/>
            <a:ext cx="990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6"/>
          <p:cNvSpPr/>
          <p:nvPr/>
        </p:nvSpPr>
        <p:spPr>
          <a:xfrm>
            <a:off x="4953735" y="6535406"/>
            <a:ext cx="3519682" cy="27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※記載の商品写真は印刷のため実際の色とは多少の差があります。現物またはサンプルなどにてご確認ください。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※表示価格は、商品代のみのメーカー希望小売価格で、消費税、取付費・工事費など別途ご負担をお願いいたします。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※掲載内容及び写真・図版の無断転載はかたくお断りします。（許可なく転載・流用した場合、損害賠償が発生します。）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※仕様・価格は予告なく変更する場合がありますので、ご了承ください。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7846" y="6600214"/>
            <a:ext cx="1167834" cy="13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62" y="6539727"/>
            <a:ext cx="1000160" cy="26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-4:TOSTEM（帯なし）">
  <p:cSld name="C-4:TOSTEM（帯なし）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86767" y="125294"/>
            <a:ext cx="557443" cy="113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7"/>
          <p:cNvCxnSpPr/>
          <p:nvPr/>
        </p:nvCxnSpPr>
        <p:spPr>
          <a:xfrm>
            <a:off x="0" y="6482121"/>
            <a:ext cx="990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7"/>
          <p:cNvSpPr/>
          <p:nvPr/>
        </p:nvSpPr>
        <p:spPr>
          <a:xfrm>
            <a:off x="4953735" y="6565650"/>
            <a:ext cx="3519682" cy="20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※記載の商品写真は印刷のため実際の色とは多少の差があります。現物またはサンプルなどにてご確認ください。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※掲載内容及び写真・図版の無断転載はかたくお断りします。（許可なく転載・流用した場合、損害賠償が発生します。）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※仕様・価格は予告なく変更する場合がありますので、ご了承ください。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7846" y="6600214"/>
            <a:ext cx="1167834" cy="13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62" y="6539727"/>
            <a:ext cx="1000160" cy="26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-5:INTERIO（帯なし）">
  <p:cSld name="C-5:INTERIO（帯なし）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1772" y="118093"/>
            <a:ext cx="532438" cy="1252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8"/>
          <p:cNvCxnSpPr/>
          <p:nvPr/>
        </p:nvCxnSpPr>
        <p:spPr>
          <a:xfrm>
            <a:off x="0" y="6482121"/>
            <a:ext cx="990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8"/>
          <p:cNvSpPr/>
          <p:nvPr/>
        </p:nvSpPr>
        <p:spPr>
          <a:xfrm>
            <a:off x="4953735" y="6535406"/>
            <a:ext cx="3519682" cy="27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※記載の商品写真は印刷のため実際の色とは多少の差があります。現物またはサンプルなどにてご確認ください。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※表示価格は、商品代のみのメーカー希望小売価格で、消費税、取付費・工事費など別途ご負担をお願いいたします。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※掲載内容及び写真・図版の無断転載はかたくお断りします。（許可なく転載・流用した場合、損害賠償が発生します。）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4"/>
              <a:buFont typeface="Arial"/>
              <a:buNone/>
            </a:pPr>
            <a:r>
              <a:rPr lang="ja-JP" sz="45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※仕様・価格は予告なく変更する場合がありますので、ご了承ください。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7846" y="6600214"/>
            <a:ext cx="1167834" cy="13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62" y="6539727"/>
            <a:ext cx="1000160" cy="26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1403749" y="6631897"/>
            <a:ext cx="882251" cy="16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544"/>
            </a:pPr>
            <a:r>
              <a:rPr lang="en-US" altLang="ja-JP" sz="544" dirty="0">
                <a:solidFill>
                  <a:srgbClr val="54585A"/>
                </a:solidFill>
              </a:rPr>
              <a:t>SPD_ent_22_009</a:t>
            </a:r>
          </a:p>
          <a:p>
            <a:pPr lvl="0">
              <a:buSzPts val="544"/>
            </a:pPr>
            <a:r>
              <a:rPr lang="ja-JP" sz="544" b="0" i="0" u="none" strike="noStrike" cap="none" dirty="0">
                <a:solidFill>
                  <a:srgbClr val="54585A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altLang="ja-JP" sz="544" b="0" i="0" u="none" strike="noStrike" cap="none" dirty="0">
                <a:solidFill>
                  <a:srgbClr val="54585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ja-JP" sz="544" b="0" i="0" u="none" strike="noStrike" cap="none" dirty="0">
                <a:solidFill>
                  <a:srgbClr val="54585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altLang="ja-JP" sz="544" b="0" i="0" u="none" strike="noStrike" cap="none" dirty="0">
                <a:solidFill>
                  <a:srgbClr val="54585A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ja-JP" sz="544" b="0" i="0" u="none" strike="noStrike" cap="none" dirty="0">
                <a:solidFill>
                  <a:srgbClr val="54585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altLang="ja-JP" sz="544" b="0" i="0" u="none" strike="noStrike" cap="none" dirty="0">
                <a:solidFill>
                  <a:srgbClr val="54585A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lang="ja-JP" sz="544" b="0" i="0" u="none" strike="noStrike" cap="none" dirty="0">
                <a:solidFill>
                  <a:srgbClr val="54585A"/>
                </a:solidFill>
                <a:latin typeface="Arial"/>
                <a:ea typeface="Arial"/>
                <a:cs typeface="Arial"/>
                <a:sym typeface="Arial"/>
              </a:rPr>
              <a:t>発行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261707" y="455088"/>
            <a:ext cx="1144544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70"/>
              <a:buFont typeface="Arial"/>
              <a:buNone/>
            </a:pPr>
            <a:r>
              <a:rPr lang="ja-JP" sz="127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玄関リフォーム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1869281" y="303873"/>
            <a:ext cx="36933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リシェントマンションドア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/>
          <p:nvPr/>
        </p:nvSpPr>
        <p:spPr>
          <a:xfrm>
            <a:off x="6019800" y="304800"/>
            <a:ext cx="102592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商品特長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3388625" y="776075"/>
            <a:ext cx="2250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■2種類の工法から選択できます。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cxnSp>
        <p:nvCxnSpPr>
          <p:cNvPr id="64" name="Google Shape;64;p9"/>
          <p:cNvCxnSpPr>
            <a:cxnSpLocks/>
          </p:cNvCxnSpPr>
          <p:nvPr/>
        </p:nvCxnSpPr>
        <p:spPr>
          <a:xfrm flipH="1">
            <a:off x="3445135" y="5431651"/>
            <a:ext cx="6289415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5" name="Google Shape;65;p9"/>
          <p:cNvCxnSpPr/>
          <p:nvPr/>
        </p:nvCxnSpPr>
        <p:spPr>
          <a:xfrm rot="10800000">
            <a:off x="3388628" y="2816932"/>
            <a:ext cx="6345922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66" name="Google Shape;66;p9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7009"/>
            <a:ext cx="3294485" cy="42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/>
          <p:nvPr/>
        </p:nvSpPr>
        <p:spPr>
          <a:xfrm>
            <a:off x="1025769" y="4426909"/>
            <a:ext cx="2250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リシェント</a:t>
            </a:r>
            <a:endParaRPr sz="16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マンションドア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745" y="5887916"/>
            <a:ext cx="54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5431" y="5887916"/>
            <a:ext cx="54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4741" y="5887916"/>
            <a:ext cx="54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75135" y="3529466"/>
            <a:ext cx="1017922" cy="160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27526" y="3549628"/>
            <a:ext cx="971847" cy="158684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/>
        </p:nvSpPr>
        <p:spPr>
          <a:xfrm>
            <a:off x="3385778" y="2866093"/>
            <a:ext cx="903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■ハンドル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3399126" y="3084613"/>
            <a:ext cx="14333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プッシュグリップハンドル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75" name="Google Shape;75;p9"/>
          <p:cNvSpPr txBox="1"/>
          <p:nvPr/>
        </p:nvSpPr>
        <p:spPr>
          <a:xfrm>
            <a:off x="3404984" y="3245264"/>
            <a:ext cx="20069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sz="6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ハンドルの押し引きで開閉するタイプ。</a:t>
            </a:r>
            <a:endParaRPr sz="600" b="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sz="6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ハンドルに上下2つのカギが付いた一体型です</a:t>
            </a:r>
            <a:r>
              <a:rPr lang="ja-JP" sz="8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76" name="Google Shape;76;p9"/>
          <p:cNvSpPr txBox="1"/>
          <p:nvPr/>
        </p:nvSpPr>
        <p:spPr>
          <a:xfrm>
            <a:off x="6068639" y="3080948"/>
            <a:ext cx="11242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レバーハンドル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77" name="Google Shape;77;p9"/>
          <p:cNvSpPr txBox="1"/>
          <p:nvPr/>
        </p:nvSpPr>
        <p:spPr>
          <a:xfrm>
            <a:off x="6073674" y="3234871"/>
            <a:ext cx="15843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sz="6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レバーを下げ開閉するタイプ。</a:t>
            </a:r>
            <a:endParaRPr sz="600" b="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sz="6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1ロック仕様と2ロック仕様をご用意。</a:t>
            </a:r>
            <a:endParaRPr sz="800" b="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39356" y="3513544"/>
            <a:ext cx="1584318" cy="73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44951" y="4495679"/>
            <a:ext cx="1578723" cy="63949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 txBox="1"/>
          <p:nvPr/>
        </p:nvSpPr>
        <p:spPr>
          <a:xfrm>
            <a:off x="3400914" y="964883"/>
            <a:ext cx="216168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-JP" sz="9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カバー工法  </a:t>
            </a:r>
            <a:r>
              <a:rPr lang="ja-JP" sz="7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新設枠の出っ張りが小さい工法</a:t>
            </a:r>
            <a:r>
              <a:rPr lang="ja-JP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11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834" y="1214719"/>
            <a:ext cx="1598662" cy="121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 rotWithShape="1">
          <a:blip r:embed="rId1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5763" y="1210167"/>
            <a:ext cx="1392804" cy="121398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 txBox="1"/>
          <p:nvPr/>
        </p:nvSpPr>
        <p:spPr>
          <a:xfrm>
            <a:off x="3454783" y="2416982"/>
            <a:ext cx="16499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sz="7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デザイン｜</a:t>
            </a:r>
            <a:r>
              <a:rPr lang="ja-JP" sz="7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室内側にドア枠が約12</a:t>
            </a:r>
            <a:r>
              <a:rPr lang="en-US" altLang="ja-JP" sz="700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mm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altLang="ja-JP" sz="7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                 </a:t>
            </a:r>
            <a:r>
              <a:rPr lang="ja-JP" sz="7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出っ張ります。</a:t>
            </a:r>
            <a:endParaRPr sz="7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84" name="Google Shape;84;p9"/>
          <p:cNvSpPr txBox="1"/>
          <p:nvPr/>
        </p:nvSpPr>
        <p:spPr>
          <a:xfrm>
            <a:off x="5047558" y="2410117"/>
            <a:ext cx="167113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sz="7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施工｜</a:t>
            </a:r>
            <a:r>
              <a:rPr lang="ja-JP" sz="7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既設枠と錠受けの干渉部を</a:t>
            </a:r>
            <a:endParaRPr sz="700" b="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sz="7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           サンダーで切り取る加工が</a:t>
            </a:r>
            <a:endParaRPr sz="700" b="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sz="7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           必要です。</a:t>
            </a:r>
            <a:endParaRPr sz="700" b="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cxnSp>
        <p:nvCxnSpPr>
          <p:cNvPr id="85" name="Google Shape;85;p9"/>
          <p:cNvCxnSpPr/>
          <p:nvPr/>
        </p:nvCxnSpPr>
        <p:spPr>
          <a:xfrm>
            <a:off x="3487834" y="1160748"/>
            <a:ext cx="3030733" cy="0"/>
          </a:xfrm>
          <a:prstGeom prst="straightConnector1">
            <a:avLst/>
          </a:prstGeom>
          <a:noFill/>
          <a:ln w="12700" cap="flat" cmpd="sng">
            <a:solidFill>
              <a:srgbClr val="FF99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" name="Google Shape;86;p9"/>
          <p:cNvCxnSpPr/>
          <p:nvPr/>
        </p:nvCxnSpPr>
        <p:spPr>
          <a:xfrm>
            <a:off x="6590669" y="1160748"/>
            <a:ext cx="3030733" cy="0"/>
          </a:xfrm>
          <a:prstGeom prst="straightConnector1">
            <a:avLst/>
          </a:prstGeom>
          <a:noFill/>
          <a:ln w="12700" cap="flat" cmpd="sng">
            <a:solidFill>
              <a:srgbClr val="FF99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9"/>
          <p:cNvSpPr txBox="1"/>
          <p:nvPr/>
        </p:nvSpPr>
        <p:spPr>
          <a:xfrm>
            <a:off x="6532761" y="957330"/>
            <a:ext cx="23996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-JP" sz="9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持ち出し工法  </a:t>
            </a:r>
            <a:r>
              <a:rPr lang="ja-JP" sz="7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新設枠の出っ張りが大きい工法。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pic>
        <p:nvPicPr>
          <p:cNvPr id="88" name="Google Shape;88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574113" y="1198323"/>
            <a:ext cx="1616555" cy="122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235614" y="1215509"/>
            <a:ext cx="1393577" cy="122273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9"/>
          <p:cNvSpPr txBox="1"/>
          <p:nvPr/>
        </p:nvSpPr>
        <p:spPr>
          <a:xfrm>
            <a:off x="6518567" y="2423576"/>
            <a:ext cx="167113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sz="7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デザイン｜</a:t>
            </a:r>
            <a:r>
              <a:rPr lang="ja-JP" sz="7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室内側にドア枠が約40</a:t>
            </a:r>
            <a:r>
              <a:rPr lang="en-US" altLang="ja-JP" sz="7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mm</a:t>
            </a:r>
            <a:endParaRPr sz="700" b="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sz="7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                 出っ張ります。</a:t>
            </a:r>
            <a:endParaRPr sz="7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91" name="Google Shape;91;p9"/>
          <p:cNvSpPr txBox="1"/>
          <p:nvPr/>
        </p:nvSpPr>
        <p:spPr>
          <a:xfrm>
            <a:off x="8169842" y="2410117"/>
            <a:ext cx="1671135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sz="7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施工｜</a:t>
            </a:r>
            <a:r>
              <a:rPr lang="ja-JP" sz="7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既設枠の加工は不要です。</a:t>
            </a:r>
            <a:endParaRPr sz="700" b="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92" name="Google Shape;92;p9"/>
          <p:cNvSpPr txBox="1"/>
          <p:nvPr/>
        </p:nvSpPr>
        <p:spPr>
          <a:xfrm>
            <a:off x="7968515" y="2874576"/>
            <a:ext cx="90300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■丁番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94" name="Google Shape;94;p9"/>
          <p:cNvSpPr txBox="1"/>
          <p:nvPr/>
        </p:nvSpPr>
        <p:spPr>
          <a:xfrm>
            <a:off x="3388821" y="5481228"/>
            <a:ext cx="90300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■カラー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95" name="Google Shape;95;p9"/>
          <p:cNvSpPr txBox="1"/>
          <p:nvPr/>
        </p:nvSpPr>
        <p:spPr>
          <a:xfrm>
            <a:off x="7968515" y="3082631"/>
            <a:ext cx="12601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ゆがみにくい対震丁番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96" name="Google Shape;96;p9"/>
          <p:cNvSpPr txBox="1"/>
          <p:nvPr/>
        </p:nvSpPr>
        <p:spPr>
          <a:xfrm>
            <a:off x="7977194" y="3251320"/>
            <a:ext cx="1584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sz="6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丁番にスプリングが内蔵された構造で、</a:t>
            </a:r>
            <a:endParaRPr sz="600" b="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sz="6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地震の衝撃を吸収。万一ドアが傾いても、</a:t>
            </a:r>
            <a:endParaRPr sz="600" b="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sz="6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小さな力で開けることが可能です。</a:t>
            </a:r>
            <a:endParaRPr sz="600" b="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pic>
        <p:nvPicPr>
          <p:cNvPr id="97" name="Google Shape;97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46297" y="3776250"/>
            <a:ext cx="1345350" cy="106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9"/>
          <p:cNvPicPr preferRelativeResize="0"/>
          <p:nvPr/>
        </p:nvPicPr>
        <p:blipFill rotWithShape="1">
          <a:blip r:embed="rId1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2346" y="5883153"/>
            <a:ext cx="54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9"/>
          <p:cNvPicPr preferRelativeResize="0"/>
          <p:nvPr/>
        </p:nvPicPr>
        <p:blipFill rotWithShape="1">
          <a:blip r:embed="rId1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353" y="5880081"/>
            <a:ext cx="54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9"/>
          <p:cNvPicPr preferRelativeResize="0"/>
          <p:nvPr/>
        </p:nvPicPr>
        <p:blipFill rotWithShape="1">
          <a:blip r:embed="rId1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9531" y="5881233"/>
            <a:ext cx="54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323489" y="5880081"/>
            <a:ext cx="54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9"/>
          <p:cNvPicPr preferRelativeResize="0"/>
          <p:nvPr/>
        </p:nvPicPr>
        <p:blipFill rotWithShape="1">
          <a:blip r:embed="rId20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6985" y="5880081"/>
            <a:ext cx="54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579193" y="5887916"/>
            <a:ext cx="54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"/>
          <p:cNvSpPr txBox="1"/>
          <p:nvPr/>
        </p:nvSpPr>
        <p:spPr>
          <a:xfrm>
            <a:off x="3398059" y="5683193"/>
            <a:ext cx="5400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sz="7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木目調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05" name="Google Shape;105;p9"/>
          <p:cNvSpPr txBox="1"/>
          <p:nvPr/>
        </p:nvSpPr>
        <p:spPr>
          <a:xfrm>
            <a:off x="4695099" y="5660822"/>
            <a:ext cx="776557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sz="7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金属・石目調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06" name="Google Shape;106;p9"/>
          <p:cNvSpPr txBox="1"/>
          <p:nvPr/>
        </p:nvSpPr>
        <p:spPr>
          <a:xfrm>
            <a:off x="6609209" y="5662442"/>
            <a:ext cx="5400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sz="7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単色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cxnSp>
        <p:nvCxnSpPr>
          <p:cNvPr id="107" name="Google Shape;107;p9"/>
          <p:cNvCxnSpPr>
            <a:cxnSpLocks/>
          </p:cNvCxnSpPr>
          <p:nvPr/>
        </p:nvCxnSpPr>
        <p:spPr>
          <a:xfrm>
            <a:off x="3778862" y="5776870"/>
            <a:ext cx="87656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" name="Google Shape;108;p9"/>
          <p:cNvCxnSpPr>
            <a:cxnSpLocks/>
          </p:cNvCxnSpPr>
          <p:nvPr/>
        </p:nvCxnSpPr>
        <p:spPr>
          <a:xfrm>
            <a:off x="5350994" y="5760849"/>
            <a:ext cx="118804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9"/>
          <p:cNvCxnSpPr>
            <a:cxnSpLocks/>
          </p:cNvCxnSpPr>
          <p:nvPr/>
        </p:nvCxnSpPr>
        <p:spPr>
          <a:xfrm>
            <a:off x="6930616" y="5746820"/>
            <a:ext cx="218857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0" name="Google Shape;110;p9"/>
          <p:cNvPicPr preferRelativeResize="0"/>
          <p:nvPr/>
        </p:nvPicPr>
        <p:blipFill rotWithShape="1">
          <a:blip r:embed="rId2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4250" y="1772000"/>
            <a:ext cx="469275" cy="2318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CDCCBC1-CD72-4D57-BB3E-14B7BD579446}"/>
              </a:ext>
            </a:extLst>
          </p:cNvPr>
          <p:cNvGrpSpPr/>
          <p:nvPr/>
        </p:nvGrpSpPr>
        <p:grpSpPr>
          <a:xfrm>
            <a:off x="72837" y="5128888"/>
            <a:ext cx="3205481" cy="1274021"/>
            <a:chOff x="72837" y="5128888"/>
            <a:chExt cx="3205481" cy="1274021"/>
          </a:xfrm>
        </p:grpSpPr>
        <p:sp>
          <p:nvSpPr>
            <p:cNvPr id="2" name="四角形: 上の 2 つの角を丸める 1">
              <a:extLst>
                <a:ext uri="{FF2B5EF4-FFF2-40B4-BE49-F238E27FC236}">
                  <a16:creationId xmlns:a16="http://schemas.microsoft.com/office/drawing/2014/main" id="{A15521A0-DCDA-485D-A77F-512A37B7FA09}"/>
                </a:ext>
              </a:extLst>
            </p:cNvPr>
            <p:cNvSpPr/>
            <p:nvPr/>
          </p:nvSpPr>
          <p:spPr>
            <a:xfrm>
              <a:off x="72837" y="5128888"/>
              <a:ext cx="3195879" cy="475865"/>
            </a:xfrm>
            <a:prstGeom prst="round2SameRect">
              <a:avLst/>
            </a:prstGeom>
            <a:solidFill>
              <a:srgbClr val="7DB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>
                  <a:latin typeface="Yu Gothic Medium" panose="020B0500000000000000" pitchFamily="50" charset="-128"/>
                  <a:ea typeface="Yu Gothic Medium" panose="020B0500000000000000" pitchFamily="50" charset="-128"/>
                  <a:cs typeface="Calibri"/>
                  <a:sym typeface="Calibri"/>
                </a:rPr>
                <a:t>マンションの玄関ドアは管理組合に申請する</a:t>
              </a:r>
              <a:endParaRPr lang="en-US" altLang="ja-JP" sz="1100" dirty="0">
                <a:latin typeface="Yu Gothic Medium" panose="020B0500000000000000" pitchFamily="50" charset="-128"/>
                <a:ea typeface="Yu Gothic Medium" panose="020B0500000000000000" pitchFamily="50" charset="-128"/>
                <a:cs typeface="Calibri"/>
                <a:sym typeface="Calibri"/>
              </a:endParaRPr>
            </a:p>
            <a:p>
              <a:r>
                <a:rPr lang="ja-JP" altLang="en-US" sz="1100" dirty="0">
                  <a:latin typeface="Yu Gothic Medium" panose="020B0500000000000000" pitchFamily="50" charset="-128"/>
                  <a:ea typeface="Yu Gothic Medium" panose="020B0500000000000000" pitchFamily="50" charset="-128"/>
                  <a:cs typeface="Calibri"/>
                  <a:sym typeface="Calibri"/>
                </a:rPr>
                <a:t>ことで、戸別にリフォームが可能です。</a:t>
              </a:r>
              <a:endParaRPr lang="ja-JP" altLang="en-US" sz="1100" dirty="0">
                <a:solidFill>
                  <a:srgbClr val="00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Arial"/>
              </a:endParaRPr>
            </a:p>
          </p:txBody>
        </p:sp>
        <p:sp>
          <p:nvSpPr>
            <p:cNvPr id="3" name="四角形: 上の 2 つの角を丸める 2">
              <a:extLst>
                <a:ext uri="{FF2B5EF4-FFF2-40B4-BE49-F238E27FC236}">
                  <a16:creationId xmlns:a16="http://schemas.microsoft.com/office/drawing/2014/main" id="{FE7A494B-5C92-444C-B17D-7B898A88C076}"/>
                </a:ext>
              </a:extLst>
            </p:cNvPr>
            <p:cNvSpPr/>
            <p:nvPr/>
          </p:nvSpPr>
          <p:spPr>
            <a:xfrm rot="10800000">
              <a:off x="87244" y="5604750"/>
              <a:ext cx="3166529" cy="798159"/>
            </a:xfrm>
            <a:prstGeom prst="round2SameRect">
              <a:avLst/>
            </a:prstGeom>
            <a:noFill/>
            <a:ln>
              <a:solidFill>
                <a:srgbClr val="7DB5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4D4DBF91-D046-4F0D-929C-F7C3CE6BC328}"/>
                </a:ext>
              </a:extLst>
            </p:cNvPr>
            <p:cNvSpPr txBox="1"/>
            <p:nvPr/>
          </p:nvSpPr>
          <p:spPr>
            <a:xfrm>
              <a:off x="97382" y="5658619"/>
              <a:ext cx="3180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>
                  <a:latin typeface="Yu Gothic Medium" panose="020B0500000000000000" pitchFamily="50" charset="-128"/>
                  <a:ea typeface="Yu Gothic Medium" panose="020B0500000000000000" pitchFamily="50" charset="-128"/>
                </a:rPr>
                <a:t>2016</a:t>
              </a:r>
              <a:r>
                <a:rPr kumimoji="1" lang="ja-JP" altLang="en-US" sz="900" dirty="0">
                  <a:latin typeface="Yu Gothic Medium" panose="020B0500000000000000" pitchFamily="50" charset="-128"/>
                  <a:ea typeface="Yu Gothic Medium" panose="020B0500000000000000" pitchFamily="50" charset="-128"/>
                </a:rPr>
                <a:t>年</a:t>
              </a:r>
              <a:r>
                <a:rPr kumimoji="1" lang="en-US" altLang="ja-JP" sz="900" dirty="0">
                  <a:latin typeface="Yu Gothic Medium" panose="020B0500000000000000" pitchFamily="50" charset="-128"/>
                  <a:ea typeface="Yu Gothic Medium" panose="020B0500000000000000" pitchFamily="50" charset="-128"/>
                </a:rPr>
                <a:t>3</a:t>
              </a:r>
              <a:r>
                <a:rPr kumimoji="1" lang="ja-JP" altLang="en-US" sz="900" dirty="0">
                  <a:latin typeface="Yu Gothic Medium" panose="020B0500000000000000" pitchFamily="50" charset="-128"/>
                  <a:ea typeface="Yu Gothic Medium" panose="020B0500000000000000" pitchFamily="50" charset="-128"/>
                </a:rPr>
                <a:t>月に国交省より「マンション標準管理規約」が</a:t>
              </a:r>
              <a:endParaRPr kumimoji="1" lang="en-US" altLang="ja-JP" sz="900" dirty="0"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  <a:p>
              <a:r>
                <a:rPr kumimoji="1" lang="ja-JP" altLang="en-US" sz="900" dirty="0">
                  <a:latin typeface="Yu Gothic Medium" panose="020B0500000000000000" pitchFamily="50" charset="-128"/>
                  <a:ea typeface="Yu Gothic Medium" panose="020B0500000000000000" pitchFamily="50" charset="-128"/>
                </a:rPr>
                <a:t>改訂され、これにより、理事会の承認を受けることで、</a:t>
              </a:r>
              <a:endParaRPr kumimoji="1" lang="en-US" altLang="ja-JP" sz="900" dirty="0"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  <a:p>
              <a:r>
                <a:rPr kumimoji="1" lang="ja-JP" altLang="en-US" sz="900" dirty="0">
                  <a:latin typeface="Yu Gothic Medium" panose="020B0500000000000000" pitchFamily="50" charset="-128"/>
                  <a:ea typeface="Yu Gothic Medium" panose="020B0500000000000000" pitchFamily="50" charset="-128"/>
                </a:rPr>
                <a:t>細則の定めがなくても、区分所有者の責任と負担で</a:t>
              </a:r>
              <a:endParaRPr kumimoji="1" lang="en-US" altLang="ja-JP" sz="900" dirty="0"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  <a:p>
              <a:r>
                <a:rPr kumimoji="1" lang="ja-JP" altLang="en-US" sz="900" b="1" dirty="0">
                  <a:solidFill>
                    <a:srgbClr val="7DB588"/>
                  </a:solidFill>
                  <a:latin typeface="Yu Gothic Medium" panose="020B0500000000000000" pitchFamily="50" charset="-128"/>
                  <a:ea typeface="Yu Gothic Medium" panose="020B0500000000000000" pitchFamily="50" charset="-128"/>
                </a:rPr>
                <a:t>“戸別”</a:t>
              </a:r>
              <a:r>
                <a:rPr kumimoji="1" lang="ja-JP" altLang="en-US" sz="900" dirty="0">
                  <a:latin typeface="Yu Gothic Medium" panose="020B0500000000000000" pitchFamily="50" charset="-128"/>
                  <a:ea typeface="Yu Gothic Medium" panose="020B0500000000000000" pitchFamily="50" charset="-128"/>
                </a:rPr>
                <a:t>に玄関ドアのリフォームができるようになりました。</a:t>
              </a:r>
            </a:p>
          </p:txBody>
        </p:sp>
      </p:grpSp>
      <p:sp>
        <p:nvSpPr>
          <p:cNvPr id="57" name="Google Shape;104;p9">
            <a:extLst>
              <a:ext uri="{FF2B5EF4-FFF2-40B4-BE49-F238E27FC236}">
                <a16:creationId xmlns:a16="http://schemas.microsoft.com/office/drawing/2014/main" id="{245BDDBC-D7CA-4778-872D-CFDA5292B6E3}"/>
              </a:ext>
            </a:extLst>
          </p:cNvPr>
          <p:cNvSpPr txBox="1"/>
          <p:nvPr/>
        </p:nvSpPr>
        <p:spPr>
          <a:xfrm>
            <a:off x="3384875" y="6227380"/>
            <a:ext cx="73432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altLang="en-US" sz="60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ブラックオーク</a:t>
            </a:r>
            <a:endParaRPr lang="en-US" altLang="ja-JP" sz="60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altLang="en-US" sz="600" i="0" u="none" strike="noStrike" cap="none" dirty="0">
                <a:solidFill>
                  <a:srgbClr val="00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横木目</a:t>
            </a:r>
            <a:endParaRPr sz="60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11" name="Google Shape;104;p9">
            <a:extLst>
              <a:ext uri="{FF2B5EF4-FFF2-40B4-BE49-F238E27FC236}">
                <a16:creationId xmlns:a16="http://schemas.microsoft.com/office/drawing/2014/main" id="{885C4792-973C-4BB2-AF56-0B4791A5556D}"/>
              </a:ext>
            </a:extLst>
          </p:cNvPr>
          <p:cNvSpPr txBox="1"/>
          <p:nvPr/>
        </p:nvSpPr>
        <p:spPr>
          <a:xfrm>
            <a:off x="4017329" y="6225160"/>
            <a:ext cx="64831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altLang="en-US" sz="600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クリエダーク</a:t>
            </a:r>
            <a:endParaRPr lang="en-US" altLang="ja-JP" sz="60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altLang="en-US" sz="600" i="0" u="none" strike="noStrike" cap="none" dirty="0">
                <a:solidFill>
                  <a:srgbClr val="00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横木目</a:t>
            </a:r>
            <a:endParaRPr sz="60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12" name="Google Shape;104;p9">
            <a:extLst>
              <a:ext uri="{FF2B5EF4-FFF2-40B4-BE49-F238E27FC236}">
                <a16:creationId xmlns:a16="http://schemas.microsoft.com/office/drawing/2014/main" id="{928978F9-9629-4C2F-8BE1-407A80633614}"/>
              </a:ext>
            </a:extLst>
          </p:cNvPr>
          <p:cNvSpPr txBox="1"/>
          <p:nvPr/>
        </p:nvSpPr>
        <p:spPr>
          <a:xfrm>
            <a:off x="4651227" y="6233181"/>
            <a:ext cx="75714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altLang="en-US" sz="50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オキサイドブラック</a:t>
            </a:r>
            <a:endParaRPr lang="en-US" altLang="ja-JP" sz="50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altLang="en-US" sz="50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アイアン</a:t>
            </a:r>
            <a:endParaRPr sz="50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13" name="Google Shape;104;p9">
            <a:extLst>
              <a:ext uri="{FF2B5EF4-FFF2-40B4-BE49-F238E27FC236}">
                <a16:creationId xmlns:a16="http://schemas.microsoft.com/office/drawing/2014/main" id="{BE7645F8-1E19-4E38-8E84-57C412C6F65A}"/>
              </a:ext>
            </a:extLst>
          </p:cNvPr>
          <p:cNvSpPr txBox="1"/>
          <p:nvPr/>
        </p:nvSpPr>
        <p:spPr>
          <a:xfrm>
            <a:off x="5292584" y="6240081"/>
            <a:ext cx="70920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altLang="en-US" sz="50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レイヤードライム</a:t>
            </a:r>
            <a:endParaRPr lang="en-US" altLang="ja-JP" sz="50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altLang="en-US" sz="50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ストーン</a:t>
            </a:r>
            <a:endParaRPr sz="50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14" name="Google Shape;104;p9">
            <a:extLst>
              <a:ext uri="{FF2B5EF4-FFF2-40B4-BE49-F238E27FC236}">
                <a16:creationId xmlns:a16="http://schemas.microsoft.com/office/drawing/2014/main" id="{4AE53EF9-1225-4772-A93E-D398F90085EF}"/>
              </a:ext>
            </a:extLst>
          </p:cNvPr>
          <p:cNvSpPr txBox="1"/>
          <p:nvPr/>
        </p:nvSpPr>
        <p:spPr>
          <a:xfrm>
            <a:off x="5928758" y="6236145"/>
            <a:ext cx="540000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altLang="en-US" sz="60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イブシ黒</a:t>
            </a:r>
            <a:endParaRPr sz="60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15" name="Google Shape;104;p9">
            <a:extLst>
              <a:ext uri="{FF2B5EF4-FFF2-40B4-BE49-F238E27FC236}">
                <a16:creationId xmlns:a16="http://schemas.microsoft.com/office/drawing/2014/main" id="{373506AC-C6C7-4689-904A-3BB281994573}"/>
              </a:ext>
            </a:extLst>
          </p:cNvPr>
          <p:cNvSpPr txBox="1"/>
          <p:nvPr/>
        </p:nvSpPr>
        <p:spPr>
          <a:xfrm>
            <a:off x="6591464" y="6232970"/>
            <a:ext cx="648317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altLang="en-US" sz="600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サテンレッド</a:t>
            </a:r>
            <a:endParaRPr sz="60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16" name="Google Shape;104;p9">
            <a:extLst>
              <a:ext uri="{FF2B5EF4-FFF2-40B4-BE49-F238E27FC236}">
                <a16:creationId xmlns:a16="http://schemas.microsoft.com/office/drawing/2014/main" id="{BD88A7E5-E7F7-461D-95E8-924636A0809A}"/>
              </a:ext>
            </a:extLst>
          </p:cNvPr>
          <p:cNvSpPr txBox="1"/>
          <p:nvPr/>
        </p:nvSpPr>
        <p:spPr>
          <a:xfrm>
            <a:off x="7242462" y="6225160"/>
            <a:ext cx="64831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altLang="en-US" sz="60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インペリアルブルー</a:t>
            </a:r>
            <a:endParaRPr sz="60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17" name="Google Shape;104;p9">
            <a:extLst>
              <a:ext uri="{FF2B5EF4-FFF2-40B4-BE49-F238E27FC236}">
                <a16:creationId xmlns:a16="http://schemas.microsoft.com/office/drawing/2014/main" id="{D272A75B-210C-4955-92E4-C8E314FF6189}"/>
              </a:ext>
            </a:extLst>
          </p:cNvPr>
          <p:cNvSpPr txBox="1"/>
          <p:nvPr/>
        </p:nvSpPr>
        <p:spPr>
          <a:xfrm>
            <a:off x="7858951" y="6227380"/>
            <a:ext cx="596214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altLang="en-US" sz="60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サテンモカ</a:t>
            </a:r>
            <a:endParaRPr sz="60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18" name="Google Shape;104;p9">
            <a:extLst>
              <a:ext uri="{FF2B5EF4-FFF2-40B4-BE49-F238E27FC236}">
                <a16:creationId xmlns:a16="http://schemas.microsoft.com/office/drawing/2014/main" id="{BDEF1402-D011-4817-94F2-A2E362F8913C}"/>
              </a:ext>
            </a:extLst>
          </p:cNvPr>
          <p:cNvSpPr txBox="1"/>
          <p:nvPr/>
        </p:nvSpPr>
        <p:spPr>
          <a:xfrm>
            <a:off x="8484197" y="6228770"/>
            <a:ext cx="540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altLang="en-US" sz="60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ブラウンブラック</a:t>
            </a:r>
            <a:endParaRPr sz="60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19E698C-EF26-454F-B25F-E52D399EF4F1}"/>
              </a:ext>
            </a:extLst>
          </p:cNvPr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9214189" y="5887916"/>
            <a:ext cx="540000" cy="360000"/>
          </a:xfrm>
          <a:prstGeom prst="rect">
            <a:avLst/>
          </a:prstGeom>
        </p:spPr>
      </p:pic>
      <p:sp>
        <p:nvSpPr>
          <p:cNvPr id="119" name="Google Shape;106;p9">
            <a:extLst>
              <a:ext uri="{FF2B5EF4-FFF2-40B4-BE49-F238E27FC236}">
                <a16:creationId xmlns:a16="http://schemas.microsoft.com/office/drawing/2014/main" id="{647909CE-772D-4266-879E-9271AB32EE91}"/>
              </a:ext>
            </a:extLst>
          </p:cNvPr>
          <p:cNvSpPr txBox="1"/>
          <p:nvPr/>
        </p:nvSpPr>
        <p:spPr>
          <a:xfrm>
            <a:off x="9143750" y="5647974"/>
            <a:ext cx="540000" cy="20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altLang="en-US" sz="7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抽象柄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20" name="Google Shape;104;p9">
            <a:extLst>
              <a:ext uri="{FF2B5EF4-FFF2-40B4-BE49-F238E27FC236}">
                <a16:creationId xmlns:a16="http://schemas.microsoft.com/office/drawing/2014/main" id="{28509CA5-A641-4F6C-8B2D-DD2A43473728}"/>
              </a:ext>
            </a:extLst>
          </p:cNvPr>
          <p:cNvSpPr txBox="1"/>
          <p:nvPr/>
        </p:nvSpPr>
        <p:spPr>
          <a:xfrm>
            <a:off x="9103346" y="6226628"/>
            <a:ext cx="803725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altLang="en-US" sz="60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ビターブラウン</a:t>
            </a:r>
            <a:r>
              <a:rPr lang="en-US" altLang="ja-JP" sz="60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A</a:t>
            </a:r>
            <a:endParaRPr sz="60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21" name="Google Shape;77;p9">
            <a:extLst>
              <a:ext uri="{FF2B5EF4-FFF2-40B4-BE49-F238E27FC236}">
                <a16:creationId xmlns:a16="http://schemas.microsoft.com/office/drawing/2014/main" id="{0183E3ED-20F3-42A4-8742-48FB27678C05}"/>
              </a:ext>
            </a:extLst>
          </p:cNvPr>
          <p:cNvSpPr txBox="1"/>
          <p:nvPr/>
        </p:nvSpPr>
        <p:spPr>
          <a:xfrm>
            <a:off x="3730595" y="5111056"/>
            <a:ext cx="5923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altLang="en-US" sz="600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シルバー</a:t>
            </a:r>
            <a:endParaRPr lang="en-US" altLang="ja-JP" sz="600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altLang="en-US" sz="6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室外／室内</a:t>
            </a:r>
            <a:endParaRPr sz="800" b="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22" name="Google Shape;77;p9">
            <a:extLst>
              <a:ext uri="{FF2B5EF4-FFF2-40B4-BE49-F238E27FC236}">
                <a16:creationId xmlns:a16="http://schemas.microsoft.com/office/drawing/2014/main" id="{C8135330-DDE7-48CD-B651-E31A0A2187FF}"/>
              </a:ext>
            </a:extLst>
          </p:cNvPr>
          <p:cNvSpPr txBox="1"/>
          <p:nvPr/>
        </p:nvSpPr>
        <p:spPr>
          <a:xfrm>
            <a:off x="4954668" y="5116483"/>
            <a:ext cx="5923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altLang="en-US" sz="600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ブラック</a:t>
            </a:r>
            <a:endParaRPr lang="en-US" altLang="ja-JP" sz="600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altLang="en-US" sz="6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室外／室内</a:t>
            </a:r>
            <a:endParaRPr sz="800" b="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23" name="Google Shape;77;p9">
            <a:extLst>
              <a:ext uri="{FF2B5EF4-FFF2-40B4-BE49-F238E27FC236}">
                <a16:creationId xmlns:a16="http://schemas.microsoft.com/office/drawing/2014/main" id="{8F0A440A-E03A-44CA-9CE1-454234F7890D}"/>
              </a:ext>
            </a:extLst>
          </p:cNvPr>
          <p:cNvSpPr txBox="1"/>
          <p:nvPr/>
        </p:nvSpPr>
        <p:spPr>
          <a:xfrm>
            <a:off x="6679901" y="4218720"/>
            <a:ext cx="5923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altLang="en-US" sz="600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シルバー</a:t>
            </a:r>
            <a:endParaRPr lang="en-US" altLang="ja-JP" sz="600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altLang="en-US" sz="6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室外／室内</a:t>
            </a:r>
            <a:endParaRPr sz="800" b="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24" name="Google Shape;77;p9">
            <a:extLst>
              <a:ext uri="{FF2B5EF4-FFF2-40B4-BE49-F238E27FC236}">
                <a16:creationId xmlns:a16="http://schemas.microsoft.com/office/drawing/2014/main" id="{1409B7DB-5962-4359-B1F7-290B4A3021CA}"/>
              </a:ext>
            </a:extLst>
          </p:cNvPr>
          <p:cNvSpPr txBox="1"/>
          <p:nvPr/>
        </p:nvSpPr>
        <p:spPr>
          <a:xfrm>
            <a:off x="6679901" y="5128711"/>
            <a:ext cx="5923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altLang="en-US" sz="600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ブラック</a:t>
            </a:r>
            <a:endParaRPr lang="en-US" altLang="ja-JP" sz="600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-JP" altLang="en-US" sz="600" b="0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室外／室内</a:t>
            </a:r>
            <a:endParaRPr sz="800" b="0" i="0" u="none" strike="noStrike" cap="none" dirty="0">
              <a:solidFill>
                <a:schemeClr val="dk1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1403749" y="6631897"/>
            <a:ext cx="882251" cy="16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544"/>
            </a:pPr>
            <a:r>
              <a:rPr lang="en-US" altLang="ja-JP" sz="544" dirty="0">
                <a:solidFill>
                  <a:srgbClr val="54585A"/>
                </a:solidFill>
              </a:rPr>
              <a:t>SPD_ent_22_010</a:t>
            </a:r>
          </a:p>
          <a:p>
            <a:pPr lvl="0">
              <a:buSzPts val="544"/>
            </a:pPr>
            <a:r>
              <a:rPr lang="ja-JP" sz="544" b="0" i="0" u="none" strike="noStrike" cap="none" dirty="0">
                <a:solidFill>
                  <a:srgbClr val="54585A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altLang="ja-JP" sz="544" b="0" i="0" u="none" strike="noStrike" cap="none" dirty="0">
                <a:solidFill>
                  <a:srgbClr val="54585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ja-JP" sz="544" b="0" i="0" u="none" strike="noStrike" cap="none" dirty="0">
                <a:solidFill>
                  <a:srgbClr val="54585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altLang="ja-JP" sz="544" b="0" i="0" u="none" strike="noStrike" cap="none" dirty="0">
                <a:solidFill>
                  <a:srgbClr val="54585A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ja-JP" sz="544" b="0" i="0" u="none" strike="noStrike" cap="none" dirty="0">
                <a:solidFill>
                  <a:srgbClr val="54585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altLang="ja-JP" sz="544" b="0" i="0" u="none" strike="noStrike" cap="none" dirty="0">
                <a:solidFill>
                  <a:srgbClr val="54585A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lang="ja-JP" sz="544" b="0" i="0" u="none" strike="noStrike" cap="none" dirty="0">
                <a:solidFill>
                  <a:srgbClr val="54585A"/>
                </a:solidFill>
                <a:latin typeface="Arial"/>
                <a:ea typeface="Arial"/>
                <a:cs typeface="Arial"/>
                <a:sym typeface="Arial"/>
              </a:rPr>
              <a:t>発行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261707" y="455088"/>
            <a:ext cx="1144544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70"/>
              <a:buFont typeface="Arial"/>
              <a:buNone/>
            </a:pPr>
            <a:r>
              <a:rPr lang="ja-JP" sz="127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玄関リフォーム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1869281" y="303873"/>
            <a:ext cx="36933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リシェントマンションドア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117;p10">
            <a:extLst>
              <a:ext uri="{FF2B5EF4-FFF2-40B4-BE49-F238E27FC236}">
                <a16:creationId xmlns:a16="http://schemas.microsoft.com/office/drawing/2014/main" id="{FECD81D1-6C3D-447B-B962-BD21F283599B}"/>
              </a:ext>
            </a:extLst>
          </p:cNvPr>
          <p:cNvSpPr txBox="1"/>
          <p:nvPr/>
        </p:nvSpPr>
        <p:spPr>
          <a:xfrm>
            <a:off x="5860774" y="342749"/>
            <a:ext cx="173272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ja-JP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デザイン一覧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118;p10">
            <a:extLst>
              <a:ext uri="{FF2B5EF4-FFF2-40B4-BE49-F238E27FC236}">
                <a16:creationId xmlns:a16="http://schemas.microsoft.com/office/drawing/2014/main" id="{E44710F7-D24E-4626-8BCB-A218AB10B4C7}"/>
              </a:ext>
            </a:extLst>
          </p:cNvPr>
          <p:cNvSpPr/>
          <p:nvPr/>
        </p:nvSpPr>
        <p:spPr>
          <a:xfrm>
            <a:off x="609600" y="1066800"/>
            <a:ext cx="1981200" cy="242323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119;p10">
            <a:extLst>
              <a:ext uri="{FF2B5EF4-FFF2-40B4-BE49-F238E27FC236}">
                <a16:creationId xmlns:a16="http://schemas.microsoft.com/office/drawing/2014/main" id="{82207FEB-AA9C-4718-A222-3E34E561A4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722" y="1268113"/>
            <a:ext cx="810838" cy="17984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120;p10">
            <a:extLst>
              <a:ext uri="{FF2B5EF4-FFF2-40B4-BE49-F238E27FC236}">
                <a16:creationId xmlns:a16="http://schemas.microsoft.com/office/drawing/2014/main" id="{A58FA58E-7797-4766-9520-4EC0D7506E6B}"/>
              </a:ext>
            </a:extLst>
          </p:cNvPr>
          <p:cNvSpPr/>
          <p:nvPr/>
        </p:nvSpPr>
        <p:spPr>
          <a:xfrm>
            <a:off x="2820193" y="1066800"/>
            <a:ext cx="1981200" cy="243847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21;p10">
            <a:extLst>
              <a:ext uri="{FF2B5EF4-FFF2-40B4-BE49-F238E27FC236}">
                <a16:creationId xmlns:a16="http://schemas.microsoft.com/office/drawing/2014/main" id="{BAD85AA8-CB5C-4935-8658-61EAAC8D54A0}"/>
              </a:ext>
            </a:extLst>
          </p:cNvPr>
          <p:cNvSpPr/>
          <p:nvPr/>
        </p:nvSpPr>
        <p:spPr>
          <a:xfrm>
            <a:off x="5047853" y="1066800"/>
            <a:ext cx="1981200" cy="243847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22;p10">
            <a:extLst>
              <a:ext uri="{FF2B5EF4-FFF2-40B4-BE49-F238E27FC236}">
                <a16:creationId xmlns:a16="http://schemas.microsoft.com/office/drawing/2014/main" id="{BCB4C744-9932-4436-9439-84E5AE54F913}"/>
              </a:ext>
            </a:extLst>
          </p:cNvPr>
          <p:cNvSpPr/>
          <p:nvPr/>
        </p:nvSpPr>
        <p:spPr>
          <a:xfrm>
            <a:off x="7275513" y="1066800"/>
            <a:ext cx="1981200" cy="242323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23;p10">
            <a:extLst>
              <a:ext uri="{FF2B5EF4-FFF2-40B4-BE49-F238E27FC236}">
                <a16:creationId xmlns:a16="http://schemas.microsoft.com/office/drawing/2014/main" id="{13E93959-093F-497A-B07F-D038D37E0A32}"/>
              </a:ext>
            </a:extLst>
          </p:cNvPr>
          <p:cNvSpPr/>
          <p:nvPr/>
        </p:nvSpPr>
        <p:spPr>
          <a:xfrm>
            <a:off x="629194" y="3733800"/>
            <a:ext cx="1981200" cy="242323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24;p10">
            <a:extLst>
              <a:ext uri="{FF2B5EF4-FFF2-40B4-BE49-F238E27FC236}">
                <a16:creationId xmlns:a16="http://schemas.microsoft.com/office/drawing/2014/main" id="{966E4757-70B5-4742-B232-19C26E8D3B25}"/>
              </a:ext>
            </a:extLst>
          </p:cNvPr>
          <p:cNvSpPr txBox="1"/>
          <p:nvPr/>
        </p:nvSpPr>
        <p:spPr>
          <a:xfrm>
            <a:off x="1263213" y="3147191"/>
            <a:ext cx="762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Ｊ11型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14" name="Google Shape;125;p10">
            <a:extLst>
              <a:ext uri="{FF2B5EF4-FFF2-40B4-BE49-F238E27FC236}">
                <a16:creationId xmlns:a16="http://schemas.microsoft.com/office/drawing/2014/main" id="{45518A81-B8F8-40BB-8342-1B68EC5B644D}"/>
              </a:ext>
            </a:extLst>
          </p:cNvPr>
          <p:cNvSpPr txBox="1"/>
          <p:nvPr/>
        </p:nvSpPr>
        <p:spPr>
          <a:xfrm>
            <a:off x="3429792" y="3147191"/>
            <a:ext cx="9898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Ｊ12型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pic>
        <p:nvPicPr>
          <p:cNvPr id="115" name="Google Shape;126;p10">
            <a:extLst>
              <a:ext uri="{FF2B5EF4-FFF2-40B4-BE49-F238E27FC236}">
                <a16:creationId xmlns:a16="http://schemas.microsoft.com/office/drawing/2014/main" id="{8045A804-FE76-4B97-95F3-5A176CC04DC2}"/>
              </a:ext>
            </a:extLst>
          </p:cNvPr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628" y="1268113"/>
            <a:ext cx="808330" cy="1799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27;p10">
            <a:extLst>
              <a:ext uri="{FF2B5EF4-FFF2-40B4-BE49-F238E27FC236}">
                <a16:creationId xmlns:a16="http://schemas.microsoft.com/office/drawing/2014/main" id="{0E76CD8A-BE52-44EB-AF8D-3AAD458B7569}"/>
              </a:ext>
            </a:extLst>
          </p:cNvPr>
          <p:cNvSpPr txBox="1"/>
          <p:nvPr/>
        </p:nvSpPr>
        <p:spPr>
          <a:xfrm>
            <a:off x="5667573" y="3158987"/>
            <a:ext cx="9898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Ｊ13型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17" name="Google Shape;128;p10">
            <a:extLst>
              <a:ext uri="{FF2B5EF4-FFF2-40B4-BE49-F238E27FC236}">
                <a16:creationId xmlns:a16="http://schemas.microsoft.com/office/drawing/2014/main" id="{8DD4BB47-6A8F-4DB8-8EFE-5A89EF517C97}"/>
              </a:ext>
            </a:extLst>
          </p:cNvPr>
          <p:cNvSpPr txBox="1"/>
          <p:nvPr/>
        </p:nvSpPr>
        <p:spPr>
          <a:xfrm>
            <a:off x="7924800" y="3158986"/>
            <a:ext cx="9898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Ｊ14型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18" name="Google Shape;129;p10">
            <a:extLst>
              <a:ext uri="{FF2B5EF4-FFF2-40B4-BE49-F238E27FC236}">
                <a16:creationId xmlns:a16="http://schemas.microsoft.com/office/drawing/2014/main" id="{D8CA57BF-6861-43F3-B455-10EFAEBE4432}"/>
              </a:ext>
            </a:extLst>
          </p:cNvPr>
          <p:cNvSpPr txBox="1"/>
          <p:nvPr/>
        </p:nvSpPr>
        <p:spPr>
          <a:xfrm>
            <a:off x="1238230" y="5817429"/>
            <a:ext cx="8083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Ｊ15型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pic>
        <p:nvPicPr>
          <p:cNvPr id="119" name="Google Shape;130;p10">
            <a:extLst>
              <a:ext uri="{FF2B5EF4-FFF2-40B4-BE49-F238E27FC236}">
                <a16:creationId xmlns:a16="http://schemas.microsoft.com/office/drawing/2014/main" id="{60AC3A33-6D2A-4B71-AD58-A7F036F8A7EB}"/>
              </a:ext>
            </a:extLst>
          </p:cNvPr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2708" y="1268113"/>
            <a:ext cx="808330" cy="179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31;p10">
            <a:extLst>
              <a:ext uri="{FF2B5EF4-FFF2-40B4-BE49-F238E27FC236}">
                <a16:creationId xmlns:a16="http://schemas.microsoft.com/office/drawing/2014/main" id="{41889C06-5573-4BA8-B218-7D0E89E2E818}"/>
              </a:ext>
            </a:extLst>
          </p:cNvPr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7299" y="1268113"/>
            <a:ext cx="808330" cy="179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32;p10" descr="屋内, 建物, 流し, 座る が含まれている画像&#10;&#10;自動的に生成された説明">
            <a:extLst>
              <a:ext uri="{FF2B5EF4-FFF2-40B4-BE49-F238E27FC236}">
                <a16:creationId xmlns:a16="http://schemas.microsoft.com/office/drawing/2014/main" id="{ABFC085A-9DF1-454A-A84B-B2A3290DAE42}"/>
              </a:ext>
            </a:extLst>
          </p:cNvPr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30" y="3952690"/>
            <a:ext cx="808330" cy="179953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33;p10">
            <a:extLst>
              <a:ext uri="{FF2B5EF4-FFF2-40B4-BE49-F238E27FC236}">
                <a16:creationId xmlns:a16="http://schemas.microsoft.com/office/drawing/2014/main" id="{7289F8A2-2561-42E9-B86C-835BB6B2FB08}"/>
              </a:ext>
            </a:extLst>
          </p:cNvPr>
          <p:cNvSpPr/>
          <p:nvPr/>
        </p:nvSpPr>
        <p:spPr>
          <a:xfrm>
            <a:off x="2820193" y="3733800"/>
            <a:ext cx="1981200" cy="242323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34;p10">
            <a:extLst>
              <a:ext uri="{FF2B5EF4-FFF2-40B4-BE49-F238E27FC236}">
                <a16:creationId xmlns:a16="http://schemas.microsoft.com/office/drawing/2014/main" id="{D4DFDD6B-8D45-42E0-910D-B2794BFBC196}"/>
              </a:ext>
            </a:extLst>
          </p:cNvPr>
          <p:cNvSpPr/>
          <p:nvPr/>
        </p:nvSpPr>
        <p:spPr>
          <a:xfrm>
            <a:off x="5029200" y="3733800"/>
            <a:ext cx="1981200" cy="242323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35;p10">
            <a:extLst>
              <a:ext uri="{FF2B5EF4-FFF2-40B4-BE49-F238E27FC236}">
                <a16:creationId xmlns:a16="http://schemas.microsoft.com/office/drawing/2014/main" id="{7E5611E7-46AA-40EE-B004-CE4DAB743A34}"/>
              </a:ext>
            </a:extLst>
          </p:cNvPr>
          <p:cNvSpPr/>
          <p:nvPr/>
        </p:nvSpPr>
        <p:spPr>
          <a:xfrm>
            <a:off x="7270864" y="3733800"/>
            <a:ext cx="1981200" cy="242323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36;p10">
            <a:extLst>
              <a:ext uri="{FF2B5EF4-FFF2-40B4-BE49-F238E27FC236}">
                <a16:creationId xmlns:a16="http://schemas.microsoft.com/office/drawing/2014/main" id="{B120C2D0-B73D-4D51-9150-0A8BDE2BEC42}"/>
              </a:ext>
            </a:extLst>
          </p:cNvPr>
          <p:cNvSpPr txBox="1"/>
          <p:nvPr/>
        </p:nvSpPr>
        <p:spPr>
          <a:xfrm>
            <a:off x="3429792" y="5829887"/>
            <a:ext cx="8083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Ｊ16型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26" name="Google Shape;137;p10">
            <a:extLst>
              <a:ext uri="{FF2B5EF4-FFF2-40B4-BE49-F238E27FC236}">
                <a16:creationId xmlns:a16="http://schemas.microsoft.com/office/drawing/2014/main" id="{A02B4BF8-1DBB-40F7-94A3-8B124A323B81}"/>
              </a:ext>
            </a:extLst>
          </p:cNvPr>
          <p:cNvSpPr txBox="1"/>
          <p:nvPr/>
        </p:nvSpPr>
        <p:spPr>
          <a:xfrm>
            <a:off x="5718013" y="5829887"/>
            <a:ext cx="8083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Ｊ17型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sp>
        <p:nvSpPr>
          <p:cNvPr id="127" name="Google Shape;138;p10">
            <a:extLst>
              <a:ext uri="{FF2B5EF4-FFF2-40B4-BE49-F238E27FC236}">
                <a16:creationId xmlns:a16="http://schemas.microsoft.com/office/drawing/2014/main" id="{E0D4C024-F9BF-4172-BC50-FDE1339B8C92}"/>
              </a:ext>
            </a:extLst>
          </p:cNvPr>
          <p:cNvSpPr txBox="1"/>
          <p:nvPr/>
        </p:nvSpPr>
        <p:spPr>
          <a:xfrm>
            <a:off x="7858425" y="5829887"/>
            <a:ext cx="8083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1" i="0" u="none" strike="noStrike" cap="none" dirty="0">
                <a:solidFill>
                  <a:schemeClr val="dk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sym typeface="Arial"/>
              </a:rPr>
              <a:t>Ｊ18型</a:t>
            </a:r>
            <a:endParaRPr sz="1400" b="0" i="0" u="none" strike="noStrike" cap="none" dirty="0">
              <a:solidFill>
                <a:srgbClr val="00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sym typeface="Arial"/>
            </a:endParaRPr>
          </a:p>
        </p:txBody>
      </p:sp>
      <p:pic>
        <p:nvPicPr>
          <p:cNvPr id="128" name="Google Shape;139;p10">
            <a:extLst>
              <a:ext uri="{FF2B5EF4-FFF2-40B4-BE49-F238E27FC236}">
                <a16:creationId xmlns:a16="http://schemas.microsoft.com/office/drawing/2014/main" id="{C05AFC02-CCA1-4901-ADE7-345B0D29FBAD}"/>
              </a:ext>
            </a:extLst>
          </p:cNvPr>
          <p:cNvPicPr preferRelativeResize="0"/>
          <p:nvPr/>
        </p:nvPicPr>
        <p:blipFill rotWithShape="1"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628" y="3949418"/>
            <a:ext cx="808330" cy="179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40;p10">
            <a:extLst>
              <a:ext uri="{FF2B5EF4-FFF2-40B4-BE49-F238E27FC236}">
                <a16:creationId xmlns:a16="http://schemas.microsoft.com/office/drawing/2014/main" id="{D6B98D76-956B-4829-A955-49A0E14434E8}"/>
              </a:ext>
            </a:extLst>
          </p:cNvPr>
          <p:cNvPicPr preferRelativeResize="0"/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2708" y="3952485"/>
            <a:ext cx="808330" cy="179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41;p10">
            <a:extLst>
              <a:ext uri="{FF2B5EF4-FFF2-40B4-BE49-F238E27FC236}">
                <a16:creationId xmlns:a16="http://schemas.microsoft.com/office/drawing/2014/main" id="{B9B808AC-B4EF-4C57-9FBE-73E5074F0C49}"/>
              </a:ext>
            </a:extLst>
          </p:cNvPr>
          <p:cNvPicPr preferRelativeResize="0"/>
          <p:nvPr/>
        </p:nvPicPr>
        <p:blipFill rotWithShape="1">
          <a:blip r:embed="rId10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7299" y="3949418"/>
            <a:ext cx="808330" cy="179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142729"/>
      </p:ext>
    </p:extLst>
  </p:cSld>
  <p:clrMapOvr>
    <a:masterClrMapping/>
  </p:clrMapOvr>
</p:sld>
</file>

<file path=ppt/theme/theme1.xml><?xml version="1.0" encoding="utf-8"?>
<a:theme xmlns:a="http://schemas.openxmlformats.org/drawingml/2006/main" name="1_LIXILテーマ">
  <a:themeElements>
    <a:clrScheme name="ユーザー定義 1">
      <a:dk1>
        <a:srgbClr val="000000"/>
      </a:dk1>
      <a:lt1>
        <a:srgbClr val="FFFFFF"/>
      </a:lt1>
      <a:dk2>
        <a:srgbClr val="54585A"/>
      </a:dk2>
      <a:lt2>
        <a:srgbClr val="D1CDB5"/>
      </a:lt2>
      <a:accent1>
        <a:srgbClr val="E75400"/>
      </a:accent1>
      <a:accent2>
        <a:srgbClr val="0671B8"/>
      </a:accent2>
      <a:accent3>
        <a:srgbClr val="00AAAA"/>
      </a:accent3>
      <a:accent4>
        <a:srgbClr val="89BD28"/>
      </a:accent4>
      <a:accent5>
        <a:srgbClr val="A43F78"/>
      </a:accent5>
      <a:accent6>
        <a:srgbClr val="ADA29A"/>
      </a:accent6>
      <a:hlink>
        <a:srgbClr val="00376B"/>
      </a:hlink>
      <a:folHlink>
        <a:srgbClr val="6F25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332</Words>
  <Application>Microsoft Office PowerPoint</Application>
  <PresentationFormat>A4 210 x 297 mm</PresentationFormat>
  <Paragraphs>78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Yu Gothic Medium</vt:lpstr>
      <vt:lpstr>游ゴシック</vt:lpstr>
      <vt:lpstr>Arial</vt:lpstr>
      <vt:lpstr>Calibri</vt:lpstr>
      <vt:lpstr>1_LIXILテーマ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武田 真弓(Mayumi Takeda)</dc:creator>
  <cp:lastModifiedBy>武田 真弓(Mayumi Takeda)</cp:lastModifiedBy>
  <cp:revision>12</cp:revision>
  <dcterms:modified xsi:type="dcterms:W3CDTF">2023-09-19T04:43:55Z</dcterms:modified>
</cp:coreProperties>
</file>