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8" r:id="rId1"/>
  </p:sldMasterIdLst>
  <p:notesMasterIdLst>
    <p:notesMasterId r:id="rId6"/>
  </p:notesMasterIdLst>
  <p:handoutMasterIdLst>
    <p:handoutMasterId r:id="rId7"/>
  </p:handoutMasterIdLst>
  <p:sldIdLst>
    <p:sldId id="318" r:id="rId2"/>
    <p:sldId id="322" r:id="rId3"/>
    <p:sldId id="327" r:id="rId4"/>
    <p:sldId id="325" r:id="rId5"/>
  </p:sldIdLst>
  <p:sldSz cx="10691813" cy="7559675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武田 真弓(Mayumi Takeda)" initials="武田" lastIdx="1" clrIdx="0">
    <p:extLst>
      <p:ext uri="{19B8F6BF-5375-455C-9EA6-DF929625EA0E}">
        <p15:presenceInfo xmlns:p15="http://schemas.microsoft.com/office/powerpoint/2012/main" userId="S::mayumi1.takeda@lixil.com::9389e101-d9d3-4fbd-b8a3-c02b41207bc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ABAB"/>
    <a:srgbClr val="00CC99"/>
    <a:srgbClr val="FF99CC"/>
    <a:srgbClr val="FF66CC"/>
    <a:srgbClr val="FF99FF"/>
    <a:srgbClr val="FFCCFF"/>
    <a:srgbClr val="D95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270" autoAdjust="0"/>
    <p:restoredTop sz="95320" autoAdjust="0"/>
  </p:normalViewPr>
  <p:slideViewPr>
    <p:cSldViewPr snapToGrid="0" showGuides="1">
      <p:cViewPr varScale="1">
        <p:scale>
          <a:sx n="58" d="100"/>
          <a:sy n="58" d="100"/>
        </p:scale>
        <p:origin x="798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89" d="100"/>
          <a:sy n="89" d="100"/>
        </p:scale>
        <p:origin x="4496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B527FA63-4B13-B34D-93B9-14AABE0F8A9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0E433488-13E7-984D-8394-9A9C8DB5A0B3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7625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7DAC4611-FA7F-C24A-9866-C8A1DB41C949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380119EA-072F-F048-AEBD-BA4635BC360A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7625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9FB9110-0438-FF42-A562-5D64BC07EAC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DC5D5908-F075-8140-8207-8CB94DD9578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565B388D-5063-7145-84EE-AF6DC03A636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57625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fld id="{8C9A6778-A3FA-C74E-9E18-9BCB36330D97}" type="datetime1">
              <a:rPr lang="en-US" altLang="ja-JP"/>
              <a:pPr>
                <a:defRPr/>
              </a:pPr>
              <a:t>2/21/2025</a:t>
            </a:fld>
            <a:endParaRPr lang="en-US" altLang="ja-JP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D129AAF4-F51F-094D-B476-A0606DFF606D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68350" y="746125"/>
            <a:ext cx="52705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5" name="Rectangle 5">
            <a:extLst>
              <a:ext uri="{FF2B5EF4-FFF2-40B4-BE49-F238E27FC236}">
                <a16:creationId xmlns:a16="http://schemas.microsoft.com/office/drawing/2014/main" id="{A51AEF80-23CE-5443-90A3-A33684C82575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0" y="4721225"/>
            <a:ext cx="4991100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</a:t>
            </a:r>
            <a:r>
              <a:rPr lang="en-US" altLang="ja-JP" noProof="0"/>
              <a:t> </a:t>
            </a:r>
            <a:r>
              <a:rPr lang="ja-JP" altLang="en-US" noProof="0"/>
              <a:t>テキストの書式設定</a:t>
            </a:r>
            <a:endParaRPr lang="en-US" altLang="ja-JP" noProof="0"/>
          </a:p>
          <a:p>
            <a:pPr lvl="1"/>
            <a:r>
              <a:rPr lang="ja-JP" altLang="en-US" noProof="0"/>
              <a:t>第</a:t>
            </a:r>
            <a:r>
              <a:rPr lang="en-US" altLang="ja-JP" noProof="0"/>
              <a:t> 2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2"/>
            <a:r>
              <a:rPr lang="ja-JP" altLang="en-US" noProof="0"/>
              <a:t>第</a:t>
            </a:r>
            <a:r>
              <a:rPr lang="en-US" altLang="ja-JP" noProof="0"/>
              <a:t> 3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3"/>
            <a:r>
              <a:rPr lang="ja-JP" altLang="en-US" noProof="0"/>
              <a:t>第</a:t>
            </a:r>
            <a:r>
              <a:rPr lang="en-US" altLang="ja-JP" noProof="0"/>
              <a:t> 4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4"/>
            <a:r>
              <a:rPr lang="ja-JP" altLang="en-US" noProof="0"/>
              <a:t>第</a:t>
            </a:r>
            <a:r>
              <a:rPr lang="en-US" altLang="ja-JP" noProof="0"/>
              <a:t> 5 </a:t>
            </a:r>
            <a:r>
              <a:rPr lang="ja-JP" altLang="en-US" noProof="0"/>
              <a:t>レベル</a:t>
            </a:r>
          </a:p>
        </p:txBody>
      </p:sp>
      <p:sp>
        <p:nvSpPr>
          <p:cNvPr id="15366" name="Rectangle 6">
            <a:extLst>
              <a:ext uri="{FF2B5EF4-FFF2-40B4-BE49-F238E27FC236}">
                <a16:creationId xmlns:a16="http://schemas.microsoft.com/office/drawing/2014/main" id="{F46E546D-1915-FA41-BC33-F77A70B5F64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367" name="Rectangle 7">
            <a:extLst>
              <a:ext uri="{FF2B5EF4-FFF2-40B4-BE49-F238E27FC236}">
                <a16:creationId xmlns:a16="http://schemas.microsoft.com/office/drawing/2014/main" id="{3E2F109F-F240-4743-B681-E0AAF356F19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7625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6D617CA-1017-2047-8EF2-B3F641E5A6B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ＭＳ Ｐゴシック" pitchFamily="114" charset="-128"/>
      </a:defRPr>
    </a:lvl1pPr>
    <a:lvl2pPr marL="495300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2pPr>
    <a:lvl3pPr marL="992188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3pPr>
    <a:lvl4pPr marL="1490663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4pPr>
    <a:lvl5pPr marL="1989138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5pPr>
    <a:lvl6pPr marL="2488622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6pPr>
    <a:lvl7pPr marL="2986349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7pPr>
    <a:lvl8pPr marL="3484073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8pPr>
    <a:lvl9pPr marL="3981798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D617CA-1017-2047-8EF2-B3F641E5A6BD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9541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D617CA-1017-2047-8EF2-B3F641E5A6BD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772860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D617CA-1017-2047-8EF2-B3F641E5A6BD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43928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D617CA-1017-2047-8EF2-B3F641E5A6BD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52039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2:INA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3">
            <a:extLst>
              <a:ext uri="{FF2B5EF4-FFF2-40B4-BE49-F238E27FC236}">
                <a16:creationId xmlns:a16="http://schemas.microsoft.com/office/drawing/2014/main" id="{A246273F-0316-124D-913B-065B51648B2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Line 288">
            <a:extLst>
              <a:ext uri="{FF2B5EF4-FFF2-40B4-BE49-F238E27FC236}">
                <a16:creationId xmlns:a16="http://schemas.microsoft.com/office/drawing/2014/main" id="{F052AE12-B60B-784C-B34A-CF54CD41157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D3FC005-CC27-3947-9F96-93095E78E53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2CC842CC-005C-5641-8858-9C3B75F1CA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7D0E429B-C0A1-3545-B3F9-A15BC5D2E8B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997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4:TOSTEM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B0956356-055A-9542-BD35-1580EA66C64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5525" y="138113"/>
            <a:ext cx="601663" cy="12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FAD81878-65B1-AD4B-8C07-C338D50CB12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3F6CD256-1BE5-334E-8AC8-798FE57D94C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FE1814F9-C12C-8940-AE04-EBAC3F277FE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A6C33804-7BD4-374A-9903-CA1F1876862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568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5:INTERIO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57B48BC9-0E64-DD4C-B0F0-A42ED28BD78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2513" y="130175"/>
            <a:ext cx="574675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3BE64055-36A3-D848-AC09-B89AD5AA80A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AE37DE4B-14B4-8446-A646-2576E6B5E3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2AEB9C66-CC1A-5346-9A49-DA6B762C654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F2D5D346-B240-3A4B-BEC8-6420E30FD09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90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3:EXSI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04EA6704-86EF-E54D-BEB2-BD32BD3802E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12FCDB43-EEFD-4444-AEE2-736D21FBE2F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4E2CD2F-9B90-404C-BB32-DE58955605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2056DFBE-4E35-FC42-A056-133AD871A7E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4797D0CA-9200-994B-86E1-562A84C39B2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406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4:TOST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81C18BD7-6EFE-0B4D-A8EE-90E7B9FB960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37E6CDB7-F131-9E4F-8699-128E560B5A9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F43C4B3-C0F6-774B-AC90-133DA5B58D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637CF95E-95B4-4F4B-B11C-46CB0538A9E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B36565EE-CE8E-1A44-8A9F-9ED8333C8F8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750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5:INTER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2F3622A4-9F6A-DF4E-8124-C92CD62C28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46DCDCD0-3AC0-A048-A727-1E98792F2E9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C70CBA1-39BE-384D-86EF-5191A45C21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77467F87-BB1F-264E-BE9F-AF86BC9543D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EE2BDD4B-6EC7-DA41-8303-F9AFDF1767F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786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-1:エコファースト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288">
            <a:extLst>
              <a:ext uri="{FF2B5EF4-FFF2-40B4-BE49-F238E27FC236}">
                <a16:creationId xmlns:a16="http://schemas.microsoft.com/office/drawing/2014/main" id="{BB3CB7EA-4A85-974A-BDD0-942B2EDB54E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8" name="Rectangle 9">
            <a:extLst>
              <a:ext uri="{FF2B5EF4-FFF2-40B4-BE49-F238E27FC236}">
                <a16:creationId xmlns:a16="http://schemas.microsoft.com/office/drawing/2014/main" id="{A8C502DD-0634-EA40-9446-CFAC8D1A65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9" name="図 70">
            <a:extLst>
              <a:ext uri="{FF2B5EF4-FFF2-40B4-BE49-F238E27FC236}">
                <a16:creationId xmlns:a16="http://schemas.microsoft.com/office/drawing/2014/main" id="{114905AE-A962-CC40-A230-3B5C998728B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131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-2:長期保証サービス有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>
            <a:extLst>
              <a:ext uri="{FF2B5EF4-FFF2-40B4-BE49-F238E27FC236}">
                <a16:creationId xmlns:a16="http://schemas.microsoft.com/office/drawing/2014/main" id="{412B11FA-436C-AA40-A830-3978CB7EC18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331913" y="7423150"/>
            <a:ext cx="923925" cy="777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詳細は</a:t>
            </a: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WEB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をご確認ください</a:t>
            </a:r>
            <a:endParaRPr lang="en-US" altLang="ja-JP" sz="500">
              <a:solidFill>
                <a:schemeClr val="tx2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pic>
        <p:nvPicPr>
          <p:cNvPr id="7" name="図 13">
            <a:extLst>
              <a:ext uri="{FF2B5EF4-FFF2-40B4-BE49-F238E27FC236}">
                <a16:creationId xmlns:a16="http://schemas.microsoft.com/office/drawing/2014/main" id="{CA1A329A-8FE5-D648-A2B7-051098B3E27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7209972"/>
            <a:ext cx="923925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288">
            <a:extLst>
              <a:ext uri="{FF2B5EF4-FFF2-40B4-BE49-F238E27FC236}">
                <a16:creationId xmlns:a16="http://schemas.microsoft.com/office/drawing/2014/main" id="{A7427117-E3FF-0A42-A2ED-AD17EDE3954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1" name="Rectangle 9">
            <a:extLst>
              <a:ext uri="{FF2B5EF4-FFF2-40B4-BE49-F238E27FC236}">
                <a16:creationId xmlns:a16="http://schemas.microsoft.com/office/drawing/2014/main" id="{4CB710C5-C0CA-9149-B8C9-FFF3B4B113C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2" name="図 70">
            <a:extLst>
              <a:ext uri="{FF2B5EF4-FFF2-40B4-BE49-F238E27FC236}">
                <a16:creationId xmlns:a16="http://schemas.microsoft.com/office/drawing/2014/main" id="{C3A73AD5-44B0-F943-A983-F216C0742F5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AA986C43-6E5F-A74E-8AF7-B737CF1B2E7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485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1:LIXIL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C00DB1A8-0470-BB45-82B1-BE9EB024962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5700" y="127000"/>
            <a:ext cx="471488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41EAB20B-B7D8-5647-8F72-157D68B6498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9B3BF950-55B9-6544-927E-D3BC413A910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5F100BFB-CF55-514A-AA6A-9672C86BF4F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0834531F-142A-844D-A0AE-52EED4C304C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419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2:INAX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12">
            <a:extLst>
              <a:ext uri="{FF2B5EF4-FFF2-40B4-BE49-F238E27FC236}">
                <a16:creationId xmlns:a16="http://schemas.microsoft.com/office/drawing/2014/main" id="{7F852F87-CE63-0E4D-B626-010E3753695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1263" y="141288"/>
            <a:ext cx="417512" cy="12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D1D62C18-EED0-9A4E-B5AA-C2E8C502EB7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7507436-CF18-CB4A-875D-E2D32D429F5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F39F8AC4-E7E8-B84A-8928-B2ED091478A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6CFA223D-9598-D141-A54A-60B26515067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498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3:EXSIOR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692E8FD0-F161-DE48-9E73-49EF130F1CB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3788" y="100013"/>
            <a:ext cx="533400" cy="17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F41AB514-A4B6-374D-90CE-06507327116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EED6F73E-76C2-F348-A7B4-C351CB546CE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061D5382-D263-2643-ABED-8BDB58723B8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13832B5D-64B8-684A-A6B5-833BE320A39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520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791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hf sldNum="0" hdr="0" ftr="0" dt="0"/>
  <p:txStyles>
    <p:titleStyle>
      <a:lvl1pPr algn="l" defTabSz="493456" rtl="0" eaLnBrk="1" latinLnBrk="0" hangingPunct="1">
        <a:spcBef>
          <a:spcPct val="0"/>
        </a:spcBef>
        <a:buNone/>
        <a:defRPr kumimoji="1" sz="2159" b="1" kern="1200" cap="all">
          <a:solidFill>
            <a:schemeClr val="tx2"/>
          </a:solidFill>
          <a:latin typeface="+mj-lt"/>
          <a:ea typeface="メイリオ"/>
          <a:cs typeface="メイリオ"/>
        </a:defRPr>
      </a:lvl1pPr>
    </p:titleStyle>
    <p:bodyStyle>
      <a:lvl1pPr marL="0" indent="-163190" algn="l" defTabSz="493456" rtl="0" eaLnBrk="1" latinLnBrk="0" hangingPunct="1">
        <a:spcBef>
          <a:spcPts val="378"/>
        </a:spcBef>
        <a:buSzPct val="100000"/>
        <a:buFontTx/>
        <a:buBlip>
          <a:blip r:embed="rId13"/>
        </a:buBlip>
        <a:defRPr kumimoji="1" sz="1943" b="1" kern="1200">
          <a:solidFill>
            <a:schemeClr val="tx1"/>
          </a:solidFill>
          <a:latin typeface="+mn-lt"/>
          <a:ea typeface="+mn-ea"/>
          <a:cs typeface="メイリオ"/>
        </a:defRPr>
      </a:lvl1pPr>
      <a:lvl2pPr marL="191900" indent="0" algn="l" defTabSz="493456" rtl="0" eaLnBrk="1" latinLnBrk="0" hangingPunct="1">
        <a:spcBef>
          <a:spcPts val="351"/>
        </a:spcBef>
        <a:buFontTx/>
        <a:buNone/>
        <a:defRPr kumimoji="1" sz="1943" kern="1200">
          <a:solidFill>
            <a:schemeClr val="tx1"/>
          </a:solidFill>
          <a:latin typeface="+mn-lt"/>
          <a:ea typeface="+mn-ea"/>
          <a:cs typeface="メイリオ"/>
        </a:defRPr>
      </a:lvl2pPr>
      <a:lvl3pPr marL="191900" indent="0" algn="l" defTabSz="493456" rtl="0" eaLnBrk="1" latinLnBrk="0" hangingPunct="1">
        <a:spcBef>
          <a:spcPts val="324"/>
        </a:spcBef>
        <a:buFontTx/>
        <a:buNone/>
        <a:defRPr kumimoji="1" sz="1295" kern="1200">
          <a:solidFill>
            <a:schemeClr val="tx1"/>
          </a:solidFill>
          <a:latin typeface="+mn-ea"/>
          <a:ea typeface="+mn-ea"/>
          <a:cs typeface="メイリオ"/>
        </a:defRPr>
      </a:lvl3pPr>
      <a:lvl4pPr marL="678502" indent="-94237" algn="l" defTabSz="493456" rtl="0" eaLnBrk="1" latinLnBrk="0" hangingPunct="1">
        <a:spcBef>
          <a:spcPts val="297"/>
        </a:spcBef>
        <a:buFontTx/>
        <a:buNone/>
        <a:tabLst/>
        <a:defRPr kumimoji="1" sz="1187" kern="1200">
          <a:solidFill>
            <a:schemeClr val="tx1"/>
          </a:solidFill>
          <a:latin typeface="+mn-ea"/>
          <a:ea typeface="+mn-ea"/>
          <a:cs typeface="メイリオ"/>
        </a:defRPr>
      </a:lvl4pPr>
      <a:lvl5pPr marL="1554044" marR="0" indent="-20218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メイリオ"/>
        </a:defRPr>
      </a:lvl5pPr>
      <a:lvl6pPr marL="2714008" marR="0" indent="-29299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6pPr>
      <a:lvl7pPr marL="3776309" marR="0" indent="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None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7pPr>
      <a:lvl8pPr marL="4304033" marR="0" indent="-527724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8pPr>
      <a:lvl9pPr marL="4304033" marR="0" indent="-527724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9pPr>
    </p:bodyStyle>
    <p:otherStyle>
      <a:defPPr>
        <a:defRPr lang="ja-JP"/>
      </a:defPPr>
      <a:lvl1pPr marL="0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1pPr>
      <a:lvl2pPr marL="493456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2pPr>
      <a:lvl3pPr marL="986912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3pPr>
      <a:lvl4pPr marL="1480368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4pPr>
      <a:lvl5pPr marL="1973824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5pPr>
      <a:lvl6pPr marL="2467280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6pPr>
      <a:lvl7pPr marL="2960736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7pPr>
      <a:lvl8pPr marL="3454192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8pPr>
      <a:lvl9pPr marL="3947648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13" Type="http://schemas.openxmlformats.org/officeDocument/2006/relationships/image" Target="../media/image24.png"/><Relationship Id="rId18" Type="http://schemas.openxmlformats.org/officeDocument/2006/relationships/image" Target="../media/image29.png"/><Relationship Id="rId3" Type="http://schemas.openxmlformats.org/officeDocument/2006/relationships/image" Target="../media/image14.jpeg"/><Relationship Id="rId7" Type="http://schemas.openxmlformats.org/officeDocument/2006/relationships/image" Target="../media/image18.jpg"/><Relationship Id="rId12" Type="http://schemas.openxmlformats.org/officeDocument/2006/relationships/image" Target="../media/image23.png"/><Relationship Id="rId17" Type="http://schemas.openxmlformats.org/officeDocument/2006/relationships/image" Target="../media/image28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10" Type="http://schemas.openxmlformats.org/officeDocument/2006/relationships/image" Target="../media/image21.jpg"/><Relationship Id="rId4" Type="http://schemas.openxmlformats.org/officeDocument/2006/relationships/image" Target="../media/image15.jpeg"/><Relationship Id="rId9" Type="http://schemas.openxmlformats.org/officeDocument/2006/relationships/image" Target="../media/image20.jpg"/><Relationship Id="rId1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13" Type="http://schemas.openxmlformats.org/officeDocument/2006/relationships/image" Target="../media/image40.jpeg"/><Relationship Id="rId18" Type="http://schemas.openxmlformats.org/officeDocument/2006/relationships/image" Target="../media/image45.jpeg"/><Relationship Id="rId26" Type="http://schemas.openxmlformats.org/officeDocument/2006/relationships/image" Target="../media/image53.png"/><Relationship Id="rId3" Type="http://schemas.openxmlformats.org/officeDocument/2006/relationships/image" Target="../media/image30.jpeg"/><Relationship Id="rId21" Type="http://schemas.openxmlformats.org/officeDocument/2006/relationships/image" Target="../media/image48.jpeg"/><Relationship Id="rId7" Type="http://schemas.openxmlformats.org/officeDocument/2006/relationships/image" Target="../media/image34.jpeg"/><Relationship Id="rId12" Type="http://schemas.openxmlformats.org/officeDocument/2006/relationships/image" Target="../media/image39.jpeg"/><Relationship Id="rId17" Type="http://schemas.openxmlformats.org/officeDocument/2006/relationships/image" Target="../media/image44.jpeg"/><Relationship Id="rId25" Type="http://schemas.openxmlformats.org/officeDocument/2006/relationships/image" Target="../media/image52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43.jpeg"/><Relationship Id="rId20" Type="http://schemas.openxmlformats.org/officeDocument/2006/relationships/image" Target="../media/image47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jpeg"/><Relationship Id="rId11" Type="http://schemas.openxmlformats.org/officeDocument/2006/relationships/image" Target="../media/image38.jpeg"/><Relationship Id="rId24" Type="http://schemas.openxmlformats.org/officeDocument/2006/relationships/image" Target="../media/image51.png"/><Relationship Id="rId5" Type="http://schemas.openxmlformats.org/officeDocument/2006/relationships/image" Target="../media/image32.jpeg"/><Relationship Id="rId15" Type="http://schemas.openxmlformats.org/officeDocument/2006/relationships/image" Target="../media/image42.jpeg"/><Relationship Id="rId23" Type="http://schemas.openxmlformats.org/officeDocument/2006/relationships/image" Target="../media/image50.png"/><Relationship Id="rId28" Type="http://schemas.openxmlformats.org/officeDocument/2006/relationships/image" Target="../media/image55.png"/><Relationship Id="rId10" Type="http://schemas.openxmlformats.org/officeDocument/2006/relationships/image" Target="../media/image37.jpeg"/><Relationship Id="rId19" Type="http://schemas.openxmlformats.org/officeDocument/2006/relationships/image" Target="../media/image46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Relationship Id="rId14" Type="http://schemas.openxmlformats.org/officeDocument/2006/relationships/image" Target="../media/image41.jpeg"/><Relationship Id="rId22" Type="http://schemas.openxmlformats.org/officeDocument/2006/relationships/image" Target="../media/image49.png"/><Relationship Id="rId27" Type="http://schemas.openxmlformats.org/officeDocument/2006/relationships/image" Target="../media/image5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13" Type="http://schemas.openxmlformats.org/officeDocument/2006/relationships/image" Target="../media/image65.jpeg"/><Relationship Id="rId18" Type="http://schemas.openxmlformats.org/officeDocument/2006/relationships/image" Target="../media/image70.jpeg"/><Relationship Id="rId26" Type="http://schemas.openxmlformats.org/officeDocument/2006/relationships/image" Target="../media/image78.jpeg"/><Relationship Id="rId3" Type="http://schemas.openxmlformats.org/officeDocument/2006/relationships/image" Target="../media/image51.png"/><Relationship Id="rId21" Type="http://schemas.openxmlformats.org/officeDocument/2006/relationships/image" Target="../media/image73.jpeg"/><Relationship Id="rId34" Type="http://schemas.openxmlformats.org/officeDocument/2006/relationships/image" Target="../media/image86.png"/><Relationship Id="rId7" Type="http://schemas.openxmlformats.org/officeDocument/2006/relationships/image" Target="../media/image59.png"/><Relationship Id="rId12" Type="http://schemas.openxmlformats.org/officeDocument/2006/relationships/image" Target="../media/image64.jpeg"/><Relationship Id="rId17" Type="http://schemas.openxmlformats.org/officeDocument/2006/relationships/image" Target="../media/image69.jpeg"/><Relationship Id="rId25" Type="http://schemas.openxmlformats.org/officeDocument/2006/relationships/image" Target="../media/image77.jpeg"/><Relationship Id="rId33" Type="http://schemas.openxmlformats.org/officeDocument/2006/relationships/image" Target="../media/image85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68.jpeg"/><Relationship Id="rId20" Type="http://schemas.openxmlformats.org/officeDocument/2006/relationships/image" Target="../media/image72.jpeg"/><Relationship Id="rId29" Type="http://schemas.openxmlformats.org/officeDocument/2006/relationships/image" Target="../media/image8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8.jpeg"/><Relationship Id="rId11" Type="http://schemas.openxmlformats.org/officeDocument/2006/relationships/image" Target="../media/image63.jpeg"/><Relationship Id="rId24" Type="http://schemas.openxmlformats.org/officeDocument/2006/relationships/image" Target="../media/image76.jpeg"/><Relationship Id="rId32" Type="http://schemas.openxmlformats.org/officeDocument/2006/relationships/image" Target="../media/image84.png"/><Relationship Id="rId5" Type="http://schemas.openxmlformats.org/officeDocument/2006/relationships/image" Target="../media/image57.jpeg"/><Relationship Id="rId15" Type="http://schemas.openxmlformats.org/officeDocument/2006/relationships/image" Target="../media/image67.jpeg"/><Relationship Id="rId23" Type="http://schemas.openxmlformats.org/officeDocument/2006/relationships/image" Target="../media/image75.png"/><Relationship Id="rId28" Type="http://schemas.openxmlformats.org/officeDocument/2006/relationships/image" Target="../media/image80.jpeg"/><Relationship Id="rId10" Type="http://schemas.openxmlformats.org/officeDocument/2006/relationships/image" Target="../media/image62.jpeg"/><Relationship Id="rId19" Type="http://schemas.openxmlformats.org/officeDocument/2006/relationships/image" Target="../media/image71.jpeg"/><Relationship Id="rId31" Type="http://schemas.openxmlformats.org/officeDocument/2006/relationships/image" Target="../media/image83.jpeg"/><Relationship Id="rId4" Type="http://schemas.openxmlformats.org/officeDocument/2006/relationships/image" Target="../media/image56.jpeg"/><Relationship Id="rId9" Type="http://schemas.openxmlformats.org/officeDocument/2006/relationships/image" Target="../media/image61.jpeg"/><Relationship Id="rId14" Type="http://schemas.openxmlformats.org/officeDocument/2006/relationships/image" Target="../media/image66.jpeg"/><Relationship Id="rId22" Type="http://schemas.openxmlformats.org/officeDocument/2006/relationships/image" Target="../media/image74.jpeg"/><Relationship Id="rId27" Type="http://schemas.openxmlformats.org/officeDocument/2006/relationships/image" Target="../media/image79.jpeg"/><Relationship Id="rId30" Type="http://schemas.openxmlformats.org/officeDocument/2006/relationships/image" Target="../media/image82.jpeg"/><Relationship Id="rId35" Type="http://schemas.openxmlformats.org/officeDocument/2006/relationships/image" Target="../media/image8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jpg"/><Relationship Id="rId13" Type="http://schemas.openxmlformats.org/officeDocument/2006/relationships/image" Target="../media/image98.jpg"/><Relationship Id="rId18" Type="http://schemas.openxmlformats.org/officeDocument/2006/relationships/image" Target="../media/image103.jpg"/><Relationship Id="rId26" Type="http://schemas.openxmlformats.org/officeDocument/2006/relationships/image" Target="../media/image111.jpg"/><Relationship Id="rId3" Type="http://schemas.openxmlformats.org/officeDocument/2006/relationships/image" Target="../media/image88.jpg"/><Relationship Id="rId21" Type="http://schemas.openxmlformats.org/officeDocument/2006/relationships/image" Target="../media/image106.jpg"/><Relationship Id="rId7" Type="http://schemas.openxmlformats.org/officeDocument/2006/relationships/image" Target="../media/image92.jpg"/><Relationship Id="rId12" Type="http://schemas.openxmlformats.org/officeDocument/2006/relationships/image" Target="../media/image97.jpg"/><Relationship Id="rId17" Type="http://schemas.openxmlformats.org/officeDocument/2006/relationships/image" Target="../media/image102.jpg"/><Relationship Id="rId25" Type="http://schemas.openxmlformats.org/officeDocument/2006/relationships/image" Target="../media/image110.jp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01.jpg"/><Relationship Id="rId20" Type="http://schemas.openxmlformats.org/officeDocument/2006/relationships/image" Target="../media/image105.jpg"/><Relationship Id="rId29" Type="http://schemas.openxmlformats.org/officeDocument/2006/relationships/image" Target="../media/image114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1.jpg"/><Relationship Id="rId11" Type="http://schemas.openxmlformats.org/officeDocument/2006/relationships/image" Target="../media/image96.jpg"/><Relationship Id="rId24" Type="http://schemas.openxmlformats.org/officeDocument/2006/relationships/image" Target="../media/image109.jpg"/><Relationship Id="rId5" Type="http://schemas.openxmlformats.org/officeDocument/2006/relationships/image" Target="../media/image90.jpg"/><Relationship Id="rId15" Type="http://schemas.openxmlformats.org/officeDocument/2006/relationships/image" Target="../media/image100.jpg"/><Relationship Id="rId23" Type="http://schemas.openxmlformats.org/officeDocument/2006/relationships/image" Target="../media/image108.jpg"/><Relationship Id="rId28" Type="http://schemas.openxmlformats.org/officeDocument/2006/relationships/image" Target="../media/image113.jpg"/><Relationship Id="rId10" Type="http://schemas.openxmlformats.org/officeDocument/2006/relationships/image" Target="../media/image95.jpg"/><Relationship Id="rId19" Type="http://schemas.openxmlformats.org/officeDocument/2006/relationships/image" Target="../media/image104.jpg"/><Relationship Id="rId4" Type="http://schemas.openxmlformats.org/officeDocument/2006/relationships/image" Target="../media/image89.jpg"/><Relationship Id="rId9" Type="http://schemas.openxmlformats.org/officeDocument/2006/relationships/image" Target="../media/image94.jpg"/><Relationship Id="rId14" Type="http://schemas.openxmlformats.org/officeDocument/2006/relationships/image" Target="../media/image99.jpg"/><Relationship Id="rId22" Type="http://schemas.openxmlformats.org/officeDocument/2006/relationships/image" Target="../media/image107.jpg"/><Relationship Id="rId27" Type="http://schemas.openxmlformats.org/officeDocument/2006/relationships/image" Target="../media/image1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1039">
            <a:extLst>
              <a:ext uri="{FF2B5EF4-FFF2-40B4-BE49-F238E27FC236}">
                <a16:creationId xmlns:a16="http://schemas.microsoft.com/office/drawing/2014/main" id="{32600199-1371-3E45-8D6F-307F8D4433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487136"/>
            <a:ext cx="71814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玄関引戸</a:t>
            </a:r>
          </a:p>
        </p:txBody>
      </p:sp>
      <p:sp>
        <p:nvSpPr>
          <p:cNvPr id="11" name="Text Box 1039">
            <a:extLst>
              <a:ext uri="{FF2B5EF4-FFF2-40B4-BE49-F238E27FC236}">
                <a16:creationId xmlns:a16="http://schemas.microsoft.com/office/drawing/2014/main" id="{4DEBED48-5F61-3C4F-B4E7-0806A9DF74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2557" y="335280"/>
            <a:ext cx="189795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8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K3</a:t>
            </a:r>
            <a:r>
              <a:rPr lang="ja-JP" altLang="en-US" sz="28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シリーズ</a:t>
            </a:r>
          </a:p>
        </p:txBody>
      </p:sp>
      <p:sp>
        <p:nvSpPr>
          <p:cNvPr id="14" name="Rectangle 9">
            <a:extLst>
              <a:ext uri="{FF2B5EF4-FFF2-40B4-BE49-F238E27FC236}">
                <a16:creationId xmlns:a16="http://schemas.microsoft.com/office/drawing/2014/main" id="{87E0D685-7968-1B43-9DB2-6BA9B65101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3988" y="7310438"/>
            <a:ext cx="1260475" cy="18415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None/>
              <a:defRPr/>
            </a:pPr>
            <a:r>
              <a:rPr lang="en-US" altLang="ja-JP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SPD_ent_25_022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2025.3.3</a:t>
            </a:r>
            <a:r>
              <a:rPr lang="ja-JP" alt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発行</a:t>
            </a:r>
          </a:p>
        </p:txBody>
      </p:sp>
      <p:sp>
        <p:nvSpPr>
          <p:cNvPr id="15" name="Google Shape;62;p9"/>
          <p:cNvSpPr txBox="1"/>
          <p:nvPr/>
        </p:nvSpPr>
        <p:spPr>
          <a:xfrm>
            <a:off x="4225363" y="416278"/>
            <a:ext cx="102592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lang="ja-JP" sz="2000" b="1" i="0" u="none" strike="noStrike" cap="none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rial"/>
                <a:sym typeface="Arial"/>
              </a:rPr>
              <a:t>商品特長</a:t>
            </a:r>
            <a:endParaRPr sz="2000" b="1" i="0" u="none" strike="noStrike" cap="none" dirty="0">
              <a:solidFill>
                <a:srgbClr val="000000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Arial"/>
              <a:sym typeface="Arial"/>
            </a:endParaRPr>
          </a:p>
        </p:txBody>
      </p:sp>
      <p:sp>
        <p:nvSpPr>
          <p:cNvPr id="87" name="Google Shape;67;p9"/>
          <p:cNvSpPr txBox="1"/>
          <p:nvPr/>
        </p:nvSpPr>
        <p:spPr>
          <a:xfrm>
            <a:off x="585028" y="6265289"/>
            <a:ext cx="2669379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altLang="en-US" sz="2000" b="1" i="0" u="none" strike="noStrike" cap="none" dirty="0">
                <a:solidFill>
                  <a:schemeClr val="tx1">
                    <a:lumMod val="65000"/>
                    <a:lumOff val="3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Ｋ</a:t>
            </a:r>
            <a:r>
              <a:rPr lang="en-US" altLang="ja-JP" sz="2000" b="1" i="0" u="none" strike="noStrike" cap="none" dirty="0">
                <a:solidFill>
                  <a:schemeClr val="tx1">
                    <a:lumMod val="65000"/>
                    <a:lumOff val="3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3</a:t>
            </a:r>
            <a:r>
              <a:rPr lang="ja-JP" altLang="en-US" sz="2000" b="1" i="0" u="none" strike="noStrike" cap="none" dirty="0">
                <a:solidFill>
                  <a:schemeClr val="tx1">
                    <a:lumMod val="65000"/>
                    <a:lumOff val="3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シリーズ</a:t>
            </a:r>
            <a:endParaRPr sz="2000" b="0" i="0" u="none" strike="noStrike" cap="none" dirty="0">
              <a:solidFill>
                <a:schemeClr val="tx1">
                  <a:lumMod val="65000"/>
                  <a:lumOff val="3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00" name="Google Shape;80;p9"/>
          <p:cNvSpPr txBox="1"/>
          <p:nvPr/>
        </p:nvSpPr>
        <p:spPr>
          <a:xfrm>
            <a:off x="3405332" y="874024"/>
            <a:ext cx="2161686" cy="24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ja-JP" altLang="en-US" sz="1000" b="1" i="0" u="none" strike="noStrike" cap="none" dirty="0">
                <a:solidFill>
                  <a:schemeClr val="bg1">
                    <a:lumMod val="50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sym typeface="Arial"/>
              </a:rPr>
              <a:t>■</a:t>
            </a:r>
            <a:r>
              <a:rPr lang="ja-JP" altLang="en-US" sz="1000" b="1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性能</a:t>
            </a:r>
            <a:endParaRPr sz="1400" b="0" i="0" u="none" strike="noStrike" cap="none" dirty="0">
              <a:solidFill>
                <a:schemeClr val="bg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Arial"/>
              <a:sym typeface="Arial"/>
            </a:endParaRPr>
          </a:p>
        </p:txBody>
      </p:sp>
      <p:cxnSp>
        <p:nvCxnSpPr>
          <p:cNvPr id="129" name="Google Shape;85;p9"/>
          <p:cNvCxnSpPr/>
          <p:nvPr/>
        </p:nvCxnSpPr>
        <p:spPr>
          <a:xfrm flipV="1">
            <a:off x="3504697" y="1110234"/>
            <a:ext cx="7122805" cy="463"/>
          </a:xfrm>
          <a:prstGeom prst="straightConnector1">
            <a:avLst/>
          </a:prstGeom>
          <a:noFill/>
          <a:ln w="12700" cap="flat" cmpd="sng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6" name="直線コネクタ 65"/>
          <p:cNvCxnSpPr>
            <a:cxnSpLocks/>
          </p:cNvCxnSpPr>
          <p:nvPr/>
        </p:nvCxnSpPr>
        <p:spPr>
          <a:xfrm flipH="1">
            <a:off x="5434757" y="2081733"/>
            <a:ext cx="645012" cy="532473"/>
          </a:xfrm>
          <a:prstGeom prst="line">
            <a:avLst/>
          </a:prstGeom>
          <a:ln w="12700">
            <a:solidFill>
              <a:schemeClr val="bg1"/>
            </a:solidFill>
            <a:tail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5" name="正方形/長方形 194"/>
          <p:cNvSpPr/>
          <p:nvPr/>
        </p:nvSpPr>
        <p:spPr>
          <a:xfrm>
            <a:off x="7424044" y="1482477"/>
            <a:ext cx="29888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Yu Gothic Medium" panose="020B0500000000000000" pitchFamily="50" charset="-128"/>
                <a:ea typeface="Yu Gothic Medium" panose="020B0500000000000000" pitchFamily="50" charset="-128"/>
              </a:rPr>
              <a:t>ガラスとガラスの間の空気層が室内外の熱を伝わりにくくし、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  <a:p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Yu Gothic Medium" panose="020B0500000000000000" pitchFamily="50" charset="-128"/>
                <a:ea typeface="Yu Gothic Medium" panose="020B0500000000000000" pitchFamily="50" charset="-128"/>
              </a:rPr>
              <a:t>ガラス面の冷え冷え感を減らします</a:t>
            </a:r>
            <a:r>
              <a:rPr lang="ja-JP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Yu Gothic Medium" panose="020B0500000000000000" pitchFamily="50" charset="-128"/>
                <a:ea typeface="Yu Gothic Medium" panose="020B0500000000000000" pitchFamily="50" charset="-128"/>
              </a:rPr>
              <a:t>。</a:t>
            </a:r>
          </a:p>
        </p:txBody>
      </p:sp>
      <p:cxnSp>
        <p:nvCxnSpPr>
          <p:cNvPr id="84" name="Google Shape;85;p9"/>
          <p:cNvCxnSpPr>
            <a:cxnSpLocks/>
          </p:cNvCxnSpPr>
          <p:nvPr/>
        </p:nvCxnSpPr>
        <p:spPr>
          <a:xfrm flipV="1">
            <a:off x="3504697" y="3340291"/>
            <a:ext cx="7059121" cy="12323"/>
          </a:xfrm>
          <a:prstGeom prst="straightConnector1">
            <a:avLst/>
          </a:prstGeom>
          <a:noFill/>
          <a:ln w="12700" cap="flat" cmpd="sng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0" name="正方形/長方形 109"/>
          <p:cNvSpPr/>
          <p:nvPr/>
        </p:nvSpPr>
        <p:spPr>
          <a:xfrm>
            <a:off x="3507697" y="1199212"/>
            <a:ext cx="199012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b="1" spc="3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Yu Gothic"/>
              </a:rPr>
              <a:t>アルミの</a:t>
            </a:r>
            <a:r>
              <a:rPr lang="en-US" altLang="ja-JP" sz="800" b="1" spc="3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Yu Gothic"/>
              </a:rPr>
              <a:t>”</a:t>
            </a:r>
            <a:r>
              <a:rPr lang="ja-JP" altLang="en-US" sz="800" b="1" spc="3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Yu Gothic"/>
              </a:rPr>
              <a:t>頑強さ</a:t>
            </a:r>
            <a:r>
              <a:rPr lang="en-US" altLang="ja-JP" sz="800" b="1" spc="3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Yu Gothic"/>
              </a:rPr>
              <a:t>”</a:t>
            </a:r>
            <a:r>
              <a:rPr lang="ja-JP" altLang="en-US" sz="800" b="1" spc="3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Yu Gothic"/>
              </a:rPr>
              <a:t>と樹脂の</a:t>
            </a:r>
            <a:r>
              <a:rPr lang="en-US" altLang="ja-JP" sz="800" b="1" spc="3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Yu Gothic"/>
              </a:rPr>
              <a:t>”</a:t>
            </a:r>
            <a:r>
              <a:rPr lang="ja-JP" altLang="en-US" sz="800" b="1" spc="3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Yu Gothic"/>
              </a:rPr>
              <a:t>断熱力</a:t>
            </a:r>
            <a:r>
              <a:rPr lang="en-US" altLang="ja-JP" sz="800" b="1" spc="3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Yu Gothic"/>
              </a:rPr>
              <a:t>”</a:t>
            </a:r>
            <a:r>
              <a:rPr lang="ja-JP" altLang="en-US" sz="800" b="1" spc="3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Yu Gothic"/>
              </a:rPr>
              <a:t>を</a:t>
            </a:r>
            <a:endParaRPr lang="en-US" altLang="ja-JP" sz="800" b="1" spc="35" dirty="0">
              <a:solidFill>
                <a:schemeClr val="bg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Yu Gothic"/>
            </a:endParaRPr>
          </a:p>
          <a:p>
            <a:r>
              <a:rPr lang="ja-JP" altLang="en-US" sz="800" b="1" spc="3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Yu Gothic"/>
              </a:rPr>
              <a:t>いいとこどりした構造</a:t>
            </a:r>
            <a:endParaRPr lang="ja-JP" altLang="en-US" sz="800" dirty="0">
              <a:solidFill>
                <a:schemeClr val="bg1">
                  <a:lumMod val="50000"/>
                </a:schemeClr>
              </a:solidFill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7517638" y="3733239"/>
            <a:ext cx="301714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サムターンを引き出して回すことにより、簡単に取り外すことができる方式。万一ガラスを割られて外から手を入れられても、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サムターンが無いため鍵が開けられません。</a:t>
            </a:r>
          </a:p>
        </p:txBody>
      </p:sp>
      <p:sp>
        <p:nvSpPr>
          <p:cNvPr id="93" name="Google Shape;63;p9">
            <a:extLst>
              <a:ext uri="{FF2B5EF4-FFF2-40B4-BE49-F238E27FC236}">
                <a16:creationId xmlns:a16="http://schemas.microsoft.com/office/drawing/2014/main" id="{D5AE7E41-760F-4895-83A4-DB4244495501}"/>
              </a:ext>
            </a:extLst>
          </p:cNvPr>
          <p:cNvSpPr txBox="1"/>
          <p:nvPr/>
        </p:nvSpPr>
        <p:spPr>
          <a:xfrm>
            <a:off x="3425464" y="3126543"/>
            <a:ext cx="1390493" cy="24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Clr>
                <a:srgbClr val="000000"/>
              </a:buClr>
              <a:buSzPts val="1000"/>
            </a:pPr>
            <a:r>
              <a:rPr lang="ja-JP" sz="1000" b="1" i="0" u="none" strike="noStrike" cap="none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■</a:t>
            </a:r>
            <a:r>
              <a:rPr lang="ja-JP" altLang="en-US" sz="1000" b="1" i="0" u="none" strike="noStrike" cap="none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セキュリティ</a:t>
            </a:r>
            <a:endParaRPr sz="1400" b="0" i="0" u="none" strike="noStrike" cap="none" dirty="0">
              <a:solidFill>
                <a:schemeClr val="bg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cxnSp>
        <p:nvCxnSpPr>
          <p:cNvPr id="95" name="Google Shape;65;p9">
            <a:extLst>
              <a:ext uri="{FF2B5EF4-FFF2-40B4-BE49-F238E27FC236}">
                <a16:creationId xmlns:a16="http://schemas.microsoft.com/office/drawing/2014/main" id="{B738B90D-233D-468B-BA56-AA7508D80284}"/>
              </a:ext>
            </a:extLst>
          </p:cNvPr>
          <p:cNvCxnSpPr>
            <a:cxnSpLocks/>
          </p:cNvCxnSpPr>
          <p:nvPr/>
        </p:nvCxnSpPr>
        <p:spPr>
          <a:xfrm flipV="1">
            <a:off x="7347239" y="3403096"/>
            <a:ext cx="7298" cy="2179112"/>
          </a:xfrm>
          <a:prstGeom prst="straightConnector1">
            <a:avLst/>
          </a:prstGeom>
          <a:noFill/>
          <a:ln w="9525" cap="flat" cmpd="sng">
            <a:solidFill>
              <a:srgbClr val="A5A5A5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116" name="正方形/長方形 115">
            <a:extLst>
              <a:ext uri="{FF2B5EF4-FFF2-40B4-BE49-F238E27FC236}">
                <a16:creationId xmlns:a16="http://schemas.microsoft.com/office/drawing/2014/main" id="{CBE907DB-C1C9-429D-A206-A64F813CABCE}"/>
              </a:ext>
            </a:extLst>
          </p:cNvPr>
          <p:cNvSpPr/>
          <p:nvPr/>
        </p:nvSpPr>
        <p:spPr>
          <a:xfrm>
            <a:off x="3517624" y="5417182"/>
            <a:ext cx="1620186" cy="284698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ja-JP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■</a:t>
            </a:r>
            <a:r>
              <a:rPr lang="ja-JP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使いやすさ</a:t>
            </a:r>
            <a:endParaRPr lang="en-US" altLang="ja-JP" sz="1000" b="1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141" name="Google Shape;85;p9">
            <a:extLst>
              <a:ext uri="{FF2B5EF4-FFF2-40B4-BE49-F238E27FC236}">
                <a16:creationId xmlns:a16="http://schemas.microsoft.com/office/drawing/2014/main" id="{ABC53846-6472-4B19-B6A1-E2ACD28E78BB}"/>
              </a:ext>
            </a:extLst>
          </p:cNvPr>
          <p:cNvCxnSpPr>
            <a:cxnSpLocks/>
          </p:cNvCxnSpPr>
          <p:nvPr/>
        </p:nvCxnSpPr>
        <p:spPr>
          <a:xfrm>
            <a:off x="3584551" y="5651694"/>
            <a:ext cx="6950227" cy="0"/>
          </a:xfrm>
          <a:prstGeom prst="straightConnector1">
            <a:avLst/>
          </a:prstGeom>
          <a:noFill/>
          <a:ln w="12700" cap="flat" cmpd="sng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3" name="テキスト ボックス 152">
            <a:extLst>
              <a:ext uri="{FF2B5EF4-FFF2-40B4-BE49-F238E27FC236}">
                <a16:creationId xmlns:a16="http://schemas.microsoft.com/office/drawing/2014/main" id="{97C2A223-FCA2-4531-B553-427C98AD3148}"/>
              </a:ext>
            </a:extLst>
          </p:cNvPr>
          <p:cNvSpPr txBox="1"/>
          <p:nvPr/>
        </p:nvSpPr>
        <p:spPr>
          <a:xfrm>
            <a:off x="7573875" y="5991216"/>
            <a:ext cx="1943801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障子を開ける際、手をはさみにくいよう、ストッパーを取り付けています。把手を採用しても、把手と障子がぶつからないためキズの防止にもなります。</a:t>
            </a:r>
            <a:endParaRPr lang="en-US" altLang="ja-JP" sz="800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160" name="Google Shape;65;p9">
            <a:extLst>
              <a:ext uri="{FF2B5EF4-FFF2-40B4-BE49-F238E27FC236}">
                <a16:creationId xmlns:a16="http://schemas.microsoft.com/office/drawing/2014/main" id="{8E17A614-2D7C-4E59-86C0-23297F0E20B1}"/>
              </a:ext>
            </a:extLst>
          </p:cNvPr>
          <p:cNvCxnSpPr>
            <a:cxnSpLocks/>
          </p:cNvCxnSpPr>
          <p:nvPr/>
        </p:nvCxnSpPr>
        <p:spPr>
          <a:xfrm flipV="1">
            <a:off x="7341975" y="5701880"/>
            <a:ext cx="0" cy="1381679"/>
          </a:xfrm>
          <a:prstGeom prst="straightConnector1">
            <a:avLst/>
          </a:prstGeom>
          <a:noFill/>
          <a:ln w="9525" cap="flat" cmpd="sng">
            <a:solidFill>
              <a:srgbClr val="A5A5A5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20E3EA7E-A943-4EE6-AD9A-0F0C241EF034}"/>
              </a:ext>
            </a:extLst>
          </p:cNvPr>
          <p:cNvSpPr txBox="1"/>
          <p:nvPr/>
        </p:nvSpPr>
        <p:spPr>
          <a:xfrm>
            <a:off x="3611334" y="5993562"/>
            <a:ext cx="166372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大きくて開け閉めしやすい</a:t>
            </a:r>
            <a:endParaRPr lang="en-US" altLang="ja-JP" sz="800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デザインです。</a:t>
            </a:r>
            <a:endParaRPr lang="en-US" altLang="ja-JP" sz="800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お子さまにも手が届きやすいよう、</a:t>
            </a:r>
            <a:endParaRPr lang="en-US" altLang="ja-JP" sz="800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取付け位置にも配慮しています。</a:t>
            </a:r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87FBF9B1-63A6-490D-BEDF-7F00251A524A}"/>
              </a:ext>
            </a:extLst>
          </p:cNvPr>
          <p:cNvSpPr/>
          <p:nvPr/>
        </p:nvSpPr>
        <p:spPr>
          <a:xfrm>
            <a:off x="8807616" y="6981701"/>
            <a:ext cx="877163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引き残しストッパー</a:t>
            </a: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F936A308-9F62-40C0-900F-20FAC3C00AB2}"/>
              </a:ext>
            </a:extLst>
          </p:cNvPr>
          <p:cNvSpPr/>
          <p:nvPr/>
        </p:nvSpPr>
        <p:spPr>
          <a:xfrm>
            <a:off x="9675254" y="6703528"/>
            <a:ext cx="101166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ストッパーにより、</a:t>
            </a:r>
            <a:endParaRPr lang="en-US" altLang="ja-JP" sz="700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手が障子にぶつかり</a:t>
            </a:r>
            <a:endParaRPr lang="en-US" altLang="ja-JP" sz="700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にくくなっています。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D9B0F6C-1DD2-4623-8491-DBB0847DC1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3" b="7260"/>
          <a:stretch/>
        </p:blipFill>
        <p:spPr bwMode="auto">
          <a:xfrm>
            <a:off x="-5902" y="809564"/>
            <a:ext cx="3433175" cy="2544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1CC06244-FAC3-4AAE-81BD-73B86DAC6FF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477" b="7349"/>
          <a:stretch/>
        </p:blipFill>
        <p:spPr bwMode="auto">
          <a:xfrm>
            <a:off x="-14294" y="3354468"/>
            <a:ext cx="3440362" cy="240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7" name="object 13">
            <a:extLst>
              <a:ext uri="{FF2B5EF4-FFF2-40B4-BE49-F238E27FC236}">
                <a16:creationId xmlns:a16="http://schemas.microsoft.com/office/drawing/2014/main" id="{CB16150C-32D5-4788-8F88-7CDEF91A6DBF}"/>
              </a:ext>
            </a:extLst>
          </p:cNvPr>
          <p:cNvSpPr txBox="1"/>
          <p:nvPr/>
        </p:nvSpPr>
        <p:spPr>
          <a:xfrm>
            <a:off x="3369116" y="1456522"/>
            <a:ext cx="1976790" cy="977319"/>
          </a:xfrm>
          <a:prstGeom prst="rect">
            <a:avLst/>
          </a:prstGeom>
        </p:spPr>
        <p:txBody>
          <a:bodyPr vert="horz" wrap="square" lIns="0" tIns="94615" rIns="0" bIns="0" rtlCol="0">
            <a:spAutoFit/>
          </a:bodyPr>
          <a:lstStyle/>
          <a:p>
            <a:pPr marL="231140" marR="204470">
              <a:lnSpc>
                <a:spcPct val="101600"/>
              </a:lnSpc>
              <a:spcBef>
                <a:spcPts val="505"/>
              </a:spcBef>
            </a:pPr>
            <a:r>
              <a:rPr sz="800" spc="20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外の冷気</a:t>
            </a:r>
            <a:r>
              <a:rPr sz="800" spc="-150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を</a:t>
            </a:r>
            <a:r>
              <a:rPr sz="800" spc="20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伝</a:t>
            </a:r>
            <a:r>
              <a:rPr sz="800" spc="-105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え</a:t>
            </a:r>
            <a:r>
              <a:rPr sz="800" spc="-55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に</a:t>
            </a:r>
            <a:r>
              <a:rPr sz="800" spc="-480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くく</a:t>
            </a:r>
            <a:r>
              <a:rPr sz="800" spc="20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結露の発生</a:t>
            </a:r>
            <a:endParaRPr lang="en-US" altLang="ja-JP" sz="800" spc="20" dirty="0">
              <a:solidFill>
                <a:schemeClr val="bg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MS Gothic"/>
            </a:endParaRPr>
          </a:p>
          <a:p>
            <a:pPr marL="231140" marR="204470">
              <a:lnSpc>
                <a:spcPct val="101600"/>
              </a:lnSpc>
              <a:spcBef>
                <a:spcPts val="505"/>
              </a:spcBef>
            </a:pPr>
            <a:r>
              <a:rPr sz="800" spc="-165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を</a:t>
            </a:r>
            <a:r>
              <a:rPr sz="800" spc="20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抑</a:t>
            </a:r>
            <a:r>
              <a:rPr sz="800" spc="-105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え</a:t>
            </a:r>
            <a:r>
              <a:rPr sz="800" spc="-150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る</a:t>
            </a:r>
            <a:r>
              <a:rPr sz="800" spc="-60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｢</a:t>
            </a:r>
            <a:r>
              <a:rPr sz="800" spc="20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サ</a:t>
            </a:r>
            <a:r>
              <a:rPr sz="800" spc="-30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ー</a:t>
            </a:r>
            <a:r>
              <a:rPr sz="800" spc="-105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マ</a:t>
            </a:r>
            <a:r>
              <a:rPr sz="800" spc="20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ル</a:t>
            </a:r>
            <a:r>
              <a:rPr sz="800" spc="-114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ブ</a:t>
            </a:r>
            <a:r>
              <a:rPr sz="800" spc="-160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レ</a:t>
            </a:r>
            <a:r>
              <a:rPr sz="800" spc="-16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 </a:t>
            </a:r>
            <a:r>
              <a:rPr sz="800" spc="-204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イ</a:t>
            </a:r>
            <a:r>
              <a:rPr sz="800" spc="-215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ク</a:t>
            </a:r>
            <a:r>
              <a:rPr sz="800" spc="20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構造</a:t>
            </a:r>
            <a:r>
              <a:rPr sz="800" spc="-2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※｣</a:t>
            </a:r>
            <a:endParaRPr lang="en-US" altLang="ja-JP" sz="800" spc="-25" dirty="0">
              <a:solidFill>
                <a:schemeClr val="bg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MS Gothic"/>
            </a:endParaRPr>
          </a:p>
          <a:p>
            <a:pPr marL="231140" marR="204470">
              <a:lnSpc>
                <a:spcPct val="101600"/>
              </a:lnSpc>
              <a:spcBef>
                <a:spcPts val="505"/>
              </a:spcBef>
            </a:pPr>
            <a:r>
              <a:rPr lang="ja-JP" altLang="en-US" sz="800" spc="-16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を</a:t>
            </a:r>
            <a:r>
              <a:rPr sz="800" spc="20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採用</a:t>
            </a:r>
            <a:r>
              <a:rPr sz="800" spc="-260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し</a:t>
            </a:r>
            <a:r>
              <a:rPr lang="ja-JP" altLang="en-US" sz="800" spc="-38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、</a:t>
            </a:r>
            <a:r>
              <a:rPr sz="800" spc="20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気温の変化</a:t>
            </a:r>
            <a:r>
              <a:rPr sz="800" spc="-55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に</a:t>
            </a:r>
            <a:r>
              <a:rPr sz="800" spc="20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強</a:t>
            </a:r>
            <a:r>
              <a:rPr sz="800" spc="-55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い</a:t>
            </a:r>
            <a:endParaRPr lang="en-US" altLang="ja-JP" sz="800" spc="-55" dirty="0">
              <a:solidFill>
                <a:schemeClr val="bg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MS Gothic"/>
            </a:endParaRPr>
          </a:p>
          <a:p>
            <a:pPr marL="231140" marR="204470">
              <a:lnSpc>
                <a:spcPct val="101600"/>
              </a:lnSpc>
              <a:spcBef>
                <a:spcPts val="505"/>
              </a:spcBef>
            </a:pPr>
            <a:r>
              <a:rPr sz="800" spc="20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断熱性能の高</a:t>
            </a:r>
            <a:r>
              <a:rPr sz="800" spc="-55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い</a:t>
            </a:r>
            <a:r>
              <a:rPr sz="800" spc="20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玄関引戸</a:t>
            </a:r>
            <a:r>
              <a:rPr sz="800" spc="-150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を</a:t>
            </a:r>
            <a:r>
              <a:rPr sz="800" spc="20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実現</a:t>
            </a:r>
            <a:endParaRPr lang="en-US" altLang="ja-JP" sz="800" spc="20" dirty="0">
              <a:solidFill>
                <a:schemeClr val="bg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MS Gothic"/>
            </a:endParaRPr>
          </a:p>
          <a:p>
            <a:pPr marL="231140" marR="204470">
              <a:lnSpc>
                <a:spcPct val="101600"/>
              </a:lnSpc>
              <a:spcBef>
                <a:spcPts val="505"/>
              </a:spcBef>
            </a:pPr>
            <a:r>
              <a:rPr sz="800" spc="-275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し</a:t>
            </a:r>
            <a:r>
              <a:rPr sz="800" spc="-114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ま</a:t>
            </a:r>
            <a:r>
              <a:rPr sz="800" spc="-260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し</a:t>
            </a:r>
            <a:r>
              <a:rPr sz="800" spc="-80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た</a:t>
            </a:r>
            <a:r>
              <a:rPr sz="800" spc="-39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。</a:t>
            </a:r>
            <a:endParaRPr sz="800" dirty="0">
              <a:solidFill>
                <a:schemeClr val="bg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MS Gothic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67AA4FFA-24F7-49AA-908E-084F5D04F6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92056" y="1524009"/>
            <a:ext cx="2106411" cy="1668236"/>
          </a:xfrm>
          <a:prstGeom prst="rect">
            <a:avLst/>
          </a:prstGeom>
        </p:spPr>
      </p:pic>
      <p:sp>
        <p:nvSpPr>
          <p:cNvPr id="72" name="object 13">
            <a:extLst>
              <a:ext uri="{FF2B5EF4-FFF2-40B4-BE49-F238E27FC236}">
                <a16:creationId xmlns:a16="http://schemas.microsoft.com/office/drawing/2014/main" id="{4079BC3F-6752-43C6-8615-4E578996022D}"/>
              </a:ext>
            </a:extLst>
          </p:cNvPr>
          <p:cNvSpPr txBox="1"/>
          <p:nvPr/>
        </p:nvSpPr>
        <p:spPr>
          <a:xfrm>
            <a:off x="3370246" y="2544968"/>
            <a:ext cx="1895156" cy="374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1140" marR="204470">
              <a:lnSpc>
                <a:spcPct val="101600"/>
              </a:lnSpc>
              <a:spcBef>
                <a:spcPts val="505"/>
              </a:spcBef>
            </a:pPr>
            <a:r>
              <a:rPr sz="800" spc="1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※</a:t>
            </a:r>
            <a:r>
              <a:rPr sz="800" spc="15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サ</a:t>
            </a:r>
            <a:r>
              <a:rPr sz="800" spc="-10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ー</a:t>
            </a:r>
            <a:r>
              <a:rPr sz="800" spc="-55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マ</a:t>
            </a:r>
            <a:r>
              <a:rPr sz="800" spc="-5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ル</a:t>
            </a:r>
            <a:r>
              <a:rPr sz="800" spc="-85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ブ</a:t>
            </a:r>
            <a:r>
              <a:rPr sz="800" spc="-105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レ</a:t>
            </a:r>
            <a:r>
              <a:rPr sz="800" spc="-120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イ</a:t>
            </a:r>
            <a:r>
              <a:rPr sz="800" spc="-150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ク</a:t>
            </a:r>
            <a:r>
              <a:rPr sz="800" spc="5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構</a:t>
            </a:r>
            <a:r>
              <a:rPr sz="800" spc="15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造</a:t>
            </a:r>
            <a:r>
              <a:rPr sz="800" spc="-37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：</a:t>
            </a:r>
            <a:r>
              <a:rPr lang="ja-JP" altLang="en-US" sz="800" spc="-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耐</a:t>
            </a:r>
            <a:r>
              <a:rPr sz="800" spc="15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久</a:t>
            </a:r>
            <a:r>
              <a:rPr sz="800" spc="5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性</a:t>
            </a:r>
            <a:r>
              <a:rPr sz="800" spc="15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の高</a:t>
            </a:r>
            <a:r>
              <a:rPr sz="800" spc="-40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い</a:t>
            </a:r>
            <a:r>
              <a:rPr sz="800" spc="-70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ア</a:t>
            </a:r>
            <a:r>
              <a:rPr sz="800" spc="15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ル</a:t>
            </a:r>
            <a:r>
              <a:rPr sz="800" spc="-235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ミ</a:t>
            </a:r>
            <a:r>
              <a:rPr sz="800" spc="15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形</a:t>
            </a:r>
            <a:r>
              <a:rPr sz="800" spc="-5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材</a:t>
            </a:r>
            <a:r>
              <a:rPr sz="800" spc="-110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を</a:t>
            </a:r>
            <a:r>
              <a:rPr sz="800" spc="-229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、</a:t>
            </a:r>
            <a:r>
              <a:rPr sz="800" spc="15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熱</a:t>
            </a:r>
            <a:r>
              <a:rPr sz="800" spc="-110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を</a:t>
            </a:r>
            <a:r>
              <a:rPr sz="800" spc="-5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伝</a:t>
            </a:r>
            <a:r>
              <a:rPr sz="800" spc="-55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え</a:t>
            </a:r>
            <a:r>
              <a:rPr sz="800" spc="-35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に</a:t>
            </a:r>
            <a:r>
              <a:rPr sz="800" spc="-300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く</a:t>
            </a:r>
            <a:r>
              <a:rPr sz="800" spc="-295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く</a:t>
            </a:r>
            <a:r>
              <a:rPr sz="800" spc="-25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す</a:t>
            </a:r>
            <a:r>
              <a:rPr sz="800" spc="-95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る</a:t>
            </a:r>
            <a:r>
              <a:rPr sz="800" spc="15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樹脂</a:t>
            </a:r>
            <a:r>
              <a:rPr sz="800" spc="-70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で</a:t>
            </a:r>
            <a:r>
              <a:rPr sz="800" spc="15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絶</a:t>
            </a:r>
            <a:r>
              <a:rPr sz="800" spc="-5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縁</a:t>
            </a:r>
            <a:r>
              <a:rPr sz="800" spc="-165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し</a:t>
            </a:r>
            <a:r>
              <a:rPr sz="800" spc="-50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た</a:t>
            </a:r>
            <a:r>
              <a:rPr sz="800" spc="15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構造</a:t>
            </a:r>
            <a:r>
              <a:rPr sz="800" spc="-24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Gothic"/>
              </a:rPr>
              <a:t>。</a:t>
            </a:r>
            <a:endParaRPr sz="800" dirty="0">
              <a:solidFill>
                <a:schemeClr val="bg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MS Gothic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07E347BF-58E1-4C1E-92C4-F8D4C980ECA8}"/>
              </a:ext>
            </a:extLst>
          </p:cNvPr>
          <p:cNvSpPr/>
          <p:nvPr/>
        </p:nvSpPr>
        <p:spPr>
          <a:xfrm>
            <a:off x="7419464" y="1199212"/>
            <a:ext cx="2742869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b="1" spc="3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Yu Gothic"/>
              </a:rPr>
              <a:t>ガラスの間の空気層が熱を遮断する「複層ガラス」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1EF7A01D-E66E-48FB-9CE5-DD582D63C7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55311" y="1745200"/>
            <a:ext cx="1070590" cy="1439876"/>
          </a:xfrm>
          <a:prstGeom prst="rect">
            <a:avLst/>
          </a:prstGeom>
        </p:spPr>
      </p:pic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9BABB1FB-66F1-4B24-8253-09FB0BB94681}"/>
              </a:ext>
            </a:extLst>
          </p:cNvPr>
          <p:cNvSpPr/>
          <p:nvPr/>
        </p:nvSpPr>
        <p:spPr>
          <a:xfrm>
            <a:off x="7421644" y="1905716"/>
            <a:ext cx="199177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b="1" spc="3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Yu Gothic"/>
              </a:rPr>
              <a:t>複層ガラスの</a:t>
            </a:r>
            <a:r>
              <a:rPr lang="en-US" altLang="ja-JP" sz="800" b="1" spc="3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Yu Gothic"/>
              </a:rPr>
              <a:t>”</a:t>
            </a:r>
            <a:r>
              <a:rPr lang="ja-JP" altLang="en-US" sz="800" b="1" spc="3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Yu Gothic"/>
              </a:rPr>
              <a:t>断熱力</a:t>
            </a:r>
            <a:r>
              <a:rPr lang="en-US" altLang="ja-JP" sz="800" b="1" spc="3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Yu Gothic"/>
              </a:rPr>
              <a:t>”</a:t>
            </a:r>
            <a:r>
              <a:rPr lang="ja-JP" altLang="en-US" sz="800" b="1" spc="3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Yu Gothic"/>
              </a:rPr>
              <a:t>が結露を抑える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7DF93C4C-6C0F-40C0-A16E-1EE053E3DB8C}"/>
              </a:ext>
            </a:extLst>
          </p:cNvPr>
          <p:cNvSpPr/>
          <p:nvPr/>
        </p:nvSpPr>
        <p:spPr>
          <a:xfrm>
            <a:off x="7422040" y="2171382"/>
            <a:ext cx="209563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Yu Gothic Medium" panose="020B0500000000000000" pitchFamily="50" charset="-128"/>
                <a:ea typeface="Yu Gothic Medium" panose="020B0500000000000000" pitchFamily="50" charset="-128"/>
              </a:rPr>
              <a:t>室外と室内の温度差で生まれる「結露」。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  <a:p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Yu Gothic Medium" panose="020B0500000000000000" pitchFamily="50" charset="-128"/>
                <a:ea typeface="Yu Gothic Medium" panose="020B0500000000000000" pitchFamily="50" charset="-128"/>
              </a:rPr>
              <a:t>外と内の熱の接点を空気層で遮る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  <a:p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Yu Gothic Medium" panose="020B0500000000000000" pitchFamily="50" charset="-128"/>
                <a:ea typeface="Yu Gothic Medium" panose="020B0500000000000000" pitchFamily="50" charset="-128"/>
              </a:rPr>
              <a:t>「複層ガラス」は、結露の発生を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  <a:p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Yu Gothic Medium" panose="020B0500000000000000" pitchFamily="50" charset="-128"/>
                <a:ea typeface="Yu Gothic Medium" panose="020B0500000000000000" pitchFamily="50" charset="-128"/>
              </a:rPr>
              <a:t>抑えることができます。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cxnSp>
        <p:nvCxnSpPr>
          <p:cNvPr id="80" name="Google Shape;65;p9">
            <a:extLst>
              <a:ext uri="{FF2B5EF4-FFF2-40B4-BE49-F238E27FC236}">
                <a16:creationId xmlns:a16="http://schemas.microsoft.com/office/drawing/2014/main" id="{9A469E3D-ABFC-4E4D-A801-40F7A98FFC1D}"/>
              </a:ext>
            </a:extLst>
          </p:cNvPr>
          <p:cNvCxnSpPr>
            <a:cxnSpLocks/>
          </p:cNvCxnSpPr>
          <p:nvPr/>
        </p:nvCxnSpPr>
        <p:spPr>
          <a:xfrm flipV="1">
            <a:off x="7346263" y="1185574"/>
            <a:ext cx="22216" cy="2100747"/>
          </a:xfrm>
          <a:prstGeom prst="straightConnector1">
            <a:avLst/>
          </a:prstGeom>
          <a:noFill/>
          <a:ln w="9525" cap="flat" cmpd="sng">
            <a:solidFill>
              <a:srgbClr val="A5A5A5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52857D79-2381-4D0F-9E24-5F1FE017F827}"/>
              </a:ext>
            </a:extLst>
          </p:cNvPr>
          <p:cNvSpPr/>
          <p:nvPr/>
        </p:nvSpPr>
        <p:spPr>
          <a:xfrm>
            <a:off x="3428436" y="3459598"/>
            <a:ext cx="250702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b="1" spc="3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Yu Gothic"/>
              </a:rPr>
              <a:t>ピッキング対策に優れた、高性能シリンダー</a:t>
            </a:r>
            <a:endParaRPr lang="ja-JP" altLang="en-US" sz="800" dirty="0">
              <a:solidFill>
                <a:schemeClr val="bg1">
                  <a:lumMod val="50000"/>
                </a:schemeClr>
              </a:solidFill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9428E59-2A58-418A-819A-A97DB853F0B7}"/>
              </a:ext>
            </a:extLst>
          </p:cNvPr>
          <p:cNvSpPr txBox="1"/>
          <p:nvPr/>
        </p:nvSpPr>
        <p:spPr>
          <a:xfrm>
            <a:off x="3521375" y="3737958"/>
            <a:ext cx="1221853" cy="159462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lIns="0" tIns="36000" rIns="0" bIns="0" rtlCol="0" anchor="ctr" anchorCtr="0">
            <a:spAutoFit/>
          </a:bodyPr>
          <a:lstStyle/>
          <a:p>
            <a:pPr algn="ctr"/>
            <a:r>
              <a:rPr kumimoji="1" lang="en-US" altLang="ja-JP" sz="800" dirty="0">
                <a:solidFill>
                  <a:schemeClr val="bg1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DN</a:t>
            </a:r>
            <a:r>
              <a:rPr kumimoji="1" lang="ja-JP" altLang="en-US" sz="800" dirty="0">
                <a:solidFill>
                  <a:schemeClr val="bg1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キー用シリンダー</a:t>
            </a:r>
          </a:p>
        </p:txBody>
      </p:sp>
      <p:pic>
        <p:nvPicPr>
          <p:cNvPr id="57" name="object 40">
            <a:extLst>
              <a:ext uri="{FF2B5EF4-FFF2-40B4-BE49-F238E27FC236}">
                <a16:creationId xmlns:a16="http://schemas.microsoft.com/office/drawing/2014/main" id="{C9E81577-4918-40F5-94F0-C8DBD3BB2771}"/>
              </a:ext>
            </a:extLst>
          </p:cNvPr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528327" y="4573143"/>
            <a:ext cx="951563" cy="571717"/>
          </a:xfrm>
          <a:prstGeom prst="rect">
            <a:avLst/>
          </a:prstGeom>
        </p:spPr>
      </p:pic>
      <p:pic>
        <p:nvPicPr>
          <p:cNvPr id="58" name="object 3">
            <a:extLst>
              <a:ext uri="{FF2B5EF4-FFF2-40B4-BE49-F238E27FC236}">
                <a16:creationId xmlns:a16="http://schemas.microsoft.com/office/drawing/2014/main" id="{677FC8EA-E91A-4EE1-9832-E4329A225580}"/>
              </a:ext>
            </a:extLst>
          </p:cNvPr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640632" y="4495219"/>
            <a:ext cx="573256" cy="258167"/>
          </a:xfrm>
          <a:prstGeom prst="rect">
            <a:avLst/>
          </a:prstGeom>
        </p:spPr>
      </p:pic>
      <p:pic>
        <p:nvPicPr>
          <p:cNvPr id="59" name="object 2">
            <a:extLst>
              <a:ext uri="{FF2B5EF4-FFF2-40B4-BE49-F238E27FC236}">
                <a16:creationId xmlns:a16="http://schemas.microsoft.com/office/drawing/2014/main" id="{FCBA8C4F-92C0-4DEA-A702-69F2AF778774}"/>
              </a:ext>
            </a:extLst>
          </p:cNvPr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661382" y="5006401"/>
            <a:ext cx="570853" cy="302991"/>
          </a:xfrm>
          <a:prstGeom prst="rect">
            <a:avLst/>
          </a:prstGeom>
        </p:spPr>
      </p:pic>
      <p:sp>
        <p:nvSpPr>
          <p:cNvPr id="60" name="object 12">
            <a:extLst>
              <a:ext uri="{FF2B5EF4-FFF2-40B4-BE49-F238E27FC236}">
                <a16:creationId xmlns:a16="http://schemas.microsoft.com/office/drawing/2014/main" id="{9E9F1400-42C4-4B71-BF72-FCE41EDD4598}"/>
              </a:ext>
            </a:extLst>
          </p:cNvPr>
          <p:cNvSpPr txBox="1"/>
          <p:nvPr/>
        </p:nvSpPr>
        <p:spPr>
          <a:xfrm>
            <a:off x="3515688" y="3944032"/>
            <a:ext cx="1612829" cy="48417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47955" indent="-135255">
              <a:lnSpc>
                <a:spcPct val="100000"/>
              </a:lnSpc>
              <a:spcBef>
                <a:spcPts val="114"/>
              </a:spcBef>
              <a:buSzPct val="90476"/>
              <a:buChar char="●"/>
              <a:tabLst>
                <a:tab pos="147955" algn="l"/>
              </a:tabLst>
            </a:pPr>
            <a:r>
              <a:rPr sz="800" spc="-1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鍵穴の向きが横になります。</a:t>
            </a:r>
            <a:endParaRPr sz="800" dirty="0">
              <a:solidFill>
                <a:schemeClr val="bg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MS PGothic"/>
            </a:endParaRPr>
          </a:p>
          <a:p>
            <a:pPr marL="135890" marR="5080" indent="-123825">
              <a:lnSpc>
                <a:spcPts val="1280"/>
              </a:lnSpc>
              <a:spcBef>
                <a:spcPts val="50"/>
              </a:spcBef>
              <a:buSzPct val="90476"/>
              <a:buChar char="●"/>
              <a:tabLst>
                <a:tab pos="135890" algn="l"/>
                <a:tab pos="147320" algn="l"/>
              </a:tabLst>
            </a:pPr>
            <a:r>
              <a:rPr sz="80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	</a:t>
            </a:r>
            <a:r>
              <a:rPr sz="800" spc="-5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鍵穴壊しに対する抵抗力が</a:t>
            </a:r>
            <a:endParaRPr lang="en-US" altLang="ja-JP" sz="800" spc="-5" dirty="0">
              <a:solidFill>
                <a:schemeClr val="bg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MS PGothic"/>
            </a:endParaRPr>
          </a:p>
          <a:p>
            <a:pPr marL="12065" marR="5080">
              <a:lnSpc>
                <a:spcPts val="1280"/>
              </a:lnSpc>
              <a:spcBef>
                <a:spcPts val="50"/>
              </a:spcBef>
              <a:buSzPct val="90476"/>
              <a:tabLst>
                <a:tab pos="135890" algn="l"/>
                <a:tab pos="147320" algn="l"/>
              </a:tabLst>
            </a:pPr>
            <a:r>
              <a:rPr lang="ja-JP" altLang="en-US" sz="800" spc="-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     </a:t>
            </a:r>
            <a:r>
              <a:rPr sz="800" spc="-5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優れて</a:t>
            </a:r>
            <a:r>
              <a:rPr sz="800" spc="-10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いる仕様です</a:t>
            </a:r>
            <a:r>
              <a:rPr sz="800" spc="-1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。</a:t>
            </a:r>
            <a:endParaRPr sz="800" dirty="0">
              <a:solidFill>
                <a:schemeClr val="bg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MS PGothic"/>
            </a:endParaRPr>
          </a:p>
        </p:txBody>
      </p:sp>
      <p:sp>
        <p:nvSpPr>
          <p:cNvPr id="61" name="object 13">
            <a:extLst>
              <a:ext uri="{FF2B5EF4-FFF2-40B4-BE49-F238E27FC236}">
                <a16:creationId xmlns:a16="http://schemas.microsoft.com/office/drawing/2014/main" id="{47E7DF52-E627-4637-80B0-9DB3383E011F}"/>
              </a:ext>
            </a:extLst>
          </p:cNvPr>
          <p:cNvSpPr txBox="1"/>
          <p:nvPr/>
        </p:nvSpPr>
        <p:spPr>
          <a:xfrm>
            <a:off x="4535515" y="4832545"/>
            <a:ext cx="924236" cy="121828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700" spc="-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オーナーキー</a:t>
            </a:r>
            <a:r>
              <a:rPr sz="70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（１本</a:t>
            </a:r>
            <a:r>
              <a:rPr sz="700" spc="-5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）</a:t>
            </a:r>
            <a:endParaRPr sz="700" dirty="0">
              <a:solidFill>
                <a:schemeClr val="bg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MS PGothic"/>
            </a:endParaRPr>
          </a:p>
        </p:txBody>
      </p:sp>
      <p:sp>
        <p:nvSpPr>
          <p:cNvPr id="62" name="object 14">
            <a:extLst>
              <a:ext uri="{FF2B5EF4-FFF2-40B4-BE49-F238E27FC236}">
                <a16:creationId xmlns:a16="http://schemas.microsoft.com/office/drawing/2014/main" id="{659503A1-87EC-4F0B-B594-CC21068EFF9B}"/>
              </a:ext>
            </a:extLst>
          </p:cNvPr>
          <p:cNvSpPr txBox="1"/>
          <p:nvPr/>
        </p:nvSpPr>
        <p:spPr>
          <a:xfrm>
            <a:off x="4621582" y="5381233"/>
            <a:ext cx="911465" cy="121828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700" dirty="0">
                <a:solidFill>
                  <a:schemeClr val="bg1">
                    <a:lumMod val="50000"/>
                  </a:schemeClr>
                </a:solidFill>
                <a:latin typeface="MS PGothic"/>
                <a:cs typeface="MS PGothic"/>
              </a:rPr>
              <a:t>標準キー（４本 </a:t>
            </a:r>
            <a:r>
              <a:rPr sz="700" spc="-50" dirty="0">
                <a:solidFill>
                  <a:schemeClr val="bg1">
                    <a:lumMod val="50000"/>
                  </a:schemeClr>
                </a:solidFill>
                <a:latin typeface="MS PGothic"/>
                <a:cs typeface="MS PGothic"/>
              </a:rPr>
              <a:t>）</a:t>
            </a:r>
            <a:endParaRPr sz="700" dirty="0">
              <a:solidFill>
                <a:schemeClr val="bg1">
                  <a:lumMod val="50000"/>
                </a:schemeClr>
              </a:solidFill>
              <a:latin typeface="MS PGothic"/>
              <a:cs typeface="MS PGothic"/>
            </a:endParaRP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9CDE311A-6A3A-428C-BE6B-C7176ABF2CA5}"/>
              </a:ext>
            </a:extLst>
          </p:cNvPr>
          <p:cNvSpPr/>
          <p:nvPr/>
        </p:nvSpPr>
        <p:spPr>
          <a:xfrm>
            <a:off x="7354537" y="3459598"/>
            <a:ext cx="250702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b="1" spc="3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Yu Gothic"/>
              </a:rPr>
              <a:t>「ガラス破りに強いセキュリティサムターン</a:t>
            </a:r>
            <a:endParaRPr lang="ja-JP" altLang="en-US" sz="800" dirty="0">
              <a:solidFill>
                <a:schemeClr val="bg1">
                  <a:lumMod val="50000"/>
                </a:schemeClr>
              </a:solidFill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pic>
        <p:nvPicPr>
          <p:cNvPr id="65" name="object 28">
            <a:extLst>
              <a:ext uri="{FF2B5EF4-FFF2-40B4-BE49-F238E27FC236}">
                <a16:creationId xmlns:a16="http://schemas.microsoft.com/office/drawing/2014/main" id="{958900D6-0DF4-4F9F-BA3F-58849BEE71CF}"/>
              </a:ext>
            </a:extLst>
          </p:cNvPr>
          <p:cNvPicPr/>
          <p:nvPr/>
        </p:nvPicPr>
        <p:blipFill rotWithShape="1">
          <a:blip r:embed="rId10" cstate="print"/>
          <a:srcRect b="14518"/>
          <a:stretch/>
        </p:blipFill>
        <p:spPr>
          <a:xfrm>
            <a:off x="7467738" y="4370358"/>
            <a:ext cx="3098790" cy="722944"/>
          </a:xfrm>
          <a:prstGeom prst="rect">
            <a:avLst/>
          </a:prstGeom>
        </p:spPr>
      </p:pic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D5AE2A44-0B59-44E5-890D-FA86FED850F2}"/>
              </a:ext>
            </a:extLst>
          </p:cNvPr>
          <p:cNvSpPr txBox="1"/>
          <p:nvPr/>
        </p:nvSpPr>
        <p:spPr>
          <a:xfrm>
            <a:off x="5561606" y="3747483"/>
            <a:ext cx="1221853" cy="159462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lIns="0" tIns="36000" rIns="0" bIns="0" rtlCol="0" anchor="ctr" anchorCtr="0">
            <a:spAutoFit/>
          </a:bodyPr>
          <a:lstStyle/>
          <a:p>
            <a:pPr algn="ctr"/>
            <a:r>
              <a:rPr kumimoji="1" lang="en-US" altLang="ja-JP" sz="800" dirty="0">
                <a:solidFill>
                  <a:schemeClr val="bg1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W</a:t>
            </a:r>
            <a:r>
              <a:rPr kumimoji="1" lang="ja-JP" altLang="en-US" sz="800" dirty="0">
                <a:solidFill>
                  <a:schemeClr val="bg1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キー用シリンダー</a:t>
            </a: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7F4256DE-1B8F-4461-AA43-8184AB2DE270}"/>
              </a:ext>
            </a:extLst>
          </p:cNvPr>
          <p:cNvGrpSpPr/>
          <p:nvPr/>
        </p:nvGrpSpPr>
        <p:grpSpPr>
          <a:xfrm>
            <a:off x="5559779" y="4530236"/>
            <a:ext cx="951820" cy="683275"/>
            <a:chOff x="4780211" y="4090536"/>
            <a:chExt cx="2162477" cy="1305107"/>
          </a:xfrm>
        </p:grpSpPr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93CC2382-45C9-48F4-9602-0856915611E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clrChange>
                <a:clrFrom>
                  <a:srgbClr val="B6B6B8"/>
                </a:clrFrom>
                <a:clrTo>
                  <a:srgbClr val="B6B6B8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780211" y="4090536"/>
              <a:ext cx="2162477" cy="1305107"/>
            </a:xfrm>
            <a:prstGeom prst="rect">
              <a:avLst/>
            </a:prstGeom>
          </p:spPr>
        </p:pic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D372F14-49A6-4066-83B7-815038A6EDB4}"/>
                </a:ext>
              </a:extLst>
            </p:cNvPr>
            <p:cNvSpPr/>
            <p:nvPr/>
          </p:nvSpPr>
          <p:spPr>
            <a:xfrm>
              <a:off x="6351489" y="4985099"/>
              <a:ext cx="589316" cy="4080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pic>
        <p:nvPicPr>
          <p:cNvPr id="18" name="図 17">
            <a:extLst>
              <a:ext uri="{FF2B5EF4-FFF2-40B4-BE49-F238E27FC236}">
                <a16:creationId xmlns:a16="http://schemas.microsoft.com/office/drawing/2014/main" id="{AF2AAFE4-0AAB-496B-8AF6-7A77887D1F7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551999" y="4992308"/>
            <a:ext cx="515504" cy="345930"/>
          </a:xfrm>
          <a:prstGeom prst="rect">
            <a:avLst/>
          </a:prstGeom>
        </p:spPr>
      </p:pic>
      <p:sp>
        <p:nvSpPr>
          <p:cNvPr id="54" name="object 12">
            <a:extLst>
              <a:ext uri="{FF2B5EF4-FFF2-40B4-BE49-F238E27FC236}">
                <a16:creationId xmlns:a16="http://schemas.microsoft.com/office/drawing/2014/main" id="{4C29B094-F77E-4517-9DEB-852482A1BAF9}"/>
              </a:ext>
            </a:extLst>
          </p:cNvPr>
          <p:cNvSpPr txBox="1"/>
          <p:nvPr/>
        </p:nvSpPr>
        <p:spPr>
          <a:xfrm>
            <a:off x="5543257" y="3948014"/>
            <a:ext cx="1612829" cy="48417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47955" indent="-135255">
              <a:lnSpc>
                <a:spcPct val="100000"/>
              </a:lnSpc>
              <a:spcBef>
                <a:spcPts val="114"/>
              </a:spcBef>
              <a:buSzPct val="90476"/>
              <a:buChar char="●"/>
              <a:tabLst>
                <a:tab pos="147955" algn="l"/>
              </a:tabLst>
            </a:pPr>
            <a:r>
              <a:rPr sz="800" spc="-10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鍵穴の向きが</a:t>
            </a:r>
            <a:r>
              <a:rPr lang="ja-JP" altLang="en-US" sz="800" spc="-1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縦</a:t>
            </a:r>
            <a:r>
              <a:rPr sz="800" spc="-10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になります</a:t>
            </a:r>
            <a:r>
              <a:rPr sz="800" spc="-1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。</a:t>
            </a:r>
            <a:endParaRPr sz="800" dirty="0">
              <a:solidFill>
                <a:schemeClr val="bg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MS PGothic"/>
            </a:endParaRPr>
          </a:p>
          <a:p>
            <a:pPr marL="135890" marR="5080" indent="-123825">
              <a:lnSpc>
                <a:spcPts val="1280"/>
              </a:lnSpc>
              <a:spcBef>
                <a:spcPts val="50"/>
              </a:spcBef>
              <a:buSzPct val="90476"/>
              <a:buChar char="●"/>
              <a:tabLst>
                <a:tab pos="135890" algn="l"/>
                <a:tab pos="147320" algn="l"/>
              </a:tabLst>
            </a:pPr>
            <a:r>
              <a:rPr sz="80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	</a:t>
            </a:r>
            <a:r>
              <a:rPr sz="800" spc="-5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鍵穴壊しに対する抵抗力が</a:t>
            </a:r>
            <a:endParaRPr lang="en-US" altLang="ja-JP" sz="800" spc="-5" dirty="0">
              <a:solidFill>
                <a:schemeClr val="bg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MS PGothic"/>
            </a:endParaRPr>
          </a:p>
          <a:p>
            <a:pPr marL="12065" marR="5080">
              <a:lnSpc>
                <a:spcPts val="1280"/>
              </a:lnSpc>
              <a:spcBef>
                <a:spcPts val="50"/>
              </a:spcBef>
              <a:buSzPct val="90476"/>
              <a:tabLst>
                <a:tab pos="135890" algn="l"/>
                <a:tab pos="147320" algn="l"/>
              </a:tabLst>
            </a:pPr>
            <a:r>
              <a:rPr lang="ja-JP" altLang="en-US" sz="800" spc="-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     </a:t>
            </a:r>
            <a:r>
              <a:rPr sz="800" spc="-5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優れて</a:t>
            </a:r>
            <a:r>
              <a:rPr sz="800" spc="-10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いる仕様です</a:t>
            </a:r>
            <a:r>
              <a:rPr sz="800" spc="-1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。</a:t>
            </a:r>
            <a:endParaRPr sz="800" dirty="0">
              <a:solidFill>
                <a:schemeClr val="bg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MS PGothic"/>
            </a:endParaRP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36AADFC8-0706-4D96-8B86-3E24D84C8226}"/>
              </a:ext>
            </a:extLst>
          </p:cNvPr>
          <p:cNvGrpSpPr/>
          <p:nvPr/>
        </p:nvGrpSpPr>
        <p:grpSpPr>
          <a:xfrm>
            <a:off x="6492940" y="4457267"/>
            <a:ext cx="591424" cy="355815"/>
            <a:chOff x="6554949" y="4463536"/>
            <a:chExt cx="588460" cy="373608"/>
          </a:xfrm>
        </p:grpSpPr>
        <p:pic>
          <p:nvPicPr>
            <p:cNvPr id="17" name="図 16">
              <a:extLst>
                <a:ext uri="{FF2B5EF4-FFF2-40B4-BE49-F238E27FC236}">
                  <a16:creationId xmlns:a16="http://schemas.microsoft.com/office/drawing/2014/main" id="{2D0B2974-9544-440E-B5FF-8A0870948236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6555150" y="4484853"/>
              <a:ext cx="588259" cy="352291"/>
            </a:xfrm>
            <a:prstGeom prst="rect">
              <a:avLst/>
            </a:prstGeom>
          </p:spPr>
        </p:pic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0379117C-EDE4-45AB-B865-424DAE40B28B}"/>
                </a:ext>
              </a:extLst>
            </p:cNvPr>
            <p:cNvSpPr/>
            <p:nvPr/>
          </p:nvSpPr>
          <p:spPr>
            <a:xfrm>
              <a:off x="6554949" y="4463536"/>
              <a:ext cx="164284" cy="1675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63" name="object 13">
            <a:extLst>
              <a:ext uri="{FF2B5EF4-FFF2-40B4-BE49-F238E27FC236}">
                <a16:creationId xmlns:a16="http://schemas.microsoft.com/office/drawing/2014/main" id="{C748329D-1D62-44C3-ACBC-375CE72C39CC}"/>
              </a:ext>
            </a:extLst>
          </p:cNvPr>
          <p:cNvSpPr txBox="1"/>
          <p:nvPr/>
        </p:nvSpPr>
        <p:spPr>
          <a:xfrm>
            <a:off x="6416175" y="4851729"/>
            <a:ext cx="924236" cy="121828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700" spc="-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オーナーキー</a:t>
            </a:r>
            <a:r>
              <a:rPr sz="70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（１本</a:t>
            </a:r>
            <a:r>
              <a:rPr sz="700" spc="-5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）</a:t>
            </a:r>
            <a:endParaRPr sz="700" dirty="0">
              <a:solidFill>
                <a:schemeClr val="bg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MS PGothic"/>
            </a:endParaRPr>
          </a:p>
        </p:txBody>
      </p:sp>
      <p:sp>
        <p:nvSpPr>
          <p:cNvPr id="68" name="object 14">
            <a:extLst>
              <a:ext uri="{FF2B5EF4-FFF2-40B4-BE49-F238E27FC236}">
                <a16:creationId xmlns:a16="http://schemas.microsoft.com/office/drawing/2014/main" id="{E435067A-DD35-4E79-B1B2-5927604D11FA}"/>
              </a:ext>
            </a:extLst>
          </p:cNvPr>
          <p:cNvSpPr txBox="1"/>
          <p:nvPr/>
        </p:nvSpPr>
        <p:spPr>
          <a:xfrm>
            <a:off x="6502242" y="5381367"/>
            <a:ext cx="911465" cy="121828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700" dirty="0">
                <a:solidFill>
                  <a:schemeClr val="bg1">
                    <a:lumMod val="50000"/>
                  </a:schemeClr>
                </a:solidFill>
                <a:latin typeface="MS PGothic"/>
                <a:cs typeface="MS PGothic"/>
              </a:rPr>
              <a:t>標準キー（４本 </a:t>
            </a:r>
            <a:r>
              <a:rPr sz="700" spc="-50" dirty="0">
                <a:solidFill>
                  <a:schemeClr val="bg1">
                    <a:lumMod val="50000"/>
                  </a:schemeClr>
                </a:solidFill>
                <a:latin typeface="MS PGothic"/>
                <a:cs typeface="MS PGothic"/>
              </a:rPr>
              <a:t>）</a:t>
            </a:r>
            <a:endParaRPr sz="700" dirty="0">
              <a:solidFill>
                <a:schemeClr val="bg1">
                  <a:lumMod val="50000"/>
                </a:schemeClr>
              </a:solidFill>
              <a:latin typeface="MS PGothic"/>
              <a:cs typeface="MS PGothic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8B0DD138-23B2-417C-950B-D0CACE2A299D}"/>
              </a:ext>
            </a:extLst>
          </p:cNvPr>
          <p:cNvSpPr txBox="1"/>
          <p:nvPr/>
        </p:nvSpPr>
        <p:spPr>
          <a:xfrm>
            <a:off x="7464155" y="5131348"/>
            <a:ext cx="7426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①サムターンが</a:t>
            </a:r>
            <a:endParaRPr lang="en-US" altLang="ja-JP" sz="600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装着されている状態</a:t>
            </a:r>
            <a:endParaRPr lang="en-US" altLang="ja-JP" sz="600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（通常時）</a:t>
            </a: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79F4C1C2-72CF-41FC-958A-EAAEE3CA17A6}"/>
              </a:ext>
            </a:extLst>
          </p:cNvPr>
          <p:cNvSpPr txBox="1"/>
          <p:nvPr/>
        </p:nvSpPr>
        <p:spPr>
          <a:xfrm>
            <a:off x="8302402" y="5135221"/>
            <a:ext cx="62539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②サムターンを</a:t>
            </a:r>
            <a:endParaRPr lang="en-US" altLang="ja-JP" sz="600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引き出す</a:t>
            </a: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35245A61-1F3D-4DAF-86CA-E5F6A94302CA}"/>
              </a:ext>
            </a:extLst>
          </p:cNvPr>
          <p:cNvSpPr txBox="1"/>
          <p:nvPr/>
        </p:nvSpPr>
        <p:spPr>
          <a:xfrm>
            <a:off x="9139484" y="5143487"/>
            <a:ext cx="65824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③サムターンを</a:t>
            </a:r>
            <a:endParaRPr lang="en-US" altLang="ja-JP" sz="600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回して取り外す</a:t>
            </a: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01A32512-355F-473C-BC08-40FC1503667B}"/>
              </a:ext>
            </a:extLst>
          </p:cNvPr>
          <p:cNvSpPr txBox="1"/>
          <p:nvPr/>
        </p:nvSpPr>
        <p:spPr>
          <a:xfrm>
            <a:off x="9964344" y="5143487"/>
            <a:ext cx="64425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④サムターンを</a:t>
            </a:r>
            <a:endParaRPr lang="en-US" altLang="ja-JP" sz="600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取り外した状態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7F48B9C4-44EB-4007-A80E-D4A68852F22A}"/>
              </a:ext>
            </a:extLst>
          </p:cNvPr>
          <p:cNvSpPr/>
          <p:nvPr/>
        </p:nvSpPr>
        <p:spPr>
          <a:xfrm>
            <a:off x="3518933" y="5745999"/>
            <a:ext cx="1674683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b="1" spc="3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開閉しやすい大型のハンドル</a:t>
            </a:r>
            <a:endParaRPr lang="ja-JP" altLang="en-US" sz="800" dirty="0">
              <a:solidFill>
                <a:schemeClr val="bg1">
                  <a:lumMod val="50000"/>
                </a:schemeClr>
              </a:solidFill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CD4A0CAC-4B61-4A2F-8133-6D0E503D319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395496" y="5869930"/>
            <a:ext cx="266772" cy="100662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59B94065-61BA-4CB2-93B0-0A978F51762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075783" y="5757321"/>
            <a:ext cx="498296" cy="1292457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98D83802-B537-4FF0-9292-A1970D22104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795380" y="6012638"/>
            <a:ext cx="224891" cy="721203"/>
          </a:xfrm>
          <a:prstGeom prst="rect">
            <a:avLst/>
          </a:prstGeom>
        </p:spPr>
      </p:pic>
      <p:sp>
        <p:nvSpPr>
          <p:cNvPr id="82" name="object 14">
            <a:extLst>
              <a:ext uri="{FF2B5EF4-FFF2-40B4-BE49-F238E27FC236}">
                <a16:creationId xmlns:a16="http://schemas.microsoft.com/office/drawing/2014/main" id="{D6820BF3-38B3-445A-8316-70557D7BD8FE}"/>
              </a:ext>
            </a:extLst>
          </p:cNvPr>
          <p:cNvSpPr txBox="1"/>
          <p:nvPr/>
        </p:nvSpPr>
        <p:spPr>
          <a:xfrm>
            <a:off x="5565249" y="6908007"/>
            <a:ext cx="542873" cy="121828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ja-JP" altLang="en-US" sz="700" dirty="0">
                <a:solidFill>
                  <a:schemeClr val="bg1">
                    <a:lumMod val="50000"/>
                  </a:schemeClr>
                </a:solidFill>
                <a:latin typeface="MS PGothic"/>
                <a:cs typeface="MS PGothic"/>
              </a:rPr>
              <a:t>大型把手</a:t>
            </a:r>
            <a:endParaRPr sz="700" dirty="0">
              <a:solidFill>
                <a:schemeClr val="bg1">
                  <a:lumMod val="50000"/>
                </a:schemeClr>
              </a:solidFill>
              <a:latin typeface="MS PGothic"/>
              <a:cs typeface="MS PGothic"/>
            </a:endParaRPr>
          </a:p>
        </p:txBody>
      </p:sp>
      <p:sp>
        <p:nvSpPr>
          <p:cNvPr id="83" name="object 14">
            <a:extLst>
              <a:ext uri="{FF2B5EF4-FFF2-40B4-BE49-F238E27FC236}">
                <a16:creationId xmlns:a16="http://schemas.microsoft.com/office/drawing/2014/main" id="{A5A75999-D25B-4C22-8836-3862EE1C9460}"/>
              </a:ext>
            </a:extLst>
          </p:cNvPr>
          <p:cNvSpPr txBox="1"/>
          <p:nvPr/>
        </p:nvSpPr>
        <p:spPr>
          <a:xfrm>
            <a:off x="6219953" y="6907449"/>
            <a:ext cx="542873" cy="12182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ja-JP" altLang="en-US" sz="700" dirty="0">
                <a:solidFill>
                  <a:schemeClr val="bg1">
                    <a:lumMod val="50000"/>
                  </a:schemeClr>
                </a:solidFill>
                <a:latin typeface="MS PGothic"/>
                <a:cs typeface="MS PGothic"/>
              </a:rPr>
              <a:t>大型把手</a:t>
            </a:r>
            <a:endParaRPr sz="700" dirty="0">
              <a:solidFill>
                <a:schemeClr val="bg1">
                  <a:lumMod val="50000"/>
                </a:schemeClr>
              </a:solidFill>
              <a:latin typeface="MS PGothic"/>
              <a:cs typeface="MS PGothic"/>
            </a:endParaRPr>
          </a:p>
        </p:txBody>
      </p:sp>
      <p:sp>
        <p:nvSpPr>
          <p:cNvPr id="85" name="object 14">
            <a:extLst>
              <a:ext uri="{FF2B5EF4-FFF2-40B4-BE49-F238E27FC236}">
                <a16:creationId xmlns:a16="http://schemas.microsoft.com/office/drawing/2014/main" id="{2C3EF55E-BDAE-4D68-B8A3-29C37CEAD109}"/>
              </a:ext>
            </a:extLst>
          </p:cNvPr>
          <p:cNvSpPr txBox="1"/>
          <p:nvPr/>
        </p:nvSpPr>
        <p:spPr>
          <a:xfrm>
            <a:off x="6737902" y="6909273"/>
            <a:ext cx="542873" cy="121828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ja-JP" altLang="en-US" sz="700" dirty="0">
                <a:solidFill>
                  <a:schemeClr val="bg1">
                    <a:lumMod val="50000"/>
                  </a:schemeClr>
                </a:solidFill>
                <a:latin typeface="MS PGothic"/>
                <a:cs typeface="MS PGothic"/>
              </a:rPr>
              <a:t>大型引手</a:t>
            </a:r>
            <a:endParaRPr sz="700" dirty="0">
              <a:solidFill>
                <a:schemeClr val="bg1">
                  <a:lumMod val="50000"/>
                </a:schemeClr>
              </a:solidFill>
              <a:latin typeface="MS PGothic"/>
              <a:cs typeface="MS PGothic"/>
            </a:endParaRP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08C14BA5-A2DA-4A01-8D9D-AF2CBAB79B7C}"/>
              </a:ext>
            </a:extLst>
          </p:cNvPr>
          <p:cNvSpPr/>
          <p:nvPr/>
        </p:nvSpPr>
        <p:spPr>
          <a:xfrm>
            <a:off x="7476563" y="5747492"/>
            <a:ext cx="204111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b="1" spc="3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ケガをしにくい、引き残しストッパー</a:t>
            </a:r>
            <a:endParaRPr lang="ja-JP" altLang="en-US" sz="800" dirty="0">
              <a:solidFill>
                <a:schemeClr val="bg1">
                  <a:lumMod val="50000"/>
                </a:schemeClr>
              </a:solidFill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56304349-EA07-4C12-ADFE-5A74F76E92D0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898097" y="6382992"/>
            <a:ext cx="591524" cy="609669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9B79573B-7E5B-418A-A790-B4A8A6078919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9750565" y="5831303"/>
            <a:ext cx="767996" cy="856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507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9">
            <a:extLst>
              <a:ext uri="{FF2B5EF4-FFF2-40B4-BE49-F238E27FC236}">
                <a16:creationId xmlns:a16="http://schemas.microsoft.com/office/drawing/2014/main" id="{87E0D685-7968-1B43-9DB2-6BA9B65101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1938" y="7310438"/>
            <a:ext cx="1260475" cy="18415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None/>
              <a:defRPr/>
            </a:pPr>
            <a:r>
              <a:rPr lang="en-US" altLang="ja-JP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SPD_ent_25_023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2025.3.3</a:t>
            </a:r>
            <a:r>
              <a:rPr lang="ja-JP" alt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発行</a:t>
            </a:r>
          </a:p>
        </p:txBody>
      </p:sp>
      <p:sp>
        <p:nvSpPr>
          <p:cNvPr id="75" name="Google Shape;117;p10">
            <a:extLst>
              <a:ext uri="{FF2B5EF4-FFF2-40B4-BE49-F238E27FC236}">
                <a16:creationId xmlns:a16="http://schemas.microsoft.com/office/drawing/2014/main" id="{FECD81D1-6C3D-447B-B962-BD21F283599B}"/>
              </a:ext>
            </a:extLst>
          </p:cNvPr>
          <p:cNvSpPr txBox="1"/>
          <p:nvPr/>
        </p:nvSpPr>
        <p:spPr>
          <a:xfrm>
            <a:off x="4118447" y="424557"/>
            <a:ext cx="186498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lang="ja-JP" sz="2000" b="1" i="0" u="none" strike="noStrike" cap="none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rial"/>
                <a:sym typeface="Arial"/>
              </a:rPr>
              <a:t>デザイン一覧</a:t>
            </a:r>
            <a:r>
              <a:rPr lang="en-US" altLang="ja-JP" sz="2000" b="1" i="0" u="none" strike="noStrike" cap="none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rial"/>
                <a:sym typeface="Arial"/>
              </a:rPr>
              <a:t>1</a:t>
            </a:r>
            <a:endParaRPr sz="2000" b="1" i="0" u="none" strike="noStrike" cap="none" dirty="0">
              <a:solidFill>
                <a:srgbClr val="000000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Arial"/>
              <a:sym typeface="Arial"/>
            </a:endParaRPr>
          </a:p>
        </p:txBody>
      </p:sp>
      <p:sp>
        <p:nvSpPr>
          <p:cNvPr id="79" name="Google Shape;124;p10">
            <a:extLst>
              <a:ext uri="{FF2B5EF4-FFF2-40B4-BE49-F238E27FC236}">
                <a16:creationId xmlns:a16="http://schemas.microsoft.com/office/drawing/2014/main" id="{966E4757-70B5-4742-B232-19C26E8D3B25}"/>
              </a:ext>
            </a:extLst>
          </p:cNvPr>
          <p:cNvSpPr txBox="1"/>
          <p:nvPr/>
        </p:nvSpPr>
        <p:spPr>
          <a:xfrm>
            <a:off x="832405" y="2688150"/>
            <a:ext cx="510057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20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50" name="Google Shape;124;p10">
            <a:extLst>
              <a:ext uri="{FF2B5EF4-FFF2-40B4-BE49-F238E27FC236}">
                <a16:creationId xmlns:a16="http://schemas.microsoft.com/office/drawing/2014/main" id="{966E4757-70B5-4742-B232-19C26E8D3B25}"/>
              </a:ext>
            </a:extLst>
          </p:cNvPr>
          <p:cNvSpPr txBox="1"/>
          <p:nvPr/>
        </p:nvSpPr>
        <p:spPr>
          <a:xfrm>
            <a:off x="2614231" y="2688150"/>
            <a:ext cx="465747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19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52" name="Google Shape;124;p10">
            <a:extLst>
              <a:ext uri="{FF2B5EF4-FFF2-40B4-BE49-F238E27FC236}">
                <a16:creationId xmlns:a16="http://schemas.microsoft.com/office/drawing/2014/main" id="{966E4757-70B5-4742-B232-19C26E8D3B25}"/>
              </a:ext>
            </a:extLst>
          </p:cNvPr>
          <p:cNvSpPr txBox="1"/>
          <p:nvPr/>
        </p:nvSpPr>
        <p:spPr>
          <a:xfrm>
            <a:off x="2647972" y="4304868"/>
            <a:ext cx="39826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20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54" name="Google Shape;124;p10">
            <a:extLst>
              <a:ext uri="{FF2B5EF4-FFF2-40B4-BE49-F238E27FC236}">
                <a16:creationId xmlns:a16="http://schemas.microsoft.com/office/drawing/2014/main" id="{966E4757-70B5-4742-B232-19C26E8D3B25}"/>
              </a:ext>
            </a:extLst>
          </p:cNvPr>
          <p:cNvSpPr txBox="1"/>
          <p:nvPr/>
        </p:nvSpPr>
        <p:spPr>
          <a:xfrm>
            <a:off x="2647972" y="5899243"/>
            <a:ext cx="503091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21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51" name="Google Shape;104;p9">
            <a:extLst>
              <a:ext uri="{FF2B5EF4-FFF2-40B4-BE49-F238E27FC236}">
                <a16:creationId xmlns:a16="http://schemas.microsoft.com/office/drawing/2014/main" id="{471FC5A4-9B45-457A-B6DA-D7E59F2A3B8A}"/>
              </a:ext>
            </a:extLst>
          </p:cNvPr>
          <p:cNvSpPr txBox="1"/>
          <p:nvPr/>
        </p:nvSpPr>
        <p:spPr>
          <a:xfrm>
            <a:off x="238417" y="6223302"/>
            <a:ext cx="814688" cy="24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buSzPts val="700"/>
            </a:pPr>
            <a:r>
              <a:rPr lang="ja-JP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■カラー</a:t>
            </a:r>
            <a:endParaRPr sz="1000" b="1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52" name="Google Shape;104;p9">
            <a:extLst>
              <a:ext uri="{FF2B5EF4-FFF2-40B4-BE49-F238E27FC236}">
                <a16:creationId xmlns:a16="http://schemas.microsoft.com/office/drawing/2014/main" id="{BAFA39F8-AF23-457A-B5F3-5C3D39BC4A01}"/>
              </a:ext>
            </a:extLst>
          </p:cNvPr>
          <p:cNvSpPr txBox="1"/>
          <p:nvPr/>
        </p:nvSpPr>
        <p:spPr>
          <a:xfrm>
            <a:off x="736468" y="6892401"/>
            <a:ext cx="628146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buSzPts val="700"/>
            </a:pPr>
            <a:r>
              <a:rPr lang="ja-JP" altLang="en-US" sz="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ポート</a:t>
            </a:r>
            <a:endParaRPr lang="en-US" altLang="ja-JP" sz="600" b="1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  <a:p>
            <a:pPr lvl="0" algn="ctr">
              <a:buClr>
                <a:srgbClr val="000000"/>
              </a:buClr>
              <a:buSzPts val="700"/>
            </a:pPr>
            <a:r>
              <a:rPr lang="ja-JP" altLang="en-US" sz="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マホガニー</a:t>
            </a:r>
            <a:endParaRPr sz="600" b="1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53" name="Google Shape;104;p9">
            <a:extLst>
              <a:ext uri="{FF2B5EF4-FFF2-40B4-BE49-F238E27FC236}">
                <a16:creationId xmlns:a16="http://schemas.microsoft.com/office/drawing/2014/main" id="{CA95CE8F-CD48-4E16-B1AB-F7736C9A4207}"/>
              </a:ext>
            </a:extLst>
          </p:cNvPr>
          <p:cNvSpPr txBox="1"/>
          <p:nvPr/>
        </p:nvSpPr>
        <p:spPr>
          <a:xfrm>
            <a:off x="1273716" y="6916590"/>
            <a:ext cx="761218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buSzPts val="700"/>
            </a:pPr>
            <a:r>
              <a:rPr lang="ja-JP" altLang="en-US" sz="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ミルブラウン</a:t>
            </a:r>
            <a:endParaRPr sz="600" b="1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54" name="Google Shape;104;p9">
            <a:extLst>
              <a:ext uri="{FF2B5EF4-FFF2-40B4-BE49-F238E27FC236}">
                <a16:creationId xmlns:a16="http://schemas.microsoft.com/office/drawing/2014/main" id="{47BC934F-E6E0-42CD-A82A-F45274F79D4F}"/>
              </a:ext>
            </a:extLst>
          </p:cNvPr>
          <p:cNvSpPr txBox="1"/>
          <p:nvPr/>
        </p:nvSpPr>
        <p:spPr>
          <a:xfrm>
            <a:off x="2645535" y="6893743"/>
            <a:ext cx="589793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buSzPts val="700"/>
            </a:pPr>
            <a:r>
              <a:rPr lang="ja-JP" altLang="en-US" sz="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オータム</a:t>
            </a:r>
            <a:endParaRPr lang="en-US" altLang="ja-JP" sz="600" b="1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  <a:p>
            <a:pPr lvl="0" algn="ctr">
              <a:buClr>
                <a:srgbClr val="000000"/>
              </a:buClr>
              <a:buSzPts val="700"/>
            </a:pPr>
            <a:r>
              <a:rPr lang="ja-JP" altLang="en-US" sz="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ブラウン</a:t>
            </a:r>
            <a:endParaRPr sz="600" b="1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57" name="Google Shape;104;p9">
            <a:extLst>
              <a:ext uri="{FF2B5EF4-FFF2-40B4-BE49-F238E27FC236}">
                <a16:creationId xmlns:a16="http://schemas.microsoft.com/office/drawing/2014/main" id="{9B7DA263-26AE-4F55-859B-D6002F5F038A}"/>
              </a:ext>
            </a:extLst>
          </p:cNvPr>
          <p:cNvSpPr txBox="1"/>
          <p:nvPr/>
        </p:nvSpPr>
        <p:spPr>
          <a:xfrm>
            <a:off x="4337104" y="6888060"/>
            <a:ext cx="629308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buSzPts val="700"/>
            </a:pPr>
            <a:r>
              <a:rPr lang="ja-JP" altLang="en-US" sz="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シャイン</a:t>
            </a:r>
            <a:endParaRPr lang="en-US" altLang="ja-JP" sz="600" b="1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  <a:p>
            <a:pPr lvl="0" algn="ctr">
              <a:buClr>
                <a:srgbClr val="000000"/>
              </a:buClr>
              <a:buSzPts val="700"/>
            </a:pPr>
            <a:r>
              <a:rPr lang="ja-JP" altLang="en-US" sz="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グレー</a:t>
            </a:r>
            <a:endParaRPr sz="600" b="1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58" name="Google Shape;104;p9">
            <a:extLst>
              <a:ext uri="{FF2B5EF4-FFF2-40B4-BE49-F238E27FC236}">
                <a16:creationId xmlns:a16="http://schemas.microsoft.com/office/drawing/2014/main" id="{C5487219-D9EB-4DC3-A6B1-F2480E647981}"/>
              </a:ext>
            </a:extLst>
          </p:cNvPr>
          <p:cNvSpPr txBox="1"/>
          <p:nvPr/>
        </p:nvSpPr>
        <p:spPr>
          <a:xfrm>
            <a:off x="3799553" y="6913609"/>
            <a:ext cx="589793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buSzPts val="700"/>
            </a:pPr>
            <a:r>
              <a:rPr lang="ja-JP" altLang="en-US" sz="6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ブラック</a:t>
            </a:r>
            <a:endParaRPr sz="600" b="1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61" name="Text Box 1039">
            <a:extLst>
              <a:ext uri="{FF2B5EF4-FFF2-40B4-BE49-F238E27FC236}">
                <a16:creationId xmlns:a16="http://schemas.microsoft.com/office/drawing/2014/main" id="{F8744BAF-7E09-4501-9B95-3068637B2F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487136"/>
            <a:ext cx="71814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玄関引戸</a:t>
            </a:r>
          </a:p>
        </p:txBody>
      </p:sp>
      <p:sp>
        <p:nvSpPr>
          <p:cNvPr id="62" name="Text Box 1039">
            <a:extLst>
              <a:ext uri="{FF2B5EF4-FFF2-40B4-BE49-F238E27FC236}">
                <a16:creationId xmlns:a16="http://schemas.microsoft.com/office/drawing/2014/main" id="{054303A8-B6E9-4800-9110-7276A6BF7A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2557" y="335280"/>
            <a:ext cx="189795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8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K3</a:t>
            </a:r>
            <a:r>
              <a:rPr lang="ja-JP" altLang="en-US" sz="28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シリーズ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E6BC607-91E4-43C2-ADEF-9132C3E34F92}"/>
              </a:ext>
            </a:extLst>
          </p:cNvPr>
          <p:cNvSpPr txBox="1"/>
          <p:nvPr/>
        </p:nvSpPr>
        <p:spPr>
          <a:xfrm>
            <a:off x="272747" y="1000411"/>
            <a:ext cx="1746554" cy="21544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ja-JP" altLang="en-US" sz="14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コダチ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13C14A7-C3D0-42E1-BB5B-30F0BCFC45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454" y="1357174"/>
            <a:ext cx="951633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9558A884-9ED6-4E1F-96B3-6F818A7DD2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55" y="2968615"/>
            <a:ext cx="948315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5ECB8AC7-681E-4541-B2A8-BE41CE8FDC2A}"/>
              </a:ext>
            </a:extLst>
          </p:cNvPr>
          <p:cNvSpPr txBox="1"/>
          <p:nvPr/>
        </p:nvSpPr>
        <p:spPr>
          <a:xfrm>
            <a:off x="2222203" y="1007650"/>
            <a:ext cx="2709016" cy="21544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ja-JP" altLang="en-US" sz="14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エルミナ</a:t>
            </a: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E13C817B-C0E1-4818-B628-29C811B215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2724" y="1355656"/>
            <a:ext cx="945001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4" name="Google Shape;124;p10">
            <a:extLst>
              <a:ext uri="{FF2B5EF4-FFF2-40B4-BE49-F238E27FC236}">
                <a16:creationId xmlns:a16="http://schemas.microsoft.com/office/drawing/2014/main" id="{914C2BB3-3018-4B81-8C36-F43626E672F3}"/>
              </a:ext>
            </a:extLst>
          </p:cNvPr>
          <p:cNvSpPr txBox="1"/>
          <p:nvPr/>
        </p:nvSpPr>
        <p:spPr>
          <a:xfrm>
            <a:off x="873075" y="4290445"/>
            <a:ext cx="406371" cy="1845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29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pic>
        <p:nvPicPr>
          <p:cNvPr id="1032" name="Picture 8">
            <a:extLst>
              <a:ext uri="{FF2B5EF4-FFF2-40B4-BE49-F238E27FC236}">
                <a16:creationId xmlns:a16="http://schemas.microsoft.com/office/drawing/2014/main" id="{9EDB8A2A-C3FF-48D1-BD8F-CE2115BB05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3E9DF"/>
              </a:clrFrom>
              <a:clrTo>
                <a:srgbClr val="F3E9D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2526" y="2977335"/>
            <a:ext cx="100800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5DC89EF6-3579-4055-83C5-BFB9F1AFE1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3E9DF"/>
              </a:clrFrom>
              <a:clrTo>
                <a:srgbClr val="F3E9D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856" y="4576258"/>
            <a:ext cx="1022669" cy="1278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59B39A56-4F22-47B3-BB13-87DE8CC42A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8431" y="1355656"/>
            <a:ext cx="946657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6" name="Google Shape;124;p10">
            <a:extLst>
              <a:ext uri="{FF2B5EF4-FFF2-40B4-BE49-F238E27FC236}">
                <a16:creationId xmlns:a16="http://schemas.microsoft.com/office/drawing/2014/main" id="{FA181630-4F90-4FF2-8188-3AF9E0FBE893}"/>
              </a:ext>
            </a:extLst>
          </p:cNvPr>
          <p:cNvSpPr txBox="1"/>
          <p:nvPr/>
        </p:nvSpPr>
        <p:spPr>
          <a:xfrm>
            <a:off x="3998922" y="2684983"/>
            <a:ext cx="503091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22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pic>
        <p:nvPicPr>
          <p:cNvPr id="1038" name="Picture 14">
            <a:extLst>
              <a:ext uri="{FF2B5EF4-FFF2-40B4-BE49-F238E27FC236}">
                <a16:creationId xmlns:a16="http://schemas.microsoft.com/office/drawing/2014/main" id="{73BA594A-B397-419B-B133-5874E5788B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733" y="2971809"/>
            <a:ext cx="943343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>
            <a:extLst>
              <a:ext uri="{FF2B5EF4-FFF2-40B4-BE49-F238E27FC236}">
                <a16:creationId xmlns:a16="http://schemas.microsoft.com/office/drawing/2014/main" id="{1B236862-4057-47C7-9333-3651590344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733" y="4579002"/>
            <a:ext cx="941685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" name="Google Shape;124;p10">
            <a:extLst>
              <a:ext uri="{FF2B5EF4-FFF2-40B4-BE49-F238E27FC236}">
                <a16:creationId xmlns:a16="http://schemas.microsoft.com/office/drawing/2014/main" id="{A25E207D-A170-455E-8231-94FD2933E784}"/>
              </a:ext>
            </a:extLst>
          </p:cNvPr>
          <p:cNvSpPr txBox="1"/>
          <p:nvPr/>
        </p:nvSpPr>
        <p:spPr>
          <a:xfrm>
            <a:off x="4009625" y="4273547"/>
            <a:ext cx="503091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23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70" name="Google Shape;124;p10">
            <a:extLst>
              <a:ext uri="{FF2B5EF4-FFF2-40B4-BE49-F238E27FC236}">
                <a16:creationId xmlns:a16="http://schemas.microsoft.com/office/drawing/2014/main" id="{D55FE785-1CDC-4B22-8D0A-B91E677A95B4}"/>
              </a:ext>
            </a:extLst>
          </p:cNvPr>
          <p:cNvSpPr txBox="1"/>
          <p:nvPr/>
        </p:nvSpPr>
        <p:spPr>
          <a:xfrm>
            <a:off x="4024435" y="5895915"/>
            <a:ext cx="503091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29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14A9D3B1-B89E-4F05-A5A2-1A413583374A}"/>
              </a:ext>
            </a:extLst>
          </p:cNvPr>
          <p:cNvSpPr txBox="1"/>
          <p:nvPr/>
        </p:nvSpPr>
        <p:spPr>
          <a:xfrm>
            <a:off x="5172222" y="1000411"/>
            <a:ext cx="5305278" cy="21544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ja-JP" altLang="en-US" sz="14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一番町</a:t>
            </a:r>
          </a:p>
        </p:txBody>
      </p:sp>
      <p:pic>
        <p:nvPicPr>
          <p:cNvPr id="1042" name="Picture 18">
            <a:extLst>
              <a:ext uri="{FF2B5EF4-FFF2-40B4-BE49-F238E27FC236}">
                <a16:creationId xmlns:a16="http://schemas.microsoft.com/office/drawing/2014/main" id="{534B3B36-42CA-4F93-B4E5-F4414246E2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9420" y="1357174"/>
            <a:ext cx="945001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Google Shape;124;p10">
            <a:extLst>
              <a:ext uri="{FF2B5EF4-FFF2-40B4-BE49-F238E27FC236}">
                <a16:creationId xmlns:a16="http://schemas.microsoft.com/office/drawing/2014/main" id="{55211422-4D51-4D5D-BC56-7E6E402D9542}"/>
              </a:ext>
            </a:extLst>
          </p:cNvPr>
          <p:cNvSpPr txBox="1"/>
          <p:nvPr/>
        </p:nvSpPr>
        <p:spPr>
          <a:xfrm>
            <a:off x="5676006" y="2709605"/>
            <a:ext cx="503091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40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74" name="Google Shape;124;p10">
            <a:extLst>
              <a:ext uri="{FF2B5EF4-FFF2-40B4-BE49-F238E27FC236}">
                <a16:creationId xmlns:a16="http://schemas.microsoft.com/office/drawing/2014/main" id="{9B2E9D22-B11F-45CA-B85C-6BFEAC461C93}"/>
              </a:ext>
            </a:extLst>
          </p:cNvPr>
          <p:cNvSpPr txBox="1"/>
          <p:nvPr/>
        </p:nvSpPr>
        <p:spPr>
          <a:xfrm>
            <a:off x="5659063" y="4296258"/>
            <a:ext cx="503091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41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pic>
        <p:nvPicPr>
          <p:cNvPr id="1044" name="Picture 20">
            <a:extLst>
              <a:ext uri="{FF2B5EF4-FFF2-40B4-BE49-F238E27FC236}">
                <a16:creationId xmlns:a16="http://schemas.microsoft.com/office/drawing/2014/main" id="{465CF384-8C81-442D-8A8D-498B103406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9420" y="2981232"/>
            <a:ext cx="941685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>
            <a:extLst>
              <a:ext uri="{FF2B5EF4-FFF2-40B4-BE49-F238E27FC236}">
                <a16:creationId xmlns:a16="http://schemas.microsoft.com/office/drawing/2014/main" id="{CE4794AE-8ACE-486E-A666-C6261406FE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9420" y="4576198"/>
            <a:ext cx="94500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" name="Google Shape;124;p10">
            <a:extLst>
              <a:ext uri="{FF2B5EF4-FFF2-40B4-BE49-F238E27FC236}">
                <a16:creationId xmlns:a16="http://schemas.microsoft.com/office/drawing/2014/main" id="{705F182B-C7F0-4346-A893-E3002685157F}"/>
              </a:ext>
            </a:extLst>
          </p:cNvPr>
          <p:cNvSpPr txBox="1"/>
          <p:nvPr/>
        </p:nvSpPr>
        <p:spPr>
          <a:xfrm>
            <a:off x="5622699" y="5895915"/>
            <a:ext cx="503091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14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pic>
        <p:nvPicPr>
          <p:cNvPr id="1048" name="Picture 24">
            <a:extLst>
              <a:ext uri="{FF2B5EF4-FFF2-40B4-BE49-F238E27FC236}">
                <a16:creationId xmlns:a16="http://schemas.microsoft.com/office/drawing/2014/main" id="{A89CF75F-B1D7-4C78-8DDC-EC9A5472C4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9657" y="1357174"/>
            <a:ext cx="94500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0" name="Google Shape;124;p10">
            <a:extLst>
              <a:ext uri="{FF2B5EF4-FFF2-40B4-BE49-F238E27FC236}">
                <a16:creationId xmlns:a16="http://schemas.microsoft.com/office/drawing/2014/main" id="{384EDAA9-1D1B-4C64-AFE4-08D14BB7EB3B}"/>
              </a:ext>
            </a:extLst>
          </p:cNvPr>
          <p:cNvSpPr txBox="1"/>
          <p:nvPr/>
        </p:nvSpPr>
        <p:spPr>
          <a:xfrm>
            <a:off x="7004191" y="2688150"/>
            <a:ext cx="503091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15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pic>
        <p:nvPicPr>
          <p:cNvPr id="1050" name="Picture 26">
            <a:extLst>
              <a:ext uri="{FF2B5EF4-FFF2-40B4-BE49-F238E27FC236}">
                <a16:creationId xmlns:a16="http://schemas.microsoft.com/office/drawing/2014/main" id="{30C8181E-1E4F-46FB-8E9C-D45BF411DB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2973" y="2970965"/>
            <a:ext cx="941684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" name="Google Shape;124;p10">
            <a:extLst>
              <a:ext uri="{FF2B5EF4-FFF2-40B4-BE49-F238E27FC236}">
                <a16:creationId xmlns:a16="http://schemas.microsoft.com/office/drawing/2014/main" id="{DF94B028-6983-41AD-88A2-FE2CE32BF841}"/>
              </a:ext>
            </a:extLst>
          </p:cNvPr>
          <p:cNvSpPr txBox="1"/>
          <p:nvPr/>
        </p:nvSpPr>
        <p:spPr>
          <a:xfrm>
            <a:off x="7004190" y="4290295"/>
            <a:ext cx="503091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16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pic>
        <p:nvPicPr>
          <p:cNvPr id="1052" name="Picture 28">
            <a:extLst>
              <a:ext uri="{FF2B5EF4-FFF2-40B4-BE49-F238E27FC236}">
                <a16:creationId xmlns:a16="http://schemas.microsoft.com/office/drawing/2014/main" id="{DC6D87EB-EAFF-40DB-9E0A-CB5B8F71CC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4EAE0"/>
              </a:clrFrom>
              <a:clrTo>
                <a:srgbClr val="F4EAE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6377" y="4576198"/>
            <a:ext cx="100800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" name="Google Shape;124;p10">
            <a:extLst>
              <a:ext uri="{FF2B5EF4-FFF2-40B4-BE49-F238E27FC236}">
                <a16:creationId xmlns:a16="http://schemas.microsoft.com/office/drawing/2014/main" id="{4ACC7AA1-ED60-4405-8415-4F0A71FF550D}"/>
              </a:ext>
            </a:extLst>
          </p:cNvPr>
          <p:cNvSpPr txBox="1"/>
          <p:nvPr/>
        </p:nvSpPr>
        <p:spPr>
          <a:xfrm>
            <a:off x="7034346" y="5895915"/>
            <a:ext cx="503091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18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pic>
        <p:nvPicPr>
          <p:cNvPr id="1054" name="Picture 30">
            <a:extLst>
              <a:ext uri="{FF2B5EF4-FFF2-40B4-BE49-F238E27FC236}">
                <a16:creationId xmlns:a16="http://schemas.microsoft.com/office/drawing/2014/main" id="{8EC8CDAB-E860-4BF5-8EE6-9735DD41D4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clrChange>
              <a:clrFrom>
                <a:srgbClr val="F4EAE0"/>
              </a:clrFrom>
              <a:clrTo>
                <a:srgbClr val="F4EAE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3293" y="1352450"/>
            <a:ext cx="100800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5" name="Google Shape;124;p10">
            <a:extLst>
              <a:ext uri="{FF2B5EF4-FFF2-40B4-BE49-F238E27FC236}">
                <a16:creationId xmlns:a16="http://schemas.microsoft.com/office/drawing/2014/main" id="{21779280-326F-47F8-92F7-06FE85BB2288}"/>
              </a:ext>
            </a:extLst>
          </p:cNvPr>
          <p:cNvSpPr txBox="1"/>
          <p:nvPr/>
        </p:nvSpPr>
        <p:spPr>
          <a:xfrm>
            <a:off x="8287088" y="2672977"/>
            <a:ext cx="503091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19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pic>
        <p:nvPicPr>
          <p:cNvPr id="1056" name="Picture 32">
            <a:extLst>
              <a:ext uri="{FF2B5EF4-FFF2-40B4-BE49-F238E27FC236}">
                <a16:creationId xmlns:a16="http://schemas.microsoft.com/office/drawing/2014/main" id="{699E6FF1-2F5B-43A4-A9B4-0C95244A9C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clrChange>
              <a:clrFrom>
                <a:srgbClr val="F4EAE0"/>
              </a:clrFrom>
              <a:clrTo>
                <a:srgbClr val="F4EAE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001" y="2968615"/>
            <a:ext cx="100800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7" name="Google Shape;124;p10">
            <a:extLst>
              <a:ext uri="{FF2B5EF4-FFF2-40B4-BE49-F238E27FC236}">
                <a16:creationId xmlns:a16="http://schemas.microsoft.com/office/drawing/2014/main" id="{CFE526CC-C9BA-47EB-A0F2-CEAEC75FE45F}"/>
              </a:ext>
            </a:extLst>
          </p:cNvPr>
          <p:cNvSpPr txBox="1"/>
          <p:nvPr/>
        </p:nvSpPr>
        <p:spPr>
          <a:xfrm>
            <a:off x="8285692" y="4290295"/>
            <a:ext cx="503091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20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pic>
        <p:nvPicPr>
          <p:cNvPr id="1058" name="Picture 34">
            <a:extLst>
              <a:ext uri="{FF2B5EF4-FFF2-40B4-BE49-F238E27FC236}">
                <a16:creationId xmlns:a16="http://schemas.microsoft.com/office/drawing/2014/main" id="{690A5F41-009C-4932-8932-0903213ED1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clrChange>
              <a:clrFrom>
                <a:srgbClr val="F4EAE0"/>
              </a:clrFrom>
              <a:clrTo>
                <a:srgbClr val="F4EAE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001" y="4576198"/>
            <a:ext cx="100800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" name="Google Shape;124;p10">
            <a:extLst>
              <a:ext uri="{FF2B5EF4-FFF2-40B4-BE49-F238E27FC236}">
                <a16:creationId xmlns:a16="http://schemas.microsoft.com/office/drawing/2014/main" id="{E9AC9BD2-42E5-4377-A3C3-7C82DF07F480}"/>
              </a:ext>
            </a:extLst>
          </p:cNvPr>
          <p:cNvSpPr txBox="1"/>
          <p:nvPr/>
        </p:nvSpPr>
        <p:spPr>
          <a:xfrm>
            <a:off x="8285691" y="5895915"/>
            <a:ext cx="503091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21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pic>
        <p:nvPicPr>
          <p:cNvPr id="1060" name="Picture 36">
            <a:extLst>
              <a:ext uri="{FF2B5EF4-FFF2-40B4-BE49-F238E27FC236}">
                <a16:creationId xmlns:a16="http://schemas.microsoft.com/office/drawing/2014/main" id="{7FF76C8F-572B-4CE1-91B1-5791DA0194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clrChange>
              <a:clrFrom>
                <a:srgbClr val="F4EAE0"/>
              </a:clrFrom>
              <a:clrTo>
                <a:srgbClr val="F4EAE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1519" y="1352450"/>
            <a:ext cx="100800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1" name="Google Shape;124;p10">
            <a:extLst>
              <a:ext uri="{FF2B5EF4-FFF2-40B4-BE49-F238E27FC236}">
                <a16:creationId xmlns:a16="http://schemas.microsoft.com/office/drawing/2014/main" id="{3F63954D-3296-4F36-B4A9-078E0C006381}"/>
              </a:ext>
            </a:extLst>
          </p:cNvPr>
          <p:cNvSpPr txBox="1"/>
          <p:nvPr/>
        </p:nvSpPr>
        <p:spPr>
          <a:xfrm>
            <a:off x="9600219" y="2688150"/>
            <a:ext cx="503091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22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pic>
        <p:nvPicPr>
          <p:cNvPr id="1062" name="Picture 38">
            <a:extLst>
              <a:ext uri="{FF2B5EF4-FFF2-40B4-BE49-F238E27FC236}">
                <a16:creationId xmlns:a16="http://schemas.microsoft.com/office/drawing/2014/main" id="{C5947C46-D99A-4D43-90AD-19CD8960D3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clrChange>
              <a:clrFrom>
                <a:srgbClr val="F4EAE0"/>
              </a:clrFrom>
              <a:clrTo>
                <a:srgbClr val="F4EAE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2734" y="2977335"/>
            <a:ext cx="100800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Google Shape;124;p10">
            <a:extLst>
              <a:ext uri="{FF2B5EF4-FFF2-40B4-BE49-F238E27FC236}">
                <a16:creationId xmlns:a16="http://schemas.microsoft.com/office/drawing/2014/main" id="{2E2A9392-6679-4387-8254-266516318874}"/>
              </a:ext>
            </a:extLst>
          </p:cNvPr>
          <p:cNvSpPr txBox="1"/>
          <p:nvPr/>
        </p:nvSpPr>
        <p:spPr>
          <a:xfrm>
            <a:off x="9603133" y="4281597"/>
            <a:ext cx="503091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23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cxnSp>
        <p:nvCxnSpPr>
          <p:cNvPr id="55" name="Google Shape;85;p9">
            <a:extLst>
              <a:ext uri="{FF2B5EF4-FFF2-40B4-BE49-F238E27FC236}">
                <a16:creationId xmlns:a16="http://schemas.microsoft.com/office/drawing/2014/main" id="{DDFD4759-A0CF-4E38-8698-83A2FDF8112D}"/>
              </a:ext>
            </a:extLst>
          </p:cNvPr>
          <p:cNvCxnSpPr>
            <a:cxnSpLocks/>
          </p:cNvCxnSpPr>
          <p:nvPr/>
        </p:nvCxnSpPr>
        <p:spPr>
          <a:xfrm>
            <a:off x="369282" y="6202501"/>
            <a:ext cx="10108218" cy="0"/>
          </a:xfrm>
          <a:prstGeom prst="straightConnector1">
            <a:avLst/>
          </a:prstGeom>
          <a:noFill/>
          <a:ln w="12700" cap="flat" cmpd="sng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6" name="Google Shape;104;p9">
            <a:extLst>
              <a:ext uri="{FF2B5EF4-FFF2-40B4-BE49-F238E27FC236}">
                <a16:creationId xmlns:a16="http://schemas.microsoft.com/office/drawing/2014/main" id="{A20481D7-09FC-431E-94CB-DDB0F8FD6BAF}"/>
              </a:ext>
            </a:extLst>
          </p:cNvPr>
          <p:cNvSpPr txBox="1"/>
          <p:nvPr/>
        </p:nvSpPr>
        <p:spPr>
          <a:xfrm>
            <a:off x="299041" y="6414883"/>
            <a:ext cx="504825" cy="215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buSzPts val="700"/>
            </a:pPr>
            <a:r>
              <a:rPr lang="ja-JP" altLang="en-US" sz="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コダチ</a:t>
            </a:r>
            <a:endParaRPr sz="800" b="1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cxnSp>
        <p:nvCxnSpPr>
          <p:cNvPr id="59" name="Google Shape;85;p9">
            <a:extLst>
              <a:ext uri="{FF2B5EF4-FFF2-40B4-BE49-F238E27FC236}">
                <a16:creationId xmlns:a16="http://schemas.microsoft.com/office/drawing/2014/main" id="{1C5ED50D-E689-4E0E-ACF9-66FED2355978}"/>
              </a:ext>
            </a:extLst>
          </p:cNvPr>
          <p:cNvCxnSpPr>
            <a:cxnSpLocks/>
          </p:cNvCxnSpPr>
          <p:nvPr/>
        </p:nvCxnSpPr>
        <p:spPr>
          <a:xfrm>
            <a:off x="764413" y="6516234"/>
            <a:ext cx="1254888" cy="0"/>
          </a:xfrm>
          <a:prstGeom prst="straightConnector1">
            <a:avLst/>
          </a:prstGeom>
          <a:noFill/>
          <a:ln w="12700" cap="flat" cmpd="sng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3" name="図 2">
            <a:extLst>
              <a:ext uri="{FF2B5EF4-FFF2-40B4-BE49-F238E27FC236}">
                <a16:creationId xmlns:a16="http://schemas.microsoft.com/office/drawing/2014/main" id="{D5B2A336-20AE-4FC9-8A97-88190105E255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852882" y="6606152"/>
            <a:ext cx="414060" cy="313448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AFF60F5E-7DB8-42FB-9AD8-7A65B360E9B4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431353" y="6601072"/>
            <a:ext cx="433249" cy="307728"/>
          </a:xfrm>
          <a:prstGeom prst="rect">
            <a:avLst/>
          </a:prstGeom>
        </p:spPr>
      </p:pic>
      <p:sp>
        <p:nvSpPr>
          <p:cNvPr id="65" name="Google Shape;104;p9">
            <a:extLst>
              <a:ext uri="{FF2B5EF4-FFF2-40B4-BE49-F238E27FC236}">
                <a16:creationId xmlns:a16="http://schemas.microsoft.com/office/drawing/2014/main" id="{F9EE7470-06AD-4985-AB59-B9492DFEC222}"/>
              </a:ext>
            </a:extLst>
          </p:cNvPr>
          <p:cNvSpPr txBox="1"/>
          <p:nvPr/>
        </p:nvSpPr>
        <p:spPr>
          <a:xfrm>
            <a:off x="2091911" y="6402785"/>
            <a:ext cx="605072" cy="215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buSzPts val="700"/>
            </a:pPr>
            <a:r>
              <a:rPr lang="ja-JP" altLang="en-US" sz="8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エルミナ</a:t>
            </a:r>
            <a:endParaRPr sz="800" b="1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cxnSp>
        <p:nvCxnSpPr>
          <p:cNvPr id="67" name="Google Shape;85;p9">
            <a:extLst>
              <a:ext uri="{FF2B5EF4-FFF2-40B4-BE49-F238E27FC236}">
                <a16:creationId xmlns:a16="http://schemas.microsoft.com/office/drawing/2014/main" id="{CEE23BE2-AC5E-4CC7-9B6C-FC6406697801}"/>
              </a:ext>
            </a:extLst>
          </p:cNvPr>
          <p:cNvCxnSpPr>
            <a:cxnSpLocks/>
          </p:cNvCxnSpPr>
          <p:nvPr/>
        </p:nvCxnSpPr>
        <p:spPr>
          <a:xfrm>
            <a:off x="2677933" y="6504136"/>
            <a:ext cx="2313167" cy="0"/>
          </a:xfrm>
          <a:prstGeom prst="straightConnector1">
            <a:avLst/>
          </a:prstGeom>
          <a:noFill/>
          <a:ln w="12700" cap="flat" cmpd="sng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6" name="図 5">
            <a:extLst>
              <a:ext uri="{FF2B5EF4-FFF2-40B4-BE49-F238E27FC236}">
                <a16:creationId xmlns:a16="http://schemas.microsoft.com/office/drawing/2014/main" id="{AE6B07AB-0160-4756-BEA6-8F0680D89BE0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2749805" y="6605303"/>
            <a:ext cx="408091" cy="300293"/>
          </a:xfrm>
          <a:prstGeom prst="rect">
            <a:avLst/>
          </a:prstGeom>
        </p:spPr>
      </p:pic>
      <p:sp>
        <p:nvSpPr>
          <p:cNvPr id="68" name="Google Shape;104;p9">
            <a:extLst>
              <a:ext uri="{FF2B5EF4-FFF2-40B4-BE49-F238E27FC236}">
                <a16:creationId xmlns:a16="http://schemas.microsoft.com/office/drawing/2014/main" id="{53496875-6B37-444C-94E1-EA28B467DD10}"/>
              </a:ext>
            </a:extLst>
          </p:cNvPr>
          <p:cNvSpPr txBox="1"/>
          <p:nvPr/>
        </p:nvSpPr>
        <p:spPr>
          <a:xfrm>
            <a:off x="5134122" y="6397296"/>
            <a:ext cx="504825" cy="215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buSzPts val="700"/>
            </a:pPr>
            <a:r>
              <a:rPr lang="ja-JP" altLang="en-US" sz="8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一番町</a:t>
            </a:r>
            <a:endParaRPr sz="800" b="1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cxnSp>
        <p:nvCxnSpPr>
          <p:cNvPr id="72" name="Google Shape;85;p9">
            <a:extLst>
              <a:ext uri="{FF2B5EF4-FFF2-40B4-BE49-F238E27FC236}">
                <a16:creationId xmlns:a16="http://schemas.microsoft.com/office/drawing/2014/main" id="{A927F79A-AF8A-47DA-9116-1EC2F58CBBC1}"/>
              </a:ext>
            </a:extLst>
          </p:cNvPr>
          <p:cNvCxnSpPr>
            <a:cxnSpLocks/>
          </p:cNvCxnSpPr>
          <p:nvPr/>
        </p:nvCxnSpPr>
        <p:spPr>
          <a:xfrm>
            <a:off x="5609019" y="6498647"/>
            <a:ext cx="610806" cy="0"/>
          </a:xfrm>
          <a:prstGeom prst="straightConnector1">
            <a:avLst/>
          </a:prstGeom>
          <a:noFill/>
          <a:ln w="12700" cap="flat" cmpd="sng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図 8">
            <a:extLst>
              <a:ext uri="{FF2B5EF4-FFF2-40B4-BE49-F238E27FC236}">
                <a16:creationId xmlns:a16="http://schemas.microsoft.com/office/drawing/2014/main" id="{7CA5EB03-576A-46A0-8351-976BC51A081F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3317194" y="6606900"/>
            <a:ext cx="405407" cy="296259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89A1F362-A25B-421B-85BC-56992EB018C0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3874645" y="6601072"/>
            <a:ext cx="415790" cy="300293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4BBA4620-40EC-4066-B5DA-D9B79852BC30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4449644" y="6605965"/>
            <a:ext cx="404228" cy="295398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8E3B9064-3EBF-44EA-B160-9DC6342847D8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5714416" y="6609522"/>
            <a:ext cx="396029" cy="282878"/>
          </a:xfrm>
          <a:prstGeom prst="rect">
            <a:avLst/>
          </a:prstGeom>
        </p:spPr>
      </p:pic>
      <p:sp>
        <p:nvSpPr>
          <p:cNvPr id="76" name="Google Shape;104;p9">
            <a:extLst>
              <a:ext uri="{FF2B5EF4-FFF2-40B4-BE49-F238E27FC236}">
                <a16:creationId xmlns:a16="http://schemas.microsoft.com/office/drawing/2014/main" id="{8CF42EB0-2560-4BEE-BE12-3DE9DBD1CF86}"/>
              </a:ext>
            </a:extLst>
          </p:cNvPr>
          <p:cNvSpPr txBox="1"/>
          <p:nvPr/>
        </p:nvSpPr>
        <p:spPr>
          <a:xfrm>
            <a:off x="3209760" y="6913609"/>
            <a:ext cx="629308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buSzPts val="700"/>
            </a:pPr>
            <a:r>
              <a:rPr lang="ja-JP" altLang="en-US" sz="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ホワイト</a:t>
            </a:r>
            <a:endParaRPr sz="600" b="1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78" name="Google Shape;104;p9">
            <a:extLst>
              <a:ext uri="{FF2B5EF4-FFF2-40B4-BE49-F238E27FC236}">
                <a16:creationId xmlns:a16="http://schemas.microsoft.com/office/drawing/2014/main" id="{A0B0AF75-5F2D-4E4D-AB91-21ED93E9B4D2}"/>
              </a:ext>
            </a:extLst>
          </p:cNvPr>
          <p:cNvSpPr txBox="1"/>
          <p:nvPr/>
        </p:nvSpPr>
        <p:spPr>
          <a:xfrm>
            <a:off x="5610000" y="6897585"/>
            <a:ext cx="589793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buSzPts val="700"/>
            </a:pPr>
            <a:r>
              <a:rPr lang="ja-JP" altLang="en-US" sz="6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雀色</a:t>
            </a:r>
            <a:endParaRPr sz="600" b="1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82" name="object 11">
            <a:extLst>
              <a:ext uri="{FF2B5EF4-FFF2-40B4-BE49-F238E27FC236}">
                <a16:creationId xmlns:a16="http://schemas.microsoft.com/office/drawing/2014/main" id="{85AD26F9-57A1-40C9-9C23-84D74CEF11B8}"/>
              </a:ext>
            </a:extLst>
          </p:cNvPr>
          <p:cNvSpPr txBox="1"/>
          <p:nvPr/>
        </p:nvSpPr>
        <p:spPr>
          <a:xfrm>
            <a:off x="7997203" y="6989898"/>
            <a:ext cx="2639048" cy="117693"/>
          </a:xfrm>
          <a:prstGeom prst="rect">
            <a:avLst/>
          </a:prstGeom>
        </p:spPr>
        <p:txBody>
          <a:bodyPr vert="horz" wrap="square" lIns="0" tIns="9875" rIns="0" bIns="0" rtlCol="0">
            <a:spAutoFit/>
          </a:bodyPr>
          <a:lstStyle/>
          <a:p>
            <a:pPr marL="8978">
              <a:spcBef>
                <a:spcPts val="78"/>
              </a:spcBef>
            </a:pPr>
            <a:r>
              <a:rPr sz="700" spc="4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※</a:t>
            </a:r>
            <a:r>
              <a:rPr lang="ja-JP" altLang="en-US" sz="700" spc="4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コダチｋ</a:t>
            </a:r>
            <a:r>
              <a:rPr lang="en-US" altLang="ja-JP" sz="700" spc="4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3</a:t>
            </a:r>
            <a:r>
              <a:rPr lang="ja-JP" altLang="en-US" sz="700" spc="4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を除き、桟デザイン</a:t>
            </a:r>
            <a:r>
              <a:rPr lang="en-US" altLang="ja-JP" sz="700" spc="4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4</a:t>
            </a:r>
            <a:r>
              <a:rPr lang="ja-JP" altLang="en-US" sz="700" spc="4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枚建てもご用意しております。</a:t>
            </a:r>
            <a:endParaRPr sz="700" dirty="0">
              <a:latin typeface="游ゴシック" panose="020B0400000000000000" pitchFamily="50" charset="-128"/>
              <a:ea typeface="游ゴシック" panose="020B0400000000000000" pitchFamily="50" charset="-128"/>
              <a:cs typeface="MS UI Gothic"/>
            </a:endParaRPr>
          </a:p>
        </p:txBody>
      </p:sp>
    </p:spTree>
    <p:extLst>
      <p:ext uri="{BB962C8B-B14F-4D97-AF65-F5344CB8AC3E}">
        <p14:creationId xmlns:p14="http://schemas.microsoft.com/office/powerpoint/2010/main" val="41821111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9">
            <a:extLst>
              <a:ext uri="{FF2B5EF4-FFF2-40B4-BE49-F238E27FC236}">
                <a16:creationId xmlns:a16="http://schemas.microsoft.com/office/drawing/2014/main" id="{87E0D685-7968-1B43-9DB2-6BA9B65101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1938" y="7310438"/>
            <a:ext cx="1260475" cy="18415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None/>
              <a:defRPr/>
            </a:pPr>
            <a:r>
              <a:rPr lang="en-US" altLang="ja-JP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SPD_ent_25_024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2025.3.3</a:t>
            </a:r>
            <a:r>
              <a:rPr lang="ja-JP" alt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発行</a:t>
            </a:r>
          </a:p>
        </p:txBody>
      </p:sp>
      <p:sp>
        <p:nvSpPr>
          <p:cNvPr id="75" name="Google Shape;117;p10">
            <a:extLst>
              <a:ext uri="{FF2B5EF4-FFF2-40B4-BE49-F238E27FC236}">
                <a16:creationId xmlns:a16="http://schemas.microsoft.com/office/drawing/2014/main" id="{FECD81D1-6C3D-447B-B962-BD21F283599B}"/>
              </a:ext>
            </a:extLst>
          </p:cNvPr>
          <p:cNvSpPr txBox="1"/>
          <p:nvPr/>
        </p:nvSpPr>
        <p:spPr>
          <a:xfrm>
            <a:off x="4118447" y="424557"/>
            <a:ext cx="186498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lang="ja-JP" sz="2000" b="1" i="0" u="none" strike="noStrike" cap="none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rial"/>
                <a:sym typeface="Arial"/>
              </a:rPr>
              <a:t>デザイン一覧</a:t>
            </a:r>
            <a:r>
              <a:rPr lang="en-US" altLang="ja-JP" sz="2000" b="1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rial"/>
                <a:sym typeface="Arial"/>
              </a:rPr>
              <a:t>2</a:t>
            </a:r>
            <a:endParaRPr sz="2000" b="1" i="0" u="none" strike="noStrike" cap="none" dirty="0">
              <a:solidFill>
                <a:srgbClr val="000000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Arial"/>
              <a:sym typeface="Arial"/>
            </a:endParaRPr>
          </a:p>
        </p:txBody>
      </p:sp>
      <p:sp>
        <p:nvSpPr>
          <p:cNvPr id="61" name="Text Box 1039">
            <a:extLst>
              <a:ext uri="{FF2B5EF4-FFF2-40B4-BE49-F238E27FC236}">
                <a16:creationId xmlns:a16="http://schemas.microsoft.com/office/drawing/2014/main" id="{F8744BAF-7E09-4501-9B95-3068637B2F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487136"/>
            <a:ext cx="71814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玄関引戸</a:t>
            </a:r>
          </a:p>
        </p:txBody>
      </p:sp>
      <p:sp>
        <p:nvSpPr>
          <p:cNvPr id="62" name="Text Box 1039">
            <a:extLst>
              <a:ext uri="{FF2B5EF4-FFF2-40B4-BE49-F238E27FC236}">
                <a16:creationId xmlns:a16="http://schemas.microsoft.com/office/drawing/2014/main" id="{054303A8-B6E9-4800-9110-7276A6BF7A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2557" y="335280"/>
            <a:ext cx="189795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8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K3</a:t>
            </a:r>
            <a:r>
              <a:rPr lang="ja-JP" altLang="en-US" sz="28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シリーズ</a:t>
            </a:r>
          </a:p>
        </p:txBody>
      </p:sp>
      <p:sp>
        <p:nvSpPr>
          <p:cNvPr id="82" name="Google Shape;124;p10">
            <a:extLst>
              <a:ext uri="{FF2B5EF4-FFF2-40B4-BE49-F238E27FC236}">
                <a16:creationId xmlns:a16="http://schemas.microsoft.com/office/drawing/2014/main" id="{019BA898-4259-4B34-82E7-1FBA236359BA}"/>
              </a:ext>
            </a:extLst>
          </p:cNvPr>
          <p:cNvSpPr txBox="1"/>
          <p:nvPr/>
        </p:nvSpPr>
        <p:spPr>
          <a:xfrm>
            <a:off x="457307" y="2623687"/>
            <a:ext cx="510057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40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84" name="Google Shape;124;p10">
            <a:extLst>
              <a:ext uri="{FF2B5EF4-FFF2-40B4-BE49-F238E27FC236}">
                <a16:creationId xmlns:a16="http://schemas.microsoft.com/office/drawing/2014/main" id="{3EED1D67-CB18-4A82-B4BA-DE164FB37263}"/>
              </a:ext>
            </a:extLst>
          </p:cNvPr>
          <p:cNvSpPr txBox="1"/>
          <p:nvPr/>
        </p:nvSpPr>
        <p:spPr>
          <a:xfrm>
            <a:off x="1445913" y="2624916"/>
            <a:ext cx="465747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13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86" name="Google Shape;124;p10">
            <a:extLst>
              <a:ext uri="{FF2B5EF4-FFF2-40B4-BE49-F238E27FC236}">
                <a16:creationId xmlns:a16="http://schemas.microsoft.com/office/drawing/2014/main" id="{5B90D2A6-3EB3-488C-BD6D-56FAF5DD6DE0}"/>
              </a:ext>
            </a:extLst>
          </p:cNvPr>
          <p:cNvSpPr txBox="1"/>
          <p:nvPr/>
        </p:nvSpPr>
        <p:spPr>
          <a:xfrm>
            <a:off x="1486117" y="4159047"/>
            <a:ext cx="39826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14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88" name="Google Shape;124;p10">
            <a:extLst>
              <a:ext uri="{FF2B5EF4-FFF2-40B4-BE49-F238E27FC236}">
                <a16:creationId xmlns:a16="http://schemas.microsoft.com/office/drawing/2014/main" id="{B3AD8393-4F52-4729-8999-E529B97618F7}"/>
              </a:ext>
            </a:extLst>
          </p:cNvPr>
          <p:cNvSpPr txBox="1"/>
          <p:nvPr/>
        </p:nvSpPr>
        <p:spPr>
          <a:xfrm>
            <a:off x="1488405" y="5784809"/>
            <a:ext cx="503091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15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90" name="Google Shape;104;p9">
            <a:extLst>
              <a:ext uri="{FF2B5EF4-FFF2-40B4-BE49-F238E27FC236}">
                <a16:creationId xmlns:a16="http://schemas.microsoft.com/office/drawing/2014/main" id="{891C021F-FF63-403C-8EB1-E60181A19F5D}"/>
              </a:ext>
            </a:extLst>
          </p:cNvPr>
          <p:cNvSpPr txBox="1"/>
          <p:nvPr/>
        </p:nvSpPr>
        <p:spPr>
          <a:xfrm>
            <a:off x="238417" y="6223302"/>
            <a:ext cx="814688" cy="24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buSzPts val="700"/>
            </a:pPr>
            <a:r>
              <a:rPr lang="ja-JP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■カラー</a:t>
            </a:r>
            <a:endParaRPr sz="1000" b="1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92" name="Google Shape;104;p9">
            <a:extLst>
              <a:ext uri="{FF2B5EF4-FFF2-40B4-BE49-F238E27FC236}">
                <a16:creationId xmlns:a16="http://schemas.microsoft.com/office/drawing/2014/main" id="{68514AD6-B5C3-46D7-B43B-9285C46F448F}"/>
              </a:ext>
            </a:extLst>
          </p:cNvPr>
          <p:cNvSpPr txBox="1"/>
          <p:nvPr/>
        </p:nvSpPr>
        <p:spPr>
          <a:xfrm>
            <a:off x="1378496" y="6883249"/>
            <a:ext cx="526509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buSzPts val="700"/>
            </a:pPr>
            <a:r>
              <a:rPr lang="ja-JP" altLang="en-US" sz="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ブロンズ</a:t>
            </a:r>
            <a:endParaRPr lang="en-US" altLang="ja-JP" sz="600" b="1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  <a:p>
            <a:pPr lvl="0" algn="ctr">
              <a:buClr>
                <a:srgbClr val="000000"/>
              </a:buClr>
              <a:buSzPts val="700"/>
            </a:pPr>
            <a:r>
              <a:rPr lang="ja-JP" altLang="en-US" sz="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艶消し</a:t>
            </a:r>
            <a:endParaRPr sz="600" b="1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93" name="Google Shape;104;p9">
            <a:extLst>
              <a:ext uri="{FF2B5EF4-FFF2-40B4-BE49-F238E27FC236}">
                <a16:creationId xmlns:a16="http://schemas.microsoft.com/office/drawing/2014/main" id="{8E7B7160-659B-4374-A50E-BC33DE4486A0}"/>
              </a:ext>
            </a:extLst>
          </p:cNvPr>
          <p:cNvSpPr txBox="1"/>
          <p:nvPr/>
        </p:nvSpPr>
        <p:spPr>
          <a:xfrm>
            <a:off x="759585" y="6893743"/>
            <a:ext cx="589793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buSzPts val="700"/>
            </a:pPr>
            <a:r>
              <a:rPr lang="ja-JP" altLang="en-US" sz="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オータム</a:t>
            </a:r>
            <a:endParaRPr lang="en-US" altLang="ja-JP" sz="600" b="1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  <a:p>
            <a:pPr lvl="0" algn="ctr">
              <a:buClr>
                <a:srgbClr val="000000"/>
              </a:buClr>
              <a:buSzPts val="700"/>
            </a:pPr>
            <a:r>
              <a:rPr lang="ja-JP" altLang="en-US" sz="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ブラウン</a:t>
            </a:r>
            <a:endParaRPr sz="600" b="1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371EDD82-28DD-4674-B5F0-E51B4B2178DD}"/>
              </a:ext>
            </a:extLst>
          </p:cNvPr>
          <p:cNvSpPr txBox="1"/>
          <p:nvPr/>
        </p:nvSpPr>
        <p:spPr>
          <a:xfrm>
            <a:off x="97628" y="1000410"/>
            <a:ext cx="4085752" cy="21544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ja-JP" altLang="en-US" sz="14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光悦</a:t>
            </a: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8C766F0E-7153-4374-AB13-356EE0A593C6}"/>
              </a:ext>
            </a:extLst>
          </p:cNvPr>
          <p:cNvSpPr txBox="1"/>
          <p:nvPr/>
        </p:nvSpPr>
        <p:spPr>
          <a:xfrm>
            <a:off x="4295280" y="999241"/>
            <a:ext cx="4079423" cy="21544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ja-JP" altLang="en-US" sz="14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花伝</a:t>
            </a:r>
          </a:p>
        </p:txBody>
      </p:sp>
      <p:sp>
        <p:nvSpPr>
          <p:cNvPr id="97" name="Google Shape;124;p10">
            <a:extLst>
              <a:ext uri="{FF2B5EF4-FFF2-40B4-BE49-F238E27FC236}">
                <a16:creationId xmlns:a16="http://schemas.microsoft.com/office/drawing/2014/main" id="{65626F4D-EA03-4274-A437-F6E17B4D7DB6}"/>
              </a:ext>
            </a:extLst>
          </p:cNvPr>
          <p:cNvSpPr txBox="1"/>
          <p:nvPr/>
        </p:nvSpPr>
        <p:spPr>
          <a:xfrm>
            <a:off x="425564" y="4137991"/>
            <a:ext cx="406371" cy="1845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11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98" name="Google Shape;124;p10">
            <a:extLst>
              <a:ext uri="{FF2B5EF4-FFF2-40B4-BE49-F238E27FC236}">
                <a16:creationId xmlns:a16="http://schemas.microsoft.com/office/drawing/2014/main" id="{408A6D51-CC1A-4A48-9A84-5D2CA262EDF8}"/>
              </a:ext>
            </a:extLst>
          </p:cNvPr>
          <p:cNvSpPr txBox="1"/>
          <p:nvPr/>
        </p:nvSpPr>
        <p:spPr>
          <a:xfrm>
            <a:off x="2458117" y="2631065"/>
            <a:ext cx="503091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16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99" name="Google Shape;124;p10">
            <a:extLst>
              <a:ext uri="{FF2B5EF4-FFF2-40B4-BE49-F238E27FC236}">
                <a16:creationId xmlns:a16="http://schemas.microsoft.com/office/drawing/2014/main" id="{976E5E5E-6707-4506-BE05-73BB49585B50}"/>
              </a:ext>
            </a:extLst>
          </p:cNvPr>
          <p:cNvSpPr txBox="1"/>
          <p:nvPr/>
        </p:nvSpPr>
        <p:spPr>
          <a:xfrm>
            <a:off x="2511256" y="4160196"/>
            <a:ext cx="503091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17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00" name="Google Shape;124;p10">
            <a:extLst>
              <a:ext uri="{FF2B5EF4-FFF2-40B4-BE49-F238E27FC236}">
                <a16:creationId xmlns:a16="http://schemas.microsoft.com/office/drawing/2014/main" id="{7B32E46F-C3B1-4C39-849F-331132749538}"/>
              </a:ext>
            </a:extLst>
          </p:cNvPr>
          <p:cNvSpPr txBox="1"/>
          <p:nvPr/>
        </p:nvSpPr>
        <p:spPr>
          <a:xfrm>
            <a:off x="2514920" y="5782881"/>
            <a:ext cx="503091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18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111DE641-AE41-4563-A794-DA817225D6B2}"/>
              </a:ext>
            </a:extLst>
          </p:cNvPr>
          <p:cNvSpPr txBox="1"/>
          <p:nvPr/>
        </p:nvSpPr>
        <p:spPr>
          <a:xfrm>
            <a:off x="8494748" y="999241"/>
            <a:ext cx="2127258" cy="21544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ja-JP" altLang="en-US" sz="14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やまと</a:t>
            </a:r>
          </a:p>
        </p:txBody>
      </p:sp>
      <p:sp>
        <p:nvSpPr>
          <p:cNvPr id="102" name="Google Shape;124;p10">
            <a:extLst>
              <a:ext uri="{FF2B5EF4-FFF2-40B4-BE49-F238E27FC236}">
                <a16:creationId xmlns:a16="http://schemas.microsoft.com/office/drawing/2014/main" id="{146DA443-09D5-4666-911E-86AAA2C0620E}"/>
              </a:ext>
            </a:extLst>
          </p:cNvPr>
          <p:cNvSpPr txBox="1"/>
          <p:nvPr/>
        </p:nvSpPr>
        <p:spPr>
          <a:xfrm>
            <a:off x="3512572" y="2631121"/>
            <a:ext cx="503091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24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03" name="Google Shape;124;p10">
            <a:extLst>
              <a:ext uri="{FF2B5EF4-FFF2-40B4-BE49-F238E27FC236}">
                <a16:creationId xmlns:a16="http://schemas.microsoft.com/office/drawing/2014/main" id="{D0336FE6-76C0-40EF-B03E-A4F7BFAA1CA3}"/>
              </a:ext>
            </a:extLst>
          </p:cNvPr>
          <p:cNvSpPr txBox="1"/>
          <p:nvPr/>
        </p:nvSpPr>
        <p:spPr>
          <a:xfrm>
            <a:off x="6735469" y="4158790"/>
            <a:ext cx="503091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17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04" name="Google Shape;124;p10">
            <a:extLst>
              <a:ext uri="{FF2B5EF4-FFF2-40B4-BE49-F238E27FC236}">
                <a16:creationId xmlns:a16="http://schemas.microsoft.com/office/drawing/2014/main" id="{33732376-A2C0-49CA-AF90-DB0856AD589D}"/>
              </a:ext>
            </a:extLst>
          </p:cNvPr>
          <p:cNvSpPr txBox="1"/>
          <p:nvPr/>
        </p:nvSpPr>
        <p:spPr>
          <a:xfrm>
            <a:off x="6728676" y="5767304"/>
            <a:ext cx="503091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18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05" name="Google Shape;124;p10">
            <a:extLst>
              <a:ext uri="{FF2B5EF4-FFF2-40B4-BE49-F238E27FC236}">
                <a16:creationId xmlns:a16="http://schemas.microsoft.com/office/drawing/2014/main" id="{E5F36930-EB2A-43E2-B55F-6842E6ECAD07}"/>
              </a:ext>
            </a:extLst>
          </p:cNvPr>
          <p:cNvSpPr txBox="1"/>
          <p:nvPr/>
        </p:nvSpPr>
        <p:spPr>
          <a:xfrm>
            <a:off x="6714391" y="2616281"/>
            <a:ext cx="402018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16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06" name="Google Shape;124;p10">
            <a:extLst>
              <a:ext uri="{FF2B5EF4-FFF2-40B4-BE49-F238E27FC236}">
                <a16:creationId xmlns:a16="http://schemas.microsoft.com/office/drawing/2014/main" id="{164A2DD0-0835-4A15-80F2-8FC80502B05D}"/>
              </a:ext>
            </a:extLst>
          </p:cNvPr>
          <p:cNvSpPr txBox="1"/>
          <p:nvPr/>
        </p:nvSpPr>
        <p:spPr>
          <a:xfrm>
            <a:off x="4689720" y="4142672"/>
            <a:ext cx="503091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11</a:t>
            </a:r>
            <a:r>
              <a:rPr lang="ja-JP" altLang="en-US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lang="ja-JP" altLang="en-US"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07" name="Google Shape;124;p10">
            <a:extLst>
              <a:ext uri="{FF2B5EF4-FFF2-40B4-BE49-F238E27FC236}">
                <a16:creationId xmlns:a16="http://schemas.microsoft.com/office/drawing/2014/main" id="{B009295F-6EDD-4501-9A1D-7406D6208E7B}"/>
              </a:ext>
            </a:extLst>
          </p:cNvPr>
          <p:cNvSpPr txBox="1"/>
          <p:nvPr/>
        </p:nvSpPr>
        <p:spPr>
          <a:xfrm>
            <a:off x="7749469" y="5774320"/>
            <a:ext cx="503091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25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08" name="Google Shape;124;p10">
            <a:extLst>
              <a:ext uri="{FF2B5EF4-FFF2-40B4-BE49-F238E27FC236}">
                <a16:creationId xmlns:a16="http://schemas.microsoft.com/office/drawing/2014/main" id="{9123B776-EC1F-4535-AD69-B01648E66296}"/>
              </a:ext>
            </a:extLst>
          </p:cNvPr>
          <p:cNvSpPr txBox="1"/>
          <p:nvPr/>
        </p:nvSpPr>
        <p:spPr>
          <a:xfrm>
            <a:off x="7750353" y="2611950"/>
            <a:ext cx="503091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19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09" name="Google Shape;124;p10">
            <a:extLst>
              <a:ext uri="{FF2B5EF4-FFF2-40B4-BE49-F238E27FC236}">
                <a16:creationId xmlns:a16="http://schemas.microsoft.com/office/drawing/2014/main" id="{23460387-807C-4CC9-AEE6-9B30B496EE5F}"/>
              </a:ext>
            </a:extLst>
          </p:cNvPr>
          <p:cNvSpPr txBox="1"/>
          <p:nvPr/>
        </p:nvSpPr>
        <p:spPr>
          <a:xfrm>
            <a:off x="7761523" y="4152876"/>
            <a:ext cx="503091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20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10" name="Google Shape;124;p10">
            <a:extLst>
              <a:ext uri="{FF2B5EF4-FFF2-40B4-BE49-F238E27FC236}">
                <a16:creationId xmlns:a16="http://schemas.microsoft.com/office/drawing/2014/main" id="{CE967270-C3EB-439F-8524-FDE1063290AD}"/>
              </a:ext>
            </a:extLst>
          </p:cNvPr>
          <p:cNvSpPr txBox="1"/>
          <p:nvPr/>
        </p:nvSpPr>
        <p:spPr>
          <a:xfrm>
            <a:off x="4662128" y="5766700"/>
            <a:ext cx="503091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41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11" name="Google Shape;124;p10">
            <a:extLst>
              <a:ext uri="{FF2B5EF4-FFF2-40B4-BE49-F238E27FC236}">
                <a16:creationId xmlns:a16="http://schemas.microsoft.com/office/drawing/2014/main" id="{087A4034-EAD5-4367-8EAB-55E1C6CAA43B}"/>
              </a:ext>
            </a:extLst>
          </p:cNvPr>
          <p:cNvSpPr txBox="1"/>
          <p:nvPr/>
        </p:nvSpPr>
        <p:spPr>
          <a:xfrm>
            <a:off x="4650405" y="2610741"/>
            <a:ext cx="503091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40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12" name="Google Shape;124;p10">
            <a:extLst>
              <a:ext uri="{FF2B5EF4-FFF2-40B4-BE49-F238E27FC236}">
                <a16:creationId xmlns:a16="http://schemas.microsoft.com/office/drawing/2014/main" id="{7513059D-1A87-4A1B-91F1-8DEFE360A1FC}"/>
              </a:ext>
            </a:extLst>
          </p:cNvPr>
          <p:cNvSpPr txBox="1"/>
          <p:nvPr/>
        </p:nvSpPr>
        <p:spPr>
          <a:xfrm>
            <a:off x="5679370" y="2615821"/>
            <a:ext cx="503091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1</a:t>
            </a:r>
            <a:r>
              <a:rPr lang="en-US" alt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3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cxnSp>
        <p:nvCxnSpPr>
          <p:cNvPr id="113" name="Google Shape;85;p9">
            <a:extLst>
              <a:ext uri="{FF2B5EF4-FFF2-40B4-BE49-F238E27FC236}">
                <a16:creationId xmlns:a16="http://schemas.microsoft.com/office/drawing/2014/main" id="{4B025AAE-2B92-4606-8E3C-0A07411ABCC9}"/>
              </a:ext>
            </a:extLst>
          </p:cNvPr>
          <p:cNvCxnSpPr>
            <a:cxnSpLocks/>
          </p:cNvCxnSpPr>
          <p:nvPr/>
        </p:nvCxnSpPr>
        <p:spPr>
          <a:xfrm>
            <a:off x="369282" y="6202501"/>
            <a:ext cx="10108218" cy="0"/>
          </a:xfrm>
          <a:prstGeom prst="straightConnector1">
            <a:avLst/>
          </a:prstGeom>
          <a:noFill/>
          <a:ln w="12700" cap="flat" cmpd="sng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4" name="Google Shape;104;p9">
            <a:extLst>
              <a:ext uri="{FF2B5EF4-FFF2-40B4-BE49-F238E27FC236}">
                <a16:creationId xmlns:a16="http://schemas.microsoft.com/office/drawing/2014/main" id="{8D3E2391-996C-4BE2-A660-5693823DB4DB}"/>
              </a:ext>
            </a:extLst>
          </p:cNvPr>
          <p:cNvSpPr txBox="1"/>
          <p:nvPr/>
        </p:nvSpPr>
        <p:spPr>
          <a:xfrm>
            <a:off x="299041" y="6414883"/>
            <a:ext cx="504825" cy="215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buSzPts val="700"/>
            </a:pPr>
            <a:r>
              <a:rPr lang="ja-JP" altLang="en-US" sz="8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光悦</a:t>
            </a:r>
            <a:endParaRPr sz="800" b="1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cxnSp>
        <p:nvCxnSpPr>
          <p:cNvPr id="115" name="Google Shape;85;p9">
            <a:extLst>
              <a:ext uri="{FF2B5EF4-FFF2-40B4-BE49-F238E27FC236}">
                <a16:creationId xmlns:a16="http://schemas.microsoft.com/office/drawing/2014/main" id="{8865744A-2C79-4FE7-99BB-E1E1A4CD97EA}"/>
              </a:ext>
            </a:extLst>
          </p:cNvPr>
          <p:cNvCxnSpPr>
            <a:cxnSpLocks/>
          </p:cNvCxnSpPr>
          <p:nvPr/>
        </p:nvCxnSpPr>
        <p:spPr>
          <a:xfrm>
            <a:off x="764413" y="6516234"/>
            <a:ext cx="1254888" cy="0"/>
          </a:xfrm>
          <a:prstGeom prst="straightConnector1">
            <a:avLst/>
          </a:prstGeom>
          <a:noFill/>
          <a:ln w="12700" cap="flat" cmpd="sng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6" name="Google Shape;104;p9">
            <a:extLst>
              <a:ext uri="{FF2B5EF4-FFF2-40B4-BE49-F238E27FC236}">
                <a16:creationId xmlns:a16="http://schemas.microsoft.com/office/drawing/2014/main" id="{CBA36A04-0FDF-4C64-9B0C-9DF9074A499B}"/>
              </a:ext>
            </a:extLst>
          </p:cNvPr>
          <p:cNvSpPr txBox="1"/>
          <p:nvPr/>
        </p:nvSpPr>
        <p:spPr>
          <a:xfrm>
            <a:off x="2091911" y="6402785"/>
            <a:ext cx="605072" cy="215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buSzPts val="700"/>
            </a:pPr>
            <a:r>
              <a:rPr lang="ja-JP" altLang="en-US" sz="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花伝</a:t>
            </a:r>
            <a:endParaRPr sz="800" b="1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cxnSp>
        <p:nvCxnSpPr>
          <p:cNvPr id="117" name="Google Shape;85;p9">
            <a:extLst>
              <a:ext uri="{FF2B5EF4-FFF2-40B4-BE49-F238E27FC236}">
                <a16:creationId xmlns:a16="http://schemas.microsoft.com/office/drawing/2014/main" id="{756912BE-7DCB-4774-8D0F-8D680BB77CB9}"/>
              </a:ext>
            </a:extLst>
          </p:cNvPr>
          <p:cNvCxnSpPr>
            <a:cxnSpLocks/>
          </p:cNvCxnSpPr>
          <p:nvPr/>
        </p:nvCxnSpPr>
        <p:spPr>
          <a:xfrm>
            <a:off x="2587441" y="6504136"/>
            <a:ext cx="1213034" cy="0"/>
          </a:xfrm>
          <a:prstGeom prst="straightConnector1">
            <a:avLst/>
          </a:prstGeom>
          <a:noFill/>
          <a:ln w="12700" cap="flat" cmpd="sng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18" name="図 117">
            <a:extLst>
              <a:ext uri="{FF2B5EF4-FFF2-40B4-BE49-F238E27FC236}">
                <a16:creationId xmlns:a16="http://schemas.microsoft.com/office/drawing/2014/main" id="{7B8993DD-7EE8-41DE-BB9B-BD824DAE60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3855" y="6605303"/>
            <a:ext cx="408091" cy="300293"/>
          </a:xfrm>
          <a:prstGeom prst="rect">
            <a:avLst/>
          </a:prstGeom>
        </p:spPr>
      </p:pic>
      <p:sp>
        <p:nvSpPr>
          <p:cNvPr id="119" name="Google Shape;104;p9">
            <a:extLst>
              <a:ext uri="{FF2B5EF4-FFF2-40B4-BE49-F238E27FC236}">
                <a16:creationId xmlns:a16="http://schemas.microsoft.com/office/drawing/2014/main" id="{658C3502-9AB4-41D6-88A7-6A1448C19339}"/>
              </a:ext>
            </a:extLst>
          </p:cNvPr>
          <p:cNvSpPr txBox="1"/>
          <p:nvPr/>
        </p:nvSpPr>
        <p:spPr>
          <a:xfrm>
            <a:off x="3953013" y="6397296"/>
            <a:ext cx="504825" cy="215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buSzPts val="700"/>
            </a:pPr>
            <a:r>
              <a:rPr lang="ja-JP" altLang="en-US" sz="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やまと</a:t>
            </a:r>
            <a:endParaRPr sz="800" b="1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cxnSp>
        <p:nvCxnSpPr>
          <p:cNvPr id="120" name="Google Shape;85;p9">
            <a:extLst>
              <a:ext uri="{FF2B5EF4-FFF2-40B4-BE49-F238E27FC236}">
                <a16:creationId xmlns:a16="http://schemas.microsoft.com/office/drawing/2014/main" id="{114FE8FF-4C5A-4AD5-A75D-2E4771515D13}"/>
              </a:ext>
            </a:extLst>
          </p:cNvPr>
          <p:cNvCxnSpPr>
            <a:cxnSpLocks/>
          </p:cNvCxnSpPr>
          <p:nvPr/>
        </p:nvCxnSpPr>
        <p:spPr>
          <a:xfrm>
            <a:off x="4428275" y="6498647"/>
            <a:ext cx="610806" cy="0"/>
          </a:xfrm>
          <a:prstGeom prst="straightConnector1">
            <a:avLst/>
          </a:prstGeom>
          <a:noFill/>
          <a:ln w="12700" cap="flat" cmpd="sng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1" name="Google Shape;104;p9">
            <a:extLst>
              <a:ext uri="{FF2B5EF4-FFF2-40B4-BE49-F238E27FC236}">
                <a16:creationId xmlns:a16="http://schemas.microsoft.com/office/drawing/2014/main" id="{98D50508-1963-47F7-964D-B9B2DE15BB0C}"/>
              </a:ext>
            </a:extLst>
          </p:cNvPr>
          <p:cNvSpPr txBox="1"/>
          <p:nvPr/>
        </p:nvSpPr>
        <p:spPr>
          <a:xfrm>
            <a:off x="3176419" y="6904083"/>
            <a:ext cx="629308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buSzPts val="700"/>
            </a:pPr>
            <a:r>
              <a:rPr lang="ja-JP" altLang="en-US" sz="6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檜調</a:t>
            </a:r>
            <a:endParaRPr sz="600" b="1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22" name="Google Shape;104;p9">
            <a:extLst>
              <a:ext uri="{FF2B5EF4-FFF2-40B4-BE49-F238E27FC236}">
                <a16:creationId xmlns:a16="http://schemas.microsoft.com/office/drawing/2014/main" id="{CB316A4F-8CC4-4FA4-8503-EDB0257BE4BB}"/>
              </a:ext>
            </a:extLst>
          </p:cNvPr>
          <p:cNvSpPr txBox="1"/>
          <p:nvPr/>
        </p:nvSpPr>
        <p:spPr>
          <a:xfrm>
            <a:off x="4428891" y="6888059"/>
            <a:ext cx="589793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buSzPts val="700"/>
            </a:pPr>
            <a:r>
              <a:rPr lang="ja-JP" altLang="en-US" sz="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柿渋調</a:t>
            </a:r>
            <a:endParaRPr sz="600" b="1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pic>
        <p:nvPicPr>
          <p:cNvPr id="123" name="Picture 2">
            <a:extLst>
              <a:ext uri="{FF2B5EF4-FFF2-40B4-BE49-F238E27FC236}">
                <a16:creationId xmlns:a16="http://schemas.microsoft.com/office/drawing/2014/main" id="{195A2D9D-62C8-4325-AABC-0AD618B4A7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8ECE0"/>
              </a:clrFrom>
              <a:clrTo>
                <a:srgbClr val="F8ECE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837" y="1334724"/>
            <a:ext cx="100800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4" name="Picture 4">
            <a:extLst>
              <a:ext uri="{FF2B5EF4-FFF2-40B4-BE49-F238E27FC236}">
                <a16:creationId xmlns:a16="http://schemas.microsoft.com/office/drawing/2014/main" id="{1FC44E1B-94A4-45B3-B2AF-D6A84CAA9C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4EAE0"/>
              </a:clrFrom>
              <a:clrTo>
                <a:srgbClr val="F4EAE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44" y="2878177"/>
            <a:ext cx="100800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5" name="Picture 6">
            <a:extLst>
              <a:ext uri="{FF2B5EF4-FFF2-40B4-BE49-F238E27FC236}">
                <a16:creationId xmlns:a16="http://schemas.microsoft.com/office/drawing/2014/main" id="{3401EC6F-95B4-4CE1-8C17-52D1058406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8ECE0"/>
              </a:clrFrom>
              <a:clrTo>
                <a:srgbClr val="F8ECE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49" y="4516431"/>
            <a:ext cx="100800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6" name="Google Shape;124;p10">
            <a:extLst>
              <a:ext uri="{FF2B5EF4-FFF2-40B4-BE49-F238E27FC236}">
                <a16:creationId xmlns:a16="http://schemas.microsoft.com/office/drawing/2014/main" id="{D78F14F6-69D0-4727-9470-10C3B764F3BF}"/>
              </a:ext>
            </a:extLst>
          </p:cNvPr>
          <p:cNvSpPr txBox="1"/>
          <p:nvPr/>
        </p:nvSpPr>
        <p:spPr>
          <a:xfrm>
            <a:off x="467624" y="5790164"/>
            <a:ext cx="510057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41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pic>
        <p:nvPicPr>
          <p:cNvPr id="127" name="図 126">
            <a:extLst>
              <a:ext uri="{FF2B5EF4-FFF2-40B4-BE49-F238E27FC236}">
                <a16:creationId xmlns:a16="http://schemas.microsoft.com/office/drawing/2014/main" id="{1149C8AE-397E-461E-97D4-521C1B24B22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9184" y="1337775"/>
            <a:ext cx="935518" cy="1260000"/>
          </a:xfrm>
          <a:prstGeom prst="rect">
            <a:avLst/>
          </a:prstGeom>
        </p:spPr>
      </p:pic>
      <p:pic>
        <p:nvPicPr>
          <p:cNvPr id="128" name="Picture 8">
            <a:extLst>
              <a:ext uri="{FF2B5EF4-FFF2-40B4-BE49-F238E27FC236}">
                <a16:creationId xmlns:a16="http://schemas.microsoft.com/office/drawing/2014/main" id="{8BF887CA-894C-41AF-8B76-DA2DA8060D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3E9DF"/>
              </a:clrFrom>
              <a:clrTo>
                <a:srgbClr val="F3E9D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403" y="2883230"/>
            <a:ext cx="1007999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9" name="Picture 10">
            <a:extLst>
              <a:ext uri="{FF2B5EF4-FFF2-40B4-BE49-F238E27FC236}">
                <a16:creationId xmlns:a16="http://schemas.microsoft.com/office/drawing/2014/main" id="{5364DB74-0E05-4FE8-AAEB-18C0FFF349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4EAE0"/>
              </a:clrFrom>
              <a:clrTo>
                <a:srgbClr val="F4EAE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040" y="4502515"/>
            <a:ext cx="100800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0" name="Picture 12">
            <a:extLst>
              <a:ext uri="{FF2B5EF4-FFF2-40B4-BE49-F238E27FC236}">
                <a16:creationId xmlns:a16="http://schemas.microsoft.com/office/drawing/2014/main" id="{203187B6-013F-4AAB-AE6C-C6F94F4A0E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4EAE0"/>
              </a:clrFrom>
              <a:clrTo>
                <a:srgbClr val="F4EAE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6792" y="1342248"/>
            <a:ext cx="100800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1" name="Picture 14">
            <a:extLst>
              <a:ext uri="{FF2B5EF4-FFF2-40B4-BE49-F238E27FC236}">
                <a16:creationId xmlns:a16="http://schemas.microsoft.com/office/drawing/2014/main" id="{0E46056D-BC0C-4EF0-B59F-1853C01BC2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4EAE0"/>
              </a:clrFrom>
              <a:clrTo>
                <a:srgbClr val="F4EAE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068" y="2892512"/>
            <a:ext cx="100800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2" name="Picture 16">
            <a:extLst>
              <a:ext uri="{FF2B5EF4-FFF2-40B4-BE49-F238E27FC236}">
                <a16:creationId xmlns:a16="http://schemas.microsoft.com/office/drawing/2014/main" id="{1BC4D4DE-8242-448D-8356-26B54E6531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3E9DF"/>
              </a:clrFrom>
              <a:clrTo>
                <a:srgbClr val="F3E9D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9728" y="4516431"/>
            <a:ext cx="1007999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" name="Picture 18">
            <a:extLst>
              <a:ext uri="{FF2B5EF4-FFF2-40B4-BE49-F238E27FC236}">
                <a16:creationId xmlns:a16="http://schemas.microsoft.com/office/drawing/2014/main" id="{8A2A3069-768F-4947-B177-A1595F3FF6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858" y="1342248"/>
            <a:ext cx="911843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4" name="Picture 20">
            <a:extLst>
              <a:ext uri="{FF2B5EF4-FFF2-40B4-BE49-F238E27FC236}">
                <a16:creationId xmlns:a16="http://schemas.microsoft.com/office/drawing/2014/main" id="{C2EA0528-D3BA-4951-9204-AD71850331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4EAE0"/>
              </a:clrFrom>
              <a:clrTo>
                <a:srgbClr val="F4EAE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042" y="1359396"/>
            <a:ext cx="100800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5" name="Picture 22">
            <a:extLst>
              <a:ext uri="{FF2B5EF4-FFF2-40B4-BE49-F238E27FC236}">
                <a16:creationId xmlns:a16="http://schemas.microsoft.com/office/drawing/2014/main" id="{DCE5391C-95DD-4A35-AECE-4DB3A3D767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4EAE0"/>
              </a:clrFrom>
              <a:clrTo>
                <a:srgbClr val="F4EAE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3631" y="2897533"/>
            <a:ext cx="100800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6" name="Picture 24">
            <a:extLst>
              <a:ext uri="{FF2B5EF4-FFF2-40B4-BE49-F238E27FC236}">
                <a16:creationId xmlns:a16="http://schemas.microsoft.com/office/drawing/2014/main" id="{D9D46EF8-E028-4E72-9E54-3E45B547D0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4EAE0"/>
              </a:clrFrom>
              <a:clrTo>
                <a:srgbClr val="F4EAE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6601" y="4505860"/>
            <a:ext cx="1010803" cy="1263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7" name="Picture 26">
            <a:extLst>
              <a:ext uri="{FF2B5EF4-FFF2-40B4-BE49-F238E27FC236}">
                <a16:creationId xmlns:a16="http://schemas.microsoft.com/office/drawing/2014/main" id="{BA3F9528-2090-4D52-8C02-415E011F51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clrChange>
              <a:clrFrom>
                <a:srgbClr val="F4EAE0"/>
              </a:clrFrom>
              <a:clrTo>
                <a:srgbClr val="F4EAE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2303" y="1364379"/>
            <a:ext cx="100800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8" name="Picture 28">
            <a:extLst>
              <a:ext uri="{FF2B5EF4-FFF2-40B4-BE49-F238E27FC236}">
                <a16:creationId xmlns:a16="http://schemas.microsoft.com/office/drawing/2014/main" id="{33609961-6AB9-4522-B8F0-9C07173444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clrChange>
              <a:clrFrom>
                <a:srgbClr val="F4EAE0"/>
              </a:clrFrom>
              <a:clrTo>
                <a:srgbClr val="F4EAE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4553" y="2890889"/>
            <a:ext cx="100800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9" name="Picture 30">
            <a:extLst>
              <a:ext uri="{FF2B5EF4-FFF2-40B4-BE49-F238E27FC236}">
                <a16:creationId xmlns:a16="http://schemas.microsoft.com/office/drawing/2014/main" id="{B4989E1A-8807-40A5-99E5-C2095601E5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7116" y="4511118"/>
            <a:ext cx="910557" cy="1251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0" name="Picture 32">
            <a:extLst>
              <a:ext uri="{FF2B5EF4-FFF2-40B4-BE49-F238E27FC236}">
                <a16:creationId xmlns:a16="http://schemas.microsoft.com/office/drawing/2014/main" id="{429826EF-39DA-4426-970C-0C4A329E9E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clrChange>
              <a:clrFrom>
                <a:srgbClr val="F8ECE0"/>
              </a:clrFrom>
              <a:clrTo>
                <a:srgbClr val="F8ECE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779" y="1351431"/>
            <a:ext cx="100800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1" name="Picture 34">
            <a:extLst>
              <a:ext uri="{FF2B5EF4-FFF2-40B4-BE49-F238E27FC236}">
                <a16:creationId xmlns:a16="http://schemas.microsoft.com/office/drawing/2014/main" id="{8EA842A4-F18D-4158-88D5-5C7DB7D2AB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clrChange>
              <a:clrFrom>
                <a:srgbClr val="F4EAE0"/>
              </a:clrFrom>
              <a:clrTo>
                <a:srgbClr val="F4EAE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288" y="2883230"/>
            <a:ext cx="100800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2" name="Picture 36">
            <a:extLst>
              <a:ext uri="{FF2B5EF4-FFF2-40B4-BE49-F238E27FC236}">
                <a16:creationId xmlns:a16="http://schemas.microsoft.com/office/drawing/2014/main" id="{9FC01DAA-A8C5-4B7B-83C6-C33F919E9C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clrChange>
              <a:clrFrom>
                <a:srgbClr val="F8ECE0"/>
              </a:clrFrom>
              <a:clrTo>
                <a:srgbClr val="F8ECE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288" y="4511202"/>
            <a:ext cx="100800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" name="図 142">
            <a:extLst>
              <a:ext uri="{FF2B5EF4-FFF2-40B4-BE49-F238E27FC236}">
                <a16:creationId xmlns:a16="http://schemas.microsoft.com/office/drawing/2014/main" id="{B1A47DBE-359A-44DC-BF06-281902F80A25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5370298" y="1355166"/>
            <a:ext cx="929091" cy="1260000"/>
          </a:xfrm>
          <a:prstGeom prst="rect">
            <a:avLst/>
          </a:prstGeom>
        </p:spPr>
      </p:pic>
      <p:pic>
        <p:nvPicPr>
          <p:cNvPr id="144" name="Picture 38">
            <a:extLst>
              <a:ext uri="{FF2B5EF4-FFF2-40B4-BE49-F238E27FC236}">
                <a16:creationId xmlns:a16="http://schemas.microsoft.com/office/drawing/2014/main" id="{69DC39C1-41B2-412D-B01C-5CB7309FEA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clrChange>
              <a:clrFrom>
                <a:srgbClr val="F4EAE0"/>
              </a:clrFrom>
              <a:clrTo>
                <a:srgbClr val="F4EAE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9047" y="2898859"/>
            <a:ext cx="1008001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5" name="Google Shape;124;p10">
            <a:extLst>
              <a:ext uri="{FF2B5EF4-FFF2-40B4-BE49-F238E27FC236}">
                <a16:creationId xmlns:a16="http://schemas.microsoft.com/office/drawing/2014/main" id="{E4406AA5-7D52-4C37-A7E1-B4B72A6EFDBC}"/>
              </a:ext>
            </a:extLst>
          </p:cNvPr>
          <p:cNvSpPr txBox="1"/>
          <p:nvPr/>
        </p:nvSpPr>
        <p:spPr>
          <a:xfrm>
            <a:off x="5717819" y="4157383"/>
            <a:ext cx="503091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14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pic>
        <p:nvPicPr>
          <p:cNvPr id="146" name="Picture 40">
            <a:extLst>
              <a:ext uri="{FF2B5EF4-FFF2-40B4-BE49-F238E27FC236}">
                <a16:creationId xmlns:a16="http://schemas.microsoft.com/office/drawing/2014/main" id="{A46CEF9E-5003-44E8-9AC6-CC2843C9BE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>
            <a:clrChange>
              <a:clrFrom>
                <a:srgbClr val="F4EAE0"/>
              </a:clrFrom>
              <a:clrTo>
                <a:srgbClr val="F4EAE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1138" y="4511118"/>
            <a:ext cx="100800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7" name="Google Shape;124;p10">
            <a:extLst>
              <a:ext uri="{FF2B5EF4-FFF2-40B4-BE49-F238E27FC236}">
                <a16:creationId xmlns:a16="http://schemas.microsoft.com/office/drawing/2014/main" id="{23D59B32-B59B-4AA5-90F2-900AC8C791E8}"/>
              </a:ext>
            </a:extLst>
          </p:cNvPr>
          <p:cNvSpPr txBox="1"/>
          <p:nvPr/>
        </p:nvSpPr>
        <p:spPr>
          <a:xfrm>
            <a:off x="5686117" y="5771118"/>
            <a:ext cx="503091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15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pic>
        <p:nvPicPr>
          <p:cNvPr id="148" name="Picture 2">
            <a:extLst>
              <a:ext uri="{FF2B5EF4-FFF2-40B4-BE49-F238E27FC236}">
                <a16:creationId xmlns:a16="http://schemas.microsoft.com/office/drawing/2014/main" id="{77D6B500-07F7-421A-9388-951F15B340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0594" y="1359396"/>
            <a:ext cx="909905" cy="1255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9" name="Google Shape;124;p10">
            <a:extLst>
              <a:ext uri="{FF2B5EF4-FFF2-40B4-BE49-F238E27FC236}">
                <a16:creationId xmlns:a16="http://schemas.microsoft.com/office/drawing/2014/main" id="{C65A749B-238A-4B96-B918-709B1ECD4C3B}"/>
              </a:ext>
            </a:extLst>
          </p:cNvPr>
          <p:cNvSpPr txBox="1"/>
          <p:nvPr/>
        </p:nvSpPr>
        <p:spPr>
          <a:xfrm>
            <a:off x="8909617" y="2624019"/>
            <a:ext cx="471221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40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pic>
        <p:nvPicPr>
          <p:cNvPr id="151" name="Picture 4">
            <a:extLst>
              <a:ext uri="{FF2B5EF4-FFF2-40B4-BE49-F238E27FC236}">
                <a16:creationId xmlns:a16="http://schemas.microsoft.com/office/drawing/2014/main" id="{9774EDBD-5C75-4FBD-8D0D-701D0C09BE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7138" y="2892239"/>
            <a:ext cx="903169" cy="1245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" name="Google Shape;124;p10">
            <a:extLst>
              <a:ext uri="{FF2B5EF4-FFF2-40B4-BE49-F238E27FC236}">
                <a16:creationId xmlns:a16="http://schemas.microsoft.com/office/drawing/2014/main" id="{4469E16E-F76B-4B94-8C6D-E055305BAFEC}"/>
              </a:ext>
            </a:extLst>
          </p:cNvPr>
          <p:cNvSpPr txBox="1"/>
          <p:nvPr/>
        </p:nvSpPr>
        <p:spPr>
          <a:xfrm>
            <a:off x="8871724" y="4148009"/>
            <a:ext cx="503091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16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pic>
        <p:nvPicPr>
          <p:cNvPr id="155" name="Picture 6">
            <a:extLst>
              <a:ext uri="{FF2B5EF4-FFF2-40B4-BE49-F238E27FC236}">
                <a16:creationId xmlns:a16="http://schemas.microsoft.com/office/drawing/2014/main" id="{330921B5-B5D3-49F9-9927-2F98E90C71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6523" y="4510822"/>
            <a:ext cx="903908" cy="124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6" name="Google Shape;124;p10">
            <a:extLst>
              <a:ext uri="{FF2B5EF4-FFF2-40B4-BE49-F238E27FC236}">
                <a16:creationId xmlns:a16="http://schemas.microsoft.com/office/drawing/2014/main" id="{559E00F1-3B8D-48A2-8BE5-B877F8C618C4}"/>
              </a:ext>
            </a:extLst>
          </p:cNvPr>
          <p:cNvSpPr txBox="1"/>
          <p:nvPr/>
        </p:nvSpPr>
        <p:spPr>
          <a:xfrm>
            <a:off x="8886342" y="5763772"/>
            <a:ext cx="503091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17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pic>
        <p:nvPicPr>
          <p:cNvPr id="157" name="Picture 8">
            <a:extLst>
              <a:ext uri="{FF2B5EF4-FFF2-40B4-BE49-F238E27FC236}">
                <a16:creationId xmlns:a16="http://schemas.microsoft.com/office/drawing/2014/main" id="{6512C85A-BD5B-4339-A982-412A51EB50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7174" y="1342247"/>
            <a:ext cx="925932" cy="1277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8" name="Google Shape;124;p10">
            <a:extLst>
              <a:ext uri="{FF2B5EF4-FFF2-40B4-BE49-F238E27FC236}">
                <a16:creationId xmlns:a16="http://schemas.microsoft.com/office/drawing/2014/main" id="{3A1D31DB-F836-4C96-835D-2DE12D4FD159}"/>
              </a:ext>
            </a:extLst>
          </p:cNvPr>
          <p:cNvSpPr txBox="1"/>
          <p:nvPr/>
        </p:nvSpPr>
        <p:spPr>
          <a:xfrm>
            <a:off x="9927477" y="2620029"/>
            <a:ext cx="503091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19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pic>
        <p:nvPicPr>
          <p:cNvPr id="159" name="Picture 10">
            <a:extLst>
              <a:ext uri="{FF2B5EF4-FFF2-40B4-BE49-F238E27FC236}">
                <a16:creationId xmlns:a16="http://schemas.microsoft.com/office/drawing/2014/main" id="{BEDC7673-FF3D-4A81-8345-EC16BAC380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7174" y="2890889"/>
            <a:ext cx="907038" cy="1252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0" name="Picture 12">
            <a:extLst>
              <a:ext uri="{FF2B5EF4-FFF2-40B4-BE49-F238E27FC236}">
                <a16:creationId xmlns:a16="http://schemas.microsoft.com/office/drawing/2014/main" id="{CFB8E11F-894E-42D7-8F8C-90621D3F5D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7174" y="4505667"/>
            <a:ext cx="934312" cy="124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1" name="Google Shape;124;p10">
            <a:extLst>
              <a:ext uri="{FF2B5EF4-FFF2-40B4-BE49-F238E27FC236}">
                <a16:creationId xmlns:a16="http://schemas.microsoft.com/office/drawing/2014/main" id="{7C6C1DF5-8607-4FD5-9E45-E2ED93125A6F}"/>
              </a:ext>
            </a:extLst>
          </p:cNvPr>
          <p:cNvSpPr txBox="1"/>
          <p:nvPr/>
        </p:nvSpPr>
        <p:spPr>
          <a:xfrm>
            <a:off x="9907933" y="4135710"/>
            <a:ext cx="503091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20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62" name="Google Shape;124;p10">
            <a:extLst>
              <a:ext uri="{FF2B5EF4-FFF2-40B4-BE49-F238E27FC236}">
                <a16:creationId xmlns:a16="http://schemas.microsoft.com/office/drawing/2014/main" id="{D9BB9C35-69CD-45E8-A0CB-66875F8F5634}"/>
              </a:ext>
            </a:extLst>
          </p:cNvPr>
          <p:cNvSpPr txBox="1"/>
          <p:nvPr/>
        </p:nvSpPr>
        <p:spPr>
          <a:xfrm>
            <a:off x="9924302" y="5764951"/>
            <a:ext cx="503091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25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pic>
        <p:nvPicPr>
          <p:cNvPr id="163" name="図 162">
            <a:extLst>
              <a:ext uri="{FF2B5EF4-FFF2-40B4-BE49-F238E27FC236}">
                <a16:creationId xmlns:a16="http://schemas.microsoft.com/office/drawing/2014/main" id="{CE33EF7E-C543-4F25-ABAF-CC3623E39735}"/>
              </a:ext>
            </a:extLst>
          </p:cNvPr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1430727" y="6597982"/>
            <a:ext cx="414082" cy="314340"/>
          </a:xfrm>
          <a:prstGeom prst="rect">
            <a:avLst/>
          </a:prstGeom>
        </p:spPr>
      </p:pic>
      <p:pic>
        <p:nvPicPr>
          <p:cNvPr id="164" name="図 163">
            <a:extLst>
              <a:ext uri="{FF2B5EF4-FFF2-40B4-BE49-F238E27FC236}">
                <a16:creationId xmlns:a16="http://schemas.microsoft.com/office/drawing/2014/main" id="{410812B7-B294-4946-A04C-BB41DA79D238}"/>
              </a:ext>
            </a:extLst>
          </p:cNvPr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2702789" y="6597982"/>
            <a:ext cx="421237" cy="306902"/>
          </a:xfrm>
          <a:prstGeom prst="rect">
            <a:avLst/>
          </a:prstGeom>
        </p:spPr>
      </p:pic>
      <p:sp>
        <p:nvSpPr>
          <p:cNvPr id="165" name="Google Shape;104;p9">
            <a:extLst>
              <a:ext uri="{FF2B5EF4-FFF2-40B4-BE49-F238E27FC236}">
                <a16:creationId xmlns:a16="http://schemas.microsoft.com/office/drawing/2014/main" id="{A71B3627-0E75-4244-928B-9E603310EF26}"/>
              </a:ext>
            </a:extLst>
          </p:cNvPr>
          <p:cNvSpPr txBox="1"/>
          <p:nvPr/>
        </p:nvSpPr>
        <p:spPr>
          <a:xfrm>
            <a:off x="2598753" y="6904392"/>
            <a:ext cx="629308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buSzPts val="700"/>
            </a:pPr>
            <a:r>
              <a:rPr lang="ja-JP" altLang="en-US" sz="6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槇調</a:t>
            </a:r>
            <a:endParaRPr sz="600" b="1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pic>
        <p:nvPicPr>
          <p:cNvPr id="166" name="図 165">
            <a:extLst>
              <a:ext uri="{FF2B5EF4-FFF2-40B4-BE49-F238E27FC236}">
                <a16:creationId xmlns:a16="http://schemas.microsoft.com/office/drawing/2014/main" id="{BC66D499-742F-4474-BF89-AAF70801BC89}"/>
              </a:ext>
            </a:extLst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3273454" y="6597028"/>
            <a:ext cx="412097" cy="306129"/>
          </a:xfrm>
          <a:prstGeom prst="rect">
            <a:avLst/>
          </a:prstGeom>
        </p:spPr>
      </p:pic>
      <p:pic>
        <p:nvPicPr>
          <p:cNvPr id="167" name="図 166">
            <a:extLst>
              <a:ext uri="{FF2B5EF4-FFF2-40B4-BE49-F238E27FC236}">
                <a16:creationId xmlns:a16="http://schemas.microsoft.com/office/drawing/2014/main" id="{8CCA17B4-8DC0-48AF-9D64-FB0F38E1EEB0}"/>
              </a:ext>
            </a:extLst>
          </p:cNvPr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4545002" y="6608944"/>
            <a:ext cx="376495" cy="274304"/>
          </a:xfrm>
          <a:prstGeom prst="rect">
            <a:avLst/>
          </a:prstGeom>
        </p:spPr>
      </p:pic>
      <p:sp>
        <p:nvSpPr>
          <p:cNvPr id="83" name="object 11">
            <a:extLst>
              <a:ext uri="{FF2B5EF4-FFF2-40B4-BE49-F238E27FC236}">
                <a16:creationId xmlns:a16="http://schemas.microsoft.com/office/drawing/2014/main" id="{737A7CCD-C2BC-4C19-AD3F-57EAFDF2BEB4}"/>
              </a:ext>
            </a:extLst>
          </p:cNvPr>
          <p:cNvSpPr txBox="1"/>
          <p:nvPr/>
        </p:nvSpPr>
        <p:spPr>
          <a:xfrm>
            <a:off x="7997203" y="6989898"/>
            <a:ext cx="2639048" cy="117693"/>
          </a:xfrm>
          <a:prstGeom prst="rect">
            <a:avLst/>
          </a:prstGeom>
        </p:spPr>
        <p:txBody>
          <a:bodyPr vert="horz" wrap="square" lIns="0" tIns="9875" rIns="0" bIns="0" rtlCol="0">
            <a:spAutoFit/>
          </a:bodyPr>
          <a:lstStyle/>
          <a:p>
            <a:pPr marL="8978">
              <a:spcBef>
                <a:spcPts val="78"/>
              </a:spcBef>
            </a:pPr>
            <a:r>
              <a:rPr sz="700" spc="4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※</a:t>
            </a:r>
            <a:r>
              <a:rPr lang="ja-JP" altLang="en-US" sz="700" spc="4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コダチｋ</a:t>
            </a:r>
            <a:r>
              <a:rPr lang="en-US" altLang="ja-JP" sz="700" spc="4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3</a:t>
            </a:r>
            <a:r>
              <a:rPr lang="ja-JP" altLang="en-US" sz="700" spc="4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を除き、桟デザイン</a:t>
            </a:r>
            <a:r>
              <a:rPr lang="en-US" altLang="ja-JP" sz="700" spc="4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4</a:t>
            </a:r>
            <a:r>
              <a:rPr lang="ja-JP" altLang="en-US" sz="700" spc="4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枚建てもご用意しております。</a:t>
            </a:r>
            <a:endParaRPr sz="700" dirty="0">
              <a:latin typeface="游ゴシック" panose="020B0400000000000000" pitchFamily="50" charset="-128"/>
              <a:ea typeface="游ゴシック" panose="020B0400000000000000" pitchFamily="50" charset="-128"/>
              <a:cs typeface="MS UI Gothic"/>
            </a:endParaRPr>
          </a:p>
        </p:txBody>
      </p:sp>
    </p:spTree>
    <p:extLst>
      <p:ext uri="{BB962C8B-B14F-4D97-AF65-F5344CB8AC3E}">
        <p14:creationId xmlns:p14="http://schemas.microsoft.com/office/powerpoint/2010/main" val="475908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9">
            <a:extLst>
              <a:ext uri="{FF2B5EF4-FFF2-40B4-BE49-F238E27FC236}">
                <a16:creationId xmlns:a16="http://schemas.microsoft.com/office/drawing/2014/main" id="{87E0D685-7968-1B43-9DB2-6BA9B65101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1938" y="7310438"/>
            <a:ext cx="1260475" cy="18415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None/>
              <a:defRPr/>
            </a:pPr>
            <a:r>
              <a:rPr lang="en-US" altLang="ja-JP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SPD_ent_25_025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2025.3.3</a:t>
            </a:r>
            <a:r>
              <a:rPr lang="ja-JP" alt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発行</a:t>
            </a:r>
          </a:p>
        </p:txBody>
      </p:sp>
      <p:sp>
        <p:nvSpPr>
          <p:cNvPr id="75" name="Google Shape;117;p10">
            <a:extLst>
              <a:ext uri="{FF2B5EF4-FFF2-40B4-BE49-F238E27FC236}">
                <a16:creationId xmlns:a16="http://schemas.microsoft.com/office/drawing/2014/main" id="{FECD81D1-6C3D-447B-B962-BD21F283599B}"/>
              </a:ext>
            </a:extLst>
          </p:cNvPr>
          <p:cNvSpPr txBox="1"/>
          <p:nvPr/>
        </p:nvSpPr>
        <p:spPr>
          <a:xfrm>
            <a:off x="4118447" y="424557"/>
            <a:ext cx="186498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lang="ja-JP" altLang="en-US" sz="2000" b="1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rial"/>
                <a:sym typeface="Arial"/>
              </a:rPr>
              <a:t>把手／引手</a:t>
            </a:r>
            <a:r>
              <a:rPr lang="ja-JP" sz="2000" b="1" i="0" u="none" strike="noStrike" cap="none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rial"/>
                <a:sym typeface="Arial"/>
              </a:rPr>
              <a:t>一覧</a:t>
            </a:r>
            <a:endParaRPr sz="2000" b="1" i="0" u="none" strike="noStrike" cap="none" dirty="0">
              <a:solidFill>
                <a:srgbClr val="000000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Arial"/>
              <a:sym typeface="Arial"/>
            </a:endParaRPr>
          </a:p>
        </p:txBody>
      </p:sp>
      <p:sp>
        <p:nvSpPr>
          <p:cNvPr id="61" name="Text Box 1039">
            <a:extLst>
              <a:ext uri="{FF2B5EF4-FFF2-40B4-BE49-F238E27FC236}">
                <a16:creationId xmlns:a16="http://schemas.microsoft.com/office/drawing/2014/main" id="{F8744BAF-7E09-4501-9B95-3068637B2F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487136"/>
            <a:ext cx="71814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玄関引戸</a:t>
            </a:r>
          </a:p>
        </p:txBody>
      </p:sp>
      <p:sp>
        <p:nvSpPr>
          <p:cNvPr id="62" name="Text Box 1039">
            <a:extLst>
              <a:ext uri="{FF2B5EF4-FFF2-40B4-BE49-F238E27FC236}">
                <a16:creationId xmlns:a16="http://schemas.microsoft.com/office/drawing/2014/main" id="{054303A8-B6E9-4800-9110-7276A6BF7A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2557" y="335280"/>
            <a:ext cx="189795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8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K3</a:t>
            </a:r>
            <a:r>
              <a:rPr lang="ja-JP" altLang="en-US" sz="28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シリーズ</a:t>
            </a:r>
          </a:p>
        </p:txBody>
      </p:sp>
      <p:sp>
        <p:nvSpPr>
          <p:cNvPr id="123" name="object 11">
            <a:extLst>
              <a:ext uri="{FF2B5EF4-FFF2-40B4-BE49-F238E27FC236}">
                <a16:creationId xmlns:a16="http://schemas.microsoft.com/office/drawing/2014/main" id="{661DC1F9-2FC2-4262-82B0-5B16E7AB9B1E}"/>
              </a:ext>
            </a:extLst>
          </p:cNvPr>
          <p:cNvSpPr txBox="1"/>
          <p:nvPr/>
        </p:nvSpPr>
        <p:spPr>
          <a:xfrm>
            <a:off x="289545" y="6918813"/>
            <a:ext cx="5619907" cy="117693"/>
          </a:xfrm>
          <a:prstGeom prst="rect">
            <a:avLst/>
          </a:prstGeom>
        </p:spPr>
        <p:txBody>
          <a:bodyPr vert="horz" wrap="square" lIns="0" tIns="9875" rIns="0" bIns="0" rtlCol="0">
            <a:spAutoFit/>
          </a:bodyPr>
          <a:lstStyle/>
          <a:p>
            <a:pPr marL="8978">
              <a:spcBef>
                <a:spcPts val="78"/>
              </a:spcBef>
            </a:pPr>
            <a:r>
              <a:rPr sz="700" spc="4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※１：Ｎ</a:t>
            </a:r>
            <a:r>
              <a:rPr sz="700" spc="7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型</a:t>
            </a:r>
            <a:r>
              <a:rPr sz="700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、</a:t>
            </a:r>
            <a:r>
              <a:rPr sz="700" spc="-4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Ｙ</a:t>
            </a:r>
            <a:r>
              <a:rPr sz="700" spc="7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型</a:t>
            </a:r>
            <a:r>
              <a:rPr sz="700" spc="110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に</a:t>
            </a:r>
            <a:r>
              <a:rPr sz="700" spc="99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は</a:t>
            </a:r>
            <a:r>
              <a:rPr sz="700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、</a:t>
            </a:r>
            <a:r>
              <a:rPr sz="700" spc="49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シ</a:t>
            </a:r>
            <a:r>
              <a:rPr sz="700" spc="106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リ</a:t>
            </a:r>
            <a:r>
              <a:rPr sz="700" spc="85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ン</a:t>
            </a:r>
            <a:r>
              <a:rPr sz="700" spc="131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ダ</a:t>
            </a:r>
            <a:r>
              <a:rPr sz="700" spc="95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ー</a:t>
            </a:r>
            <a:r>
              <a:rPr sz="700" spc="7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別途</a:t>
            </a:r>
            <a:r>
              <a:rPr sz="700" spc="11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仕</a:t>
            </a:r>
            <a:r>
              <a:rPr sz="700" spc="7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様</a:t>
            </a:r>
            <a:r>
              <a:rPr sz="700" spc="124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の</a:t>
            </a:r>
            <a:r>
              <a:rPr sz="700" spc="18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設</a:t>
            </a:r>
            <a:r>
              <a:rPr sz="700" spc="7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定</a:t>
            </a:r>
            <a:r>
              <a:rPr sz="700" spc="99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は</a:t>
            </a:r>
            <a:r>
              <a:rPr sz="700" spc="81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あ</a:t>
            </a:r>
            <a:r>
              <a:rPr sz="700" spc="78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り</a:t>
            </a:r>
            <a:r>
              <a:rPr sz="700" spc="103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ませ</a:t>
            </a:r>
            <a:r>
              <a:rPr sz="700" spc="110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ん</a:t>
            </a:r>
            <a:r>
              <a:rPr sz="700" spc="4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。</a:t>
            </a:r>
            <a:r>
              <a:rPr sz="700" spc="53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 </a:t>
            </a:r>
            <a:r>
              <a:rPr sz="700" spc="7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※網戸</a:t>
            </a:r>
            <a:r>
              <a:rPr sz="700" spc="71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を</a:t>
            </a:r>
            <a:r>
              <a:rPr sz="700" spc="7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取</a:t>
            </a:r>
            <a:r>
              <a:rPr sz="700" spc="78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り</a:t>
            </a:r>
            <a:r>
              <a:rPr sz="700" spc="7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付</a:t>
            </a:r>
            <a:r>
              <a:rPr sz="700" spc="88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け</a:t>
            </a:r>
            <a:r>
              <a:rPr sz="700" spc="74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る</a:t>
            </a:r>
            <a:r>
              <a:rPr sz="700" spc="7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場合</a:t>
            </a:r>
            <a:r>
              <a:rPr sz="700" spc="-7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、</a:t>
            </a:r>
            <a:r>
              <a:rPr sz="700" spc="7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室内側</a:t>
            </a:r>
            <a:r>
              <a:rPr sz="700" spc="110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に</a:t>
            </a:r>
            <a:r>
              <a:rPr sz="700" spc="4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｢</a:t>
            </a:r>
            <a:r>
              <a:rPr sz="700" spc="7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把手｣</a:t>
            </a:r>
            <a:r>
              <a:rPr sz="700" spc="99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は</a:t>
            </a:r>
            <a:r>
              <a:rPr sz="700" spc="7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使用</a:t>
            </a:r>
            <a:r>
              <a:rPr sz="700" spc="64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で</a:t>
            </a:r>
            <a:r>
              <a:rPr sz="700" spc="60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き</a:t>
            </a:r>
            <a:r>
              <a:rPr sz="700" spc="88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ま</a:t>
            </a:r>
            <a:r>
              <a:rPr sz="700" spc="103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せん</a:t>
            </a:r>
            <a:r>
              <a:rPr sz="700" spc="4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。</a:t>
            </a:r>
            <a:endParaRPr sz="700" dirty="0">
              <a:latin typeface="游ゴシック" panose="020B0400000000000000" pitchFamily="50" charset="-128"/>
              <a:ea typeface="游ゴシック" panose="020B0400000000000000" pitchFamily="50" charset="-128"/>
              <a:cs typeface="MS UI Gothic"/>
            </a:endParaRPr>
          </a:p>
        </p:txBody>
      </p:sp>
      <p:graphicFrame>
        <p:nvGraphicFramePr>
          <p:cNvPr id="34" name="表 34">
            <a:extLst>
              <a:ext uri="{FF2B5EF4-FFF2-40B4-BE49-F238E27FC236}">
                <a16:creationId xmlns:a16="http://schemas.microsoft.com/office/drawing/2014/main" id="{BC55B067-C6AC-4C9E-9B8A-DAE9BE7320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039919"/>
              </p:ext>
            </p:extLst>
          </p:nvPr>
        </p:nvGraphicFramePr>
        <p:xfrm>
          <a:off x="285841" y="1020862"/>
          <a:ext cx="10120129" cy="58297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4707">
                  <a:extLst>
                    <a:ext uri="{9D8B030D-6E8A-4147-A177-3AD203B41FA5}">
                      <a16:colId xmlns:a16="http://schemas.microsoft.com/office/drawing/2014/main" val="3418622261"/>
                    </a:ext>
                  </a:extLst>
                </a:gridCol>
                <a:gridCol w="700309">
                  <a:extLst>
                    <a:ext uri="{9D8B030D-6E8A-4147-A177-3AD203B41FA5}">
                      <a16:colId xmlns:a16="http://schemas.microsoft.com/office/drawing/2014/main" val="3291527151"/>
                    </a:ext>
                  </a:extLst>
                </a:gridCol>
                <a:gridCol w="632508">
                  <a:extLst>
                    <a:ext uri="{9D8B030D-6E8A-4147-A177-3AD203B41FA5}">
                      <a16:colId xmlns:a16="http://schemas.microsoft.com/office/drawing/2014/main" val="915926223"/>
                    </a:ext>
                  </a:extLst>
                </a:gridCol>
                <a:gridCol w="632508">
                  <a:extLst>
                    <a:ext uri="{9D8B030D-6E8A-4147-A177-3AD203B41FA5}">
                      <a16:colId xmlns:a16="http://schemas.microsoft.com/office/drawing/2014/main" val="1966735180"/>
                    </a:ext>
                  </a:extLst>
                </a:gridCol>
                <a:gridCol w="658546">
                  <a:extLst>
                    <a:ext uri="{9D8B030D-6E8A-4147-A177-3AD203B41FA5}">
                      <a16:colId xmlns:a16="http://schemas.microsoft.com/office/drawing/2014/main" val="104534857"/>
                    </a:ext>
                  </a:extLst>
                </a:gridCol>
                <a:gridCol w="606471">
                  <a:extLst>
                    <a:ext uri="{9D8B030D-6E8A-4147-A177-3AD203B41FA5}">
                      <a16:colId xmlns:a16="http://schemas.microsoft.com/office/drawing/2014/main" val="3694316670"/>
                    </a:ext>
                  </a:extLst>
                </a:gridCol>
                <a:gridCol w="632508">
                  <a:extLst>
                    <a:ext uri="{9D8B030D-6E8A-4147-A177-3AD203B41FA5}">
                      <a16:colId xmlns:a16="http://schemas.microsoft.com/office/drawing/2014/main" val="2319241858"/>
                    </a:ext>
                  </a:extLst>
                </a:gridCol>
                <a:gridCol w="632508">
                  <a:extLst>
                    <a:ext uri="{9D8B030D-6E8A-4147-A177-3AD203B41FA5}">
                      <a16:colId xmlns:a16="http://schemas.microsoft.com/office/drawing/2014/main" val="3097960986"/>
                    </a:ext>
                  </a:extLst>
                </a:gridCol>
                <a:gridCol w="632508">
                  <a:extLst>
                    <a:ext uri="{9D8B030D-6E8A-4147-A177-3AD203B41FA5}">
                      <a16:colId xmlns:a16="http://schemas.microsoft.com/office/drawing/2014/main" val="1918198167"/>
                    </a:ext>
                  </a:extLst>
                </a:gridCol>
                <a:gridCol w="632508">
                  <a:extLst>
                    <a:ext uri="{9D8B030D-6E8A-4147-A177-3AD203B41FA5}">
                      <a16:colId xmlns:a16="http://schemas.microsoft.com/office/drawing/2014/main" val="2632304662"/>
                    </a:ext>
                  </a:extLst>
                </a:gridCol>
                <a:gridCol w="632508">
                  <a:extLst>
                    <a:ext uri="{9D8B030D-6E8A-4147-A177-3AD203B41FA5}">
                      <a16:colId xmlns:a16="http://schemas.microsoft.com/office/drawing/2014/main" val="4261402365"/>
                    </a:ext>
                  </a:extLst>
                </a:gridCol>
                <a:gridCol w="632508">
                  <a:extLst>
                    <a:ext uri="{9D8B030D-6E8A-4147-A177-3AD203B41FA5}">
                      <a16:colId xmlns:a16="http://schemas.microsoft.com/office/drawing/2014/main" val="2110838665"/>
                    </a:ext>
                  </a:extLst>
                </a:gridCol>
                <a:gridCol w="632508">
                  <a:extLst>
                    <a:ext uri="{9D8B030D-6E8A-4147-A177-3AD203B41FA5}">
                      <a16:colId xmlns:a16="http://schemas.microsoft.com/office/drawing/2014/main" val="1687639351"/>
                    </a:ext>
                  </a:extLst>
                </a:gridCol>
                <a:gridCol w="632508">
                  <a:extLst>
                    <a:ext uri="{9D8B030D-6E8A-4147-A177-3AD203B41FA5}">
                      <a16:colId xmlns:a16="http://schemas.microsoft.com/office/drawing/2014/main" val="360095523"/>
                    </a:ext>
                  </a:extLst>
                </a:gridCol>
                <a:gridCol w="632508">
                  <a:extLst>
                    <a:ext uri="{9D8B030D-6E8A-4147-A177-3AD203B41FA5}">
                      <a16:colId xmlns:a16="http://schemas.microsoft.com/office/drawing/2014/main" val="2471953786"/>
                    </a:ext>
                  </a:extLst>
                </a:gridCol>
                <a:gridCol w="632508">
                  <a:extLst>
                    <a:ext uri="{9D8B030D-6E8A-4147-A177-3AD203B41FA5}">
                      <a16:colId xmlns:a16="http://schemas.microsoft.com/office/drawing/2014/main" val="4170973972"/>
                    </a:ext>
                  </a:extLst>
                </a:gridCol>
              </a:tblGrid>
              <a:tr h="637159"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引手</a:t>
                      </a:r>
                      <a:r>
                        <a:rPr kumimoji="1" lang="en-US" altLang="ja-JP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+</a:t>
                      </a:r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引手</a:t>
                      </a:r>
                      <a:endParaRPr kumimoji="1" lang="en-US" altLang="ja-JP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（室外側） （室内側）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把手</a:t>
                      </a:r>
                      <a:r>
                        <a:rPr kumimoji="1" lang="en-US" altLang="ja-JP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+</a:t>
                      </a:r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引手</a:t>
                      </a:r>
                      <a:endParaRPr kumimoji="1" lang="en-US" altLang="ja-JP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（室外側） （室内側）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70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70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70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70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把手</a:t>
                      </a:r>
                      <a:r>
                        <a:rPr kumimoji="1" lang="en-US" altLang="ja-JP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+</a:t>
                      </a:r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引手</a:t>
                      </a:r>
                      <a:endParaRPr kumimoji="1" lang="en-US" altLang="ja-JP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（室外側） （室内側）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8285353"/>
                  </a:ext>
                </a:extLst>
              </a:tr>
              <a:tr h="34698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形状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引手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ツートーン</a:t>
                      </a:r>
                    </a:p>
                  </a:txBody>
                  <a:tcPr marL="0" marR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バー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アーチ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70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木目調バー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ツートーン</a:t>
                      </a:r>
                    </a:p>
                  </a:txBody>
                  <a:tcPr marL="0" marR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バー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アーチ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木目調バー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8074674"/>
                  </a:ext>
                </a:extLst>
              </a:tr>
              <a:tr h="59164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色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ブロンズ</a:t>
                      </a:r>
                      <a:endParaRPr kumimoji="1" lang="en-US" altLang="ja-JP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金縁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ブラック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ホワイト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ブロンズ</a:t>
                      </a:r>
                      <a:endParaRPr kumimoji="1" lang="en-US" altLang="ja-JP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（木目調）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シャイングレー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ブラック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シャイン</a:t>
                      </a:r>
                      <a:endParaRPr kumimoji="1" lang="en-US" altLang="ja-JP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グレー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グレイスゴールド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チェリー</a:t>
                      </a:r>
                      <a:endParaRPr kumimoji="1" lang="en-US" altLang="ja-JP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ブラウン</a:t>
                      </a:r>
                      <a:endParaRPr kumimoji="1" lang="en-US" altLang="ja-JP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6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台座：ブラック</a:t>
                      </a:r>
                    </a:p>
                  </a:txBody>
                  <a:tcPr marL="0" marR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ブロンズ</a:t>
                      </a:r>
                      <a:endParaRPr kumimoji="1" lang="en-US" altLang="ja-JP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（木目調）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シャイン</a:t>
                      </a:r>
                      <a:endParaRPr kumimoji="1" lang="en-US" altLang="ja-JP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グレー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ブラック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シャイン</a:t>
                      </a:r>
                      <a:endParaRPr kumimoji="1" lang="en-US" altLang="ja-JP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グレー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グレイスゴールド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チェリー</a:t>
                      </a:r>
                      <a:endParaRPr kumimoji="1" lang="en-US" altLang="ja-JP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ブラウン</a:t>
                      </a:r>
                      <a:endParaRPr kumimoji="1" lang="en-US" altLang="ja-JP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6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台座：ブラック</a:t>
                      </a:r>
                    </a:p>
                  </a:txBody>
                  <a:tcPr marL="0" marR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596632"/>
                  </a:ext>
                </a:extLst>
              </a:tr>
              <a:tr h="23661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型番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A</a:t>
                      </a: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型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B</a:t>
                      </a: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型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Ｃ型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G</a:t>
                      </a: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型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H</a:t>
                      </a: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型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K</a:t>
                      </a: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型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L</a:t>
                      </a: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型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N</a:t>
                      </a: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型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M</a:t>
                      </a: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型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R</a:t>
                      </a: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型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S</a:t>
                      </a: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型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V</a:t>
                      </a: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型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W</a:t>
                      </a: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型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Y</a:t>
                      </a: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型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X</a:t>
                      </a: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型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4048650"/>
                  </a:ext>
                </a:extLst>
              </a:tr>
              <a:tr h="186431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室外側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7473253"/>
                  </a:ext>
                </a:extLst>
              </a:tr>
              <a:tr h="175682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室内側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6864732"/>
                  </a:ext>
                </a:extLst>
              </a:tr>
              <a:tr h="19253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</a:t>
                      </a: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枚建戸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  <a:r>
                        <a:rPr kumimoji="1" lang="en-US" altLang="ja-JP" sz="6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※1</a:t>
                      </a:r>
                      <a:endParaRPr kumimoji="1" lang="ja-JP" altLang="en-US" sz="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  <a:r>
                        <a:rPr kumimoji="1" lang="en-US" altLang="ja-JP" sz="6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※1</a:t>
                      </a:r>
                      <a:endParaRPr kumimoji="1" lang="ja-JP" altLang="en-US" sz="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5839089"/>
                  </a:ext>
                </a:extLst>
              </a:tr>
              <a:tr h="19253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</a:t>
                      </a: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枚建戸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ー</a:t>
                      </a:r>
                      <a:endParaRPr kumimoji="1" lang="en-US" altLang="ja-JP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227238"/>
                  </a:ext>
                </a:extLst>
              </a:tr>
            </a:tbl>
          </a:graphicData>
        </a:graphic>
      </p:graphicFrame>
      <p:pic>
        <p:nvPicPr>
          <p:cNvPr id="125" name="object 13">
            <a:extLst>
              <a:ext uri="{FF2B5EF4-FFF2-40B4-BE49-F238E27FC236}">
                <a16:creationId xmlns:a16="http://schemas.microsoft.com/office/drawing/2014/main" id="{55FE3A5B-1B48-4BB8-B3EA-1BE4A93C1D8C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48743" y="3236641"/>
            <a:ext cx="278028" cy="1080000"/>
          </a:xfrm>
          <a:prstGeom prst="rect">
            <a:avLst/>
          </a:prstGeom>
        </p:spPr>
      </p:pic>
      <p:pic>
        <p:nvPicPr>
          <p:cNvPr id="126" name="object 14">
            <a:extLst>
              <a:ext uri="{FF2B5EF4-FFF2-40B4-BE49-F238E27FC236}">
                <a16:creationId xmlns:a16="http://schemas.microsoft.com/office/drawing/2014/main" id="{6DBC9462-CBE0-4243-B1A6-42CFE1BC83E2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718326" y="3236641"/>
            <a:ext cx="260697" cy="1080000"/>
          </a:xfrm>
          <a:prstGeom prst="rect">
            <a:avLst/>
          </a:prstGeom>
        </p:spPr>
      </p:pic>
      <p:pic>
        <p:nvPicPr>
          <p:cNvPr id="147" name="object 35">
            <a:extLst>
              <a:ext uri="{FF2B5EF4-FFF2-40B4-BE49-F238E27FC236}">
                <a16:creationId xmlns:a16="http://schemas.microsoft.com/office/drawing/2014/main" id="{71FC7909-36A5-48B5-B39C-230F5347A40D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716028" y="5092180"/>
            <a:ext cx="273720" cy="1080000"/>
          </a:xfrm>
          <a:prstGeom prst="rect">
            <a:avLst/>
          </a:prstGeom>
        </p:spPr>
      </p:pic>
      <p:pic>
        <p:nvPicPr>
          <p:cNvPr id="148" name="object 36">
            <a:extLst>
              <a:ext uri="{FF2B5EF4-FFF2-40B4-BE49-F238E27FC236}">
                <a16:creationId xmlns:a16="http://schemas.microsoft.com/office/drawing/2014/main" id="{DBD07832-2281-476D-B838-CCD6DDA508A7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051484" y="5101692"/>
            <a:ext cx="272546" cy="1080000"/>
          </a:xfrm>
          <a:prstGeom prst="rect">
            <a:avLst/>
          </a:prstGeom>
        </p:spPr>
      </p:pic>
      <p:pic>
        <p:nvPicPr>
          <p:cNvPr id="127" name="object 15">
            <a:extLst>
              <a:ext uri="{FF2B5EF4-FFF2-40B4-BE49-F238E27FC236}">
                <a16:creationId xmlns:a16="http://schemas.microsoft.com/office/drawing/2014/main" id="{8D1F1280-77F0-45B0-9F47-741AA8AFFD56}"/>
              </a:ext>
            </a:extLst>
          </p:cNvPr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370578" y="3236641"/>
            <a:ext cx="260697" cy="1080000"/>
          </a:xfrm>
          <a:prstGeom prst="rect">
            <a:avLst/>
          </a:prstGeom>
        </p:spPr>
      </p:pic>
      <p:pic>
        <p:nvPicPr>
          <p:cNvPr id="128" name="object 16">
            <a:extLst>
              <a:ext uri="{FF2B5EF4-FFF2-40B4-BE49-F238E27FC236}">
                <a16:creationId xmlns:a16="http://schemas.microsoft.com/office/drawing/2014/main" id="{4E9DE7E9-1AE0-4AE6-8CC6-29EE3EB5CC37}"/>
              </a:ext>
            </a:extLst>
          </p:cNvPr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931554" y="2895600"/>
            <a:ext cx="459990" cy="1737360"/>
          </a:xfrm>
          <a:prstGeom prst="rect">
            <a:avLst/>
          </a:prstGeom>
        </p:spPr>
      </p:pic>
      <p:pic>
        <p:nvPicPr>
          <p:cNvPr id="129" name="object 17">
            <a:extLst>
              <a:ext uri="{FF2B5EF4-FFF2-40B4-BE49-F238E27FC236}">
                <a16:creationId xmlns:a16="http://schemas.microsoft.com/office/drawing/2014/main" id="{217FFD80-3370-4AD2-8077-B1DB0A032C8D}"/>
              </a:ext>
            </a:extLst>
          </p:cNvPr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574583" y="2895600"/>
            <a:ext cx="425133" cy="1737360"/>
          </a:xfrm>
          <a:prstGeom prst="rect">
            <a:avLst/>
          </a:prstGeom>
        </p:spPr>
      </p:pic>
      <p:pic>
        <p:nvPicPr>
          <p:cNvPr id="130" name="object 18">
            <a:extLst>
              <a:ext uri="{FF2B5EF4-FFF2-40B4-BE49-F238E27FC236}">
                <a16:creationId xmlns:a16="http://schemas.microsoft.com/office/drawing/2014/main" id="{792162CF-98A1-4FD2-A16A-44179E9EB2F0}"/>
              </a:ext>
            </a:extLst>
          </p:cNvPr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173063" y="2895600"/>
            <a:ext cx="468608" cy="1737360"/>
          </a:xfrm>
          <a:prstGeom prst="rect">
            <a:avLst/>
          </a:prstGeom>
        </p:spPr>
      </p:pic>
      <p:pic>
        <p:nvPicPr>
          <p:cNvPr id="131" name="object 19">
            <a:extLst>
              <a:ext uri="{FF2B5EF4-FFF2-40B4-BE49-F238E27FC236}">
                <a16:creationId xmlns:a16="http://schemas.microsoft.com/office/drawing/2014/main" id="{F4417FC5-8BCF-4CB9-ABC1-D5BEDC9B67D7}"/>
              </a:ext>
            </a:extLst>
          </p:cNvPr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812501" y="2895600"/>
            <a:ext cx="469686" cy="1737360"/>
          </a:xfrm>
          <a:prstGeom prst="rect">
            <a:avLst/>
          </a:prstGeom>
        </p:spPr>
      </p:pic>
      <p:pic>
        <p:nvPicPr>
          <p:cNvPr id="132" name="object 20">
            <a:extLst>
              <a:ext uri="{FF2B5EF4-FFF2-40B4-BE49-F238E27FC236}">
                <a16:creationId xmlns:a16="http://schemas.microsoft.com/office/drawing/2014/main" id="{5E9BC5D4-EF4E-45AE-A548-83BE6DA7C49E}"/>
              </a:ext>
            </a:extLst>
          </p:cNvPr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5443000" y="2895600"/>
            <a:ext cx="466453" cy="1737360"/>
          </a:xfrm>
          <a:prstGeom prst="rect">
            <a:avLst/>
          </a:prstGeom>
        </p:spPr>
      </p:pic>
      <p:pic>
        <p:nvPicPr>
          <p:cNvPr id="133" name="object 21">
            <a:extLst>
              <a:ext uri="{FF2B5EF4-FFF2-40B4-BE49-F238E27FC236}">
                <a16:creationId xmlns:a16="http://schemas.microsoft.com/office/drawing/2014/main" id="{CDCDB314-5A70-487F-92B0-C4F12694652C}"/>
              </a:ext>
            </a:extLst>
          </p:cNvPr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6097898" y="2895600"/>
            <a:ext cx="433809" cy="1737360"/>
          </a:xfrm>
          <a:prstGeom prst="rect">
            <a:avLst/>
          </a:prstGeom>
        </p:spPr>
      </p:pic>
      <p:pic>
        <p:nvPicPr>
          <p:cNvPr id="139" name="object 27">
            <a:extLst>
              <a:ext uri="{FF2B5EF4-FFF2-40B4-BE49-F238E27FC236}">
                <a16:creationId xmlns:a16="http://schemas.microsoft.com/office/drawing/2014/main" id="{24A9FE45-D7D6-4D01-812C-61F8A6F6C123}"/>
              </a:ext>
            </a:extLst>
          </p:cNvPr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6762714" y="4788849"/>
            <a:ext cx="311328" cy="1618661"/>
          </a:xfrm>
          <a:prstGeom prst="rect">
            <a:avLst/>
          </a:prstGeom>
        </p:spPr>
      </p:pic>
      <p:pic>
        <p:nvPicPr>
          <p:cNvPr id="140" name="object 28">
            <a:extLst>
              <a:ext uri="{FF2B5EF4-FFF2-40B4-BE49-F238E27FC236}">
                <a16:creationId xmlns:a16="http://schemas.microsoft.com/office/drawing/2014/main" id="{16D2590E-37E9-4CDA-9411-8D382A927976}"/>
              </a:ext>
            </a:extLst>
          </p:cNvPr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6151974" y="5108155"/>
            <a:ext cx="270392" cy="1080000"/>
          </a:xfrm>
          <a:prstGeom prst="rect">
            <a:avLst/>
          </a:prstGeom>
        </p:spPr>
      </p:pic>
      <p:pic>
        <p:nvPicPr>
          <p:cNvPr id="141" name="object 29">
            <a:extLst>
              <a:ext uri="{FF2B5EF4-FFF2-40B4-BE49-F238E27FC236}">
                <a16:creationId xmlns:a16="http://schemas.microsoft.com/office/drawing/2014/main" id="{94FF9270-7F17-4F8F-A395-21564A69E10C}"/>
              </a:ext>
            </a:extLst>
          </p:cNvPr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5539745" y="5108155"/>
            <a:ext cx="263928" cy="1080000"/>
          </a:xfrm>
          <a:prstGeom prst="rect">
            <a:avLst/>
          </a:prstGeom>
        </p:spPr>
      </p:pic>
      <p:pic>
        <p:nvPicPr>
          <p:cNvPr id="142" name="object 30">
            <a:extLst>
              <a:ext uri="{FF2B5EF4-FFF2-40B4-BE49-F238E27FC236}">
                <a16:creationId xmlns:a16="http://schemas.microsoft.com/office/drawing/2014/main" id="{29120B84-DDC0-4774-B440-702B2AAB846C}"/>
              </a:ext>
            </a:extLst>
          </p:cNvPr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4876644" y="5111047"/>
            <a:ext cx="276905" cy="1080000"/>
          </a:xfrm>
          <a:prstGeom prst="rect">
            <a:avLst/>
          </a:prstGeom>
        </p:spPr>
      </p:pic>
      <p:pic>
        <p:nvPicPr>
          <p:cNvPr id="143" name="object 31">
            <a:extLst>
              <a:ext uri="{FF2B5EF4-FFF2-40B4-BE49-F238E27FC236}">
                <a16:creationId xmlns:a16="http://schemas.microsoft.com/office/drawing/2014/main" id="{F8B1543B-C064-4F6E-8F8E-70BCBFE87521}"/>
              </a:ext>
            </a:extLst>
          </p:cNvPr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4240148" y="5101692"/>
            <a:ext cx="271470" cy="1080000"/>
          </a:xfrm>
          <a:prstGeom prst="rect">
            <a:avLst/>
          </a:prstGeom>
        </p:spPr>
      </p:pic>
      <p:pic>
        <p:nvPicPr>
          <p:cNvPr id="144" name="object 32">
            <a:extLst>
              <a:ext uri="{FF2B5EF4-FFF2-40B4-BE49-F238E27FC236}">
                <a16:creationId xmlns:a16="http://schemas.microsoft.com/office/drawing/2014/main" id="{6DB9B9F9-7DCA-4EFB-B666-99D1E6CF0234}"/>
              </a:ext>
            </a:extLst>
          </p:cNvPr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3645424" y="5101692"/>
            <a:ext cx="263929" cy="1080000"/>
          </a:xfrm>
          <a:prstGeom prst="rect">
            <a:avLst/>
          </a:prstGeom>
        </p:spPr>
      </p:pic>
      <p:pic>
        <p:nvPicPr>
          <p:cNvPr id="145" name="object 33">
            <a:extLst>
              <a:ext uri="{FF2B5EF4-FFF2-40B4-BE49-F238E27FC236}">
                <a16:creationId xmlns:a16="http://schemas.microsoft.com/office/drawing/2014/main" id="{22AE072F-FD3D-42BD-B4EA-5B36F8125B4B}"/>
              </a:ext>
            </a:extLst>
          </p:cNvPr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3027053" y="5108155"/>
            <a:ext cx="270392" cy="1080000"/>
          </a:xfrm>
          <a:prstGeom prst="rect">
            <a:avLst/>
          </a:prstGeom>
        </p:spPr>
      </p:pic>
      <p:pic>
        <p:nvPicPr>
          <p:cNvPr id="146" name="object 34">
            <a:extLst>
              <a:ext uri="{FF2B5EF4-FFF2-40B4-BE49-F238E27FC236}">
                <a16:creationId xmlns:a16="http://schemas.microsoft.com/office/drawing/2014/main" id="{EB4CA5E5-7C15-402A-B296-509310E16367}"/>
              </a:ext>
            </a:extLst>
          </p:cNvPr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2365535" y="5092180"/>
            <a:ext cx="260697" cy="1080000"/>
          </a:xfrm>
          <a:prstGeom prst="rect">
            <a:avLst/>
          </a:prstGeom>
        </p:spPr>
      </p:pic>
      <p:pic>
        <p:nvPicPr>
          <p:cNvPr id="149" name="object 37">
            <a:extLst>
              <a:ext uri="{FF2B5EF4-FFF2-40B4-BE49-F238E27FC236}">
                <a16:creationId xmlns:a16="http://schemas.microsoft.com/office/drawing/2014/main" id="{1DA74B6F-61A2-4C67-ACF6-B4FDE9D1CE14}"/>
              </a:ext>
            </a:extLst>
          </p:cNvPr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6695566" y="2895600"/>
            <a:ext cx="459990" cy="1737360"/>
          </a:xfrm>
          <a:prstGeom prst="rect">
            <a:avLst/>
          </a:prstGeom>
        </p:spPr>
      </p:pic>
      <p:pic>
        <p:nvPicPr>
          <p:cNvPr id="134" name="object 22">
            <a:extLst>
              <a:ext uri="{FF2B5EF4-FFF2-40B4-BE49-F238E27FC236}">
                <a16:creationId xmlns:a16="http://schemas.microsoft.com/office/drawing/2014/main" id="{BAC0CDF7-70DF-40EA-85BF-7CC7448E0C09}"/>
              </a:ext>
            </a:extLst>
          </p:cNvPr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9932740" y="4788846"/>
            <a:ext cx="324255" cy="1618660"/>
          </a:xfrm>
          <a:prstGeom prst="rect">
            <a:avLst/>
          </a:prstGeom>
        </p:spPr>
      </p:pic>
      <p:pic>
        <p:nvPicPr>
          <p:cNvPr id="135" name="object 23">
            <a:extLst>
              <a:ext uri="{FF2B5EF4-FFF2-40B4-BE49-F238E27FC236}">
                <a16:creationId xmlns:a16="http://schemas.microsoft.com/office/drawing/2014/main" id="{C5136B9A-CEFB-4C3D-8137-8A8809FB7BA4}"/>
              </a:ext>
            </a:extLst>
          </p:cNvPr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9287526" y="4788846"/>
            <a:ext cx="325332" cy="1618661"/>
          </a:xfrm>
          <a:prstGeom prst="rect">
            <a:avLst/>
          </a:prstGeom>
        </p:spPr>
      </p:pic>
      <p:pic>
        <p:nvPicPr>
          <p:cNvPr id="136" name="object 24">
            <a:extLst>
              <a:ext uri="{FF2B5EF4-FFF2-40B4-BE49-F238E27FC236}">
                <a16:creationId xmlns:a16="http://schemas.microsoft.com/office/drawing/2014/main" id="{F1EFC578-0BF7-4141-817D-398F87D1AF49}"/>
              </a:ext>
            </a:extLst>
          </p:cNvPr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8682908" y="4788847"/>
            <a:ext cx="316771" cy="1618661"/>
          </a:xfrm>
          <a:prstGeom prst="rect">
            <a:avLst/>
          </a:prstGeom>
        </p:spPr>
      </p:pic>
      <p:pic>
        <p:nvPicPr>
          <p:cNvPr id="137" name="object 25">
            <a:extLst>
              <a:ext uri="{FF2B5EF4-FFF2-40B4-BE49-F238E27FC236}">
                <a16:creationId xmlns:a16="http://schemas.microsoft.com/office/drawing/2014/main" id="{BF72E5C5-4B53-49D0-819F-2325E6C163BE}"/>
              </a:ext>
            </a:extLst>
          </p:cNvPr>
          <p:cNvPicPr/>
          <p:nvPr/>
        </p:nvPicPr>
        <p:blipFill>
          <a:blip r:embed="rId26" cstate="print"/>
          <a:stretch>
            <a:fillRect/>
          </a:stretch>
        </p:blipFill>
        <p:spPr>
          <a:xfrm>
            <a:off x="8041946" y="4788848"/>
            <a:ext cx="307063" cy="1618661"/>
          </a:xfrm>
          <a:prstGeom prst="rect">
            <a:avLst/>
          </a:prstGeom>
        </p:spPr>
      </p:pic>
      <p:pic>
        <p:nvPicPr>
          <p:cNvPr id="138" name="object 26">
            <a:extLst>
              <a:ext uri="{FF2B5EF4-FFF2-40B4-BE49-F238E27FC236}">
                <a16:creationId xmlns:a16="http://schemas.microsoft.com/office/drawing/2014/main" id="{F934591A-8532-486E-974D-F13240CFB93E}"/>
              </a:ext>
            </a:extLst>
          </p:cNvPr>
          <p:cNvPicPr/>
          <p:nvPr/>
        </p:nvPicPr>
        <p:blipFill>
          <a:blip r:embed="rId27" cstate="print"/>
          <a:stretch>
            <a:fillRect/>
          </a:stretch>
        </p:blipFill>
        <p:spPr>
          <a:xfrm>
            <a:off x="7393924" y="4788849"/>
            <a:ext cx="308126" cy="1618661"/>
          </a:xfrm>
          <a:prstGeom prst="rect">
            <a:avLst/>
          </a:prstGeom>
        </p:spPr>
      </p:pic>
      <p:pic>
        <p:nvPicPr>
          <p:cNvPr id="151" name="object 38">
            <a:extLst>
              <a:ext uri="{FF2B5EF4-FFF2-40B4-BE49-F238E27FC236}">
                <a16:creationId xmlns:a16="http://schemas.microsoft.com/office/drawing/2014/main" id="{9690119F-AB8B-48FF-8526-00E717A52212}"/>
              </a:ext>
            </a:extLst>
          </p:cNvPr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7343352" y="2895600"/>
            <a:ext cx="425133" cy="1737360"/>
          </a:xfrm>
          <a:prstGeom prst="rect">
            <a:avLst/>
          </a:prstGeom>
        </p:spPr>
      </p:pic>
      <p:pic>
        <p:nvPicPr>
          <p:cNvPr id="153" name="object 39">
            <a:extLst>
              <a:ext uri="{FF2B5EF4-FFF2-40B4-BE49-F238E27FC236}">
                <a16:creationId xmlns:a16="http://schemas.microsoft.com/office/drawing/2014/main" id="{7C43E1F5-2047-46C6-87C8-E014A0B79573}"/>
              </a:ext>
            </a:extLst>
          </p:cNvPr>
          <p:cNvPicPr/>
          <p:nvPr/>
        </p:nvPicPr>
        <p:blipFill>
          <a:blip r:embed="rId28" cstate="print"/>
          <a:stretch>
            <a:fillRect/>
          </a:stretch>
        </p:blipFill>
        <p:spPr>
          <a:xfrm>
            <a:off x="7981647" y="2895600"/>
            <a:ext cx="468608" cy="1737360"/>
          </a:xfrm>
          <a:prstGeom prst="rect">
            <a:avLst/>
          </a:prstGeom>
        </p:spPr>
      </p:pic>
      <p:pic>
        <p:nvPicPr>
          <p:cNvPr id="155" name="object 40">
            <a:extLst>
              <a:ext uri="{FF2B5EF4-FFF2-40B4-BE49-F238E27FC236}">
                <a16:creationId xmlns:a16="http://schemas.microsoft.com/office/drawing/2014/main" id="{8E158E54-AE11-477B-B5EA-A976B558A28B}"/>
              </a:ext>
            </a:extLst>
          </p:cNvPr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8606350" y="2895600"/>
            <a:ext cx="469686" cy="1737360"/>
          </a:xfrm>
          <a:prstGeom prst="rect">
            <a:avLst/>
          </a:prstGeom>
        </p:spPr>
      </p:pic>
      <p:pic>
        <p:nvPicPr>
          <p:cNvPr id="156" name="object 41">
            <a:extLst>
              <a:ext uri="{FF2B5EF4-FFF2-40B4-BE49-F238E27FC236}">
                <a16:creationId xmlns:a16="http://schemas.microsoft.com/office/drawing/2014/main" id="{EF139AA9-F6AA-4EA0-8E4A-BC4745454D8F}"/>
              </a:ext>
            </a:extLst>
          </p:cNvPr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9221189" y="2895600"/>
            <a:ext cx="466453" cy="1737360"/>
          </a:xfrm>
          <a:prstGeom prst="rect">
            <a:avLst/>
          </a:prstGeom>
        </p:spPr>
      </p:pic>
      <p:pic>
        <p:nvPicPr>
          <p:cNvPr id="157" name="object 42">
            <a:extLst>
              <a:ext uri="{FF2B5EF4-FFF2-40B4-BE49-F238E27FC236}">
                <a16:creationId xmlns:a16="http://schemas.microsoft.com/office/drawing/2014/main" id="{7D9A0E2A-3E80-44C6-A41A-260AE3B3DF6E}"/>
              </a:ext>
            </a:extLst>
          </p:cNvPr>
          <p:cNvPicPr/>
          <p:nvPr/>
        </p:nvPicPr>
        <p:blipFill>
          <a:blip r:embed="rId29" cstate="print"/>
          <a:stretch>
            <a:fillRect/>
          </a:stretch>
        </p:blipFill>
        <p:spPr>
          <a:xfrm>
            <a:off x="9888356" y="2895600"/>
            <a:ext cx="442754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348630"/>
      </p:ext>
    </p:extLst>
  </p:cSld>
  <p:clrMapOvr>
    <a:masterClrMapping/>
  </p:clrMapOvr>
</p:sld>
</file>

<file path=ppt/theme/theme1.xml><?xml version="1.0" encoding="utf-8"?>
<a:theme xmlns:a="http://schemas.openxmlformats.org/drawingml/2006/main" name="LIXILテーマ">
  <a:themeElements>
    <a:clrScheme name="ユーザー定義 1">
      <a:dk1>
        <a:srgbClr val="000000"/>
      </a:dk1>
      <a:lt1>
        <a:srgbClr val="FFFFFF"/>
      </a:lt1>
      <a:dk2>
        <a:srgbClr val="54585A"/>
      </a:dk2>
      <a:lt2>
        <a:srgbClr val="D1CDB5"/>
      </a:lt2>
      <a:accent1>
        <a:srgbClr val="E75400"/>
      </a:accent1>
      <a:accent2>
        <a:srgbClr val="0671B8"/>
      </a:accent2>
      <a:accent3>
        <a:srgbClr val="00AAAA"/>
      </a:accent3>
      <a:accent4>
        <a:srgbClr val="89BD28"/>
      </a:accent4>
      <a:accent5>
        <a:srgbClr val="A43F78"/>
      </a:accent5>
      <a:accent6>
        <a:srgbClr val="ADA29A"/>
      </a:accent6>
      <a:hlink>
        <a:srgbClr val="00376B"/>
      </a:hlink>
      <a:folHlink>
        <a:srgbClr val="6F2562"/>
      </a:folHlink>
    </a:clrScheme>
    <a:fontScheme name="LIXIL_New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kumimoji="1"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/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kumimoji="1" sz="1200">
            <a:latin typeface="Yu Gothic" panose="020B0400000000000000" pitchFamily="34" charset="-128"/>
            <a:ea typeface="Yu Gothic" panose="020B0400000000000000" pitchFamily="34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LIXILテーマ" id="{158234D8-B713-DB41-B7F7-AEB5A592FF58}" vid="{A7AE04B5-FB75-454D-8A98-725AC1AA3799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LIXILテーマ</Template>
  <TotalTime>16678</TotalTime>
  <Words>737</Words>
  <Application>Microsoft Office PowerPoint</Application>
  <PresentationFormat>ユーザー設定</PresentationFormat>
  <Paragraphs>256</Paragraphs>
  <Slides>4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4" baseType="lpstr">
      <vt:lpstr>ＭＳ Ｐゴシック</vt:lpstr>
      <vt:lpstr>Yu Gothic Medium</vt:lpstr>
      <vt:lpstr>游ゴシック</vt:lpstr>
      <vt:lpstr>游ゴシック</vt:lpstr>
      <vt:lpstr>游ゴシック Medium</vt:lpstr>
      <vt:lpstr>Arial</vt:lpstr>
      <vt:lpstr>Calibri</vt:lpstr>
      <vt:lpstr>Segoe UI</vt:lpstr>
      <vt:lpstr>Times New Roman</vt:lpstr>
      <vt:lpstr>LIXILテーマ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INAXトステムグループ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INAXトステムグループ User</dc:creator>
  <cp:lastModifiedBy>武田 真弓(Mayumi Takeda)</cp:lastModifiedBy>
  <cp:revision>710</cp:revision>
  <cp:lastPrinted>2021-12-20T06:25:45Z</cp:lastPrinted>
  <dcterms:created xsi:type="dcterms:W3CDTF">2010-09-29T12:55:25Z</dcterms:created>
  <dcterms:modified xsi:type="dcterms:W3CDTF">2025-02-21T07:41:36Z</dcterms:modified>
</cp:coreProperties>
</file>