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5"/>
  </p:notesMasterIdLst>
  <p:handoutMasterIdLst>
    <p:handoutMasterId r:id="rId6"/>
  </p:handoutMasterIdLst>
  <p:sldIdLst>
    <p:sldId id="318" r:id="rId2"/>
    <p:sldId id="322" r:id="rId3"/>
    <p:sldId id="325" r:id="rId4"/>
  </p:sldIdLst>
  <p:sldSz cx="10691813" cy="7559675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武田 真弓(Mayumi Takeda)" initials="武田" lastIdx="1" clrIdx="0">
    <p:extLst>
      <p:ext uri="{19B8F6BF-5375-455C-9EA6-DF929625EA0E}">
        <p15:presenceInfo xmlns:p15="http://schemas.microsoft.com/office/powerpoint/2012/main" userId="S::mayumi1.takeda@lixil.com::9389e101-d9d3-4fbd-b8a3-c02b41207b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4E1"/>
    <a:srgbClr val="E5E4E8"/>
    <a:srgbClr val="ABABAB"/>
    <a:srgbClr val="00CC99"/>
    <a:srgbClr val="FF99CC"/>
    <a:srgbClr val="FF66CC"/>
    <a:srgbClr val="FF99FF"/>
    <a:srgbClr val="FFCCFF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70" autoAdjust="0"/>
    <p:restoredTop sz="95320" autoAdjust="0"/>
  </p:normalViewPr>
  <p:slideViewPr>
    <p:cSldViewPr snapToGrid="0" showGuides="1">
      <p:cViewPr>
        <p:scale>
          <a:sx n="75" d="100"/>
          <a:sy n="75" d="100"/>
        </p:scale>
        <p:origin x="282" y="-4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7625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2/21/2025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8350" y="746125"/>
            <a:ext cx="52705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91100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7625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541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7286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D617CA-1017-2047-8EF2-B3F641E5A6BD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5203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2:INA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3">
            <a:extLst>
              <a:ext uri="{FF2B5EF4-FFF2-40B4-BE49-F238E27FC236}">
                <a16:creationId xmlns:a16="http://schemas.microsoft.com/office/drawing/2014/main" id="{A246273F-0316-124D-913B-065B51648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88">
            <a:extLst>
              <a:ext uri="{FF2B5EF4-FFF2-40B4-BE49-F238E27FC236}">
                <a16:creationId xmlns:a16="http://schemas.microsoft.com/office/drawing/2014/main" id="{F052AE12-B60B-784C-B34A-CF54CD41157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D3FC005-CC27-3947-9F96-93095E78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CC842CC-005C-5641-8858-9C3B75F1C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7D0E429B-C0A1-3545-B3F9-A15BC5D2E8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997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4:TOSTEM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B0956356-055A-9542-BD35-1580EA66C64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5525" y="138113"/>
            <a:ext cx="601663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AD81878-65B1-AD4B-8C07-C338D50CB12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3F6CD256-1BE5-334E-8AC8-798FE57D94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FE1814F9-C12C-8940-AE04-EBAC3F277F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6C33804-7BD4-374A-9903-CA1F187686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56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5:INTERIO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57B48BC9-0E64-DD4C-B0F0-A42ED28BD78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513" y="130175"/>
            <a:ext cx="57467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BE64055-36A3-D848-AC09-B89AD5AA80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E37DE4B-14B4-8446-A646-2576E6B5E3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2AEB9C66-CC1A-5346-9A49-DA6B762C654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2D5D346-B240-3A4B-BEC8-6420E30FD09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90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4:TOS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1C18BD7-6EFE-0B4D-A8EE-90E7B9FB960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37E6CDB7-F131-9E4F-8699-128E560B5A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43C4B3-C0F6-774B-AC90-133DA5B58D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637CF95E-95B4-4F4B-B11C-46CB0538A9E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B36565EE-CE8E-1A44-8A9F-9ED8333C8F8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75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5:INTER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F3622A4-9F6A-DF4E-8124-C92CD62C28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6DCDCD0-3AC0-A048-A727-1E98792F2E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70CBA1-39BE-384D-86EF-5191A45C21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77467F87-BB1F-264E-BE9F-AF86BC9543D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E2BDD4B-6EC7-DA41-8303-F9AFDF1767F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86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1:エコファースト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288">
            <a:extLst>
              <a:ext uri="{FF2B5EF4-FFF2-40B4-BE49-F238E27FC236}">
                <a16:creationId xmlns:a16="http://schemas.microsoft.com/office/drawing/2014/main" id="{BB3CB7EA-4A85-974A-BDD0-942B2EDB54E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A8C502DD-0634-EA40-9446-CFAC8D1A65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9" name="図 70">
            <a:extLst>
              <a:ext uri="{FF2B5EF4-FFF2-40B4-BE49-F238E27FC236}">
                <a16:creationId xmlns:a16="http://schemas.microsoft.com/office/drawing/2014/main" id="{114905AE-A962-CC40-A230-3B5C998728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31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-2:長期保証サービス有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>
            <a:extLst>
              <a:ext uri="{FF2B5EF4-FFF2-40B4-BE49-F238E27FC236}">
                <a16:creationId xmlns:a16="http://schemas.microsoft.com/office/drawing/2014/main" id="{412B11FA-436C-AA40-A830-3978CB7EC1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7423150"/>
            <a:ext cx="923925" cy="7778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詳細は</a:t>
            </a: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WEB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をご確認ください</a:t>
            </a:r>
            <a:endParaRPr lang="en-US" altLang="ja-JP" sz="500">
              <a:solidFill>
                <a:schemeClr val="tx2"/>
              </a:solidFill>
              <a:latin typeface="Yu Gothic" panose="020B0400000000000000" pitchFamily="34" charset="-128"/>
              <a:ea typeface="Yu Gothic" panose="020B0400000000000000" pitchFamily="34" charset="-128"/>
            </a:endParaRPr>
          </a:p>
        </p:txBody>
      </p:sp>
      <p:pic>
        <p:nvPicPr>
          <p:cNvPr id="7" name="図 13">
            <a:extLst>
              <a:ext uri="{FF2B5EF4-FFF2-40B4-BE49-F238E27FC236}">
                <a16:creationId xmlns:a16="http://schemas.microsoft.com/office/drawing/2014/main" id="{CA1A329A-8FE5-D648-A2B7-051098B3E27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7209972"/>
            <a:ext cx="923925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A7427117-E3FF-0A42-A2ED-AD17EDE3954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4CB710C5-C0CA-9149-B8C9-FFF3B4B113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2" name="図 70">
            <a:extLst>
              <a:ext uri="{FF2B5EF4-FFF2-40B4-BE49-F238E27FC236}">
                <a16:creationId xmlns:a16="http://schemas.microsoft.com/office/drawing/2014/main" id="{C3A73AD5-44B0-F943-A983-F216C0742F5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A986C43-6E5F-A74E-8AF7-B737CF1B2E7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4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1:LIXIL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C00DB1A8-0470-BB45-82B1-BE9EB02496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5700" y="127000"/>
            <a:ext cx="47148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41EAB20B-B7D8-5647-8F72-157D68B649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9B3BF950-55B9-6544-927E-D3BC413A910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5F100BFB-CF55-514A-AA6A-9672C86BF4F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0834531F-142A-844D-A0AE-52EED4C304C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1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2:INAX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12">
            <a:extLst>
              <a:ext uri="{FF2B5EF4-FFF2-40B4-BE49-F238E27FC236}">
                <a16:creationId xmlns:a16="http://schemas.microsoft.com/office/drawing/2014/main" id="{7F852F87-CE63-0E4D-B626-010E375369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1263" y="141288"/>
            <a:ext cx="417512" cy="12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D1D62C18-EED0-9A4E-B5AA-C2E8C502EB7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7507436-CF18-CB4A-875D-E2D32D429F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F39F8AC4-E7E8-B84A-8928-B2ED091478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6CFA223D-9598-D141-A54A-60B2651506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98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-3:EXSIOR（帯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12">
            <a:extLst>
              <a:ext uri="{FF2B5EF4-FFF2-40B4-BE49-F238E27FC236}">
                <a16:creationId xmlns:a16="http://schemas.microsoft.com/office/drawing/2014/main" id="{692E8FD0-F161-DE48-9E73-49EF130F1C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3788" y="100013"/>
            <a:ext cx="533400" cy="17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F41AB514-A4B6-374D-90CE-0650732711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EED6F73E-76C2-F348-A7B4-C351CB546CE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061D5382-D263-2643-ABED-8BDB58723B8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3832B5D-64B8-684A-A6B5-833BE320A3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20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13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jp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7.jp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jpg"/><Relationship Id="rId15" Type="http://schemas.openxmlformats.org/officeDocument/2006/relationships/image" Target="../media/image26.jp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jp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52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D2F70C4-BBBD-4358-B303-67BF7A75C635}"/>
              </a:ext>
            </a:extLst>
          </p:cNvPr>
          <p:cNvSpPr/>
          <p:nvPr/>
        </p:nvSpPr>
        <p:spPr>
          <a:xfrm>
            <a:off x="3485" y="824363"/>
            <a:ext cx="3445042" cy="4947096"/>
          </a:xfrm>
          <a:prstGeom prst="rect">
            <a:avLst/>
          </a:prstGeom>
          <a:solidFill>
            <a:srgbClr val="E8E4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Text Box 1039">
            <a:extLst>
              <a:ext uri="{FF2B5EF4-FFF2-40B4-BE49-F238E27FC236}">
                <a16:creationId xmlns:a16="http://schemas.microsoft.com/office/drawing/2014/main" id="{32600199-1371-3E45-8D6F-307F8D443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11" name="Text Box 1039">
            <a:extLst>
              <a:ext uri="{FF2B5EF4-FFF2-40B4-BE49-F238E27FC236}">
                <a16:creationId xmlns:a16="http://schemas.microsoft.com/office/drawing/2014/main" id="{4DEBED48-5F61-3C4F-B4E7-0806A9DF7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9588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PG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398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SPD_ent_25_026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15" name="Google Shape;62;p9"/>
          <p:cNvSpPr txBox="1"/>
          <p:nvPr/>
        </p:nvSpPr>
        <p:spPr>
          <a:xfrm>
            <a:off x="4225363" y="416278"/>
            <a:ext cx="102592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商品特長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87" name="Google Shape;67;p9"/>
          <p:cNvSpPr txBox="1"/>
          <p:nvPr/>
        </p:nvSpPr>
        <p:spPr>
          <a:xfrm>
            <a:off x="585028" y="6265289"/>
            <a:ext cx="2669379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PG</a:t>
            </a:r>
            <a:r>
              <a:rPr lang="ja-JP" altLang="en-US" sz="2000" b="1" i="0" u="none" strike="noStrike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シリーズ</a:t>
            </a:r>
            <a:endParaRPr sz="2000" b="0" i="0" u="none" strike="noStrike" cap="none" dirty="0">
              <a:solidFill>
                <a:schemeClr val="tx1">
                  <a:lumMod val="65000"/>
                  <a:lumOff val="3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129" name="Google Shape;85;p9"/>
          <p:cNvCxnSpPr/>
          <p:nvPr/>
        </p:nvCxnSpPr>
        <p:spPr>
          <a:xfrm flipV="1">
            <a:off x="3504697" y="1110234"/>
            <a:ext cx="7122805" cy="463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4" name="Google Shape;85;p9"/>
          <p:cNvCxnSpPr>
            <a:cxnSpLocks/>
          </p:cNvCxnSpPr>
          <p:nvPr/>
        </p:nvCxnSpPr>
        <p:spPr>
          <a:xfrm flipV="1">
            <a:off x="3504697" y="3559366"/>
            <a:ext cx="7059121" cy="12323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3" name="Google Shape;63;p9">
            <a:extLst>
              <a:ext uri="{FF2B5EF4-FFF2-40B4-BE49-F238E27FC236}">
                <a16:creationId xmlns:a16="http://schemas.microsoft.com/office/drawing/2014/main" id="{D5AE7E41-760F-4895-83A4-DB4244495501}"/>
              </a:ext>
            </a:extLst>
          </p:cNvPr>
          <p:cNvSpPr txBox="1"/>
          <p:nvPr/>
        </p:nvSpPr>
        <p:spPr>
          <a:xfrm>
            <a:off x="3478878" y="877294"/>
            <a:ext cx="139049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buClr>
                <a:srgbClr val="000000"/>
              </a:buClr>
              <a:buSzPts val="1000"/>
            </a:pPr>
            <a:r>
              <a:rPr lang="ja-JP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</a:t>
            </a:r>
            <a:r>
              <a:rPr lang="ja-JP" altLang="en-US" sz="1000" b="1" i="0" u="none" strike="noStrike" cap="none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セキュリティ</a:t>
            </a:r>
            <a:endParaRPr sz="1400" b="0" i="0" u="none" strike="noStrike" cap="none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BE907DB-C1C9-429D-A206-A64F813CABCE}"/>
              </a:ext>
            </a:extLst>
          </p:cNvPr>
          <p:cNvSpPr/>
          <p:nvPr/>
        </p:nvSpPr>
        <p:spPr>
          <a:xfrm>
            <a:off x="3487077" y="3311445"/>
            <a:ext cx="1018248" cy="28469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ja-JP" sz="10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</a:t>
            </a:r>
            <a:r>
              <a:rPr lang="ja-JP" altLang="en-US" sz="10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使いやすさ</a:t>
            </a:r>
            <a:endParaRPr lang="en-US" altLang="ja-JP" sz="1000" b="1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41" name="Google Shape;85;p9">
            <a:extLst>
              <a:ext uri="{FF2B5EF4-FFF2-40B4-BE49-F238E27FC236}">
                <a16:creationId xmlns:a16="http://schemas.microsoft.com/office/drawing/2014/main" id="{ABC53846-6472-4B19-B6A1-E2ACD28E78BB}"/>
              </a:ext>
            </a:extLst>
          </p:cNvPr>
          <p:cNvCxnSpPr>
            <a:cxnSpLocks/>
          </p:cNvCxnSpPr>
          <p:nvPr/>
        </p:nvCxnSpPr>
        <p:spPr>
          <a:xfrm>
            <a:off x="3584551" y="5194494"/>
            <a:ext cx="695022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97C2A223-FCA2-4531-B553-427C98AD3148}"/>
              </a:ext>
            </a:extLst>
          </p:cNvPr>
          <p:cNvSpPr txBox="1"/>
          <p:nvPr/>
        </p:nvSpPr>
        <p:spPr>
          <a:xfrm>
            <a:off x="7421475" y="3905241"/>
            <a:ext cx="194380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障子を開ける際、手をはさみにくいよう、ストッパーを取り付けています。把手を採用しても、把手と障子がぶつからないためキズの防止にもなります。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60" name="Google Shape;65;p9">
            <a:extLst>
              <a:ext uri="{FF2B5EF4-FFF2-40B4-BE49-F238E27FC236}">
                <a16:creationId xmlns:a16="http://schemas.microsoft.com/office/drawing/2014/main" id="{8E17A614-2D7C-4E59-86C0-23297F0E20B1}"/>
              </a:ext>
            </a:extLst>
          </p:cNvPr>
          <p:cNvCxnSpPr>
            <a:cxnSpLocks/>
          </p:cNvCxnSpPr>
          <p:nvPr/>
        </p:nvCxnSpPr>
        <p:spPr>
          <a:xfrm flipV="1">
            <a:off x="7284825" y="3615906"/>
            <a:ext cx="0" cy="1464486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20E3EA7E-A943-4EE6-AD9A-0F0C241EF034}"/>
              </a:ext>
            </a:extLst>
          </p:cNvPr>
          <p:cNvSpPr txBox="1"/>
          <p:nvPr/>
        </p:nvSpPr>
        <p:spPr>
          <a:xfrm>
            <a:off x="3611334" y="3907587"/>
            <a:ext cx="1881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大きくて開け閉めしやすいデザインです。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お子さまにも手が届きやすいよう、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取付け位置にも配慮しています。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87FBF9B1-63A6-490D-BEDF-7F00251A524A}"/>
              </a:ext>
            </a:extLst>
          </p:cNvPr>
          <p:cNvSpPr/>
          <p:nvPr/>
        </p:nvSpPr>
        <p:spPr>
          <a:xfrm>
            <a:off x="8655216" y="4924301"/>
            <a:ext cx="877163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引き残しストッパー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F936A308-9F62-40C0-900F-20FAC3C00AB2}"/>
              </a:ext>
            </a:extLst>
          </p:cNvPr>
          <p:cNvSpPr/>
          <p:nvPr/>
        </p:nvSpPr>
        <p:spPr>
          <a:xfrm>
            <a:off x="9522854" y="4684228"/>
            <a:ext cx="101166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ストッパーにより、</a:t>
            </a:r>
            <a:endParaRPr lang="en-US" altLang="ja-JP" sz="7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手が障子にぶつかり</a:t>
            </a:r>
            <a:endParaRPr lang="en-US" altLang="ja-JP" sz="700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にくくなっています。</a:t>
            </a: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52857D79-2381-4D0F-9E24-5F1FE017F827}"/>
              </a:ext>
            </a:extLst>
          </p:cNvPr>
          <p:cNvSpPr/>
          <p:nvPr/>
        </p:nvSpPr>
        <p:spPr>
          <a:xfrm>
            <a:off x="7763244" y="1181101"/>
            <a:ext cx="250702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"/>
              </a:rPr>
              <a:t>ピッキング対策に優れた、高性能シリンダー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9428E59-2A58-418A-819A-A97DB853F0B7}"/>
              </a:ext>
            </a:extLst>
          </p:cNvPr>
          <p:cNvSpPr txBox="1"/>
          <p:nvPr/>
        </p:nvSpPr>
        <p:spPr>
          <a:xfrm>
            <a:off x="8713433" y="1907136"/>
            <a:ext cx="1221853" cy="15946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lIns="0" tIns="36000" rIns="0" bIns="0" rtlCol="0" anchor="ctr" anchorCtr="0">
            <a:spAutoFit/>
          </a:bodyPr>
          <a:lstStyle/>
          <a:p>
            <a:pPr algn="ctr"/>
            <a:r>
              <a:rPr kumimoji="1" lang="en-US" altLang="ja-JP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DN</a:t>
            </a:r>
            <a:r>
              <a:rPr kumimoji="1" lang="ja-JP" altLang="en-US" sz="800" dirty="0">
                <a:solidFill>
                  <a:schemeClr val="bg1">
                    <a:lumMod val="50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キー用シリンダー</a:t>
            </a:r>
          </a:p>
        </p:txBody>
      </p:sp>
      <p:pic>
        <p:nvPicPr>
          <p:cNvPr id="57" name="object 40">
            <a:extLst>
              <a:ext uri="{FF2B5EF4-FFF2-40B4-BE49-F238E27FC236}">
                <a16:creationId xmlns:a16="http://schemas.microsoft.com/office/drawing/2014/main" id="{C9E81577-4918-40F5-94F0-C8DBD3BB277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68400" y="2701880"/>
            <a:ext cx="710060" cy="478533"/>
          </a:xfrm>
          <a:prstGeom prst="rect">
            <a:avLst/>
          </a:prstGeom>
        </p:spPr>
      </p:pic>
      <p:pic>
        <p:nvPicPr>
          <p:cNvPr id="58" name="object 3">
            <a:extLst>
              <a:ext uri="{FF2B5EF4-FFF2-40B4-BE49-F238E27FC236}">
                <a16:creationId xmlns:a16="http://schemas.microsoft.com/office/drawing/2014/main" id="{677FC8EA-E91A-4EE1-9832-E4329A22558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813640" y="2559622"/>
            <a:ext cx="487885" cy="241529"/>
          </a:xfrm>
          <a:prstGeom prst="rect">
            <a:avLst/>
          </a:prstGeom>
        </p:spPr>
      </p:pic>
      <p:pic>
        <p:nvPicPr>
          <p:cNvPr id="59" name="object 2">
            <a:extLst>
              <a:ext uri="{FF2B5EF4-FFF2-40B4-BE49-F238E27FC236}">
                <a16:creationId xmlns:a16="http://schemas.microsoft.com/office/drawing/2014/main" id="{FCBA8C4F-92C0-4DEA-A702-69F2AF778774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815340" y="2975555"/>
            <a:ext cx="467135" cy="251444"/>
          </a:xfrm>
          <a:prstGeom prst="rect">
            <a:avLst/>
          </a:prstGeom>
        </p:spPr>
      </p:pic>
      <p:sp>
        <p:nvSpPr>
          <p:cNvPr id="60" name="object 12">
            <a:extLst>
              <a:ext uri="{FF2B5EF4-FFF2-40B4-BE49-F238E27FC236}">
                <a16:creationId xmlns:a16="http://schemas.microsoft.com/office/drawing/2014/main" id="{9E9F1400-42C4-4B71-BF72-FCE41EDD4598}"/>
              </a:ext>
            </a:extLst>
          </p:cNvPr>
          <p:cNvSpPr txBox="1"/>
          <p:nvPr/>
        </p:nvSpPr>
        <p:spPr>
          <a:xfrm>
            <a:off x="8698221" y="2084635"/>
            <a:ext cx="1929281" cy="48417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47955" indent="-135255">
              <a:lnSpc>
                <a:spcPct val="100000"/>
              </a:lnSpc>
              <a:spcBef>
                <a:spcPts val="114"/>
              </a:spcBef>
              <a:buSzPct val="90476"/>
              <a:buChar char="●"/>
              <a:tabLst>
                <a:tab pos="147955" algn="l"/>
              </a:tabLst>
            </a:pP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鍵穴の向きが横になります。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 marL="135890" marR="5080" indent="-123825">
              <a:lnSpc>
                <a:spcPts val="1280"/>
              </a:lnSpc>
              <a:spcBef>
                <a:spcPts val="50"/>
              </a:spcBef>
              <a:buSzPct val="90476"/>
              <a:buChar char="●"/>
              <a:tabLst>
                <a:tab pos="135890" algn="l"/>
                <a:tab pos="147320" algn="l"/>
              </a:tabLst>
            </a:pP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	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鍵穴壊しに対する抵抗力が優れて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いる仕様です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1" name="object 13">
            <a:extLst>
              <a:ext uri="{FF2B5EF4-FFF2-40B4-BE49-F238E27FC236}">
                <a16:creationId xmlns:a16="http://schemas.microsoft.com/office/drawing/2014/main" id="{47E7DF52-E627-4637-80B0-9DB3383E011F}"/>
              </a:ext>
            </a:extLst>
          </p:cNvPr>
          <p:cNvSpPr txBox="1"/>
          <p:nvPr/>
        </p:nvSpPr>
        <p:spPr>
          <a:xfrm>
            <a:off x="9632323" y="2830273"/>
            <a:ext cx="924236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オーナーキー</a:t>
            </a:r>
            <a:r>
              <a:rPr sz="7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（１本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62" name="object 14">
            <a:extLst>
              <a:ext uri="{FF2B5EF4-FFF2-40B4-BE49-F238E27FC236}">
                <a16:creationId xmlns:a16="http://schemas.microsoft.com/office/drawing/2014/main" id="{659503A1-87EC-4F0B-B594-CC21068EFF9B}"/>
              </a:ext>
            </a:extLst>
          </p:cNvPr>
          <p:cNvSpPr txBox="1"/>
          <p:nvPr/>
        </p:nvSpPr>
        <p:spPr>
          <a:xfrm>
            <a:off x="9727916" y="3261508"/>
            <a:ext cx="828746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標準キー（４本 </a:t>
            </a:r>
            <a:r>
              <a:rPr sz="700" spc="-5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）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F48B9C4-44EB-4007-A80E-D4A68852F22A}"/>
              </a:ext>
            </a:extLst>
          </p:cNvPr>
          <p:cNvSpPr/>
          <p:nvPr/>
        </p:nvSpPr>
        <p:spPr>
          <a:xfrm>
            <a:off x="3518933" y="3660024"/>
            <a:ext cx="167468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開閉しやすい大型のハンドル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D4A0CAC-4B61-4A2F-8133-6D0E503D31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3382" y="3783955"/>
            <a:ext cx="266772" cy="100662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9B94065-61BA-4CB2-93B0-0A978F5176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1983" y="3671346"/>
            <a:ext cx="498296" cy="129245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98D83802-B537-4FF0-9292-A1970D2210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3955" y="3926663"/>
            <a:ext cx="224891" cy="721203"/>
          </a:xfrm>
          <a:prstGeom prst="rect">
            <a:avLst/>
          </a:prstGeom>
        </p:spPr>
      </p:pic>
      <p:sp>
        <p:nvSpPr>
          <p:cNvPr id="82" name="object 14">
            <a:extLst>
              <a:ext uri="{FF2B5EF4-FFF2-40B4-BE49-F238E27FC236}">
                <a16:creationId xmlns:a16="http://schemas.microsoft.com/office/drawing/2014/main" id="{D6820BF3-38B3-445A-8316-70557D7BD8FE}"/>
              </a:ext>
            </a:extLst>
          </p:cNvPr>
          <p:cNvSpPr txBox="1"/>
          <p:nvPr/>
        </p:nvSpPr>
        <p:spPr>
          <a:xfrm>
            <a:off x="5593824" y="4822032"/>
            <a:ext cx="542873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大型把手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3" name="object 14">
            <a:extLst>
              <a:ext uri="{FF2B5EF4-FFF2-40B4-BE49-F238E27FC236}">
                <a16:creationId xmlns:a16="http://schemas.microsoft.com/office/drawing/2014/main" id="{A5A75999-D25B-4C22-8836-3862EE1C9460}"/>
              </a:ext>
            </a:extLst>
          </p:cNvPr>
          <p:cNvSpPr txBox="1"/>
          <p:nvPr/>
        </p:nvSpPr>
        <p:spPr>
          <a:xfrm>
            <a:off x="6296153" y="4821474"/>
            <a:ext cx="444607" cy="12181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大型把手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5" name="object 14">
            <a:extLst>
              <a:ext uri="{FF2B5EF4-FFF2-40B4-BE49-F238E27FC236}">
                <a16:creationId xmlns:a16="http://schemas.microsoft.com/office/drawing/2014/main" id="{2C3EF55E-BDAE-4D68-B8A3-29C37CEAD109}"/>
              </a:ext>
            </a:extLst>
          </p:cNvPr>
          <p:cNvSpPr txBox="1"/>
          <p:nvPr/>
        </p:nvSpPr>
        <p:spPr>
          <a:xfrm>
            <a:off x="6766477" y="4823298"/>
            <a:ext cx="542873" cy="12182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700" dirty="0">
                <a:solidFill>
                  <a:schemeClr val="bg1">
                    <a:lumMod val="50000"/>
                  </a:schemeClr>
                </a:solidFill>
                <a:latin typeface="MS PGothic"/>
                <a:cs typeface="MS PGothic"/>
              </a:rPr>
              <a:t>大型引手</a:t>
            </a:r>
            <a:endParaRPr sz="700" dirty="0">
              <a:solidFill>
                <a:schemeClr val="bg1">
                  <a:lumMod val="50000"/>
                </a:schemeClr>
              </a:solidFill>
              <a:latin typeface="MS PGothic"/>
              <a:cs typeface="MS PGothic"/>
            </a:endParaRPr>
          </a:p>
        </p:txBody>
      </p:sp>
      <p:sp>
        <p:nvSpPr>
          <p:cNvPr id="86" name="正方形/長方形 85">
            <a:extLst>
              <a:ext uri="{FF2B5EF4-FFF2-40B4-BE49-F238E27FC236}">
                <a16:creationId xmlns:a16="http://schemas.microsoft.com/office/drawing/2014/main" id="{08C14BA5-A2DA-4A01-8D9D-AF2CBAB79B7C}"/>
              </a:ext>
            </a:extLst>
          </p:cNvPr>
          <p:cNvSpPr/>
          <p:nvPr/>
        </p:nvSpPr>
        <p:spPr>
          <a:xfrm>
            <a:off x="7324163" y="3661517"/>
            <a:ext cx="204111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ケガをしにくい、引き残しストッパー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6304349-EA07-4C12-ADFE-5A74F76E92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5697" y="4325592"/>
            <a:ext cx="591524" cy="60966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9B79573B-7E5B-418A-A790-B4A8A60789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98165" y="3773903"/>
            <a:ext cx="767996" cy="85678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401329A7-4B21-410C-87E0-BAC5531740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1800" y="1243395"/>
            <a:ext cx="1440296" cy="1867050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24A57952-D0EA-4153-A917-576B76A92A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2225" y="1295938"/>
            <a:ext cx="1403624" cy="1799517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55EFC493-F08A-4476-84A5-6AA2F9531B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3887" y="3463316"/>
            <a:ext cx="1395717" cy="185483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028201FC-2B0C-4E79-A379-7795F9FD0A4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56427" y="3432698"/>
            <a:ext cx="1423564" cy="1806831"/>
          </a:xfrm>
          <a:prstGeom prst="rect">
            <a:avLst/>
          </a:prstGeom>
        </p:spPr>
      </p:pic>
      <p:pic>
        <p:nvPicPr>
          <p:cNvPr id="88" name="object 13">
            <a:extLst>
              <a:ext uri="{FF2B5EF4-FFF2-40B4-BE49-F238E27FC236}">
                <a16:creationId xmlns:a16="http://schemas.microsoft.com/office/drawing/2014/main" id="{7D42777C-97D2-43AB-8469-0A8CA620AC3F}"/>
              </a:ext>
            </a:extLst>
          </p:cNvPr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3589044" y="1288823"/>
            <a:ext cx="1272407" cy="1935741"/>
          </a:xfrm>
          <a:prstGeom prst="rect">
            <a:avLst/>
          </a:prstGeom>
        </p:spPr>
      </p:pic>
      <p:sp>
        <p:nvSpPr>
          <p:cNvPr id="89" name="object 50">
            <a:extLst>
              <a:ext uri="{FF2B5EF4-FFF2-40B4-BE49-F238E27FC236}">
                <a16:creationId xmlns:a16="http://schemas.microsoft.com/office/drawing/2014/main" id="{DBBA0ECF-5810-42AD-BCA9-7C5519CE4BF5}"/>
              </a:ext>
            </a:extLst>
          </p:cNvPr>
          <p:cNvSpPr txBox="1"/>
          <p:nvPr/>
        </p:nvSpPr>
        <p:spPr>
          <a:xfrm>
            <a:off x="4905341" y="1289115"/>
            <a:ext cx="2857534" cy="1049711"/>
          </a:xfrm>
          <a:prstGeom prst="rect">
            <a:avLst/>
          </a:prstGeom>
        </p:spPr>
        <p:txBody>
          <a:bodyPr vert="horz" wrap="square" lIns="0" tIns="106045" rIns="0" bIns="0" rtlCol="0">
            <a:spAutoFit/>
          </a:bodyPr>
          <a:lstStyle/>
          <a:p>
            <a:pPr>
              <a:lnSpc>
                <a:spcPts val="1500"/>
              </a:lnSpc>
            </a:pPr>
            <a:r>
              <a:rPr sz="800" b="1" spc="3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・</a:t>
            </a:r>
            <a:r>
              <a:rPr sz="800" b="1" spc="3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目で確認しやすい施解錠表示</a:t>
            </a:r>
            <a:endParaRPr lang="en-US" altLang="ja-JP" sz="800" b="1" spc="3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Yu Gothic UI"/>
            </a:endParaRPr>
          </a:p>
          <a:p>
            <a:pPr>
              <a:lnSpc>
                <a:spcPts val="1500"/>
              </a:lnSpc>
            </a:pPr>
            <a:r>
              <a:rPr sz="8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室内側からの施解錠は、サムターン（</a:t>
            </a:r>
            <a:r>
              <a:rPr sz="800" spc="-2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つま</a:t>
            </a:r>
            <a:r>
              <a:rPr sz="8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み）</a:t>
            </a: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を上下して</a:t>
            </a:r>
            <a:endParaRPr lang="en-US" altLang="ja-JP" sz="800" spc="-1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  <a:p>
            <a:pPr>
              <a:lnSpc>
                <a:spcPts val="1500"/>
              </a:lnSpc>
            </a:pPr>
            <a:r>
              <a:rPr sz="800" spc="-1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行います。施解錠の状態は、大きな色付き表示で遠くからでも見えやすくなりました。万一のカ</a:t>
            </a:r>
            <a:r>
              <a:rPr sz="800" spc="-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ギの締め忘れ防止に役立ちます</a:t>
            </a:r>
            <a:r>
              <a:rPr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90" name="object 54">
            <a:extLst>
              <a:ext uri="{FF2B5EF4-FFF2-40B4-BE49-F238E27FC236}">
                <a16:creationId xmlns:a16="http://schemas.microsoft.com/office/drawing/2014/main" id="{B85B6245-3C68-4165-B4CB-56A835FB61A5}"/>
              </a:ext>
            </a:extLst>
          </p:cNvPr>
          <p:cNvSpPr txBox="1"/>
          <p:nvPr/>
        </p:nvSpPr>
        <p:spPr>
          <a:xfrm>
            <a:off x="4917076" y="2401062"/>
            <a:ext cx="2845799" cy="870816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>
              <a:lnSpc>
                <a:spcPts val="700"/>
              </a:lnSpc>
              <a:spcBef>
                <a:spcPts val="765"/>
              </a:spcBef>
            </a:pPr>
            <a:r>
              <a:rPr sz="800" b="1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・</a:t>
            </a:r>
            <a:r>
              <a:rPr sz="800" b="1" spc="-5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｢</a:t>
            </a:r>
            <a:r>
              <a:rPr sz="800" b="1" spc="100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ガラス破り</a:t>
            </a:r>
            <a:r>
              <a:rPr sz="800" b="1" spc="-5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｣</a:t>
            </a:r>
            <a:r>
              <a:rPr sz="800" b="1" spc="125" dirty="0" err="1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Yu Gothic UI"/>
              </a:rPr>
              <a:t>に強いセキュリティサムターン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Yu Gothic UI"/>
            </a:endParaRPr>
          </a:p>
          <a:p>
            <a:pPr marL="12700" marR="5080">
              <a:lnSpc>
                <a:spcPts val="1200"/>
              </a:lnSpc>
              <a:spcBef>
                <a:spcPts val="565"/>
              </a:spcBef>
            </a:pP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サムターン</a:t>
            </a:r>
            <a:r>
              <a:rPr sz="800" spc="1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（</a:t>
            </a:r>
            <a:r>
              <a:rPr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つまみ</a:t>
            </a:r>
            <a:r>
              <a:rPr sz="800" spc="1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）</a:t>
            </a:r>
            <a:r>
              <a:rPr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を動かしても解錠できないようにするセキュリティサムターン。外出時や就寝時に機能させてお</a:t>
            </a:r>
            <a:r>
              <a:rPr sz="800" spc="-1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けば、ガラスを割られて手を入れられてもサムターンで操</a:t>
            </a:r>
            <a:r>
              <a:rPr sz="800" spc="-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MS PGothic"/>
              </a:rPr>
              <a:t>作できないので開けられる心配がありません。</a:t>
            </a:r>
            <a:endParaRPr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MS PGothic"/>
            </a:endParaRPr>
          </a:p>
        </p:txBody>
      </p:sp>
      <p:sp>
        <p:nvSpPr>
          <p:cNvPr id="91" name="object 62">
            <a:extLst>
              <a:ext uri="{FF2B5EF4-FFF2-40B4-BE49-F238E27FC236}">
                <a16:creationId xmlns:a16="http://schemas.microsoft.com/office/drawing/2014/main" id="{B5E95AB5-380D-43DB-A089-6E8EF1DF6E72}"/>
              </a:ext>
            </a:extLst>
          </p:cNvPr>
          <p:cNvSpPr/>
          <p:nvPr/>
        </p:nvSpPr>
        <p:spPr>
          <a:xfrm>
            <a:off x="4145129" y="1478246"/>
            <a:ext cx="752372" cy="1355167"/>
          </a:xfrm>
          <a:custGeom>
            <a:avLst/>
            <a:gdLst/>
            <a:ahLst/>
            <a:cxnLst/>
            <a:rect l="l" t="t" r="r" b="b"/>
            <a:pathLst>
              <a:path w="1061084" h="1955800">
                <a:moveTo>
                  <a:pt x="21335" y="850391"/>
                </a:moveTo>
                <a:lnTo>
                  <a:pt x="359664" y="850391"/>
                </a:lnTo>
                <a:lnTo>
                  <a:pt x="359664" y="1487423"/>
                </a:lnTo>
                <a:lnTo>
                  <a:pt x="1060704" y="1487423"/>
                </a:lnTo>
              </a:path>
              <a:path w="1061084" h="1955800">
                <a:moveTo>
                  <a:pt x="0" y="1955291"/>
                </a:moveTo>
                <a:lnTo>
                  <a:pt x="813816" y="1955291"/>
                </a:lnTo>
                <a:lnTo>
                  <a:pt x="813816" y="0"/>
                </a:lnTo>
                <a:lnTo>
                  <a:pt x="1060704" y="0"/>
                </a:lnTo>
              </a:path>
            </a:pathLst>
          </a:custGeom>
          <a:ln w="1270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92" name="object 14">
            <a:extLst>
              <a:ext uri="{FF2B5EF4-FFF2-40B4-BE49-F238E27FC236}">
                <a16:creationId xmlns:a16="http://schemas.microsoft.com/office/drawing/2014/main" id="{8126F377-4E7D-45CC-9C76-137A2F87B7CB}"/>
              </a:ext>
            </a:extLst>
          </p:cNvPr>
          <p:cNvSpPr/>
          <p:nvPr/>
        </p:nvSpPr>
        <p:spPr>
          <a:xfrm>
            <a:off x="3875168" y="1810520"/>
            <a:ext cx="279885" cy="1197563"/>
          </a:xfrm>
          <a:custGeom>
            <a:avLst/>
            <a:gdLst/>
            <a:ahLst/>
            <a:cxnLst/>
            <a:rect l="l" t="t" r="r" b="b"/>
            <a:pathLst>
              <a:path w="494029" h="1545589">
                <a:moveTo>
                  <a:pt x="0" y="0"/>
                </a:moveTo>
                <a:lnTo>
                  <a:pt x="493776" y="0"/>
                </a:lnTo>
                <a:lnTo>
                  <a:pt x="493776" y="493776"/>
                </a:lnTo>
                <a:lnTo>
                  <a:pt x="0" y="493776"/>
                </a:lnTo>
                <a:lnTo>
                  <a:pt x="0" y="0"/>
                </a:lnTo>
                <a:close/>
              </a:path>
              <a:path w="494029" h="1545589">
                <a:moveTo>
                  <a:pt x="0" y="620268"/>
                </a:moveTo>
                <a:lnTo>
                  <a:pt x="493776" y="620268"/>
                </a:lnTo>
                <a:lnTo>
                  <a:pt x="493776" y="1545336"/>
                </a:lnTo>
                <a:lnTo>
                  <a:pt x="0" y="1545336"/>
                </a:lnTo>
                <a:lnTo>
                  <a:pt x="0" y="620268"/>
                </a:lnTo>
                <a:close/>
              </a:path>
            </a:pathLst>
          </a:custGeom>
          <a:ln w="12700">
            <a:solidFill>
              <a:schemeClr val="tx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15">
            <a:extLst>
              <a:ext uri="{FF2B5EF4-FFF2-40B4-BE49-F238E27FC236}">
                <a16:creationId xmlns:a16="http://schemas.microsoft.com/office/drawing/2014/main" id="{B1E53DA4-1343-42DC-A71A-D5B44AC65608}"/>
              </a:ext>
            </a:extLst>
          </p:cNvPr>
          <p:cNvSpPr/>
          <p:nvPr/>
        </p:nvSpPr>
        <p:spPr>
          <a:xfrm>
            <a:off x="3594076" y="1279634"/>
            <a:ext cx="1256245" cy="142325"/>
          </a:xfrm>
          <a:custGeom>
            <a:avLst/>
            <a:gdLst/>
            <a:ahLst/>
            <a:cxnLst/>
            <a:rect l="l" t="t" r="r" b="b"/>
            <a:pathLst>
              <a:path w="1732915" h="220980">
                <a:moveTo>
                  <a:pt x="1732787" y="220979"/>
                </a:moveTo>
                <a:lnTo>
                  <a:pt x="0" y="220979"/>
                </a:lnTo>
                <a:lnTo>
                  <a:pt x="0" y="0"/>
                </a:lnTo>
                <a:lnTo>
                  <a:pt x="1732787" y="0"/>
                </a:lnTo>
                <a:lnTo>
                  <a:pt x="1732787" y="2209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56">
            <a:extLst>
              <a:ext uri="{FF2B5EF4-FFF2-40B4-BE49-F238E27FC236}">
                <a16:creationId xmlns:a16="http://schemas.microsoft.com/office/drawing/2014/main" id="{9EA57736-3471-4B86-BCF6-93C8192878A0}"/>
              </a:ext>
            </a:extLst>
          </p:cNvPr>
          <p:cNvSpPr txBox="1"/>
          <p:nvPr/>
        </p:nvSpPr>
        <p:spPr>
          <a:xfrm>
            <a:off x="3670107" y="1279426"/>
            <a:ext cx="463347" cy="1391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00" b="1" spc="-10" dirty="0">
                <a:solidFill>
                  <a:srgbClr val="FFFFFF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Yu Gothic UI"/>
              </a:rPr>
              <a:t>[室内側]</a:t>
            </a:r>
            <a:endParaRPr sz="800" dirty="0">
              <a:latin typeface="Yu Gothic Medium" panose="020B0500000000000000" pitchFamily="50" charset="-128"/>
              <a:ea typeface="Yu Gothic Medium" panose="020B0500000000000000" pitchFamily="50" charset="-128"/>
              <a:cs typeface="Yu Gothic UI"/>
            </a:endParaRPr>
          </a:p>
        </p:txBody>
      </p:sp>
      <p:sp>
        <p:nvSpPr>
          <p:cNvPr id="97" name="object 57">
            <a:extLst>
              <a:ext uri="{FF2B5EF4-FFF2-40B4-BE49-F238E27FC236}">
                <a16:creationId xmlns:a16="http://schemas.microsoft.com/office/drawing/2014/main" id="{6DAEC36C-31DC-48B1-BCF4-81DAA2F1E599}"/>
              </a:ext>
            </a:extLst>
          </p:cNvPr>
          <p:cNvSpPr txBox="1"/>
          <p:nvPr/>
        </p:nvSpPr>
        <p:spPr>
          <a:xfrm>
            <a:off x="4100410" y="1279427"/>
            <a:ext cx="686059" cy="13914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800" b="1" spc="185" dirty="0">
                <a:solidFill>
                  <a:srgbClr val="FFFFFF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Yu Gothic UI"/>
              </a:rPr>
              <a:t>サムターン</a:t>
            </a:r>
            <a:endParaRPr sz="800" dirty="0">
              <a:latin typeface="Yu Gothic Medium" panose="020B0500000000000000" pitchFamily="50" charset="-128"/>
              <a:ea typeface="Yu Gothic Medium" panose="020B0500000000000000" pitchFamily="50" charset="-128"/>
              <a:cs typeface="Yu Gothic UI"/>
            </a:endParaRPr>
          </a:p>
        </p:txBody>
      </p:sp>
      <p:pic>
        <p:nvPicPr>
          <p:cNvPr id="100" name="object 58">
            <a:extLst>
              <a:ext uri="{FF2B5EF4-FFF2-40B4-BE49-F238E27FC236}">
                <a16:creationId xmlns:a16="http://schemas.microsoft.com/office/drawing/2014/main" id="{9273032E-2ABF-427C-81CC-321538EB4062}"/>
              </a:ext>
            </a:extLst>
          </p:cNvPr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7855247" y="1910347"/>
            <a:ext cx="744581" cy="1169396"/>
          </a:xfrm>
          <a:prstGeom prst="rect">
            <a:avLst/>
          </a:prstGeom>
        </p:spPr>
      </p:pic>
      <p:sp>
        <p:nvSpPr>
          <p:cNvPr id="102" name="object 15">
            <a:extLst>
              <a:ext uri="{FF2B5EF4-FFF2-40B4-BE49-F238E27FC236}">
                <a16:creationId xmlns:a16="http://schemas.microsoft.com/office/drawing/2014/main" id="{F5B050E5-CD1F-433A-9453-638749A84BD0}"/>
              </a:ext>
            </a:extLst>
          </p:cNvPr>
          <p:cNvSpPr/>
          <p:nvPr/>
        </p:nvSpPr>
        <p:spPr>
          <a:xfrm>
            <a:off x="7856349" y="1915231"/>
            <a:ext cx="743479" cy="243006"/>
          </a:xfrm>
          <a:custGeom>
            <a:avLst/>
            <a:gdLst/>
            <a:ahLst/>
            <a:cxnLst/>
            <a:rect l="l" t="t" r="r" b="b"/>
            <a:pathLst>
              <a:path w="1732915" h="220980">
                <a:moveTo>
                  <a:pt x="1732787" y="220979"/>
                </a:moveTo>
                <a:lnTo>
                  <a:pt x="0" y="220979"/>
                </a:lnTo>
                <a:lnTo>
                  <a:pt x="0" y="0"/>
                </a:lnTo>
                <a:lnTo>
                  <a:pt x="1732787" y="0"/>
                </a:lnTo>
                <a:lnTo>
                  <a:pt x="1732787" y="22097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lIns="0" tIns="0" rIns="0" bIns="0" rtlCol="0"/>
          <a:lstStyle/>
          <a:p>
            <a:pPr algn="ctr"/>
            <a:r>
              <a:rPr lang="ja-JP" altLang="en-US" sz="8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［室外側］</a:t>
            </a:r>
            <a:endParaRPr lang="en-US" altLang="ja-JP" sz="8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pPr algn="ctr"/>
            <a:r>
              <a:rPr lang="ja-JP" altLang="en-US" sz="800" b="1" dirty="0">
                <a:solidFill>
                  <a:schemeClr val="bg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シリンダー</a:t>
            </a:r>
            <a:endParaRPr sz="800" b="1" dirty="0">
              <a:solidFill>
                <a:schemeClr val="bg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sp>
        <p:nvSpPr>
          <p:cNvPr id="103" name="object 64">
            <a:extLst>
              <a:ext uri="{FF2B5EF4-FFF2-40B4-BE49-F238E27FC236}">
                <a16:creationId xmlns:a16="http://schemas.microsoft.com/office/drawing/2014/main" id="{B5893A2F-1A56-46D8-85CA-9C398A7D385A}"/>
              </a:ext>
            </a:extLst>
          </p:cNvPr>
          <p:cNvSpPr txBox="1"/>
          <p:nvPr/>
        </p:nvSpPr>
        <p:spPr>
          <a:xfrm>
            <a:off x="7836972" y="1419057"/>
            <a:ext cx="2578527" cy="38523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2000"/>
              </a:lnSpc>
              <a:spcBef>
                <a:spcPts val="90"/>
              </a:spcBef>
            </a:pPr>
            <a:r>
              <a:rPr sz="800" spc="-20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MS PGothic"/>
              </a:rPr>
              <a:t>ピッキングによる錠破りを防ぐため、シリンダー内部がカギを破られにくい</a:t>
            </a:r>
            <a:r>
              <a:rPr sz="800" spc="-15" dirty="0">
                <a:solidFill>
                  <a:schemeClr val="bg1">
                    <a:lumMod val="50000"/>
                  </a:schemeClr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MS PGothic"/>
              </a:rPr>
              <a:t>構造になっています。また、カギ穴壊しにも強い構造です。</a:t>
            </a:r>
            <a:endParaRPr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  <a:cs typeface="MS PGothic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493A2674-7667-4DDA-9AA1-B8C03A6171E6}"/>
              </a:ext>
            </a:extLst>
          </p:cNvPr>
          <p:cNvSpPr/>
          <p:nvPr/>
        </p:nvSpPr>
        <p:spPr>
          <a:xfrm>
            <a:off x="3520796" y="5289025"/>
            <a:ext cx="18251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使いやすさを追求した袖付</a:t>
            </a:r>
            <a:r>
              <a:rPr lang="en-US" altLang="ja-JP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枚引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CE797E10-A3C3-4D42-9D70-6A1C43DA11E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602089" y="5598414"/>
            <a:ext cx="1030223" cy="1469136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B6F30637-E22D-4E98-ADEE-C359BF5609B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423932" y="6330383"/>
            <a:ext cx="786716" cy="563662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B0F94DC0-6FE6-4151-B48C-AA449EF6D144}"/>
              </a:ext>
            </a:extLst>
          </p:cNvPr>
          <p:cNvSpPr txBox="1"/>
          <p:nvPr/>
        </p:nvSpPr>
        <p:spPr>
          <a:xfrm>
            <a:off x="4682584" y="5631577"/>
            <a:ext cx="167920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外側の障子を開閉すると中障子も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連動して動く構造のため、スムーズで静かに開閉できます。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3E268EB0-7954-415A-8F14-F4D6E36D3B6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391260" y="5558955"/>
            <a:ext cx="757254" cy="559865"/>
          </a:xfrm>
          <a:prstGeom prst="rect">
            <a:avLst/>
          </a:prstGeom>
        </p:spPr>
      </p:pic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E02055C-D1DE-47EF-AE24-EFA5F7D7F319}"/>
              </a:ext>
            </a:extLst>
          </p:cNvPr>
          <p:cNvSpPr txBox="1"/>
          <p:nvPr/>
        </p:nvSpPr>
        <p:spPr>
          <a:xfrm>
            <a:off x="4682584" y="6332982"/>
            <a:ext cx="163814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格子を使用したタイプは、ガラスとガラスの間に格子をはさんだ格子入りガラスを採用。格子にホコリがたまることもなく、ラクに掃除ができます。</a:t>
            </a:r>
          </a:p>
        </p:txBody>
      </p:sp>
      <p:cxnSp>
        <p:nvCxnSpPr>
          <p:cNvPr id="108" name="Google Shape;65;p9">
            <a:extLst>
              <a:ext uri="{FF2B5EF4-FFF2-40B4-BE49-F238E27FC236}">
                <a16:creationId xmlns:a16="http://schemas.microsoft.com/office/drawing/2014/main" id="{B8C65408-FB63-4D2A-A7B1-BECC8C6DA69E}"/>
              </a:ext>
            </a:extLst>
          </p:cNvPr>
          <p:cNvCxnSpPr>
            <a:cxnSpLocks/>
          </p:cNvCxnSpPr>
          <p:nvPr/>
        </p:nvCxnSpPr>
        <p:spPr>
          <a:xfrm flipV="1">
            <a:off x="7284825" y="5267816"/>
            <a:ext cx="0" cy="1818784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sp>
        <p:nvSpPr>
          <p:cNvPr id="109" name="正方形/長方形 108">
            <a:extLst>
              <a:ext uri="{FF2B5EF4-FFF2-40B4-BE49-F238E27FC236}">
                <a16:creationId xmlns:a16="http://schemas.microsoft.com/office/drawing/2014/main" id="{D81E2BE4-489D-4114-9B97-59261161939A}"/>
              </a:ext>
            </a:extLst>
          </p:cNvPr>
          <p:cNvSpPr/>
          <p:nvPr/>
        </p:nvSpPr>
        <p:spPr>
          <a:xfrm>
            <a:off x="7327755" y="5297626"/>
            <a:ext cx="182511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b="1" spc="35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摩耗やサビに強いステンレス下枠</a:t>
            </a:r>
            <a:endParaRPr lang="ja-JP" altLang="en-US" sz="800" dirty="0">
              <a:solidFill>
                <a:schemeClr val="bg1">
                  <a:lumMod val="50000"/>
                </a:schemeClr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7DFC37B8-8FF3-4521-B043-2F23162AD04E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092859" y="5580658"/>
            <a:ext cx="1322629" cy="1245475"/>
          </a:xfrm>
          <a:prstGeom prst="rect">
            <a:avLst/>
          </a:prstGeom>
        </p:spPr>
      </p:pic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3761F2A4-A5BD-432E-B29E-F6D3C1F4AA92}"/>
              </a:ext>
            </a:extLst>
          </p:cNvPr>
          <p:cNvSpPr txBox="1"/>
          <p:nvPr/>
        </p:nvSpPr>
        <p:spPr>
          <a:xfrm>
            <a:off x="7414588" y="5593359"/>
            <a:ext cx="159971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開閉が激しく、水に濡れやすい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下枠は、ステンレス製。</a:t>
            </a:r>
            <a:endParaRPr lang="en-US" altLang="ja-JP" sz="800" dirty="0">
              <a:solidFill>
                <a:schemeClr val="bg1">
                  <a:lumMod val="50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00" dirty="0">
                <a:solidFill>
                  <a:schemeClr val="bg1">
                    <a:lumMod val="50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摩耗やサビに強く耐久性に優れています。</a:t>
            </a:r>
          </a:p>
        </p:txBody>
      </p:sp>
    </p:spTree>
    <p:extLst>
      <p:ext uri="{BB962C8B-B14F-4D97-AF65-F5344CB8AC3E}">
        <p14:creationId xmlns:p14="http://schemas.microsoft.com/office/powerpoint/2010/main" val="329550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SPD_ent_25_027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デザイン一覧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79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1085173" y="4193253"/>
            <a:ext cx="70754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W10</a:t>
            </a:r>
            <a:r>
              <a:rPr lang="ja-JP" sz="1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150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3388799" y="4193253"/>
            <a:ext cx="70296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W11</a:t>
            </a:r>
            <a:r>
              <a:rPr lang="ja-JP" sz="1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1" name="Google Shape;104;p9">
            <a:extLst>
              <a:ext uri="{FF2B5EF4-FFF2-40B4-BE49-F238E27FC236}">
                <a16:creationId xmlns:a16="http://schemas.microsoft.com/office/drawing/2014/main" id="{471FC5A4-9B45-457A-B6DA-D7E59F2A3B8A}"/>
              </a:ext>
            </a:extLst>
          </p:cNvPr>
          <p:cNvSpPr txBox="1"/>
          <p:nvPr/>
        </p:nvSpPr>
        <p:spPr>
          <a:xfrm>
            <a:off x="238417" y="6223302"/>
            <a:ext cx="814688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1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■カラー</a:t>
            </a:r>
            <a:endParaRPr sz="10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2" name="Google Shape;104;p9">
            <a:extLst>
              <a:ext uri="{FF2B5EF4-FFF2-40B4-BE49-F238E27FC236}">
                <a16:creationId xmlns:a16="http://schemas.microsoft.com/office/drawing/2014/main" id="{BAFA39F8-AF23-457A-B5F3-5C3D39BC4A01}"/>
              </a:ext>
            </a:extLst>
          </p:cNvPr>
          <p:cNvSpPr txBox="1"/>
          <p:nvPr/>
        </p:nvSpPr>
        <p:spPr>
          <a:xfrm>
            <a:off x="2062348" y="6892401"/>
            <a:ext cx="62814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ポート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マホガニー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4" name="Google Shape;104;p9">
            <a:extLst>
              <a:ext uri="{FF2B5EF4-FFF2-40B4-BE49-F238E27FC236}">
                <a16:creationId xmlns:a16="http://schemas.microsoft.com/office/drawing/2014/main" id="{47BC934F-E6E0-42CD-A82A-F45274F79D4F}"/>
              </a:ext>
            </a:extLst>
          </p:cNvPr>
          <p:cNvSpPr txBox="1"/>
          <p:nvPr/>
        </p:nvSpPr>
        <p:spPr>
          <a:xfrm>
            <a:off x="3910455" y="6893743"/>
            <a:ext cx="589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オータム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57" name="Google Shape;104;p9">
            <a:extLst>
              <a:ext uri="{FF2B5EF4-FFF2-40B4-BE49-F238E27FC236}">
                <a16:creationId xmlns:a16="http://schemas.microsoft.com/office/drawing/2014/main" id="{9B7DA263-26AE-4F55-859B-D6002F5F038A}"/>
              </a:ext>
            </a:extLst>
          </p:cNvPr>
          <p:cNvSpPr txBox="1"/>
          <p:nvPr/>
        </p:nvSpPr>
        <p:spPr>
          <a:xfrm>
            <a:off x="3338884" y="6888060"/>
            <a:ext cx="62930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シャイン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グレー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9588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PG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E6BC607-91E4-43C2-ADEF-9132C3E34F92}"/>
              </a:ext>
            </a:extLst>
          </p:cNvPr>
          <p:cNvSpPr txBox="1"/>
          <p:nvPr/>
        </p:nvSpPr>
        <p:spPr>
          <a:xfrm>
            <a:off x="272746" y="1072980"/>
            <a:ext cx="6922533" cy="215444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エレンゼ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14A9D3B1-B89E-4F05-A5A2-1A413583374A}"/>
              </a:ext>
            </a:extLst>
          </p:cNvPr>
          <p:cNvSpPr txBox="1"/>
          <p:nvPr/>
        </p:nvSpPr>
        <p:spPr>
          <a:xfrm>
            <a:off x="7585023" y="1072981"/>
            <a:ext cx="2892476" cy="21543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kumimoji="1"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木屋町</a:t>
            </a:r>
          </a:p>
        </p:txBody>
      </p:sp>
      <p:cxnSp>
        <p:nvCxnSpPr>
          <p:cNvPr id="55" name="Google Shape;85;p9">
            <a:extLst>
              <a:ext uri="{FF2B5EF4-FFF2-40B4-BE49-F238E27FC236}">
                <a16:creationId xmlns:a16="http://schemas.microsoft.com/office/drawing/2014/main" id="{DDFD4759-A0CF-4E38-8698-83A2FDF8112D}"/>
              </a:ext>
            </a:extLst>
          </p:cNvPr>
          <p:cNvCxnSpPr>
            <a:cxnSpLocks/>
          </p:cNvCxnSpPr>
          <p:nvPr/>
        </p:nvCxnSpPr>
        <p:spPr>
          <a:xfrm>
            <a:off x="369282" y="6202501"/>
            <a:ext cx="10108218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" name="Google Shape;104;p9">
            <a:extLst>
              <a:ext uri="{FF2B5EF4-FFF2-40B4-BE49-F238E27FC236}">
                <a16:creationId xmlns:a16="http://schemas.microsoft.com/office/drawing/2014/main" id="{A20481D7-09FC-431E-94CB-DDB0F8FD6BAF}"/>
              </a:ext>
            </a:extLst>
          </p:cNvPr>
          <p:cNvSpPr txBox="1"/>
          <p:nvPr/>
        </p:nvSpPr>
        <p:spPr>
          <a:xfrm>
            <a:off x="275285" y="6414883"/>
            <a:ext cx="64288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エレンゼ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59" name="Google Shape;85;p9">
            <a:extLst>
              <a:ext uri="{FF2B5EF4-FFF2-40B4-BE49-F238E27FC236}">
                <a16:creationId xmlns:a16="http://schemas.microsoft.com/office/drawing/2014/main" id="{1C5ED50D-E689-4E0E-ACF9-66FED2355978}"/>
              </a:ext>
            </a:extLst>
          </p:cNvPr>
          <p:cNvCxnSpPr>
            <a:cxnSpLocks/>
          </p:cNvCxnSpPr>
          <p:nvPr/>
        </p:nvCxnSpPr>
        <p:spPr>
          <a:xfrm>
            <a:off x="886333" y="6516234"/>
            <a:ext cx="183400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" name="図 2">
            <a:extLst>
              <a:ext uri="{FF2B5EF4-FFF2-40B4-BE49-F238E27FC236}">
                <a16:creationId xmlns:a16="http://schemas.microsoft.com/office/drawing/2014/main" id="{D5B2A336-20AE-4FC9-8A97-88190105E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142" y="6606152"/>
            <a:ext cx="414060" cy="313448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E6B07AB-0160-4756-BEA6-8F0680D89B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4725" y="6605303"/>
            <a:ext cx="408091" cy="300293"/>
          </a:xfrm>
          <a:prstGeom prst="rect">
            <a:avLst/>
          </a:prstGeom>
        </p:spPr>
      </p:pic>
      <p:sp>
        <p:nvSpPr>
          <p:cNvPr id="68" name="Google Shape;104;p9">
            <a:extLst>
              <a:ext uri="{FF2B5EF4-FFF2-40B4-BE49-F238E27FC236}">
                <a16:creationId xmlns:a16="http://schemas.microsoft.com/office/drawing/2014/main" id="{53496875-6B37-444C-94E1-EA28B467DD10}"/>
              </a:ext>
            </a:extLst>
          </p:cNvPr>
          <p:cNvSpPr txBox="1"/>
          <p:nvPr/>
        </p:nvSpPr>
        <p:spPr>
          <a:xfrm>
            <a:off x="2863362" y="6397296"/>
            <a:ext cx="504825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木屋</a:t>
            </a:r>
            <a:r>
              <a:rPr lang="ja-JP" altLang="en-US" sz="8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町</a:t>
            </a:r>
            <a:endParaRPr sz="8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cxnSp>
        <p:nvCxnSpPr>
          <p:cNvPr id="72" name="Google Shape;85;p9">
            <a:extLst>
              <a:ext uri="{FF2B5EF4-FFF2-40B4-BE49-F238E27FC236}">
                <a16:creationId xmlns:a16="http://schemas.microsoft.com/office/drawing/2014/main" id="{A927F79A-AF8A-47DA-9116-1EC2F58CBBC1}"/>
              </a:ext>
            </a:extLst>
          </p:cNvPr>
          <p:cNvCxnSpPr>
            <a:cxnSpLocks/>
          </p:cNvCxnSpPr>
          <p:nvPr/>
        </p:nvCxnSpPr>
        <p:spPr>
          <a:xfrm>
            <a:off x="3338259" y="6498647"/>
            <a:ext cx="1153137" cy="0"/>
          </a:xfrm>
          <a:prstGeom prst="straightConnector1">
            <a:avLst/>
          </a:prstGeom>
          <a:noFill/>
          <a:ln w="12700" cap="flat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4BBA4620-40EC-4066-B5DA-D9B79852BC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1424" y="6605965"/>
            <a:ext cx="404228" cy="295398"/>
          </a:xfrm>
          <a:prstGeom prst="rect">
            <a:avLst/>
          </a:prstGeom>
        </p:spPr>
      </p:pic>
      <p:pic>
        <p:nvPicPr>
          <p:cNvPr id="2" name="Picture 2" descr="袖付2枚引W10型 W169/H22 ﾊﾝﾄﾞﾙF3A型 ｵｰﾀﾑﾌﾞﾗｳﾝ">
            <a:extLst>
              <a:ext uri="{FF2B5EF4-FFF2-40B4-BE49-F238E27FC236}">
                <a16:creationId xmlns:a16="http://schemas.microsoft.com/office/drawing/2014/main" id="{8BA7A2CE-B642-4539-B12F-39D21B3E2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21" y="1511578"/>
            <a:ext cx="188005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袖付2枚引W11型 W169/H22 ﾊﾝﾄﾞﾙF3A型 ﾎﾟｰﾄﾏﾎｶﾞﾆｰ">
            <a:extLst>
              <a:ext uri="{FF2B5EF4-FFF2-40B4-BE49-F238E27FC236}">
                <a16:creationId xmlns:a16="http://schemas.microsoft.com/office/drawing/2014/main" id="{5AE37515-D768-4E77-9CC6-0D9B648F6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923" y="1511884"/>
            <a:ext cx="187673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袖付2枚引W12型 W169/H22 ﾊﾝﾄﾞﾙF2A型 ｼｬｲﾝｸﾞﾚｰ">
            <a:extLst>
              <a:ext uri="{FF2B5EF4-FFF2-40B4-BE49-F238E27FC236}">
                <a16:creationId xmlns:a16="http://schemas.microsoft.com/office/drawing/2014/main" id="{D1ACF80B-AB04-4DF8-9181-6B2E1919E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281" y="1511578"/>
            <a:ext cx="188005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袖付2枚引W30型 W169/H22 ﾊﾝﾄﾞﾙF3A型 ｵｰﾀﾑﾌﾞﾗｳﾝ">
            <a:extLst>
              <a:ext uri="{FF2B5EF4-FFF2-40B4-BE49-F238E27FC236}">
                <a16:creationId xmlns:a16="http://schemas.microsoft.com/office/drawing/2014/main" id="{3570A8A9-BAB6-40B7-8570-1DEFE0C06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06" y="1509347"/>
            <a:ext cx="188005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Google Shape;124;p10">
            <a:extLst>
              <a:ext uri="{FF2B5EF4-FFF2-40B4-BE49-F238E27FC236}">
                <a16:creationId xmlns:a16="http://schemas.microsoft.com/office/drawing/2014/main" id="{C7EB3D7B-CC20-4186-B692-C74BAD7D3F9B}"/>
              </a:ext>
            </a:extLst>
          </p:cNvPr>
          <p:cNvSpPr txBox="1"/>
          <p:nvPr/>
        </p:nvSpPr>
        <p:spPr>
          <a:xfrm>
            <a:off x="5711732" y="4193353"/>
            <a:ext cx="70296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W12</a:t>
            </a:r>
            <a:r>
              <a:rPr lang="ja-JP" sz="1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84" name="Google Shape;124;p10">
            <a:extLst>
              <a:ext uri="{FF2B5EF4-FFF2-40B4-BE49-F238E27FC236}">
                <a16:creationId xmlns:a16="http://schemas.microsoft.com/office/drawing/2014/main" id="{EFC98363-5E89-429C-8665-7739E244FB0C}"/>
              </a:ext>
            </a:extLst>
          </p:cNvPr>
          <p:cNvSpPr txBox="1"/>
          <p:nvPr/>
        </p:nvSpPr>
        <p:spPr>
          <a:xfrm>
            <a:off x="8725140" y="4198225"/>
            <a:ext cx="702963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W30</a:t>
            </a:r>
            <a:r>
              <a:rPr lang="ja-JP" sz="1600" b="1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型</a:t>
            </a:r>
            <a:endParaRPr sz="16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sp>
        <p:nvSpPr>
          <p:cNvPr id="38" name="Google Shape;104;p9">
            <a:extLst>
              <a:ext uri="{FF2B5EF4-FFF2-40B4-BE49-F238E27FC236}">
                <a16:creationId xmlns:a16="http://schemas.microsoft.com/office/drawing/2014/main" id="{76471EC6-12E7-45A0-9F5F-4A06D0D3B29F}"/>
              </a:ext>
            </a:extLst>
          </p:cNvPr>
          <p:cNvSpPr txBox="1"/>
          <p:nvPr/>
        </p:nvSpPr>
        <p:spPr>
          <a:xfrm>
            <a:off x="892565" y="6890128"/>
            <a:ext cx="629308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シャイン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グレー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85E02A44-78DD-4B16-A18A-4D7623AAB6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5105" y="6608033"/>
            <a:ext cx="404228" cy="295398"/>
          </a:xfrm>
          <a:prstGeom prst="rect">
            <a:avLst/>
          </a:prstGeom>
        </p:spPr>
      </p:pic>
      <p:sp>
        <p:nvSpPr>
          <p:cNvPr id="40" name="Google Shape;104;p9">
            <a:extLst>
              <a:ext uri="{FF2B5EF4-FFF2-40B4-BE49-F238E27FC236}">
                <a16:creationId xmlns:a16="http://schemas.microsoft.com/office/drawing/2014/main" id="{08C6014C-B4A9-4DEB-BC04-7C9D178BD6F9}"/>
              </a:ext>
            </a:extLst>
          </p:cNvPr>
          <p:cNvSpPr txBox="1"/>
          <p:nvPr/>
        </p:nvSpPr>
        <p:spPr>
          <a:xfrm>
            <a:off x="1486067" y="6893743"/>
            <a:ext cx="589793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オータム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lvl="0" algn="ctr">
              <a:buClr>
                <a:srgbClr val="000000"/>
              </a:buClr>
              <a:buSzPts val="700"/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ブラウン</a:t>
            </a:r>
            <a:endParaRPr sz="600" b="1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2E42E5B9-8AA9-4289-AE12-B4891C8D6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337" y="6605303"/>
            <a:ext cx="408091" cy="30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11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87E0D685-7968-1B43-9DB2-6BA9B6510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1938" y="7310438"/>
            <a:ext cx="1260475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SPD_ent_25_028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2025.3.3</a:t>
            </a:r>
            <a:r>
              <a:rPr lang="ja-JP" altLang="en-US" sz="600" dirty="0">
                <a:solidFill>
                  <a:schemeClr val="tx1">
                    <a:lumMod val="75000"/>
                    <a:lumOff val="25000"/>
                  </a:schemeClr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</a:t>
            </a:r>
          </a:p>
        </p:txBody>
      </p:sp>
      <p:sp>
        <p:nvSpPr>
          <p:cNvPr id="75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4118447" y="424557"/>
            <a:ext cx="186498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altLang="en-US" sz="2000" b="1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把手／引手</a:t>
            </a:r>
            <a:r>
              <a:rPr lang="ja-JP" sz="2000" b="1" i="0" u="none" strike="noStrike" cap="none" dirty="0">
                <a:solidFill>
                  <a:srgbClr val="FFFFFF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Arial"/>
                <a:sym typeface="Arial"/>
              </a:rPr>
              <a:t>一覧</a:t>
            </a:r>
            <a:endParaRPr sz="2000" b="1" i="0" u="none" strike="noStrike" cap="none" dirty="0">
              <a:solidFill>
                <a:srgbClr val="000000"/>
              </a:solidFill>
              <a:latin typeface="游ゴシック" panose="020B0400000000000000" pitchFamily="50" charset="-128"/>
              <a:ea typeface="游ゴシック" panose="020B0400000000000000" pitchFamily="50" charset="-128"/>
              <a:cs typeface="Arial"/>
              <a:sym typeface="Arial"/>
            </a:endParaRPr>
          </a:p>
        </p:txBody>
      </p:sp>
      <p:sp>
        <p:nvSpPr>
          <p:cNvPr id="61" name="Text Box 1039">
            <a:extLst>
              <a:ext uri="{FF2B5EF4-FFF2-40B4-BE49-F238E27FC236}">
                <a16:creationId xmlns:a16="http://schemas.microsoft.com/office/drawing/2014/main" id="{F8744BAF-7E09-4501-9B95-3068637B2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87136"/>
            <a:ext cx="71814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玄関引戸</a:t>
            </a:r>
          </a:p>
        </p:txBody>
      </p:sp>
      <p:sp>
        <p:nvSpPr>
          <p:cNvPr id="62" name="Text Box 1039">
            <a:extLst>
              <a:ext uri="{FF2B5EF4-FFF2-40B4-BE49-F238E27FC236}">
                <a16:creationId xmlns:a16="http://schemas.microsoft.com/office/drawing/2014/main" id="{054303A8-B6E9-4800-9110-7276A6BF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2557" y="335280"/>
            <a:ext cx="195887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PG</a:t>
            </a:r>
            <a:r>
              <a:rPr lang="ja-JP" altLang="en-US" sz="28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シリーズ</a:t>
            </a:r>
          </a:p>
        </p:txBody>
      </p:sp>
      <p:sp>
        <p:nvSpPr>
          <p:cNvPr id="123" name="object 11">
            <a:extLst>
              <a:ext uri="{FF2B5EF4-FFF2-40B4-BE49-F238E27FC236}">
                <a16:creationId xmlns:a16="http://schemas.microsoft.com/office/drawing/2014/main" id="{661DC1F9-2FC2-4262-82B0-5B16E7AB9B1E}"/>
              </a:ext>
            </a:extLst>
          </p:cNvPr>
          <p:cNvSpPr txBox="1"/>
          <p:nvPr/>
        </p:nvSpPr>
        <p:spPr>
          <a:xfrm>
            <a:off x="263525" y="6763302"/>
            <a:ext cx="2663524" cy="117693"/>
          </a:xfrm>
          <a:prstGeom prst="rect">
            <a:avLst/>
          </a:prstGeom>
        </p:spPr>
        <p:txBody>
          <a:bodyPr vert="horz" wrap="square" lIns="0" tIns="9875" rIns="0" bIns="0" rtlCol="0">
            <a:spAutoFit/>
          </a:bodyPr>
          <a:lstStyle/>
          <a:p>
            <a:pPr marL="8978">
              <a:spcBef>
                <a:spcPts val="78"/>
              </a:spcBef>
            </a:pP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※網戸</a:t>
            </a:r>
            <a:r>
              <a:rPr sz="700" spc="71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を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取</a:t>
            </a:r>
            <a:r>
              <a:rPr sz="700" spc="7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り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付</a:t>
            </a:r>
            <a:r>
              <a:rPr sz="700" spc="8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け</a:t>
            </a:r>
            <a:r>
              <a:rPr sz="700" spc="7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る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場合</a:t>
            </a:r>
            <a:r>
              <a:rPr sz="700" spc="-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、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室内側</a:t>
            </a:r>
            <a:r>
              <a:rPr sz="700" spc="11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に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｢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把手｣</a:t>
            </a:r>
            <a:r>
              <a:rPr sz="700" spc="99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は</a:t>
            </a:r>
            <a:r>
              <a:rPr sz="700" spc="7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使用</a:t>
            </a:r>
            <a:r>
              <a:rPr sz="700" spc="6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で</a:t>
            </a:r>
            <a:r>
              <a:rPr sz="700" spc="60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き</a:t>
            </a:r>
            <a:r>
              <a:rPr sz="700" spc="88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ま</a:t>
            </a:r>
            <a:r>
              <a:rPr sz="700" spc="103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せん</a:t>
            </a:r>
            <a:r>
              <a:rPr sz="700" spc="4" dirty="0">
                <a:latin typeface="游ゴシック" panose="020B0400000000000000" pitchFamily="50" charset="-128"/>
                <a:ea typeface="游ゴシック" panose="020B0400000000000000" pitchFamily="50" charset="-128"/>
                <a:cs typeface="MS UI Gothic"/>
              </a:rPr>
              <a:t>。</a:t>
            </a:r>
            <a:endParaRPr sz="700" dirty="0">
              <a:latin typeface="游ゴシック" panose="020B0400000000000000" pitchFamily="50" charset="-128"/>
              <a:ea typeface="游ゴシック" panose="020B0400000000000000" pitchFamily="50" charset="-128"/>
              <a:cs typeface="MS UI Gothic"/>
            </a:endParaRPr>
          </a:p>
        </p:txBody>
      </p:sp>
      <p:graphicFrame>
        <p:nvGraphicFramePr>
          <p:cNvPr id="34" name="表 34">
            <a:extLst>
              <a:ext uri="{FF2B5EF4-FFF2-40B4-BE49-F238E27FC236}">
                <a16:creationId xmlns:a16="http://schemas.microsoft.com/office/drawing/2014/main" id="{BC55B067-C6AC-4C9E-9B8A-DAE9BE732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372383"/>
              </p:ext>
            </p:extLst>
          </p:nvPr>
        </p:nvGraphicFramePr>
        <p:xfrm>
          <a:off x="263525" y="1065832"/>
          <a:ext cx="10175880" cy="56316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8392">
                  <a:extLst>
                    <a:ext uri="{9D8B030D-6E8A-4147-A177-3AD203B41FA5}">
                      <a16:colId xmlns:a16="http://schemas.microsoft.com/office/drawing/2014/main" val="3418622261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3291527151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915926223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104534857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3694316670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2319241858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3097960986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1918198167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2632304662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4261402365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2110838665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1687639351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360095523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2471953786"/>
                    </a:ext>
                  </a:extLst>
                </a:gridCol>
                <a:gridCol w="678392">
                  <a:extLst>
                    <a:ext uri="{9D8B030D-6E8A-4147-A177-3AD203B41FA5}">
                      <a16:colId xmlns:a16="http://schemas.microsoft.com/office/drawing/2014/main" val="4170973972"/>
                    </a:ext>
                  </a:extLst>
                </a:gridCol>
              </a:tblGrid>
              <a:tr h="637159"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    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    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     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    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    </a:t>
                      </a:r>
                      <a:r>
                        <a:rPr kumimoji="1" lang="en-US" altLang="ja-JP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+    </a:t>
                      </a: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把手</a:t>
                      </a:r>
                      <a:endParaRPr kumimoji="1" lang="en-US" altLang="ja-JP" sz="8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（室外側） （室内側）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285353"/>
                  </a:ext>
                </a:extLst>
              </a:tr>
              <a:tr h="3469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形状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引手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アーチ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ツートーン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アーチ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ツートーン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074674"/>
                  </a:ext>
                </a:extLst>
              </a:tr>
              <a:tr h="5916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色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グレイスゴールド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  <a:p>
                      <a:pPr algn="ctr"/>
                      <a:r>
                        <a:rPr kumimoji="1" lang="en-US" altLang="ja-JP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&lt;J-</a:t>
                      </a:r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  <a:r>
                        <a:rPr kumimoji="1" lang="en-US" altLang="ja-JP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&gt;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＜メッキ調＞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＜木目調＞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グレイス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ゴールド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marL="0" marR="0" lvl="0" indent="0" algn="ctr" defTabSz="4934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</a:p>
                    <a:p>
                      <a:pPr algn="ctr"/>
                      <a:r>
                        <a:rPr kumimoji="1" lang="en-US" altLang="ja-JP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&lt;J-</a:t>
                      </a:r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  <a:r>
                        <a:rPr kumimoji="1" lang="en-US" altLang="ja-JP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&gt;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ブラック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＜メッキ調＞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シャイン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グレー</a:t>
                      </a:r>
                      <a:endParaRPr kumimoji="1" lang="en-US" altLang="ja-JP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6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＜木目調＞</a:t>
                      </a:r>
                    </a:p>
                  </a:txBody>
                  <a:tcPr marL="0" marR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96632"/>
                  </a:ext>
                </a:extLst>
              </a:tr>
              <a:tr h="2366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型番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A2A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A3A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F1A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F2A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F3A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K2A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L3A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M2A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F1F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F2F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F3F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K2K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L3L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M2M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型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048650"/>
                  </a:ext>
                </a:extLst>
              </a:tr>
              <a:tr h="186431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室外側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473253"/>
                  </a:ext>
                </a:extLst>
              </a:tr>
              <a:tr h="17568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室内側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864732"/>
                  </a:ext>
                </a:extLst>
              </a:tr>
              <a:tr h="19253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袖付</a:t>
                      </a:r>
                      <a:r>
                        <a:rPr kumimoji="1" lang="en-US" altLang="ja-JP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枚引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  <a:endParaRPr kumimoji="1" lang="ja-JP" altLang="en-US" sz="600" dirty="0"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35839089"/>
                  </a:ext>
                </a:extLst>
              </a:tr>
            </a:tbl>
          </a:graphicData>
        </a:graphic>
      </p:graphicFrame>
      <p:sp>
        <p:nvSpPr>
          <p:cNvPr id="38" name="Google Shape;313;p4">
            <a:extLst>
              <a:ext uri="{FF2B5EF4-FFF2-40B4-BE49-F238E27FC236}">
                <a16:creationId xmlns:a16="http://schemas.microsoft.com/office/drawing/2014/main" id="{DBAB8C3E-F490-4809-A3CE-943BFD87B73A}"/>
              </a:ext>
            </a:extLst>
          </p:cNvPr>
          <p:cNvSpPr txBox="1"/>
          <p:nvPr/>
        </p:nvSpPr>
        <p:spPr>
          <a:xfrm>
            <a:off x="9076036" y="899837"/>
            <a:ext cx="1329830" cy="133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875" rIns="0" bIns="0" anchor="t" anchorCtr="0">
            <a:spAutoFit/>
          </a:bodyPr>
          <a:lstStyle/>
          <a:p>
            <a:pPr marL="8978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800" dirty="0">
                <a:solidFill>
                  <a:schemeClr val="dk1"/>
                </a:solidFill>
              </a:rPr>
              <a:t>●：設定あり  ー：設定なし</a:t>
            </a:r>
            <a:endParaRPr sz="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28B2BFCE-7CE0-462F-BF46-9714BF70A5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6988" y="3235089"/>
            <a:ext cx="254942" cy="108000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10A94322-51A9-498A-B076-005CFE0062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2075" y="3235089"/>
            <a:ext cx="220443" cy="108949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B9919AA5-8D24-47E4-AAFC-2F85B0791E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2075" y="5145146"/>
            <a:ext cx="220443" cy="108949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7F7FEEE-DE5E-4BCD-9980-7D73741DEA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5760" y="5145146"/>
            <a:ext cx="311328" cy="108949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DD56C4D-BF2E-42C0-A6C5-170FB4F63E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89458" y="3036355"/>
            <a:ext cx="343798" cy="1562371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BB1CB5C-A81A-463A-A32A-C31ACA804C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6536" y="3019466"/>
            <a:ext cx="323906" cy="156237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6C065C2F-4D38-4F67-B8CD-A5FA55DFB27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89942" y="5155304"/>
            <a:ext cx="239764" cy="104577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5140B7D-CF04-4A88-957C-C63664944D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5168" y="3036355"/>
            <a:ext cx="324698" cy="15623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F3BF072-C479-43B9-A9DE-7F41D4EE43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74592" y="2916427"/>
            <a:ext cx="425132" cy="176844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87F268C3-1A34-46F8-8709-16AABC9ADA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72561" y="5145146"/>
            <a:ext cx="270770" cy="1066096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3518F7A3-077B-4131-AC24-973D76B02B9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08231" y="5145146"/>
            <a:ext cx="270770" cy="1066096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98AA0635-33EE-444A-B6FE-C68AACB478A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5179" y="5155304"/>
            <a:ext cx="239764" cy="1045779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94A8E9AB-06DA-4D46-952C-2B8050A4342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37798" y="5145146"/>
            <a:ext cx="270770" cy="1066096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4CED76AF-97A2-420B-95EE-5C605BE1BA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9082" y="5152490"/>
            <a:ext cx="239764" cy="104577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59DDCA8-79ED-4E9F-83A5-7A40DA94F0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82211" y="2933316"/>
            <a:ext cx="401374" cy="176844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6404D01-EE5E-4CDE-ACC6-0EB884B724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68908" y="2933316"/>
            <a:ext cx="401374" cy="1751559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D8AAED2F-24E6-484C-BD87-FB3DC4B2B5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3868" y="3053942"/>
            <a:ext cx="343798" cy="1562371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68BB8FA5-807D-413C-9F8D-39286BBC0D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0946" y="3037053"/>
            <a:ext cx="323906" cy="1562371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D9D5AFBF-3E7E-4088-BC6B-D46FE1FE808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89578" y="3053942"/>
            <a:ext cx="324698" cy="1562371"/>
          </a:xfrm>
          <a:prstGeom prst="rect">
            <a:avLst/>
          </a:prstGeom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3432F5FB-5FDB-4C0C-8283-40AA41D8CDB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39002" y="2934014"/>
            <a:ext cx="425132" cy="1768448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242BE845-F422-4B24-AD77-36C912BBCB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46621" y="2950903"/>
            <a:ext cx="401374" cy="1768448"/>
          </a:xfrm>
          <a:prstGeom prst="rect">
            <a:avLst/>
          </a:prstGeom>
        </p:spPr>
      </p:pic>
      <p:pic>
        <p:nvPicPr>
          <p:cNvPr id="60" name="図 59">
            <a:extLst>
              <a:ext uri="{FF2B5EF4-FFF2-40B4-BE49-F238E27FC236}">
                <a16:creationId xmlns:a16="http://schemas.microsoft.com/office/drawing/2014/main" id="{3FD35A2C-E9B1-4ABE-AC39-8212AC9DBCB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933318" y="2950903"/>
            <a:ext cx="401374" cy="1751559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2AC765C-FD22-4706-9A55-45E1FF47746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41621" y="4852538"/>
            <a:ext cx="336393" cy="1532878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5902A760-E498-4B31-99FF-B714526005A0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211002" y="4850853"/>
            <a:ext cx="342490" cy="156237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4D87A903-050A-449B-AFFE-9057492C1D5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886480" y="4833159"/>
            <a:ext cx="334693" cy="1580065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13E9658B-A620-4EA2-8847-B18D50292B0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539002" y="4788799"/>
            <a:ext cx="382552" cy="1681229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52D826B6-1F62-40A3-8286-E808BF60AB5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06683" y="4788799"/>
            <a:ext cx="382551" cy="1681229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5DB8CE98-9D9E-419D-9E57-B77925CA5A23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907064" y="4788799"/>
            <a:ext cx="382550" cy="168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48630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17833</TotalTime>
  <Words>485</Words>
  <Application>Microsoft Office PowerPoint</Application>
  <PresentationFormat>ユーザー設定</PresentationFormat>
  <Paragraphs>152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 Medium</vt:lpstr>
      <vt:lpstr>游ゴシック</vt:lpstr>
      <vt:lpstr>游ゴシック</vt:lpstr>
      <vt:lpstr>Arial</vt:lpstr>
      <vt:lpstr>Calibri</vt:lpstr>
      <vt:lpstr>Segoe UI</vt:lpstr>
      <vt:lpstr>Times New Roman</vt:lpstr>
      <vt:lpstr>LIXILテーマ</vt:lpstr>
      <vt:lpstr>PowerPoint プレゼンテーション</vt:lpstr>
      <vt:lpstr>PowerPoint プレゼンテーション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武田 真弓(Mayumi Takeda)</cp:lastModifiedBy>
  <cp:revision>750</cp:revision>
  <cp:lastPrinted>2021-12-20T06:25:45Z</cp:lastPrinted>
  <dcterms:created xsi:type="dcterms:W3CDTF">2010-09-29T12:55:25Z</dcterms:created>
  <dcterms:modified xsi:type="dcterms:W3CDTF">2025-02-21T07:41:50Z</dcterms:modified>
</cp:coreProperties>
</file>